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92" r:id="rId3"/>
    <p:sldId id="290" r:id="rId4"/>
    <p:sldId id="289" r:id="rId5"/>
    <p:sldId id="265" r:id="rId6"/>
    <p:sldId id="259" r:id="rId7"/>
    <p:sldId id="258" r:id="rId8"/>
    <p:sldId id="260" r:id="rId9"/>
    <p:sldId id="257" r:id="rId10"/>
    <p:sldId id="29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9AC160"/>
    <a:srgbClr val="13E727"/>
    <a:srgbClr val="51C3F9"/>
    <a:srgbClr val="4EB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6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35FC0-089C-41A9-BCF1-5E044284A5C7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06ABD-3CDB-4946-B89E-97017727D2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1016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1F0E1-F7C8-6F40-82F1-86F267F768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19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rgbClr val="66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51C3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95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204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1383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0002574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16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9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229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955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9254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6657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844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876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rgbClr val="66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07951" y="785509"/>
            <a:ext cx="384048" cy="5330952"/>
          </a:xfrm>
          <a:prstGeom prst="rect">
            <a:avLst/>
          </a:prstGeom>
          <a:solidFill>
            <a:srgbClr val="4EB3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5846519-9ABD-4FC8-AED9-12FE6D50931A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/>
              <a:t>SINDCON - Sindicato Nacional das Concessionárias Privadas de Serviços Públicos de Água e Esgoto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8E02249-49F8-496A-BBA1-7AC86088E4AB}" type="slidenum">
              <a:rPr lang="pt-BR" smtClean="0"/>
              <a:t>‹nº›</a:t>
            </a:fld>
            <a:endParaRPr lang="pt-BR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031FA941-935E-4C65-AC48-F508C9E776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48"/>
          <a:stretch/>
        </p:blipFill>
        <p:spPr>
          <a:xfrm>
            <a:off x="252919" y="6298003"/>
            <a:ext cx="1995606" cy="459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21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CCBE2F16-F3D7-40EB-BDE0-75D5FDF751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61" y="2343926"/>
            <a:ext cx="6855694" cy="2170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837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1D261EC-6084-436B-8B54-C4D559C3F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Obrigado!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371A43F-4D5E-4BF3-9D77-24EE9B30B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289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7677F77-4E3A-465F-A86E-6D160F89E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QUEM SOMOS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E532E65-E157-49EA-90D5-5093E3CE5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/>
              <a:t>Sindicato Nacional das Concessionárias Privadas de Serviços Públicos de Água e Esgoto</a:t>
            </a:r>
          </a:p>
          <a:p>
            <a:r>
              <a:rPr lang="pt-BR" sz="2800" dirty="0"/>
              <a:t>Fundado em 2001</a:t>
            </a:r>
          </a:p>
          <a:p>
            <a:r>
              <a:rPr lang="pt-BR" sz="2800" dirty="0"/>
              <a:t>Com objetivo de capacitar as concessionárias privadas para alta performance e sustentabilidade dos serviços</a:t>
            </a:r>
          </a:p>
          <a:p>
            <a:r>
              <a:rPr lang="pt-BR" sz="2800" dirty="0"/>
              <a:t>Conta hoje com </a:t>
            </a:r>
            <a:r>
              <a:rPr lang="pt-BR" sz="2800" b="1" u="sng" dirty="0"/>
              <a:t>82 concessionárias </a:t>
            </a:r>
            <a:r>
              <a:rPr lang="pt-BR" sz="2800" dirty="0"/>
              <a:t>associadas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6600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8B479D0-97F4-4D18-BC7A-CA6FC155F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115121" cy="4601183"/>
          </a:xfrm>
        </p:spPr>
        <p:txBody>
          <a:bodyPr/>
          <a:lstStyle/>
          <a:p>
            <a:pPr algn="ctr"/>
            <a:r>
              <a:rPr lang="pt-BR" sz="3200" b="1" dirty="0"/>
              <a:t>MODALIDADE </a:t>
            </a:r>
            <a:br>
              <a:rPr lang="pt-BR" sz="3200" b="1" dirty="0"/>
            </a:br>
            <a:r>
              <a:rPr lang="pt-BR" sz="3200" b="1" dirty="0"/>
              <a:t>DE </a:t>
            </a:r>
            <a:br>
              <a:rPr lang="pt-BR" sz="3200" b="1" dirty="0"/>
            </a:br>
            <a:r>
              <a:rPr lang="pt-BR" sz="3200" b="1" dirty="0"/>
              <a:t>CONTRATOS</a:t>
            </a:r>
            <a:r>
              <a:rPr lang="pt-BR" dirty="0"/>
              <a:t/>
            </a:r>
            <a:br>
              <a:rPr lang="pt-BR" dirty="0"/>
            </a:br>
            <a:r>
              <a:rPr lang="pt-BR" sz="2800" dirty="0"/>
              <a:t>com o segmento privado</a:t>
            </a:r>
            <a:br>
              <a:rPr lang="pt-BR" sz="2800" dirty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1400" dirty="0"/>
              <a:t>Fonte: SPRIS 2018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xmlns="" id="{D525CDD6-14AD-41A3-8D1E-06CD0CB453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812" y="240249"/>
            <a:ext cx="7006348" cy="6377502"/>
          </a:xfrm>
        </p:spPr>
      </p:pic>
    </p:spTree>
    <p:extLst>
      <p:ext uri="{BB962C8B-B14F-4D97-AF65-F5344CB8AC3E}">
        <p14:creationId xmlns:p14="http://schemas.microsoft.com/office/powerpoint/2010/main" val="1690274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83BFB883-16C6-492D-A5DA-9E752D709925}"/>
              </a:ext>
            </a:extLst>
          </p:cNvPr>
          <p:cNvSpPr/>
          <p:nvPr/>
        </p:nvSpPr>
        <p:spPr>
          <a:xfrm>
            <a:off x="594360" y="0"/>
            <a:ext cx="11003280" cy="1600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4" r="1660" b="11252"/>
          <a:stretch/>
        </p:blipFill>
        <p:spPr>
          <a:xfrm>
            <a:off x="594360" y="1600200"/>
            <a:ext cx="11318727" cy="4918534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8A923586-1A96-49E5-BA81-73634178F51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51896" y="348020"/>
            <a:ext cx="10485120" cy="1073741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MUNICÍPIOS COM A PARTICIPAÇÃO</a:t>
            </a:r>
            <a:br>
              <a:rPr lang="pt-BR" b="1" dirty="0">
                <a:solidFill>
                  <a:schemeClr val="bg1"/>
                </a:solidFill>
              </a:rPr>
            </a:br>
            <a:r>
              <a:rPr lang="pt-BR" b="1" dirty="0">
                <a:solidFill>
                  <a:schemeClr val="bg1"/>
                </a:solidFill>
              </a:rPr>
              <a:t>DO SEGMENTO PRIVADO </a:t>
            </a:r>
            <a:r>
              <a:rPr lang="pt-BR" dirty="0">
                <a:solidFill>
                  <a:schemeClr val="bg1"/>
                </a:solidFill>
              </a:rPr>
              <a:t/>
            </a:r>
            <a:br>
              <a:rPr lang="pt-BR" dirty="0">
                <a:solidFill>
                  <a:schemeClr val="bg1"/>
                </a:solidFill>
              </a:rPr>
            </a:br>
            <a:r>
              <a:rPr lang="pt-BR" dirty="0">
                <a:solidFill>
                  <a:schemeClr val="bg1"/>
                </a:solidFill>
              </a:rPr>
              <a:t>por tamanho da população</a:t>
            </a:r>
          </a:p>
        </p:txBody>
      </p:sp>
    </p:spTree>
    <p:extLst>
      <p:ext uri="{BB962C8B-B14F-4D97-AF65-F5344CB8AC3E}">
        <p14:creationId xmlns:p14="http://schemas.microsoft.com/office/powerpoint/2010/main" val="1673404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PAN19_PPT_graf_municipios.png" descr="PAN19_PPT_graf_municipios.p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7880"/>
          <a:stretch/>
        </p:blipFill>
        <p:spPr>
          <a:xfrm>
            <a:off x="3473835" y="1203960"/>
            <a:ext cx="8276205" cy="4300052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239" name="Line"/>
          <p:cNvSpPr/>
          <p:nvPr/>
        </p:nvSpPr>
        <p:spPr>
          <a:xfrm>
            <a:off x="867795" y="1549787"/>
            <a:ext cx="928680" cy="1"/>
          </a:xfrm>
          <a:prstGeom prst="line">
            <a:avLst/>
          </a:prstGeom>
          <a:ln w="76200">
            <a:solidFill>
              <a:schemeClr val="accent1"/>
            </a:solidFill>
            <a:miter lim="400000"/>
          </a:ln>
        </p:spPr>
        <p:txBody>
          <a:bodyPr lIns="22859" tIns="22859" rIns="22859" bIns="22859"/>
          <a:lstStyle/>
          <a:p>
            <a:endParaRPr sz="90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12072D1-8DCB-4067-8304-65EE0784C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58240"/>
            <a:ext cx="2974848" cy="2377440"/>
          </a:xfrm>
        </p:spPr>
        <p:txBody>
          <a:bodyPr/>
          <a:lstStyle/>
          <a:p>
            <a:pPr algn="ctr"/>
            <a:r>
              <a:rPr lang="pt-BR" b="1" dirty="0"/>
              <a:t>MUNICÍPIOS PRIVADOS </a:t>
            </a:r>
            <a:br>
              <a:rPr lang="pt-BR" b="1" dirty="0"/>
            </a:br>
            <a:r>
              <a:rPr lang="pt-BR" b="1" dirty="0"/>
              <a:t>X</a:t>
            </a:r>
            <a:br>
              <a:rPr lang="pt-BR" b="1" dirty="0"/>
            </a:br>
            <a:r>
              <a:rPr lang="pt-BR" b="1" dirty="0"/>
              <a:t>INVESTIMENTO PRIVADO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752875A0-7FA7-4794-9E5C-FC14C777D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6032" y="3927227"/>
            <a:ext cx="2834640" cy="2321990"/>
          </a:xfrm>
        </p:spPr>
        <p:txBody>
          <a:bodyPr/>
          <a:lstStyle/>
          <a:p>
            <a:r>
              <a:rPr lang="pt-BR" dirty="0"/>
              <a:t>Fonte: SPRIS 2018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 thruBlk="1"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7BBE84E-BE8A-4445-896A-EFA2A115C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Palestina</a:t>
            </a:r>
            <a:br>
              <a:rPr lang="pt-BR" b="1" dirty="0"/>
            </a:br>
            <a:r>
              <a:rPr lang="pt-BR" b="1" dirty="0"/>
              <a:t>(SP)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D0D1B882-FEBF-4E79-A644-83C15FE3DD1C}"/>
              </a:ext>
            </a:extLst>
          </p:cNvPr>
          <p:cNvSpPr/>
          <p:nvPr/>
        </p:nvSpPr>
        <p:spPr>
          <a:xfrm>
            <a:off x="4541521" y="792938"/>
            <a:ext cx="75347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População: </a:t>
            </a:r>
          </a:p>
          <a:p>
            <a:r>
              <a:rPr lang="pt-BR" sz="2400" b="1" dirty="0"/>
              <a:t>11.050</a:t>
            </a:r>
          </a:p>
          <a:p>
            <a:r>
              <a:rPr lang="pt-BR" sz="2400" dirty="0"/>
              <a:t>Modalidade de contrato: </a:t>
            </a:r>
          </a:p>
          <a:p>
            <a:r>
              <a:rPr lang="pt-BR" sz="2400" b="1" dirty="0"/>
              <a:t>Concessão Plena</a:t>
            </a:r>
          </a:p>
          <a:p>
            <a:r>
              <a:rPr lang="pt-BR" sz="2400" dirty="0"/>
              <a:t>Concessionária: </a:t>
            </a:r>
          </a:p>
          <a:p>
            <a:r>
              <a:rPr lang="pt-BR" sz="2400" b="1" dirty="0"/>
              <a:t>ESAP (</a:t>
            </a:r>
            <a:r>
              <a:rPr lang="pt-BR" sz="2400" b="1" dirty="0" err="1"/>
              <a:t>Iguá</a:t>
            </a:r>
            <a:r>
              <a:rPr lang="pt-BR" sz="2400" b="1" dirty="0"/>
              <a:t> Saneamento e Aviva Ambiental)</a:t>
            </a:r>
          </a:p>
          <a:p>
            <a:r>
              <a:rPr lang="pt-BR" sz="2400" dirty="0"/>
              <a:t>Início da operação: </a:t>
            </a:r>
          </a:p>
          <a:p>
            <a:r>
              <a:rPr lang="pt-BR" sz="2400" b="1" dirty="0"/>
              <a:t>2007</a:t>
            </a:r>
          </a:p>
          <a:p>
            <a:r>
              <a:rPr lang="pt-BR" sz="2400" dirty="0"/>
              <a:t>Investimentos comprometidos: </a:t>
            </a:r>
          </a:p>
          <a:p>
            <a:r>
              <a:rPr lang="pt-BR" sz="2400" b="1" dirty="0"/>
              <a:t>R$ 24,48 milhões</a:t>
            </a:r>
            <a:endParaRPr lang="pt-BR" sz="2400" dirty="0"/>
          </a:p>
          <a:p>
            <a:r>
              <a:rPr lang="pt-BR" sz="2400" dirty="0"/>
              <a:t>Abastecimento de água:</a:t>
            </a:r>
          </a:p>
          <a:p>
            <a:r>
              <a:rPr lang="pt-BR" sz="2400" dirty="0"/>
              <a:t> </a:t>
            </a:r>
            <a:r>
              <a:rPr lang="pt-BR" sz="2400" b="1" dirty="0"/>
              <a:t>100%</a:t>
            </a:r>
          </a:p>
          <a:p>
            <a:r>
              <a:rPr lang="pt-BR" sz="2400" dirty="0"/>
              <a:t>Coleta e tratamento de esgoto: </a:t>
            </a:r>
          </a:p>
          <a:p>
            <a:r>
              <a:rPr lang="pt-BR" sz="2400" b="1" dirty="0"/>
              <a:t>95%</a:t>
            </a:r>
            <a:endParaRPr lang="pt-BR" sz="2400" dirty="0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xmlns="" id="{D538E8D2-6006-450C-8AE3-72FA4D8F7D44}"/>
              </a:ext>
            </a:extLst>
          </p:cNvPr>
          <p:cNvGrpSpPr/>
          <p:nvPr/>
        </p:nvGrpSpPr>
        <p:grpSpPr>
          <a:xfrm>
            <a:off x="1859281" y="308497"/>
            <a:ext cx="2682240" cy="2057400"/>
            <a:chOff x="9029700" y="95137"/>
            <a:chExt cx="2682240" cy="2057400"/>
          </a:xfrm>
        </p:grpSpPr>
        <p:sp>
          <p:nvSpPr>
            <p:cNvPr id="3" name="Lágrima 2">
              <a:extLst>
                <a:ext uri="{FF2B5EF4-FFF2-40B4-BE49-F238E27FC236}">
                  <a16:creationId xmlns:a16="http://schemas.microsoft.com/office/drawing/2014/main" xmlns="" id="{8F0C9B06-2C80-4F8C-B238-4B19CB370D18}"/>
                </a:ext>
              </a:extLst>
            </p:cNvPr>
            <p:cNvSpPr/>
            <p:nvPr/>
          </p:nvSpPr>
          <p:spPr>
            <a:xfrm rot="13500000">
              <a:off x="9342120" y="95137"/>
              <a:ext cx="2057400" cy="2057400"/>
            </a:xfrm>
            <a:prstGeom prst="teardrop">
              <a:avLst/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xmlns="" id="{0CCBF395-BADE-4329-B958-FB156E939DB2}"/>
                </a:ext>
              </a:extLst>
            </p:cNvPr>
            <p:cNvSpPr txBox="1"/>
            <p:nvPr/>
          </p:nvSpPr>
          <p:spPr>
            <a:xfrm>
              <a:off x="9029700" y="646783"/>
              <a:ext cx="268224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b="1" dirty="0">
                  <a:solidFill>
                    <a:schemeClr val="bg1"/>
                  </a:solidFill>
                </a:rPr>
                <a:t>MUNICÍPIO</a:t>
              </a:r>
            </a:p>
            <a:p>
              <a:pPr algn="ctr"/>
              <a:r>
                <a:rPr lang="pt-BR" sz="2800" b="1" dirty="0">
                  <a:solidFill>
                    <a:schemeClr val="bg1"/>
                  </a:solidFill>
                </a:rPr>
                <a:t>PEQUENO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5325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BFC200C-D404-4096-9DD8-DF11D758A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Niterói </a:t>
            </a:r>
            <a:br>
              <a:rPr lang="pt-BR" b="1" dirty="0"/>
            </a:br>
            <a:r>
              <a:rPr lang="pt-BR" b="1" dirty="0"/>
              <a:t>(RJ)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21DED12A-1855-47C5-B057-988F8940D6DD}"/>
              </a:ext>
            </a:extLst>
          </p:cNvPr>
          <p:cNvSpPr/>
          <p:nvPr/>
        </p:nvSpPr>
        <p:spPr>
          <a:xfrm>
            <a:off x="4541521" y="792938"/>
            <a:ext cx="597407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População: </a:t>
            </a:r>
          </a:p>
          <a:p>
            <a:r>
              <a:rPr lang="pt-BR" sz="2400" b="1" dirty="0"/>
              <a:t>499.028</a:t>
            </a:r>
          </a:p>
          <a:p>
            <a:r>
              <a:rPr lang="pt-BR" sz="2400" dirty="0"/>
              <a:t>Modalidade de contrato: </a:t>
            </a:r>
          </a:p>
          <a:p>
            <a:r>
              <a:rPr lang="pt-BR" sz="2400" b="1" dirty="0"/>
              <a:t>Concessão Plena</a:t>
            </a:r>
          </a:p>
          <a:p>
            <a:r>
              <a:rPr lang="pt-BR" sz="2400" dirty="0"/>
              <a:t>Concessionária: </a:t>
            </a:r>
          </a:p>
          <a:p>
            <a:r>
              <a:rPr lang="pt-BR" sz="2400" b="1" dirty="0"/>
              <a:t>Águas de Niterói (Grupo Águas do Brasil)</a:t>
            </a:r>
          </a:p>
          <a:p>
            <a:r>
              <a:rPr lang="pt-BR" sz="2400" dirty="0"/>
              <a:t>Início da operação: </a:t>
            </a:r>
          </a:p>
          <a:p>
            <a:r>
              <a:rPr lang="pt-BR" sz="2400" b="1" dirty="0"/>
              <a:t>1997</a:t>
            </a:r>
          </a:p>
          <a:p>
            <a:r>
              <a:rPr lang="pt-BR" sz="2400" dirty="0"/>
              <a:t>Investimentos comprometidos: </a:t>
            </a:r>
          </a:p>
          <a:p>
            <a:r>
              <a:rPr lang="pt-BR" sz="2400" b="1" dirty="0"/>
              <a:t>R$516,30 milhões</a:t>
            </a:r>
            <a:endParaRPr lang="pt-BR" sz="2400" dirty="0"/>
          </a:p>
          <a:p>
            <a:r>
              <a:rPr lang="pt-BR" sz="2400" dirty="0"/>
              <a:t>Abastecimento de água:</a:t>
            </a:r>
          </a:p>
          <a:p>
            <a:r>
              <a:rPr lang="pt-BR" sz="2400" dirty="0"/>
              <a:t> </a:t>
            </a:r>
            <a:r>
              <a:rPr lang="pt-BR" sz="2400" b="1" dirty="0"/>
              <a:t>100%</a:t>
            </a:r>
          </a:p>
          <a:p>
            <a:r>
              <a:rPr lang="pt-BR" sz="2400" dirty="0"/>
              <a:t>Coleta e tratamento de esgoto: </a:t>
            </a:r>
          </a:p>
          <a:p>
            <a:r>
              <a:rPr lang="pt-BR" sz="2400" b="1" dirty="0"/>
              <a:t>100%</a:t>
            </a:r>
            <a:endParaRPr lang="pt-BR" sz="2400" dirty="0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xmlns="" id="{E654F303-783D-461E-A17B-063C3B8BDD7C}"/>
              </a:ext>
            </a:extLst>
          </p:cNvPr>
          <p:cNvGrpSpPr/>
          <p:nvPr/>
        </p:nvGrpSpPr>
        <p:grpSpPr>
          <a:xfrm>
            <a:off x="1859281" y="308497"/>
            <a:ext cx="2682240" cy="2057400"/>
            <a:chOff x="9029700" y="95137"/>
            <a:chExt cx="2682240" cy="2057400"/>
          </a:xfrm>
        </p:grpSpPr>
        <p:sp>
          <p:nvSpPr>
            <p:cNvPr id="6" name="Lágrima 5">
              <a:extLst>
                <a:ext uri="{FF2B5EF4-FFF2-40B4-BE49-F238E27FC236}">
                  <a16:creationId xmlns:a16="http://schemas.microsoft.com/office/drawing/2014/main" xmlns="" id="{813F8841-47F7-4AB9-93AD-B5A347A43D08}"/>
                </a:ext>
              </a:extLst>
            </p:cNvPr>
            <p:cNvSpPr/>
            <p:nvPr/>
          </p:nvSpPr>
          <p:spPr>
            <a:xfrm rot="13500000">
              <a:off x="9342120" y="95137"/>
              <a:ext cx="2057400" cy="2057400"/>
            </a:xfrm>
            <a:prstGeom prst="teardrop">
              <a:avLst/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xmlns="" id="{2B6FEAEB-84B1-4A06-B0DD-DFE484C2AC94}"/>
                </a:ext>
              </a:extLst>
            </p:cNvPr>
            <p:cNvSpPr txBox="1"/>
            <p:nvPr/>
          </p:nvSpPr>
          <p:spPr>
            <a:xfrm>
              <a:off x="9029700" y="436323"/>
              <a:ext cx="268224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b="1" dirty="0">
                  <a:solidFill>
                    <a:schemeClr val="bg1"/>
                  </a:solidFill>
                </a:rPr>
                <a:t>REGIÃO METROPO-</a:t>
              </a:r>
            </a:p>
            <a:p>
              <a:pPr algn="ctr"/>
              <a:r>
                <a:rPr lang="pt-BR" sz="2800" b="1" dirty="0">
                  <a:solidFill>
                    <a:schemeClr val="bg1"/>
                  </a:solidFill>
                </a:rPr>
                <a:t>LITANA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3198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A838F07-0183-4615-A4AC-696591F03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39" y="1645920"/>
            <a:ext cx="2947482" cy="4083671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Armação de Búzios,</a:t>
            </a:r>
            <a:br>
              <a:rPr lang="pt-BR" b="1" dirty="0"/>
            </a:br>
            <a:r>
              <a:rPr lang="pt-BR" b="1" dirty="0"/>
              <a:t>Arraial do Cabo,</a:t>
            </a:r>
            <a:br>
              <a:rPr lang="pt-BR" b="1" dirty="0"/>
            </a:br>
            <a:r>
              <a:rPr lang="pt-BR" b="1" dirty="0"/>
              <a:t>Cabo Frio,</a:t>
            </a:r>
            <a:br>
              <a:rPr lang="pt-BR" b="1" dirty="0"/>
            </a:br>
            <a:r>
              <a:rPr lang="pt-BR" b="1" dirty="0"/>
              <a:t>Iguaba Grande e</a:t>
            </a:r>
            <a:br>
              <a:rPr lang="pt-BR" b="1" dirty="0"/>
            </a:br>
            <a:r>
              <a:rPr lang="pt-BR" b="1" dirty="0"/>
              <a:t>São Pedro da Aldeia </a:t>
            </a:r>
            <a:br>
              <a:rPr lang="pt-BR" b="1" dirty="0"/>
            </a:br>
            <a:r>
              <a:rPr lang="pt-BR" b="1" dirty="0"/>
              <a:t>(RJ)</a:t>
            </a:r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E07A2D82-3366-49D3-881D-E307CBB56948}"/>
              </a:ext>
            </a:extLst>
          </p:cNvPr>
          <p:cNvSpPr/>
          <p:nvPr/>
        </p:nvSpPr>
        <p:spPr>
          <a:xfrm>
            <a:off x="4572003" y="792938"/>
            <a:ext cx="713231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População: </a:t>
            </a:r>
          </a:p>
          <a:p>
            <a:r>
              <a:rPr lang="pt-BR" sz="2400" b="1" dirty="0"/>
              <a:t>322.000</a:t>
            </a:r>
          </a:p>
          <a:p>
            <a:r>
              <a:rPr lang="pt-BR" sz="2400" dirty="0"/>
              <a:t>Concessionária: </a:t>
            </a:r>
          </a:p>
          <a:p>
            <a:r>
              <a:rPr lang="pt-BR" sz="2400" b="1" dirty="0" err="1"/>
              <a:t>Prolagos</a:t>
            </a:r>
            <a:r>
              <a:rPr lang="pt-BR" sz="2400" b="1" dirty="0"/>
              <a:t> – </a:t>
            </a:r>
            <a:r>
              <a:rPr lang="pt-BR" sz="2400" b="1" dirty="0" err="1"/>
              <a:t>Aegea</a:t>
            </a:r>
            <a:endParaRPr lang="pt-BR" sz="2400" b="1" dirty="0"/>
          </a:p>
          <a:p>
            <a:r>
              <a:rPr lang="pt-BR" sz="2400" dirty="0"/>
              <a:t>Modalidade de contrato: </a:t>
            </a:r>
          </a:p>
          <a:p>
            <a:r>
              <a:rPr lang="pt-BR" sz="2400" b="1" dirty="0"/>
              <a:t>Concessão Plena</a:t>
            </a:r>
          </a:p>
          <a:p>
            <a:r>
              <a:rPr lang="pt-BR" sz="2400" dirty="0"/>
              <a:t>Início da operação: </a:t>
            </a:r>
          </a:p>
          <a:p>
            <a:r>
              <a:rPr lang="pt-BR" sz="2400" b="1" dirty="0"/>
              <a:t>1998</a:t>
            </a:r>
          </a:p>
          <a:p>
            <a:r>
              <a:rPr lang="pt-BR" sz="2400" dirty="0"/>
              <a:t>Investimentos comprometidos: </a:t>
            </a:r>
          </a:p>
          <a:p>
            <a:r>
              <a:rPr lang="pt-BR" sz="2400" b="1" dirty="0"/>
              <a:t>R$ 714,03 milhões</a:t>
            </a:r>
          </a:p>
          <a:p>
            <a:r>
              <a:rPr lang="pt-BR" sz="2400" dirty="0"/>
              <a:t>Abastecimento de água:</a:t>
            </a:r>
          </a:p>
          <a:p>
            <a:r>
              <a:rPr lang="pt-BR" sz="2400" dirty="0"/>
              <a:t> </a:t>
            </a:r>
            <a:r>
              <a:rPr lang="pt-BR" sz="2400" b="1" dirty="0"/>
              <a:t>100%</a:t>
            </a:r>
          </a:p>
          <a:p>
            <a:r>
              <a:rPr lang="pt-BR" sz="2400" dirty="0"/>
              <a:t>Coleta e tratamento de esgoto:</a:t>
            </a:r>
          </a:p>
          <a:p>
            <a:r>
              <a:rPr lang="pt-BR" sz="2400" dirty="0"/>
              <a:t> </a:t>
            </a:r>
            <a:r>
              <a:rPr lang="pt-BR" sz="2400" b="1" dirty="0"/>
              <a:t>97%</a:t>
            </a:r>
            <a:endParaRPr lang="pt-BR" sz="2400" dirty="0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xmlns="" id="{DE7A3984-0589-4BE5-AD01-2A6C569369A6}"/>
              </a:ext>
            </a:extLst>
          </p:cNvPr>
          <p:cNvGrpSpPr/>
          <p:nvPr/>
        </p:nvGrpSpPr>
        <p:grpSpPr>
          <a:xfrm>
            <a:off x="1889762" y="262777"/>
            <a:ext cx="2682240" cy="2057400"/>
            <a:chOff x="9029700" y="95137"/>
            <a:chExt cx="2682240" cy="2057400"/>
          </a:xfrm>
        </p:grpSpPr>
        <p:sp>
          <p:nvSpPr>
            <p:cNvPr id="6" name="Lágrima 5">
              <a:extLst>
                <a:ext uri="{FF2B5EF4-FFF2-40B4-BE49-F238E27FC236}">
                  <a16:creationId xmlns:a16="http://schemas.microsoft.com/office/drawing/2014/main" xmlns="" id="{639CD508-F3CF-4174-94DF-4E7FAB610D8A}"/>
                </a:ext>
              </a:extLst>
            </p:cNvPr>
            <p:cNvSpPr/>
            <p:nvPr/>
          </p:nvSpPr>
          <p:spPr>
            <a:xfrm rot="13500000">
              <a:off x="9342120" y="95137"/>
              <a:ext cx="2057400" cy="2057400"/>
            </a:xfrm>
            <a:prstGeom prst="teardrop">
              <a:avLst/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xmlns="" id="{D887347F-B074-498E-B127-E1DFA0D28681}"/>
                </a:ext>
              </a:extLst>
            </p:cNvPr>
            <p:cNvSpPr txBox="1"/>
            <p:nvPr/>
          </p:nvSpPr>
          <p:spPr>
            <a:xfrm>
              <a:off x="9029700" y="523672"/>
              <a:ext cx="268224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b="1" dirty="0">
                  <a:solidFill>
                    <a:schemeClr val="bg1"/>
                  </a:solidFill>
                </a:rPr>
                <a:t>CONSÓRCIO </a:t>
              </a:r>
            </a:p>
            <a:p>
              <a:pPr algn="ctr"/>
              <a:r>
                <a:rPr lang="pt-BR" sz="2400" b="1" dirty="0">
                  <a:solidFill>
                    <a:schemeClr val="bg1"/>
                  </a:solidFill>
                </a:rPr>
                <a:t>DE</a:t>
              </a:r>
            </a:p>
            <a:p>
              <a:pPr algn="ctr"/>
              <a:r>
                <a:rPr lang="pt-BR" sz="2400" b="1" dirty="0">
                  <a:solidFill>
                    <a:schemeClr val="bg1"/>
                  </a:solidFill>
                </a:rPr>
                <a:t>MUNICÍPIOS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4088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0ADA97F-11BE-43E1-AF61-89DB6B052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Blumenau (SC)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29773C8C-CAF6-4537-85B9-2F1935894EB5}"/>
              </a:ext>
            </a:extLst>
          </p:cNvPr>
          <p:cNvSpPr/>
          <p:nvPr/>
        </p:nvSpPr>
        <p:spPr>
          <a:xfrm>
            <a:off x="4624722" y="980390"/>
            <a:ext cx="55251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População: </a:t>
            </a:r>
          </a:p>
          <a:p>
            <a:r>
              <a:rPr lang="pt-BR" sz="2400" b="1" dirty="0"/>
              <a:t>139.631</a:t>
            </a:r>
          </a:p>
          <a:p>
            <a:r>
              <a:rPr lang="pt-BR" sz="2400" dirty="0"/>
              <a:t>Modalidade de contrato: </a:t>
            </a:r>
          </a:p>
          <a:p>
            <a:r>
              <a:rPr lang="pt-BR" sz="2400" b="1" dirty="0"/>
              <a:t>Concessão parcial de esgoto</a:t>
            </a:r>
          </a:p>
          <a:p>
            <a:r>
              <a:rPr lang="pt-BR" sz="2400" dirty="0"/>
              <a:t>Concessionária: </a:t>
            </a:r>
          </a:p>
          <a:p>
            <a:r>
              <a:rPr lang="pt-BR" sz="2400" b="1" dirty="0"/>
              <a:t>BRK Ambiental Blumenau</a:t>
            </a:r>
          </a:p>
          <a:p>
            <a:r>
              <a:rPr lang="pt-BR" sz="2400" dirty="0"/>
              <a:t>Início da operação: </a:t>
            </a:r>
          </a:p>
          <a:p>
            <a:r>
              <a:rPr lang="pt-BR" sz="2400" b="1" dirty="0"/>
              <a:t>2010</a:t>
            </a:r>
          </a:p>
          <a:p>
            <a:r>
              <a:rPr lang="pt-BR" sz="2400" dirty="0"/>
              <a:t>Investimentos comprometidos: </a:t>
            </a:r>
          </a:p>
          <a:p>
            <a:r>
              <a:rPr lang="pt-BR" sz="2400" b="1" dirty="0"/>
              <a:t>R$ 505 milhões </a:t>
            </a:r>
          </a:p>
          <a:p>
            <a:r>
              <a:rPr lang="pt-BR" sz="2400" dirty="0"/>
              <a:t>Coleta e tratamento de esgoto: </a:t>
            </a:r>
          </a:p>
          <a:p>
            <a:r>
              <a:rPr lang="pt-BR" sz="2400" b="1" dirty="0"/>
              <a:t>43%</a:t>
            </a:r>
            <a:endParaRPr lang="pt-BR" sz="2400" dirty="0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xmlns="" id="{E48E7268-E77C-4CA1-91BF-06E916F6D621}"/>
              </a:ext>
            </a:extLst>
          </p:cNvPr>
          <p:cNvGrpSpPr/>
          <p:nvPr/>
        </p:nvGrpSpPr>
        <p:grpSpPr>
          <a:xfrm>
            <a:off x="1859281" y="262777"/>
            <a:ext cx="2682240" cy="2057400"/>
            <a:chOff x="8999219" y="95137"/>
            <a:chExt cx="2682240" cy="2057400"/>
          </a:xfrm>
        </p:grpSpPr>
        <p:sp>
          <p:nvSpPr>
            <p:cNvPr id="6" name="Lágrima 5">
              <a:extLst>
                <a:ext uri="{FF2B5EF4-FFF2-40B4-BE49-F238E27FC236}">
                  <a16:creationId xmlns:a16="http://schemas.microsoft.com/office/drawing/2014/main" xmlns="" id="{41B355CE-7FE6-446F-AB30-0DE2D9861AE2}"/>
                </a:ext>
              </a:extLst>
            </p:cNvPr>
            <p:cNvSpPr/>
            <p:nvPr/>
          </p:nvSpPr>
          <p:spPr>
            <a:xfrm rot="13500000">
              <a:off x="9342120" y="95137"/>
              <a:ext cx="2057400" cy="2057400"/>
            </a:xfrm>
            <a:prstGeom prst="teardrop">
              <a:avLst/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xmlns="" id="{959EF57D-4CB9-4302-AD76-CFCBDB714F51}"/>
                </a:ext>
              </a:extLst>
            </p:cNvPr>
            <p:cNvSpPr txBox="1"/>
            <p:nvPr/>
          </p:nvSpPr>
          <p:spPr>
            <a:xfrm>
              <a:off x="8999219" y="708338"/>
              <a:ext cx="268224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b="1" dirty="0">
                  <a:solidFill>
                    <a:schemeClr val="bg1"/>
                  </a:solidFill>
                </a:rPr>
                <a:t>CONCESSÃO</a:t>
              </a:r>
            </a:p>
            <a:p>
              <a:pPr algn="ctr"/>
              <a:r>
                <a:rPr lang="pt-BR" sz="2800" b="1" dirty="0">
                  <a:solidFill>
                    <a:schemeClr val="bg1"/>
                  </a:solidFill>
                </a:rPr>
                <a:t>PARCIAL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6191940"/>
      </p:ext>
    </p:extLst>
  </p:cSld>
  <p:clrMapOvr>
    <a:masterClrMapping/>
  </p:clrMapOvr>
</p:sld>
</file>

<file path=ppt/theme/theme1.xml><?xml version="1.0" encoding="utf-8"?>
<a:theme xmlns:a="http://schemas.openxmlformats.org/drawingml/2006/main" name="Quadro">
  <a:themeElements>
    <a:clrScheme name="Amarelo Verd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Quadr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adr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Quadro</Template>
  <TotalTime>344</TotalTime>
  <Words>240</Words>
  <Application>Microsoft Office PowerPoint</Application>
  <PresentationFormat>Personalizar</PresentationFormat>
  <Paragraphs>78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Quadro</vt:lpstr>
      <vt:lpstr>Apresentação do PowerPoint</vt:lpstr>
      <vt:lpstr>QUEM SOMOS</vt:lpstr>
      <vt:lpstr>MODALIDADE  DE  CONTRATOS com o segmento privado  Fonte: SPRIS 2018 </vt:lpstr>
      <vt:lpstr>MUNICÍPIOS COM A PARTICIPAÇÃO DO SEGMENTO PRIVADO  por tamanho da população</vt:lpstr>
      <vt:lpstr>MUNICÍPIOS PRIVADOS  X INVESTIMENTO PRIVADO</vt:lpstr>
      <vt:lpstr>Palestina (SP)</vt:lpstr>
      <vt:lpstr>Niterói  (RJ)</vt:lpstr>
      <vt:lpstr>Armação de Búzios, Arraial do Cabo, Cabo Frio, Iguaba Grande e São Pedro da Aldeia  (RJ)</vt:lpstr>
      <vt:lpstr>Blumenau (SC)</vt:lpstr>
      <vt:lpstr>Obrigado!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Mariana Zito</dc:creator>
  <cp:lastModifiedBy>Coordenação de Audio</cp:lastModifiedBy>
  <cp:revision>16</cp:revision>
  <dcterms:created xsi:type="dcterms:W3CDTF">2019-08-27T14:46:35Z</dcterms:created>
  <dcterms:modified xsi:type="dcterms:W3CDTF">2019-08-29T11:36:20Z</dcterms:modified>
</cp:coreProperties>
</file>