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8" r:id="rId3"/>
    <p:sldId id="259" r:id="rId4"/>
    <p:sldId id="260" r:id="rId5"/>
    <p:sldId id="269"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3837" autoAdjust="0"/>
  </p:normalViewPr>
  <p:slideViewPr>
    <p:cSldViewPr snapToGrid="0">
      <p:cViewPr varScale="1">
        <p:scale>
          <a:sx n="116" d="100"/>
          <a:sy n="116" d="100"/>
        </p:scale>
        <p:origin x="105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9717DD2-53B0-4D85-8C40-B14915E476D2}"/>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7802C01E-D71D-4B13-A20E-F71D0CE91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26C17871-FAD2-404F-98F6-510408869B4E}"/>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9AB756A8-AA1C-4C79-ACE4-C3E12BD57DD6}"/>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xmlns="" id="{8ACC81EE-189E-4E20-8F38-522C8D4E983A}"/>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97052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1699AA7-D59B-4DE8-A0F5-0CAA52FF819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1632636C-3A0C-41DA-A59C-90EE62C4E2B2}"/>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EC598778-496A-4430-93CB-E6C6CB9BDD73}"/>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468C9ABC-E14D-49FC-A35B-4290C73B1D04}"/>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xmlns="" id="{F46D5343-0C9B-4952-9EE5-92F492A1F0E7}"/>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9606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F1BE51A4-3526-4EA3-95DB-A662CB2D96A1}"/>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E77F535E-7658-4B12-BE00-A185CAB2DA0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2979718B-FF75-47D5-8679-20A9A82C313C}"/>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BA92EC1F-3728-484D-B82F-717FD5A3A366}"/>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xmlns="" id="{816A2235-BEBA-4958-B048-C9F3819C9F4D}"/>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07195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E26999C-DEB8-4554-A8F2-81C0A79678A9}"/>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99B8EDAB-AC72-440B-8CD8-5819BB5CA78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39739E16-B730-4471-A655-C8F2DB90400F}"/>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7FDC7DAB-2016-4952-AC83-8696C6609CF2}"/>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xmlns="" id="{8CF208E7-34E5-450C-B317-A8458C9BB2F0}"/>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4843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8ACF85A-140C-4D72-B15C-E34431F42D1D}"/>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C6EF891C-75D7-4E35-B958-D4B2ED5B87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xmlns="" id="{884E43AC-E6A6-4D74-AE05-5C79D07AFC9E}"/>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2C5DDE32-ACD4-40A2-BA06-474833EA68FF}"/>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xmlns="" id="{EA235F5F-0271-465E-BEA9-3E4297A8AD2E}"/>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84645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20FB1C6-1F2E-49F7-A164-367E44203C31}"/>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627D0EA7-05A8-4B25-B9B7-011D10C270CC}"/>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DDC65DD8-D4CA-4E78-A72B-9CC783474938}"/>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757AA0C1-1DFF-45B7-A001-1A569296EFA4}"/>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6" name="Espaço Reservado para Rodapé 5">
            <a:extLst>
              <a:ext uri="{FF2B5EF4-FFF2-40B4-BE49-F238E27FC236}">
                <a16:creationId xmlns:a16="http://schemas.microsoft.com/office/drawing/2014/main" xmlns="" id="{E737B650-227E-4B49-961A-6189A37D7D7E}"/>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xmlns="" id="{A92ADC61-8D8E-451F-8072-9C8C4E31D723}"/>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25925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BD86E1A-D020-48FD-BE79-F0A9BDC12CAF}"/>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F95716DB-842A-47F8-A3C4-312C2FEED1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xmlns="" id="{B20F4F7D-ACD2-41E9-A4E5-237F153A2AF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57058C05-64BB-4506-8697-5156FF626B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xmlns="" id="{2BC141E4-E1B3-4BD0-84D5-FC2FFD20C942}"/>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438DB9A8-8959-4058-BBF6-5517B83EDBA4}"/>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8" name="Espaço Reservado para Rodapé 7">
            <a:extLst>
              <a:ext uri="{FF2B5EF4-FFF2-40B4-BE49-F238E27FC236}">
                <a16:creationId xmlns:a16="http://schemas.microsoft.com/office/drawing/2014/main" xmlns="" id="{32B71761-0852-46AA-8FBD-112457445219}"/>
              </a:ext>
            </a:extLst>
          </p:cNvPr>
          <p:cNvSpPr>
            <a:spLocks noGrp="1"/>
          </p:cNvSpPr>
          <p:nvPr>
            <p:ph type="ftr" sz="quarter" idx="11"/>
          </p:nvPr>
        </p:nvSpPr>
        <p:spPr/>
        <p:txBody>
          <a:bodyPr/>
          <a:lstStyle/>
          <a:p>
            <a:endParaRPr lang="en-US" dirty="0"/>
          </a:p>
        </p:txBody>
      </p:sp>
      <p:sp>
        <p:nvSpPr>
          <p:cNvPr id="9" name="Espaço Reservado para Número de Slide 8">
            <a:extLst>
              <a:ext uri="{FF2B5EF4-FFF2-40B4-BE49-F238E27FC236}">
                <a16:creationId xmlns:a16="http://schemas.microsoft.com/office/drawing/2014/main" xmlns="" id="{2EE097EB-A988-48B3-8B4C-F81491809CA0}"/>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8997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E97C01F-2303-4CB2-9B80-B8DBD9E88F58}"/>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EE842650-B3BC-4307-AF69-00A71186268D}"/>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4" name="Espaço Reservado para Rodapé 3">
            <a:extLst>
              <a:ext uri="{FF2B5EF4-FFF2-40B4-BE49-F238E27FC236}">
                <a16:creationId xmlns:a16="http://schemas.microsoft.com/office/drawing/2014/main" xmlns="" id="{4F54A475-A1A4-486A-8150-2EB455339CD1}"/>
              </a:ext>
            </a:extLst>
          </p:cNvPr>
          <p:cNvSpPr>
            <a:spLocks noGrp="1"/>
          </p:cNvSpPr>
          <p:nvPr>
            <p:ph type="ftr" sz="quarter" idx="11"/>
          </p:nvPr>
        </p:nvSpPr>
        <p:spPr/>
        <p:txBody>
          <a:bodyPr/>
          <a:lstStyle/>
          <a:p>
            <a:endParaRPr lang="en-US" dirty="0"/>
          </a:p>
        </p:txBody>
      </p:sp>
      <p:sp>
        <p:nvSpPr>
          <p:cNvPr id="5" name="Espaço Reservado para Número de Slide 4">
            <a:extLst>
              <a:ext uri="{FF2B5EF4-FFF2-40B4-BE49-F238E27FC236}">
                <a16:creationId xmlns:a16="http://schemas.microsoft.com/office/drawing/2014/main" xmlns="" id="{40047FF7-382D-483A-AE98-51B8013FF0C1}"/>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1198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xmlns="" id="{871629E8-BB58-4813-BF1D-203D08FAF7D5}"/>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3" name="Espaço Reservado para Rodapé 2">
            <a:extLst>
              <a:ext uri="{FF2B5EF4-FFF2-40B4-BE49-F238E27FC236}">
                <a16:creationId xmlns:a16="http://schemas.microsoft.com/office/drawing/2014/main" xmlns="" id="{F1D0AD9E-95B7-4E93-882E-822717D51342}"/>
              </a:ext>
            </a:extLst>
          </p:cNvPr>
          <p:cNvSpPr>
            <a:spLocks noGrp="1"/>
          </p:cNvSpPr>
          <p:nvPr>
            <p:ph type="ftr" sz="quarter" idx="11"/>
          </p:nvPr>
        </p:nvSpPr>
        <p:spPr/>
        <p:txBody>
          <a:bodyPr/>
          <a:lstStyle/>
          <a:p>
            <a:endParaRPr lang="en-US" dirty="0"/>
          </a:p>
        </p:txBody>
      </p:sp>
      <p:sp>
        <p:nvSpPr>
          <p:cNvPr id="4" name="Espaço Reservado para Número de Slide 3">
            <a:extLst>
              <a:ext uri="{FF2B5EF4-FFF2-40B4-BE49-F238E27FC236}">
                <a16:creationId xmlns:a16="http://schemas.microsoft.com/office/drawing/2014/main" xmlns="" id="{83949298-0604-4149-94E6-785D2D3602F5}"/>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37684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67F6CBF-6127-40AC-B183-279F78D7536D}"/>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EC73B8D2-BB2B-4AAF-ACCD-2567C5AACC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1E75FD45-A338-4053-80AC-2E42C25F8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1936F1BD-174F-4BAE-8791-E0E74C298F8C}"/>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6" name="Espaço Reservado para Rodapé 5">
            <a:extLst>
              <a:ext uri="{FF2B5EF4-FFF2-40B4-BE49-F238E27FC236}">
                <a16:creationId xmlns:a16="http://schemas.microsoft.com/office/drawing/2014/main" xmlns="" id="{74DBA52C-67A0-4FCC-980E-9558B82965FD}"/>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xmlns="" id="{EDF9CAA8-C6B2-4F68-B130-6CBC0A838860}"/>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91952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298DC04-45B2-48EC-BA99-45FF07596C1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D59D8068-7761-4A77-9F87-1B0A28C180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xmlns="" id="{3603F08D-4E4B-4BCC-BA42-34176DC8C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57EDD1EF-06D5-4B7D-A201-0EF5F258ECF0}"/>
              </a:ext>
            </a:extLst>
          </p:cNvPr>
          <p:cNvSpPr>
            <a:spLocks noGrp="1"/>
          </p:cNvSpPr>
          <p:nvPr>
            <p:ph type="dt" sz="half" idx="10"/>
          </p:nvPr>
        </p:nvSpPr>
        <p:spPr/>
        <p:txBody>
          <a:bodyPr/>
          <a:lstStyle/>
          <a:p>
            <a:fld id="{B61BEF0D-F0BB-DE4B-95CE-6DB70DBA9567}" type="datetimeFigureOut">
              <a:rPr lang="en-US" smtClean="0"/>
              <a:pPr/>
              <a:t>9/12/2019</a:t>
            </a:fld>
            <a:endParaRPr lang="en-US" dirty="0"/>
          </a:p>
        </p:txBody>
      </p:sp>
      <p:sp>
        <p:nvSpPr>
          <p:cNvPr id="6" name="Espaço Reservado para Rodapé 5">
            <a:extLst>
              <a:ext uri="{FF2B5EF4-FFF2-40B4-BE49-F238E27FC236}">
                <a16:creationId xmlns:a16="http://schemas.microsoft.com/office/drawing/2014/main" xmlns="" id="{50C2464F-9216-40B7-9FCF-0540A0477108}"/>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xmlns="" id="{71CA8A01-B84F-466F-8348-EC011C3E0184}"/>
              </a:ext>
            </a:extLst>
          </p:cNvPr>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81080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59962112-25C6-457F-858F-B3937019FB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07041669-94E6-4BA2-81B8-17F2983167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5E7E9E7E-F270-498F-B970-7C5301279F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9/12/2019</a:t>
            </a:fld>
            <a:endParaRPr lang="en-US" dirty="0"/>
          </a:p>
        </p:txBody>
      </p:sp>
      <p:sp>
        <p:nvSpPr>
          <p:cNvPr id="5" name="Espaço Reservado para Rodapé 4">
            <a:extLst>
              <a:ext uri="{FF2B5EF4-FFF2-40B4-BE49-F238E27FC236}">
                <a16:creationId xmlns:a16="http://schemas.microsoft.com/office/drawing/2014/main" xmlns="" id="{E8AEEDF5-74B6-4F2C-923D-8DADD6E2D4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Espaço Reservado para Número de Slide 5">
            <a:extLst>
              <a:ext uri="{FF2B5EF4-FFF2-40B4-BE49-F238E27FC236}">
                <a16:creationId xmlns:a16="http://schemas.microsoft.com/office/drawing/2014/main" xmlns="" id="{867190C0-3D9B-41B1-8556-8E682C4C8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1785281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edsonsaneamento@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6F9EB9F2-07E2-4D64-BBD8-BB5B217F12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2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B4EA268B-749C-467C-B46D-423A70FDC299}"/>
              </a:ext>
            </a:extLst>
          </p:cNvPr>
          <p:cNvSpPr>
            <a:spLocks noGrp="1"/>
          </p:cNvSpPr>
          <p:nvPr>
            <p:ph type="ctrTitle"/>
          </p:nvPr>
        </p:nvSpPr>
        <p:spPr>
          <a:xfrm>
            <a:off x="4380588" y="965199"/>
            <a:ext cx="6766078" cy="4927601"/>
          </a:xfrm>
        </p:spPr>
        <p:txBody>
          <a:bodyPr anchor="ctr">
            <a:normAutofit/>
          </a:bodyPr>
          <a:lstStyle/>
          <a:p>
            <a:pPr algn="l"/>
            <a:r>
              <a:rPr lang="pt-BR" sz="5400" dirty="0">
                <a:solidFill>
                  <a:schemeClr val="tx1">
                    <a:lumMod val="85000"/>
                    <a:lumOff val="15000"/>
                  </a:schemeClr>
                </a:solidFill>
              </a:rPr>
              <a:t>Desafios  para a universalização do acesso ao saneamento</a:t>
            </a:r>
          </a:p>
        </p:txBody>
      </p:sp>
      <p:sp>
        <p:nvSpPr>
          <p:cNvPr id="3" name="Subtítulo 2">
            <a:extLst>
              <a:ext uri="{FF2B5EF4-FFF2-40B4-BE49-F238E27FC236}">
                <a16:creationId xmlns:a16="http://schemas.microsoft.com/office/drawing/2014/main" xmlns="" id="{1AF525A2-6DCE-4B3A-AF5D-8AF59202AA2A}"/>
              </a:ext>
            </a:extLst>
          </p:cNvPr>
          <p:cNvSpPr>
            <a:spLocks noGrp="1"/>
          </p:cNvSpPr>
          <p:nvPr>
            <p:ph type="subTitle" idx="1"/>
          </p:nvPr>
        </p:nvSpPr>
        <p:spPr>
          <a:xfrm>
            <a:off x="1023257" y="965198"/>
            <a:ext cx="2707937" cy="4927602"/>
          </a:xfrm>
        </p:spPr>
        <p:txBody>
          <a:bodyPr anchor="ctr">
            <a:normAutofit/>
          </a:bodyPr>
          <a:lstStyle/>
          <a:p>
            <a:pPr algn="r"/>
            <a:r>
              <a:rPr lang="pt-BR" sz="2000">
                <a:solidFill>
                  <a:schemeClr val="accent1"/>
                </a:solidFill>
              </a:rPr>
              <a:t>Audiência Pública - Comissão de Desenvolvimento Urbano da Câmara dos Deputados – CDU</a:t>
            </a:r>
          </a:p>
          <a:p>
            <a:pPr algn="r"/>
            <a:r>
              <a:rPr lang="pt-BR" sz="2000">
                <a:solidFill>
                  <a:schemeClr val="accent1"/>
                </a:solidFill>
              </a:rPr>
              <a:t>29/08/2019</a:t>
            </a:r>
          </a:p>
        </p:txBody>
      </p:sp>
      <p:cxnSp>
        <p:nvCxnSpPr>
          <p:cNvPr id="10" name="Straight Connector 9">
            <a:extLst>
              <a:ext uri="{FF2B5EF4-FFF2-40B4-BE49-F238E27FC236}">
                <a16:creationId xmlns:a16="http://schemas.microsoft.com/office/drawing/2014/main" xmlns="" id="{F0C57C7C-DFE9-4A1E-B7A9-DF40E63366B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53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xmlns="" id="{588E85D0-C09A-4D07-AD8F-BC3C11F8BC32}"/>
              </a:ext>
            </a:extLst>
          </p:cNvPr>
          <p:cNvSpPr txBox="1"/>
          <p:nvPr/>
        </p:nvSpPr>
        <p:spPr>
          <a:xfrm>
            <a:off x="185738" y="271462"/>
            <a:ext cx="10929938" cy="6555641"/>
          </a:xfrm>
          <a:prstGeom prst="rect">
            <a:avLst/>
          </a:prstGeom>
          <a:noFill/>
        </p:spPr>
        <p:txBody>
          <a:bodyPr wrap="square" rtlCol="0">
            <a:spAutoFit/>
          </a:bodyPr>
          <a:lstStyle/>
          <a:p>
            <a:r>
              <a:rPr lang="pt-BR" sz="2200" dirty="0"/>
              <a:t>Retirar da ementa do PL 3.261/19 a expressão: ...”</a:t>
            </a:r>
            <a:r>
              <a:rPr lang="pt-BR" sz="2200" b="1" i="1" dirty="0"/>
              <a:t>para vedar a prestação por contrato de programa dos serviços públicos de que trata o art. 175 da Constituição Federal”...;</a:t>
            </a:r>
          </a:p>
          <a:p>
            <a:endParaRPr lang="pt-BR" sz="2200" dirty="0"/>
          </a:p>
          <a:p>
            <a:r>
              <a:rPr lang="pt-BR" sz="2200" dirty="0"/>
              <a:t>Incluir como princípio fundamental: </a:t>
            </a:r>
            <a:r>
              <a:rPr lang="pt-BR" sz="2200" b="1" i="1" dirty="0"/>
              <a:t>“O acesso à água limpa e segura e ao saneamento básico são direitos humanos fundamentais e tem caráter essencial”</a:t>
            </a:r>
          </a:p>
          <a:p>
            <a:endParaRPr lang="pt-BR" sz="2200" dirty="0"/>
          </a:p>
          <a:p>
            <a:r>
              <a:rPr lang="pt-BR" sz="2200" dirty="0"/>
              <a:t>Incluir no capítulo da titularidade</a:t>
            </a:r>
            <a:r>
              <a:rPr lang="pt-BR" sz="2200" b="1" i="1" dirty="0"/>
              <a:t>: ...Os Municípios e o Distrito Federal são os titulares dos serviços públicos de saneamento básico.</a:t>
            </a:r>
          </a:p>
          <a:p>
            <a:r>
              <a:rPr lang="pt-BR" sz="2200" b="1" i="1" dirty="0"/>
              <a:t> </a:t>
            </a:r>
          </a:p>
          <a:p>
            <a:r>
              <a:rPr lang="pt-BR" sz="2200" b="1" i="1" dirty="0"/>
              <a:t>Parágrafo Primeiro – Nos casos de Regiões Metropolitanas, Aglomerações Urbanas e Microrregiões instituídas conforme o Art. 25, § 3° da Constituição Federal, o exercício da titularidade será compartilhado pelo conjunto dos entes integrantes das respectivas regiões, por meio da entidade </a:t>
            </a:r>
            <a:r>
              <a:rPr lang="pt-BR" sz="2200" b="1" i="1" dirty="0" err="1"/>
              <a:t>interfederativa</a:t>
            </a:r>
            <a:r>
              <a:rPr lang="pt-BR" sz="2200" b="1" i="1" dirty="0"/>
              <a:t> responsável pela sua governança.</a:t>
            </a:r>
          </a:p>
          <a:p>
            <a:r>
              <a:rPr lang="pt-BR" sz="2200" b="1" i="1" dirty="0"/>
              <a:t> </a:t>
            </a:r>
          </a:p>
          <a:p>
            <a:r>
              <a:rPr lang="pt-BR" sz="2200" b="1" i="1" dirty="0"/>
              <a:t>Parágrafo Segundo – A titularidade poderá ser exercida por gestão associada, por meio de Consórcios Públicos, nos termos estabelecidos no Art. 241 da Constituição Federal, desde que autorizada pelos titulares integrantes do consórcio no ato da sua instituição.” (NR</a:t>
            </a:r>
          </a:p>
          <a:p>
            <a:endParaRPr lang="pt-BR" sz="2800" b="1" i="1" dirty="0"/>
          </a:p>
          <a:p>
            <a:endParaRPr lang="pt-BR" b="1" i="1" dirty="0"/>
          </a:p>
        </p:txBody>
      </p:sp>
    </p:spTree>
    <p:extLst>
      <p:ext uri="{BB962C8B-B14F-4D97-AF65-F5344CB8AC3E}">
        <p14:creationId xmlns:p14="http://schemas.microsoft.com/office/powerpoint/2010/main" val="3436377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xmlns="" id="{588E85D0-C09A-4D07-AD8F-BC3C11F8BC32}"/>
              </a:ext>
            </a:extLst>
          </p:cNvPr>
          <p:cNvSpPr txBox="1"/>
          <p:nvPr/>
        </p:nvSpPr>
        <p:spPr>
          <a:xfrm>
            <a:off x="185738" y="271462"/>
            <a:ext cx="10929938" cy="5786199"/>
          </a:xfrm>
          <a:prstGeom prst="rect">
            <a:avLst/>
          </a:prstGeom>
          <a:noFill/>
        </p:spPr>
        <p:txBody>
          <a:bodyPr wrap="square" rtlCol="0">
            <a:spAutoFit/>
          </a:bodyPr>
          <a:lstStyle/>
          <a:p>
            <a:r>
              <a:rPr lang="pt-BR" sz="3600" dirty="0"/>
              <a:t>Incluir, quando se trata dos blocos: </a:t>
            </a:r>
            <a:r>
              <a:rPr lang="pt-BR" sz="3600" b="1" i="1" dirty="0"/>
              <a:t>“A regionalização da prestação de serviços públicos de saneamento básico será realizada mediante a utilização dos instrumentos previstos na Constituição Federal, por meio da instituição de Regiões Metropolitanas, Aglomerações Urbanas e Microrregiões nos termos do Art. 25, §3°  ou por gestão associada de serviços públicos, autorizada por Consórcio Público ou Convênio de Cooperação, nos termos do Art. 241.”</a:t>
            </a:r>
          </a:p>
          <a:p>
            <a:endParaRPr lang="pt-BR" sz="2800" b="1" i="1" dirty="0"/>
          </a:p>
          <a:p>
            <a:endParaRPr lang="pt-BR" b="1" i="1" dirty="0"/>
          </a:p>
        </p:txBody>
      </p:sp>
    </p:spTree>
    <p:extLst>
      <p:ext uri="{BB962C8B-B14F-4D97-AF65-F5344CB8AC3E}">
        <p14:creationId xmlns:p14="http://schemas.microsoft.com/office/powerpoint/2010/main" val="2910298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BD4046A6-8208-4EF2-825E-9AB89D989ED7}"/>
              </a:ext>
            </a:extLst>
          </p:cNvPr>
          <p:cNvSpPr/>
          <p:nvPr/>
        </p:nvSpPr>
        <p:spPr>
          <a:xfrm>
            <a:off x="500063" y="200024"/>
            <a:ext cx="10158412" cy="7386638"/>
          </a:xfrm>
          <a:prstGeom prst="rect">
            <a:avLst/>
          </a:prstGeom>
        </p:spPr>
        <p:txBody>
          <a:bodyPr wrap="square">
            <a:spAutoFit/>
          </a:bodyPr>
          <a:lstStyle/>
          <a:p>
            <a:r>
              <a:rPr lang="pt-BR" sz="2400" b="1" i="1" dirty="0"/>
              <a:t>Incluir quando trata-se da regionalização: </a:t>
            </a:r>
          </a:p>
          <a:p>
            <a:endParaRPr lang="pt-BR" sz="2400" b="1" i="1" dirty="0"/>
          </a:p>
          <a:p>
            <a:r>
              <a:rPr lang="pt-BR" sz="2400" b="1" i="1" dirty="0"/>
              <a:t>A prestação regionalizada de serviços públicos de saneamento básico poderá ser realizada por:</a:t>
            </a:r>
          </a:p>
          <a:p>
            <a:r>
              <a:rPr lang="pt-BR" sz="2400" b="1" i="1" dirty="0"/>
              <a:t>I – autarquia, empresa pública ou empresa de economia mista da administração indireta de um dos titulares dos serviços integrantes de Regiões Metropolitanas, Aglomerações Urbanas e Microrregiões ou de consórcio público, na forma da legislação;</a:t>
            </a:r>
          </a:p>
          <a:p>
            <a:endParaRPr lang="pt-BR" sz="2400" b="1" i="1" dirty="0"/>
          </a:p>
          <a:p>
            <a:r>
              <a:rPr lang="pt-BR" sz="2400" b="1" i="1" dirty="0"/>
              <a:t>II – consórcio público constituído pelos integrantes e instituído para esse fim, nos termos do Art. 241 da Constituição Federal;</a:t>
            </a:r>
          </a:p>
          <a:p>
            <a:endParaRPr lang="pt-BR" sz="2400" b="1" i="1" dirty="0"/>
          </a:p>
          <a:p>
            <a:r>
              <a:rPr lang="pt-BR" sz="2400" b="1" i="1" dirty="0"/>
              <a:t>III – empresa pública, ou sociedade de economia mista estadual, por meio de contrato de programa desde que autorizado por consórcio público ou convênio de cooperação, nos termos do Art. 24 da Constituição Federal;</a:t>
            </a:r>
          </a:p>
          <a:p>
            <a:endParaRPr lang="pt-BR" sz="2400" b="1" i="1" dirty="0"/>
          </a:p>
          <a:p>
            <a:r>
              <a:rPr lang="pt-BR" sz="2400" b="1" i="1" dirty="0"/>
              <a:t>IV – empresa privada, por meio de contrato de concessão, nos termos do Art. 175 da Constituição Federal</a:t>
            </a:r>
          </a:p>
          <a:p>
            <a:endParaRPr lang="pt-BR" sz="2400" b="1" i="1" dirty="0"/>
          </a:p>
          <a:p>
            <a:endParaRPr lang="pt-BR" b="1" i="1" dirty="0"/>
          </a:p>
        </p:txBody>
      </p:sp>
    </p:spTree>
    <p:extLst>
      <p:ext uri="{BB962C8B-B14F-4D97-AF65-F5344CB8AC3E}">
        <p14:creationId xmlns:p14="http://schemas.microsoft.com/office/powerpoint/2010/main" val="55471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C6268092-733C-47E7-BD70-5FC2DB6E29E7}"/>
              </a:ext>
            </a:extLst>
          </p:cNvPr>
          <p:cNvSpPr>
            <a:spLocks noGrp="1"/>
          </p:cNvSpPr>
          <p:nvPr>
            <p:ph type="title"/>
          </p:nvPr>
        </p:nvSpPr>
        <p:spPr>
          <a:xfrm>
            <a:off x="838200" y="963877"/>
            <a:ext cx="3494362" cy="4930246"/>
          </a:xfrm>
        </p:spPr>
        <p:txBody>
          <a:bodyPr>
            <a:normAutofit/>
          </a:bodyPr>
          <a:lstStyle/>
          <a:p>
            <a:pPr algn="r"/>
            <a:r>
              <a:rPr lang="pt-BR" dirty="0">
                <a:solidFill>
                  <a:schemeClr val="accent1"/>
                </a:solidFill>
              </a:rPr>
              <a:t>OBRIGADO</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Espaço Reservado para Conteúdo 2">
            <a:extLst>
              <a:ext uri="{FF2B5EF4-FFF2-40B4-BE49-F238E27FC236}">
                <a16:creationId xmlns:a16="http://schemas.microsoft.com/office/drawing/2014/main" xmlns="" id="{B6CBFF97-CEF2-45D0-B9D1-DB02126F7EBB}"/>
              </a:ext>
            </a:extLst>
          </p:cNvPr>
          <p:cNvSpPr>
            <a:spLocks noGrp="1"/>
          </p:cNvSpPr>
          <p:nvPr>
            <p:ph idx="1"/>
          </p:nvPr>
        </p:nvSpPr>
        <p:spPr>
          <a:xfrm>
            <a:off x="4976031" y="963877"/>
            <a:ext cx="6377769" cy="4930246"/>
          </a:xfrm>
        </p:spPr>
        <p:txBody>
          <a:bodyPr anchor="ctr">
            <a:normAutofit/>
          </a:bodyPr>
          <a:lstStyle/>
          <a:p>
            <a:r>
              <a:rPr lang="pt-BR" sz="2400" dirty="0"/>
              <a:t>EDSON APARECIDO DA SILVA</a:t>
            </a:r>
          </a:p>
          <a:p>
            <a:r>
              <a:rPr lang="pt-BR" sz="2400" dirty="0"/>
              <a:t>SOCIÓLOGO</a:t>
            </a:r>
          </a:p>
          <a:p>
            <a:r>
              <a:rPr lang="pt-BR" sz="2400" dirty="0"/>
              <a:t>MESTRE EM PLANEJAMENTO E GESTÃO DO TERRITORIO PELA UFABC</a:t>
            </a:r>
          </a:p>
          <a:p>
            <a:r>
              <a:rPr lang="pt-BR" sz="2400" dirty="0"/>
              <a:t>ASSESSOR DE SANEAMENTO DA FNU</a:t>
            </a:r>
          </a:p>
          <a:p>
            <a:r>
              <a:rPr lang="pt-BR" sz="2400" dirty="0"/>
              <a:t>SECRETARIO EXECUTIVO DO ONDAS</a:t>
            </a:r>
          </a:p>
          <a:p>
            <a:r>
              <a:rPr lang="pt-BR" sz="2400" dirty="0"/>
              <a:t>E-mail: </a:t>
            </a:r>
            <a:r>
              <a:rPr lang="pt-BR" sz="2400" dirty="0">
                <a:hlinkClick r:id="rId2"/>
              </a:rPr>
              <a:t>edsonsaneamento@gmail.com</a:t>
            </a:r>
            <a:endParaRPr lang="pt-BR" sz="2400" dirty="0"/>
          </a:p>
          <a:p>
            <a:r>
              <a:rPr lang="pt-BR" sz="2400" dirty="0"/>
              <a:t>Fone: 11-98674-4984</a:t>
            </a:r>
          </a:p>
          <a:p>
            <a:endParaRPr lang="pt-BR" sz="2400" dirty="0"/>
          </a:p>
          <a:p>
            <a:endParaRPr lang="pt-BR" sz="2400" dirty="0"/>
          </a:p>
        </p:txBody>
      </p:sp>
    </p:spTree>
    <p:extLst>
      <p:ext uri="{BB962C8B-B14F-4D97-AF65-F5344CB8AC3E}">
        <p14:creationId xmlns:p14="http://schemas.microsoft.com/office/powerpoint/2010/main" val="2382106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DE308185-0588-4E7D-9741-1B2296884F87}"/>
              </a:ext>
            </a:extLst>
          </p:cNvPr>
          <p:cNvSpPr>
            <a:spLocks noGrp="1"/>
          </p:cNvSpPr>
          <p:nvPr>
            <p:ph type="title"/>
          </p:nvPr>
        </p:nvSpPr>
        <p:spPr>
          <a:xfrm>
            <a:off x="838200" y="631825"/>
            <a:ext cx="10515600" cy="1325563"/>
          </a:xfrm>
        </p:spPr>
        <p:txBody>
          <a:bodyPr>
            <a:normAutofit/>
          </a:bodyPr>
          <a:lstStyle/>
          <a:p>
            <a:r>
              <a:rPr lang="pt-BR" b="1" dirty="0"/>
              <a:t>Desafios  para a universalização do acesso aos serviços de saneamento básico</a:t>
            </a:r>
            <a:endParaRPr lang="pt-BR" b="1"/>
          </a:p>
        </p:txBody>
      </p:sp>
      <p:sp>
        <p:nvSpPr>
          <p:cNvPr id="3" name="Espaço Reservado para Conteúdo 2">
            <a:extLst>
              <a:ext uri="{FF2B5EF4-FFF2-40B4-BE49-F238E27FC236}">
                <a16:creationId xmlns:a16="http://schemas.microsoft.com/office/drawing/2014/main" xmlns="" id="{D932D0F3-19E5-407E-B576-288F86F79924}"/>
              </a:ext>
            </a:extLst>
          </p:cNvPr>
          <p:cNvSpPr>
            <a:spLocks noGrp="1"/>
          </p:cNvSpPr>
          <p:nvPr>
            <p:ph idx="1"/>
          </p:nvPr>
        </p:nvSpPr>
        <p:spPr>
          <a:xfrm>
            <a:off x="838200" y="2057400"/>
            <a:ext cx="10515600" cy="3871762"/>
          </a:xfrm>
        </p:spPr>
        <p:txBody>
          <a:bodyPr>
            <a:normAutofit/>
          </a:bodyPr>
          <a:lstStyle/>
          <a:p>
            <a:r>
              <a:rPr lang="pt-BR" dirty="0"/>
              <a:t>A universalização do acesso aos serviços de saneamento básico (água, esgotamento sanitário, resíduos sólidos e drenagem) passa necessariamente pela construção de um outro modelo de País e de cidades, com maior inclusão social, onde haja integração das políticas públicas como saúde, habitação e meio ambiente. Em que haja geração de emprego e renda e garantia de acesso à educação. A luta pela universalização dos serviços de saneamento básico não pode e não deve estar dissociada destas políticas públicas mais gerais.</a:t>
            </a:r>
          </a:p>
        </p:txBody>
      </p:sp>
    </p:spTree>
    <p:extLst>
      <p:ext uri="{BB962C8B-B14F-4D97-AF65-F5344CB8AC3E}">
        <p14:creationId xmlns:p14="http://schemas.microsoft.com/office/powerpoint/2010/main" val="918233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65738D6-F208-4364-89E3-B1A08E43E1F1}"/>
              </a:ext>
            </a:extLst>
          </p:cNvPr>
          <p:cNvSpPr>
            <a:spLocks noGrp="1"/>
          </p:cNvSpPr>
          <p:nvPr>
            <p:ph type="title"/>
          </p:nvPr>
        </p:nvSpPr>
        <p:spPr/>
        <p:txBody>
          <a:bodyPr/>
          <a:lstStyle/>
          <a:p>
            <a:r>
              <a:rPr lang="pt-BR" b="1" dirty="0"/>
              <a:t>Desafios  para a universalização do acesso aos serviços de saneamento básico</a:t>
            </a:r>
            <a:endParaRPr lang="pt-BR" dirty="0"/>
          </a:p>
        </p:txBody>
      </p:sp>
      <p:sp>
        <p:nvSpPr>
          <p:cNvPr id="3" name="Espaço Reservado para Conteúdo 2">
            <a:extLst>
              <a:ext uri="{FF2B5EF4-FFF2-40B4-BE49-F238E27FC236}">
                <a16:creationId xmlns:a16="http://schemas.microsoft.com/office/drawing/2014/main" xmlns="" id="{BAE9E8A2-1C35-4EF9-9A23-D557DC8F0632}"/>
              </a:ext>
            </a:extLst>
          </p:cNvPr>
          <p:cNvSpPr>
            <a:spLocks noGrp="1"/>
          </p:cNvSpPr>
          <p:nvPr>
            <p:ph idx="1"/>
          </p:nvPr>
        </p:nvSpPr>
        <p:spPr/>
        <p:txBody>
          <a:bodyPr>
            <a:normAutofit/>
          </a:bodyPr>
          <a:lstStyle/>
          <a:p>
            <a:r>
              <a:rPr lang="pt-BR" dirty="0"/>
              <a:t>Retomada dos investimentos tendo como instrumento orientador o Plano Nacional de Saneamento Básico (Plansab); </a:t>
            </a:r>
          </a:p>
          <a:p>
            <a:r>
              <a:rPr lang="pt-BR" dirty="0"/>
              <a:t>Instituir um amplo programa de recuperação e revitalização dos operadores públicos dos serviços de saneamento básico com a garantia de um efetivo processo de acompanhamento por parte da sociedade, de forma a garantir a adequada utilização dos recursos públicos; </a:t>
            </a:r>
          </a:p>
          <a:p>
            <a:r>
              <a:rPr lang="pt-BR" dirty="0"/>
              <a:t>garantir que o saneamento seja uma política pública de promoção de saúde e da igualdade social, com participação e controle social dos serviços; </a:t>
            </a:r>
          </a:p>
        </p:txBody>
      </p:sp>
    </p:spTree>
    <p:extLst>
      <p:ext uri="{BB962C8B-B14F-4D97-AF65-F5344CB8AC3E}">
        <p14:creationId xmlns:p14="http://schemas.microsoft.com/office/powerpoint/2010/main" val="197318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B65738D6-F208-4364-89E3-B1A08E43E1F1}"/>
              </a:ext>
            </a:extLst>
          </p:cNvPr>
          <p:cNvSpPr>
            <a:spLocks noGrp="1"/>
          </p:cNvSpPr>
          <p:nvPr>
            <p:ph type="title"/>
          </p:nvPr>
        </p:nvSpPr>
        <p:spPr>
          <a:xfrm>
            <a:off x="838200" y="631825"/>
            <a:ext cx="10515600" cy="1325563"/>
          </a:xfrm>
        </p:spPr>
        <p:txBody>
          <a:bodyPr>
            <a:normAutofit/>
          </a:bodyPr>
          <a:lstStyle/>
          <a:p>
            <a:r>
              <a:rPr lang="pt-BR" b="1"/>
              <a:t>Desafios  para a universalização do acesso aos serviços de saneamento básico</a:t>
            </a:r>
            <a:endParaRPr lang="pt-BR" dirty="0"/>
          </a:p>
        </p:txBody>
      </p:sp>
      <p:sp>
        <p:nvSpPr>
          <p:cNvPr id="3" name="Espaço Reservado para Conteúdo 2">
            <a:extLst>
              <a:ext uri="{FF2B5EF4-FFF2-40B4-BE49-F238E27FC236}">
                <a16:creationId xmlns:a16="http://schemas.microsoft.com/office/drawing/2014/main" xmlns="" id="{BAE9E8A2-1C35-4EF9-9A23-D557DC8F0632}"/>
              </a:ext>
            </a:extLst>
          </p:cNvPr>
          <p:cNvSpPr>
            <a:spLocks noGrp="1"/>
          </p:cNvSpPr>
          <p:nvPr>
            <p:ph idx="1"/>
          </p:nvPr>
        </p:nvSpPr>
        <p:spPr>
          <a:xfrm>
            <a:off x="838200" y="2057400"/>
            <a:ext cx="10515600" cy="3871762"/>
          </a:xfrm>
        </p:spPr>
        <p:txBody>
          <a:bodyPr>
            <a:normAutofit/>
          </a:bodyPr>
          <a:lstStyle/>
          <a:p>
            <a:r>
              <a:rPr lang="pt-BR" sz="2400" dirty="0"/>
              <a:t>garantir na Constituição Federal: “Água e o Saneamento Básico como Direito Social, Humano e Essencial”, de forma a se aproximar da Resolução da ONU, que em 2010 aprovou resolução que garante que o acesso à água limpa e segura e ao saneamento básico são direitos humanos fundamentais; </a:t>
            </a:r>
          </a:p>
          <a:p>
            <a:r>
              <a:rPr lang="pt-BR" sz="2400" dirty="0"/>
              <a:t>garantir o acesso de todos à água de qualidade e aos serviços públicos de saneamento básico de forma universal e integral, com transparência nas ações e submetido ao controle social; </a:t>
            </a:r>
          </a:p>
          <a:p>
            <a:r>
              <a:rPr lang="pt-BR" sz="2400" dirty="0"/>
              <a:t>garantir que o Saneamento Básico seja prioridade de Estado, com recursos disponibilizados de forma permanente conforme previsto no PLANSAB; </a:t>
            </a:r>
          </a:p>
          <a:p>
            <a:endParaRPr lang="pt-BR" sz="1900" dirty="0"/>
          </a:p>
        </p:txBody>
      </p:sp>
    </p:spTree>
    <p:extLst>
      <p:ext uri="{BB962C8B-B14F-4D97-AF65-F5344CB8AC3E}">
        <p14:creationId xmlns:p14="http://schemas.microsoft.com/office/powerpoint/2010/main" val="1497878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B65738D6-F208-4364-89E3-B1A08E43E1F1}"/>
              </a:ext>
            </a:extLst>
          </p:cNvPr>
          <p:cNvSpPr>
            <a:spLocks noGrp="1"/>
          </p:cNvSpPr>
          <p:nvPr>
            <p:ph type="title"/>
          </p:nvPr>
        </p:nvSpPr>
        <p:spPr>
          <a:xfrm>
            <a:off x="838200" y="631825"/>
            <a:ext cx="10515600" cy="1325563"/>
          </a:xfrm>
        </p:spPr>
        <p:txBody>
          <a:bodyPr>
            <a:normAutofit/>
          </a:bodyPr>
          <a:lstStyle/>
          <a:p>
            <a:r>
              <a:rPr lang="pt-BR" b="1"/>
              <a:t>Desafios  para a universalização do acesso aos serviços de saneamento básico</a:t>
            </a:r>
            <a:endParaRPr lang="pt-BR" dirty="0"/>
          </a:p>
        </p:txBody>
      </p:sp>
      <p:sp>
        <p:nvSpPr>
          <p:cNvPr id="3" name="Espaço Reservado para Conteúdo 2">
            <a:extLst>
              <a:ext uri="{FF2B5EF4-FFF2-40B4-BE49-F238E27FC236}">
                <a16:creationId xmlns:a16="http://schemas.microsoft.com/office/drawing/2014/main" xmlns="" id="{BAE9E8A2-1C35-4EF9-9A23-D557DC8F0632}"/>
              </a:ext>
            </a:extLst>
          </p:cNvPr>
          <p:cNvSpPr>
            <a:spLocks noGrp="1"/>
          </p:cNvSpPr>
          <p:nvPr>
            <p:ph idx="1"/>
          </p:nvPr>
        </p:nvSpPr>
        <p:spPr>
          <a:xfrm>
            <a:off x="838200" y="2057400"/>
            <a:ext cx="10515600" cy="3871762"/>
          </a:xfrm>
        </p:spPr>
        <p:txBody>
          <a:bodyPr>
            <a:normAutofit/>
          </a:bodyPr>
          <a:lstStyle/>
          <a:p>
            <a:r>
              <a:rPr lang="pt-BR" sz="3200" dirty="0"/>
              <a:t>implementar a Politica Nacional de Saneamento Básico (Lei nº 11.445/2007) e o PLANSAB; </a:t>
            </a:r>
          </a:p>
          <a:p>
            <a:r>
              <a:rPr lang="pt-BR" sz="3200" dirty="0"/>
              <a:t>desonerar o setor de saneamento básico do PIS/</a:t>
            </a:r>
            <a:r>
              <a:rPr lang="pt-BR" sz="3200" dirty="0" err="1"/>
              <a:t>Cofins</a:t>
            </a:r>
            <a:r>
              <a:rPr lang="pt-BR" sz="3200" dirty="0"/>
              <a:t> e instituir o Fundo Nacional de Universalização para o Saneamento Básico e subsídios para a população de baixa renda</a:t>
            </a:r>
          </a:p>
          <a:p>
            <a:endParaRPr lang="pt-BR" sz="1900" dirty="0"/>
          </a:p>
        </p:txBody>
      </p:sp>
    </p:spTree>
    <p:extLst>
      <p:ext uri="{BB962C8B-B14F-4D97-AF65-F5344CB8AC3E}">
        <p14:creationId xmlns:p14="http://schemas.microsoft.com/office/powerpoint/2010/main" val="3581621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xmlns="" id="{BA827A1B-596A-4F3D-B724-B1D9066968A7}"/>
              </a:ext>
            </a:extLst>
          </p:cNvPr>
          <p:cNvSpPr/>
          <p:nvPr/>
        </p:nvSpPr>
        <p:spPr>
          <a:xfrm>
            <a:off x="2328863" y="814388"/>
            <a:ext cx="7643812" cy="50006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4400" dirty="0"/>
              <a:t>Propostas a serem consideradas no debate de alteração da Lei 11.445/2007</a:t>
            </a:r>
          </a:p>
        </p:txBody>
      </p:sp>
    </p:spTree>
    <p:extLst>
      <p:ext uri="{BB962C8B-B14F-4D97-AF65-F5344CB8AC3E}">
        <p14:creationId xmlns:p14="http://schemas.microsoft.com/office/powerpoint/2010/main" val="302856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8B95A56F-8CB6-41AD-87A3-A8686D20344E}"/>
              </a:ext>
            </a:extLst>
          </p:cNvPr>
          <p:cNvSpPr/>
          <p:nvPr/>
        </p:nvSpPr>
        <p:spPr>
          <a:xfrm>
            <a:off x="557213" y="300038"/>
            <a:ext cx="11001375" cy="4893647"/>
          </a:xfrm>
          <a:prstGeom prst="rect">
            <a:avLst/>
          </a:prstGeom>
        </p:spPr>
        <p:txBody>
          <a:bodyPr wrap="square">
            <a:spAutoFit/>
          </a:bodyPr>
          <a:lstStyle/>
          <a:p>
            <a:r>
              <a:rPr lang="pt-BR" sz="2600" dirty="0"/>
              <a:t>1. Reforçar  a competência/titularidade municipal dos serviços de saneamento básico é;</a:t>
            </a:r>
          </a:p>
          <a:p>
            <a:r>
              <a:rPr lang="pt-BR" sz="2600" dirty="0"/>
              <a:t>2. reforçar os consórcios públicos como instrumento de gestão associada e</a:t>
            </a:r>
          </a:p>
          <a:p>
            <a:r>
              <a:rPr lang="pt-BR" sz="2600" dirty="0"/>
              <a:t>cooperação </a:t>
            </a:r>
            <a:r>
              <a:rPr lang="pt-BR" sz="2600" dirty="0" err="1"/>
              <a:t>interfederativa</a:t>
            </a:r>
            <a:r>
              <a:rPr lang="pt-BR" sz="2600" dirty="0"/>
              <a:t> como forma de fortalecer a gestão pública, em</a:t>
            </a:r>
          </a:p>
          <a:p>
            <a:r>
              <a:rPr lang="pt-BR" sz="2600" dirty="0"/>
              <a:t>oposição à privatização dos serviços;</a:t>
            </a:r>
          </a:p>
          <a:p>
            <a:r>
              <a:rPr lang="pt-BR" sz="2600" dirty="0"/>
              <a:t>3. defender o instrumento do Contrato de Programa como forma de relacionamento entre entes da federação para a prestação dos serviços de saneamento, conforme preconizado na Lei 11.107/2005 que dispôs sobre normas gerais de contratação de consórcios públicos; </a:t>
            </a:r>
          </a:p>
          <a:p>
            <a:r>
              <a:rPr lang="pt-BR" sz="2600" dirty="0"/>
              <a:t>4. reforçar e garantir os instrumentos de participação e controle social sobre a</a:t>
            </a:r>
          </a:p>
          <a:p>
            <a:r>
              <a:rPr lang="pt-BR" sz="2600" dirty="0"/>
              <a:t>prestação de serviços públicos. </a:t>
            </a:r>
          </a:p>
          <a:p>
            <a:r>
              <a:rPr lang="pt-BR" sz="2600" dirty="0"/>
              <a:t>5. Reativar o Conselho Nacional das Cidades, bem como suas Câmaras Técnicas;</a:t>
            </a:r>
          </a:p>
        </p:txBody>
      </p:sp>
    </p:spTree>
    <p:extLst>
      <p:ext uri="{BB962C8B-B14F-4D97-AF65-F5344CB8AC3E}">
        <p14:creationId xmlns:p14="http://schemas.microsoft.com/office/powerpoint/2010/main" val="2976035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8B95A56F-8CB6-41AD-87A3-A8686D20344E}"/>
              </a:ext>
            </a:extLst>
          </p:cNvPr>
          <p:cNvSpPr/>
          <p:nvPr/>
        </p:nvSpPr>
        <p:spPr>
          <a:xfrm>
            <a:off x="557213" y="300038"/>
            <a:ext cx="11001375" cy="5693866"/>
          </a:xfrm>
          <a:prstGeom prst="rect">
            <a:avLst/>
          </a:prstGeom>
        </p:spPr>
        <p:txBody>
          <a:bodyPr wrap="square">
            <a:spAutoFit/>
          </a:bodyPr>
          <a:lstStyle/>
          <a:p>
            <a:r>
              <a:rPr lang="pt-BR" sz="2600" dirty="0"/>
              <a:t>6. garantir, de forma perene e tendo como balizador o PLANSAB, recursos do</a:t>
            </a:r>
          </a:p>
          <a:p>
            <a:r>
              <a:rPr lang="pt-BR" sz="2600" dirty="0"/>
              <a:t>Orçamento Geral da União (OGU) para aqueles municípios com maior</a:t>
            </a:r>
          </a:p>
          <a:p>
            <a:r>
              <a:rPr lang="pt-BR" sz="2600" dirty="0"/>
              <a:t>dificuldade de captação de recursos. E de outras fontes onerosas como FGTS e</a:t>
            </a:r>
          </a:p>
          <a:p>
            <a:r>
              <a:rPr lang="pt-BR" sz="2600" dirty="0"/>
              <a:t>BNDES;</a:t>
            </a:r>
          </a:p>
          <a:p>
            <a:r>
              <a:rPr lang="pt-BR" sz="2600" dirty="0"/>
              <a:t>7. Garantir formas de apoio para a elaboração e implementação dos planos municipais de saneamento;</a:t>
            </a:r>
          </a:p>
          <a:p>
            <a:r>
              <a:rPr lang="pt-BR" sz="2600" dirty="0"/>
              <a:t>8. romper com a dominância do modelo tecnológico tradicional pouco adequado às áreas de assentamentos precários (como ocupações, favelas e morros), à zona rural e aos pequenos municípios;</a:t>
            </a:r>
          </a:p>
          <a:p>
            <a:r>
              <a:rPr lang="pt-BR" sz="2600" dirty="0"/>
              <a:t>9. desenvolver a integração da política de saneamento com outras políticas públicas, sobretudo as de habitação e desenvolvimento urbano, de forma a garantir o planejamento e gestão integrada de todos os componentes do saneamento básico;</a:t>
            </a:r>
          </a:p>
          <a:p>
            <a:r>
              <a:rPr lang="pt-BR" sz="2600" dirty="0"/>
              <a:t>10. revogar a EC 95 que congelou investimentos públicos</a:t>
            </a:r>
          </a:p>
        </p:txBody>
      </p:sp>
    </p:spTree>
    <p:extLst>
      <p:ext uri="{BB962C8B-B14F-4D97-AF65-F5344CB8AC3E}">
        <p14:creationId xmlns:p14="http://schemas.microsoft.com/office/powerpoint/2010/main" val="608535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xmlns="" id="{66B332A4-D438-4773-A77F-5ED49A448D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xmlns="" id="{DF9AD32D-FF05-44F4-BD4D-9CEE89B71E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xmlns="" id="{70FE41B3-8299-4619-B467-C890614597CD}"/>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95000"/>
                    <a:lumOff val="5000"/>
                  </a:schemeClr>
                </a:solidFill>
              </a:rPr>
              <a:t>Propostas com relação ao PL 3.261/2019</a:t>
            </a:r>
          </a:p>
        </p:txBody>
      </p:sp>
    </p:spTree>
    <p:extLst>
      <p:ext uri="{BB962C8B-B14F-4D97-AF65-F5344CB8AC3E}">
        <p14:creationId xmlns:p14="http://schemas.microsoft.com/office/powerpoint/2010/main" val="62108326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994</Words>
  <Application>Microsoft Office PowerPoint</Application>
  <PresentationFormat>Widescreen</PresentationFormat>
  <Paragraphs>62</Paragraphs>
  <Slides>13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13</vt:i4>
      </vt:variant>
    </vt:vector>
  </HeadingPairs>
  <TitlesOfParts>
    <vt:vector size="17" baseType="lpstr">
      <vt:lpstr>Arial</vt:lpstr>
      <vt:lpstr>Calibri</vt:lpstr>
      <vt:lpstr>Calibri Light</vt:lpstr>
      <vt:lpstr>Tema do Office</vt:lpstr>
      <vt:lpstr>Desafios  para a universalização do acesso ao saneamento</vt:lpstr>
      <vt:lpstr>Desafios  para a universalização do acesso aos serviços de saneamento básico</vt:lpstr>
      <vt:lpstr>Desafios  para a universalização do acesso aos serviços de saneamento básico</vt:lpstr>
      <vt:lpstr>Desafios  para a universalização do acesso aos serviços de saneamento básico</vt:lpstr>
      <vt:lpstr>Desafios  para a universalização do acesso aos serviços de saneamento básico</vt:lpstr>
      <vt:lpstr>Apresentação do PowerPoint</vt:lpstr>
      <vt:lpstr>Apresentação do PowerPoint</vt:lpstr>
      <vt:lpstr>Apresentação do PowerPoint</vt:lpstr>
      <vt:lpstr>Propostas com relação ao PL 3.261/2019</vt:lpstr>
      <vt:lpstr>Apresentação do PowerPoint</vt:lpstr>
      <vt:lpstr>Apresentação do PowerPoint</vt:lpstr>
      <vt:lpstr>Apresentação do PowerPoint</vt:lpstr>
      <vt:lpstr>OBRIGADO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Desafios  para a universalização do acesso ao saneamento</dc:title>
  <dc:creator>Edson</dc:creator>
  <cp:lastModifiedBy>Ana Marcia Silva Tomaim</cp:lastModifiedBy>
  <cp:revision>4</cp:revision>
  <dcterms:created xsi:type="dcterms:W3CDTF">2019-08-28T13:29:26Z</dcterms:created>
  <dcterms:modified xsi:type="dcterms:W3CDTF">2019-09-12T17:14:49Z</dcterms:modified>
</cp:coreProperties>
</file>