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8" r:id="rId3"/>
    <p:sldId id="259" r:id="rId4"/>
    <p:sldId id="260" r:id="rId5"/>
    <p:sldId id="261" r:id="rId6"/>
    <p:sldId id="263" r:id="rId7"/>
    <p:sldId id="264" r:id="rId8"/>
    <p:sldId id="265" r:id="rId9"/>
    <p:sldId id="269" r:id="rId10"/>
    <p:sldId id="270" r:id="rId11"/>
    <p:sldId id="267" r:id="rId1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1" y="2130427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1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8F07C-C843-435E-BADE-CBC204B3E48D}" type="datetimeFigureOut">
              <a:rPr lang="pt-BR" smtClean="0"/>
              <a:t>29/08/2019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B2D69-25E8-413E-AE9F-1DF838E05C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0471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8F07C-C843-435E-BADE-CBC204B3E48D}" type="datetimeFigureOut">
              <a:rPr lang="pt-BR" smtClean="0"/>
              <a:t>29/08/2019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B2D69-25E8-413E-AE9F-1DF838E05C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8692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8F07C-C843-435E-BADE-CBC204B3E48D}" type="datetimeFigureOut">
              <a:rPr lang="pt-BR" smtClean="0"/>
              <a:t>29/08/2019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B2D69-25E8-413E-AE9F-1DF838E05C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7179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8F07C-C843-435E-BADE-CBC204B3E48D}" type="datetimeFigureOut">
              <a:rPr lang="pt-BR" smtClean="0"/>
              <a:t>29/08/2019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B2D69-25E8-413E-AE9F-1DF838E05C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7333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4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4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8F07C-C843-435E-BADE-CBC204B3E48D}" type="datetimeFigureOut">
              <a:rPr lang="pt-BR" smtClean="0"/>
              <a:t>29/08/2019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B2D69-25E8-413E-AE9F-1DF838E05C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1068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1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8F07C-C843-435E-BADE-CBC204B3E48D}" type="datetimeFigureOut">
              <a:rPr lang="pt-BR" smtClean="0"/>
              <a:t>29/08/2019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B2D69-25E8-413E-AE9F-1DF838E05C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5726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8F07C-C843-435E-BADE-CBC204B3E48D}" type="datetimeFigureOut">
              <a:rPr lang="pt-BR" smtClean="0"/>
              <a:t>29/08/2019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B2D69-25E8-413E-AE9F-1DF838E05C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4739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8F07C-C843-435E-BADE-CBC204B3E48D}" type="datetimeFigureOut">
              <a:rPr lang="pt-BR" smtClean="0"/>
              <a:t>29/08/2019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B2D69-25E8-413E-AE9F-1DF838E05C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9042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8F07C-C843-435E-BADE-CBC204B3E48D}" type="datetimeFigureOut">
              <a:rPr lang="pt-BR" smtClean="0"/>
              <a:t>29/08/2019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B2D69-25E8-413E-AE9F-1DF838E05C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2452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8F07C-C843-435E-BADE-CBC204B3E48D}" type="datetimeFigureOut">
              <a:rPr lang="pt-BR" smtClean="0"/>
              <a:t>29/08/2019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B2D69-25E8-413E-AE9F-1DF838E05C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8565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8F07C-C843-435E-BADE-CBC204B3E48D}" type="datetimeFigureOut">
              <a:rPr lang="pt-BR" smtClean="0"/>
              <a:t>29/08/2019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B2D69-25E8-413E-AE9F-1DF838E05C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4687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1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1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E8F07C-C843-435E-BADE-CBC204B3E48D}" type="datetimeFigureOut">
              <a:rPr lang="pt-BR" smtClean="0"/>
              <a:t>29/08/2019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2B2D69-25E8-413E-AE9F-1DF838E05C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0264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0" name="Picture 8" descr="C:\Users\gabriel.silva\Desktop\bucket-3588739_960_720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37" t="-21" r="-1" b="21"/>
          <a:stretch/>
        </p:blipFill>
        <p:spPr bwMode="auto">
          <a:xfrm>
            <a:off x="-1" y="0"/>
            <a:ext cx="9144001" cy="6892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aixaDeTexto 2"/>
          <p:cNvSpPr txBox="1"/>
          <p:nvPr/>
        </p:nvSpPr>
        <p:spPr>
          <a:xfrm>
            <a:off x="1727683" y="2206855"/>
            <a:ext cx="568863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i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Seminário Nacional: </a:t>
            </a:r>
          </a:p>
          <a:p>
            <a:pPr algn="ctr"/>
            <a:r>
              <a:rPr lang="pt-BR" sz="4000" b="1" i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Universalização </a:t>
            </a:r>
            <a:r>
              <a:rPr lang="pt-BR" sz="4000" b="1" i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</a:t>
            </a:r>
            <a:r>
              <a:rPr lang="pt-BR" sz="4000" b="1" i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Acesso </a:t>
            </a:r>
            <a:r>
              <a:rPr lang="pt-BR" sz="4000" b="1" i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ao </a:t>
            </a:r>
            <a:r>
              <a:rPr lang="pt-BR" sz="4000" b="1" i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Saneamento</a:t>
            </a:r>
            <a:endParaRPr lang="pt-BR" sz="4000" b="1" i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1083566" y="332656"/>
            <a:ext cx="672261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800" b="1" i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Câmara dos Deputados</a:t>
            </a:r>
          </a:p>
          <a:p>
            <a:pPr algn="ctr"/>
            <a:r>
              <a:rPr lang="pt-BR" sz="2800" b="1" i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Comissões CDEICS, CDU, CFT, CMADS e CSSF </a:t>
            </a:r>
            <a:endParaRPr lang="pt-BR" sz="2800" b="1" i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4508551" y="5877272"/>
            <a:ext cx="313342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00" b="1" i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Aparecido </a:t>
            </a:r>
            <a:r>
              <a:rPr lang="pt-BR" sz="2400" b="1" i="1" dirty="0" err="1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Hojaij</a:t>
            </a:r>
            <a:endParaRPr lang="pt-BR" sz="2400" b="1" i="1" dirty="0" smtClean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2400" b="1" i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Presidente da Assemae</a:t>
            </a:r>
            <a:endParaRPr lang="pt-BR" sz="2400" b="1" i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076" name="Picture 4" descr="X:\Documentos\2019\Apresentações\Audiência CDU - PL Saneamento\logo 35 ano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5877272"/>
            <a:ext cx="1985545" cy="759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1915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gabriel.silva\Desktop\Fundo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192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gabriel.silva\Desktop\logo 35 ano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1900" y="6080639"/>
            <a:ext cx="1800200" cy="688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tângulo 5"/>
          <p:cNvSpPr/>
          <p:nvPr/>
        </p:nvSpPr>
        <p:spPr>
          <a:xfrm>
            <a:off x="467544" y="980728"/>
            <a:ext cx="61206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u="sng" dirty="0" smtClean="0"/>
              <a:t>Quais premissas devem ser consideradas:</a:t>
            </a:r>
          </a:p>
        </p:txBody>
      </p:sp>
      <p:sp>
        <p:nvSpPr>
          <p:cNvPr id="7" name="Retângulo 6"/>
          <p:cNvSpPr/>
          <p:nvPr/>
        </p:nvSpPr>
        <p:spPr>
          <a:xfrm>
            <a:off x="3659115" y="367029"/>
            <a:ext cx="14486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Propostas</a:t>
            </a:r>
          </a:p>
        </p:txBody>
      </p:sp>
      <p:sp>
        <p:nvSpPr>
          <p:cNvPr id="2" name="Retângulo 1"/>
          <p:cNvSpPr/>
          <p:nvPr/>
        </p:nvSpPr>
        <p:spPr>
          <a:xfrm>
            <a:off x="395536" y="1639828"/>
            <a:ext cx="8208912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/>
              <a:t> </a:t>
            </a:r>
            <a:r>
              <a:rPr lang="pt-BR" sz="2000" dirty="0" smtClean="0"/>
              <a:t>Participação </a:t>
            </a:r>
            <a:r>
              <a:rPr lang="pt-BR" sz="2000" dirty="0"/>
              <a:t>das empresas privadas nas companhias públicas </a:t>
            </a:r>
            <a:r>
              <a:rPr lang="pt-BR" sz="2000" dirty="0" smtClean="0"/>
              <a:t>de saneamento</a:t>
            </a:r>
            <a:r>
              <a:rPr lang="pt-BR" sz="2000" dirty="0"/>
              <a:t>, por meio de Parcerias </a:t>
            </a:r>
            <a:r>
              <a:rPr lang="pt-BR" sz="2000" dirty="0" smtClean="0"/>
              <a:t>Público-Privadas </a:t>
            </a:r>
            <a:r>
              <a:rPr lang="pt-BR" sz="2000" dirty="0"/>
              <a:t>(</a:t>
            </a:r>
            <a:r>
              <a:rPr lang="pt-BR" sz="2000" dirty="0" err="1"/>
              <a:t>PPPs</a:t>
            </a:r>
            <a:r>
              <a:rPr lang="pt-BR" sz="2000" dirty="0" smtClean="0"/>
              <a:t>), Sociedades </a:t>
            </a:r>
            <a:r>
              <a:rPr lang="pt-BR" sz="2000" dirty="0"/>
              <a:t>de Propósito Específico (</a:t>
            </a:r>
            <a:r>
              <a:rPr lang="pt-BR" sz="2000" dirty="0" err="1"/>
              <a:t>SPEs</a:t>
            </a:r>
            <a:r>
              <a:rPr lang="pt-BR" sz="2000" dirty="0"/>
              <a:t>), participação no </a:t>
            </a:r>
            <a:r>
              <a:rPr lang="pt-BR" sz="2000" dirty="0" smtClean="0"/>
              <a:t>capital social </a:t>
            </a:r>
            <a:r>
              <a:rPr lang="pt-BR" sz="2000" dirty="0"/>
              <a:t>das empresas de economia </a:t>
            </a:r>
            <a:r>
              <a:rPr lang="pt-BR" sz="2000" dirty="0" smtClean="0"/>
              <a:t>mista, e subdelegação;</a:t>
            </a:r>
          </a:p>
          <a:p>
            <a:endParaRPr lang="pt-B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 smtClean="0"/>
              <a:t>Estímulo </a:t>
            </a:r>
            <a:r>
              <a:rPr lang="pt-BR" sz="2000" dirty="0"/>
              <a:t>à melhoria da governança e gestão dos prestadores de serviços de saneamento </a:t>
            </a:r>
            <a:r>
              <a:rPr lang="pt-BR" sz="2000" dirty="0" smtClean="0"/>
              <a:t>básico;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 smtClean="0"/>
              <a:t>Estabelecimento </a:t>
            </a:r>
            <a:r>
              <a:rPr lang="pt-BR" sz="2000" dirty="0"/>
              <a:t>de tarifa justa aos usuários dos serviços de saneamento, garantindo o acesso aos serviços com equilíbrio </a:t>
            </a:r>
            <a:r>
              <a:rPr lang="pt-BR" sz="2000" dirty="0" smtClean="0"/>
              <a:t>financeiro;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 smtClean="0"/>
              <a:t>Criação </a:t>
            </a:r>
            <a:r>
              <a:rPr lang="pt-BR" sz="2000" dirty="0"/>
              <a:t>de Fundo Nacional de Saneamento Básico para garantir a universalização </a:t>
            </a:r>
            <a:r>
              <a:rPr lang="pt-BR" sz="2000" dirty="0" smtClean="0"/>
              <a:t>dos serviços. 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576199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gabriel.silva\Desktop\Fundo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192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gabriel.silva\Desktop\logo 35 ano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1900" y="6080639"/>
            <a:ext cx="1800200" cy="688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tângulo 7"/>
          <p:cNvSpPr/>
          <p:nvPr/>
        </p:nvSpPr>
        <p:spPr>
          <a:xfrm>
            <a:off x="924656" y="2261648"/>
            <a:ext cx="728439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sz="1600" dirty="0"/>
          </a:p>
        </p:txBody>
      </p:sp>
      <p:sp>
        <p:nvSpPr>
          <p:cNvPr id="9" name="Retângulo 8"/>
          <p:cNvSpPr/>
          <p:nvPr/>
        </p:nvSpPr>
        <p:spPr>
          <a:xfrm>
            <a:off x="924656" y="2261648"/>
            <a:ext cx="728439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sz="1600" dirty="0"/>
          </a:p>
        </p:txBody>
      </p:sp>
      <p:sp>
        <p:nvSpPr>
          <p:cNvPr id="10" name="Retângulo 9"/>
          <p:cNvSpPr/>
          <p:nvPr/>
        </p:nvSpPr>
        <p:spPr>
          <a:xfrm>
            <a:off x="924657" y="2445485"/>
            <a:ext cx="6199555" cy="2815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sz="1600" dirty="0"/>
          </a:p>
        </p:txBody>
      </p:sp>
      <p:sp>
        <p:nvSpPr>
          <p:cNvPr id="11" name="Retângulo 10"/>
          <p:cNvSpPr/>
          <p:nvPr/>
        </p:nvSpPr>
        <p:spPr>
          <a:xfrm>
            <a:off x="924656" y="2261648"/>
            <a:ext cx="728439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sz="1600" dirty="0"/>
          </a:p>
        </p:txBody>
      </p:sp>
      <p:sp>
        <p:nvSpPr>
          <p:cNvPr id="12" name="Retângulo 11"/>
          <p:cNvSpPr/>
          <p:nvPr/>
        </p:nvSpPr>
        <p:spPr>
          <a:xfrm>
            <a:off x="924657" y="2696583"/>
            <a:ext cx="6199555" cy="2815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sz="1600" dirty="0"/>
          </a:p>
        </p:txBody>
      </p:sp>
      <p:sp>
        <p:nvSpPr>
          <p:cNvPr id="13" name="Retângulo 12"/>
          <p:cNvSpPr/>
          <p:nvPr/>
        </p:nvSpPr>
        <p:spPr>
          <a:xfrm>
            <a:off x="924657" y="2445485"/>
            <a:ext cx="6199555" cy="2815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sz="1600" dirty="0"/>
          </a:p>
        </p:txBody>
      </p:sp>
      <p:sp>
        <p:nvSpPr>
          <p:cNvPr id="14" name="Retângulo 13"/>
          <p:cNvSpPr/>
          <p:nvPr/>
        </p:nvSpPr>
        <p:spPr>
          <a:xfrm>
            <a:off x="924657" y="2212671"/>
            <a:ext cx="6199555" cy="2815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sz="1600" dirty="0"/>
          </a:p>
        </p:txBody>
      </p:sp>
      <p:sp>
        <p:nvSpPr>
          <p:cNvPr id="15" name="Retângulo 14"/>
          <p:cNvSpPr/>
          <p:nvPr/>
        </p:nvSpPr>
        <p:spPr>
          <a:xfrm>
            <a:off x="924657" y="2424884"/>
            <a:ext cx="6199555" cy="2815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sz="1600" dirty="0"/>
          </a:p>
        </p:txBody>
      </p:sp>
      <p:sp>
        <p:nvSpPr>
          <p:cNvPr id="16" name="Retângulo 15"/>
          <p:cNvSpPr/>
          <p:nvPr/>
        </p:nvSpPr>
        <p:spPr>
          <a:xfrm>
            <a:off x="924657" y="1887535"/>
            <a:ext cx="6199555" cy="2815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sz="1600" dirty="0"/>
          </a:p>
        </p:txBody>
      </p:sp>
      <p:sp>
        <p:nvSpPr>
          <p:cNvPr id="17" name="Retângulo 16"/>
          <p:cNvSpPr/>
          <p:nvPr/>
        </p:nvSpPr>
        <p:spPr>
          <a:xfrm>
            <a:off x="924657" y="1887535"/>
            <a:ext cx="6199555" cy="2815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sz="1600" dirty="0"/>
          </a:p>
        </p:txBody>
      </p:sp>
      <p:sp>
        <p:nvSpPr>
          <p:cNvPr id="18" name="CaixaDeTexto 17"/>
          <p:cNvSpPr txBox="1"/>
          <p:nvPr/>
        </p:nvSpPr>
        <p:spPr>
          <a:xfrm>
            <a:off x="3516259" y="436888"/>
            <a:ext cx="21114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Obrigado.</a:t>
            </a:r>
          </a:p>
        </p:txBody>
      </p:sp>
      <p:sp>
        <p:nvSpPr>
          <p:cNvPr id="19" name="CaixaDeTexto 18"/>
          <p:cNvSpPr txBox="1">
            <a:spLocks noChangeArrowheads="1"/>
          </p:cNvSpPr>
          <p:nvPr/>
        </p:nvSpPr>
        <p:spPr bwMode="auto">
          <a:xfrm>
            <a:off x="2191737" y="1172181"/>
            <a:ext cx="4637087" cy="20005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800" b="1" i="1" dirty="0">
                <a:latin typeface="Calibri" pitchFamily="34" charset="0"/>
              </a:rPr>
              <a:t>Aparecido </a:t>
            </a:r>
            <a:r>
              <a:rPr lang="pt-BR" altLang="pt-BR" sz="2800" b="1" i="1" dirty="0" err="1">
                <a:latin typeface="Calibri" pitchFamily="34" charset="0"/>
              </a:rPr>
              <a:t>Hojaij</a:t>
            </a:r>
            <a:endParaRPr lang="pt-BR" altLang="pt-BR" sz="2800" b="1" i="1" dirty="0">
              <a:latin typeface="Calibri" pitchFamily="34" charset="0"/>
            </a:endParaRPr>
          </a:p>
          <a:p>
            <a:pPr algn="ctr" eaLnBrk="1" hangingPunct="1"/>
            <a:r>
              <a:rPr lang="pt-BR" altLang="pt-BR" dirty="0">
                <a:latin typeface="Calibri" pitchFamily="34" charset="0"/>
              </a:rPr>
              <a:t>Presidente da Assemae</a:t>
            </a:r>
          </a:p>
          <a:p>
            <a:pPr algn="ctr" eaLnBrk="1" hangingPunct="1"/>
            <a:r>
              <a:rPr lang="pt-BR" altLang="pt-BR" dirty="0" smtClean="0">
                <a:latin typeface="Calibri" pitchFamily="34" charset="0"/>
              </a:rPr>
              <a:t>(</a:t>
            </a:r>
            <a:r>
              <a:rPr lang="pt-BR" altLang="pt-BR" dirty="0">
                <a:latin typeface="Calibri" pitchFamily="34" charset="0"/>
              </a:rPr>
              <a:t>61) 3322-5911</a:t>
            </a:r>
          </a:p>
          <a:p>
            <a:pPr algn="ctr" eaLnBrk="1" hangingPunct="1"/>
            <a:r>
              <a:rPr lang="pt-BR" altLang="pt-BR" dirty="0">
                <a:latin typeface="Calibri" pitchFamily="34" charset="0"/>
              </a:rPr>
              <a:t>presidencia@assemae.org.br</a:t>
            </a:r>
          </a:p>
          <a:p>
            <a:pPr algn="ctr" eaLnBrk="1" hangingPunct="1"/>
            <a:endParaRPr lang="pt-BR" altLang="pt-BR" dirty="0">
              <a:latin typeface="Calibri" pitchFamily="34" charset="0"/>
            </a:endParaRPr>
          </a:p>
        </p:txBody>
      </p:sp>
      <p:sp>
        <p:nvSpPr>
          <p:cNvPr id="20" name="CaixaDeTexto 19"/>
          <p:cNvSpPr txBox="1"/>
          <p:nvPr/>
        </p:nvSpPr>
        <p:spPr>
          <a:xfrm>
            <a:off x="6093835" y="3471400"/>
            <a:ext cx="1234633" cy="430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200" b="1" dirty="0"/>
              <a:t>Assemae</a:t>
            </a:r>
          </a:p>
        </p:txBody>
      </p:sp>
      <p:sp>
        <p:nvSpPr>
          <p:cNvPr id="21" name="CaixaDeTexto 20"/>
          <p:cNvSpPr txBox="1"/>
          <p:nvPr/>
        </p:nvSpPr>
        <p:spPr>
          <a:xfrm>
            <a:off x="1934683" y="4745870"/>
            <a:ext cx="1487908" cy="430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200" b="1" dirty="0">
                <a:latin typeface="+mj-lt"/>
              </a:rPr>
              <a:t>@Assemae</a:t>
            </a:r>
          </a:p>
        </p:txBody>
      </p:sp>
      <p:pic>
        <p:nvPicPr>
          <p:cNvPr id="22" name="Imagem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1363" y="3336676"/>
            <a:ext cx="617537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Imagem 2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230" y="4556163"/>
            <a:ext cx="749300" cy="74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CaixaDeTexto 23"/>
          <p:cNvSpPr txBox="1"/>
          <p:nvPr/>
        </p:nvSpPr>
        <p:spPr>
          <a:xfrm>
            <a:off x="1876318" y="3573572"/>
            <a:ext cx="2670539" cy="430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200" b="1" dirty="0">
                <a:latin typeface="+mj-lt"/>
              </a:rPr>
              <a:t>www.assemae.org.b</a:t>
            </a:r>
            <a:r>
              <a:rPr lang="pt-BR" sz="2000" b="1" dirty="0">
                <a:latin typeface="+mj-lt"/>
              </a:rPr>
              <a:t>r</a:t>
            </a:r>
          </a:p>
        </p:txBody>
      </p:sp>
      <p:pic>
        <p:nvPicPr>
          <p:cNvPr id="25" name="Picture 2" descr="C:\Users\gabriel.silva\Desktop\Insta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2702" y="4522699"/>
            <a:ext cx="758193" cy="758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CaixaDeTexto 25"/>
          <p:cNvSpPr txBox="1"/>
          <p:nvPr/>
        </p:nvSpPr>
        <p:spPr>
          <a:xfrm>
            <a:off x="6124790" y="4767544"/>
            <a:ext cx="2191626" cy="430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200" b="1" dirty="0" err="1">
                <a:latin typeface="+mj-lt"/>
              </a:rPr>
              <a:t>assemaenacional</a:t>
            </a:r>
            <a:endParaRPr lang="pt-BR" sz="2200" b="1" dirty="0">
              <a:latin typeface="+mj-lt"/>
            </a:endParaRPr>
          </a:p>
        </p:txBody>
      </p:sp>
      <p:pic>
        <p:nvPicPr>
          <p:cNvPr id="27" name="Picture 3" descr="C:\Users\gabriel.silva\Desktop\criacao-site-rj-rio-de-janeiro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103" y="3212976"/>
            <a:ext cx="888418" cy="8655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1663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gabriel.silva\Desktop\Fundo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192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gabriel.silva\Desktop\logo 35 ano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1900" y="6080639"/>
            <a:ext cx="1800200" cy="688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tângulo 5"/>
          <p:cNvSpPr/>
          <p:nvPr/>
        </p:nvSpPr>
        <p:spPr>
          <a:xfrm>
            <a:off x="467544" y="1104365"/>
            <a:ext cx="828092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dirty="0" smtClean="0"/>
              <a:t>A </a:t>
            </a:r>
            <a:r>
              <a:rPr lang="pt-BR" sz="2000" b="1" dirty="0" smtClean="0"/>
              <a:t>Associação Nacional dos Serviços Municipais de Saneamento </a:t>
            </a:r>
            <a:r>
              <a:rPr lang="pt-BR" sz="2000" dirty="0" smtClean="0"/>
              <a:t>(</a:t>
            </a:r>
            <a:r>
              <a:rPr lang="pt-BR" sz="2000" b="1" dirty="0" smtClean="0"/>
              <a:t>Assemae</a:t>
            </a:r>
            <a:r>
              <a:rPr lang="pt-BR" sz="2000" dirty="0" smtClean="0"/>
              <a:t>) é uma organização não governamental, criada em 1984, com objetivo de congregar, representar e apoiar os Municípios brasileiros responsáveis pela gestão dos serviços de abastecimento de água, esgotamento sanitário, manejo de resíduos sólidos e drenagem urbana. </a:t>
            </a:r>
          </a:p>
          <a:p>
            <a:endParaRPr lang="pt-B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 smtClean="0"/>
              <a:t>Reunimos quase </a:t>
            </a:r>
            <a:r>
              <a:rPr lang="pt-BR" sz="2000" b="1" dirty="0" smtClean="0"/>
              <a:t>dois mil Municípios associados</a:t>
            </a:r>
            <a:r>
              <a:rPr lang="pt-BR" sz="2000" dirty="0" smtClean="0"/>
              <a:t>, que juntos representam 25% da prestação dos serviços de saneamento básico no Brasil.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 smtClean="0"/>
              <a:t>Atuamos para desenvolver a </a:t>
            </a:r>
            <a:r>
              <a:rPr lang="pt-BR" sz="2000" b="1" dirty="0" smtClean="0"/>
              <a:t>capacidade administrativa, operacional, regulatória e institucional</a:t>
            </a:r>
            <a:r>
              <a:rPr lang="pt-BR" sz="2000" dirty="0" smtClean="0"/>
              <a:t> dos serviços municipais de saneamento básico. </a:t>
            </a:r>
          </a:p>
          <a:p>
            <a:pPr lvl="0"/>
            <a:endParaRPr lang="pt-BR" sz="2000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t-BR" sz="2000" dirty="0" smtClean="0"/>
              <a:t>Defendemos a </a:t>
            </a:r>
            <a:r>
              <a:rPr lang="pt-BR" sz="2000" b="1" dirty="0" smtClean="0"/>
              <a:t>titularidade municipal </a:t>
            </a:r>
            <a:r>
              <a:rPr lang="pt-BR" sz="2000" dirty="0" smtClean="0"/>
              <a:t>e a gestão pública de qualidade no setor de saneamento básico. </a:t>
            </a:r>
          </a:p>
        </p:txBody>
      </p:sp>
      <p:sp>
        <p:nvSpPr>
          <p:cNvPr id="7" name="Retângulo 6"/>
          <p:cNvSpPr/>
          <p:nvPr/>
        </p:nvSpPr>
        <p:spPr>
          <a:xfrm>
            <a:off x="3203848" y="303039"/>
            <a:ext cx="23503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Sobre a Assemae</a:t>
            </a:r>
          </a:p>
        </p:txBody>
      </p:sp>
    </p:spTree>
    <p:extLst>
      <p:ext uri="{BB962C8B-B14F-4D97-AF65-F5344CB8AC3E}">
        <p14:creationId xmlns:p14="http://schemas.microsoft.com/office/powerpoint/2010/main" val="1303120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gabriel.silva\Desktop\Fundo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192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gabriel.silva\Desktop\logo 35 ano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1900" y="6080639"/>
            <a:ext cx="1800200" cy="688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tângulo 5"/>
          <p:cNvSpPr/>
          <p:nvPr/>
        </p:nvSpPr>
        <p:spPr>
          <a:xfrm>
            <a:off x="539552" y="1412776"/>
            <a:ext cx="828092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 smtClean="0"/>
              <a:t>A atuação da Assemae busca defender a autonomia dos Municípios e permitir a universalização do saneamento no Brasil. </a:t>
            </a:r>
          </a:p>
          <a:p>
            <a:endParaRPr lang="pt-BR" sz="2000" dirty="0" smtClean="0"/>
          </a:p>
          <a:p>
            <a:r>
              <a:rPr lang="pt-BR" sz="2000" dirty="0" smtClean="0"/>
              <a:t>A </a:t>
            </a:r>
            <a:r>
              <a:rPr lang="pt-BR" sz="2000" dirty="0"/>
              <a:t>entidade </a:t>
            </a:r>
            <a:r>
              <a:rPr lang="pt-BR" sz="2000" dirty="0" smtClean="0"/>
              <a:t>tem trabalhado </a:t>
            </a:r>
            <a:r>
              <a:rPr lang="pt-BR" sz="2000" dirty="0"/>
              <a:t>para corrigir alguns dispositivos do PL 3.261/19, com o objetivo de solucionar divergências </a:t>
            </a:r>
            <a:r>
              <a:rPr lang="pt-BR" sz="2000" dirty="0" smtClean="0"/>
              <a:t>sobre:</a:t>
            </a:r>
          </a:p>
          <a:p>
            <a:endParaRPr lang="pt-B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b="1" dirty="0" smtClean="0"/>
              <a:t>Conceitos de interesse local e comum;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b="1" dirty="0" smtClean="0"/>
              <a:t>Titularidade;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b="1" dirty="0" smtClean="0"/>
              <a:t>Prestação regionalizada com formação de blocos de municípios;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b="1" dirty="0" smtClean="0"/>
              <a:t>Retomada dos serviços e captação de recursos. </a:t>
            </a:r>
          </a:p>
          <a:p>
            <a:endParaRPr lang="pt-BR" sz="2000" dirty="0" smtClean="0"/>
          </a:p>
        </p:txBody>
      </p:sp>
      <p:sp>
        <p:nvSpPr>
          <p:cNvPr id="7" name="Retângulo 6"/>
          <p:cNvSpPr/>
          <p:nvPr/>
        </p:nvSpPr>
        <p:spPr>
          <a:xfrm>
            <a:off x="1937368" y="573674"/>
            <a:ext cx="52692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Novo marco regulatório do saneamento</a:t>
            </a:r>
          </a:p>
        </p:txBody>
      </p:sp>
    </p:spTree>
    <p:extLst>
      <p:ext uri="{BB962C8B-B14F-4D97-AF65-F5344CB8AC3E}">
        <p14:creationId xmlns:p14="http://schemas.microsoft.com/office/powerpoint/2010/main" val="3215188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gabriel.silva\Desktop\Fundo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192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gabriel.silva\Desktop\logo 35 ano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1900" y="6080639"/>
            <a:ext cx="1800200" cy="688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tângulo 5"/>
          <p:cNvSpPr/>
          <p:nvPr/>
        </p:nvSpPr>
        <p:spPr>
          <a:xfrm>
            <a:off x="758048" y="1672822"/>
            <a:ext cx="61206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u="sng" dirty="0" smtClean="0"/>
              <a:t>Por que a Assemae defende os ajustes? </a:t>
            </a:r>
          </a:p>
        </p:txBody>
      </p:sp>
      <p:sp>
        <p:nvSpPr>
          <p:cNvPr id="7" name="Retângulo 6"/>
          <p:cNvSpPr/>
          <p:nvPr/>
        </p:nvSpPr>
        <p:spPr>
          <a:xfrm>
            <a:off x="1763687" y="556297"/>
            <a:ext cx="52692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Novo marco regulatório do saneamento</a:t>
            </a:r>
          </a:p>
        </p:txBody>
      </p:sp>
      <p:sp>
        <p:nvSpPr>
          <p:cNvPr id="2" name="Retângulo 1"/>
          <p:cNvSpPr/>
          <p:nvPr/>
        </p:nvSpPr>
        <p:spPr>
          <a:xfrm>
            <a:off x="793250" y="2420888"/>
            <a:ext cx="727280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dirty="0" smtClean="0"/>
              <a:t>Se aprovada da forma como está, a proposta limita a titularidade </a:t>
            </a:r>
            <a:r>
              <a:rPr lang="pt-BR" sz="2000" dirty="0"/>
              <a:t>m</a:t>
            </a:r>
            <a:r>
              <a:rPr lang="pt-BR" sz="2000" dirty="0" smtClean="0"/>
              <a:t>unicipal dos serviços de saneamento;</a:t>
            </a:r>
          </a:p>
          <a:p>
            <a:endParaRPr lang="pt-BR" sz="2000" dirty="0" smtClean="0"/>
          </a:p>
          <a:p>
            <a:r>
              <a:rPr lang="pt-BR" sz="2000" dirty="0" smtClean="0"/>
              <a:t>Ameaça a </a:t>
            </a:r>
            <a:r>
              <a:rPr lang="pt-BR" sz="2000" dirty="0"/>
              <a:t>competência </a:t>
            </a:r>
            <a:r>
              <a:rPr lang="pt-BR" sz="2000" dirty="0" smtClean="0"/>
              <a:t>do Município em decidir sobre a política local do saneamento;</a:t>
            </a:r>
          </a:p>
          <a:p>
            <a:endParaRPr lang="pt-BR" sz="2000" dirty="0"/>
          </a:p>
          <a:p>
            <a:r>
              <a:rPr lang="pt-BR" sz="2000" dirty="0" smtClean="0"/>
              <a:t>Prioriza a distribuição de recursos para blocos de Municípios e regiões metropolitanas. </a:t>
            </a:r>
          </a:p>
        </p:txBody>
      </p:sp>
    </p:spTree>
    <p:extLst>
      <p:ext uri="{BB962C8B-B14F-4D97-AF65-F5344CB8AC3E}">
        <p14:creationId xmlns:p14="http://schemas.microsoft.com/office/powerpoint/2010/main" val="4257653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gabriel.silva\Desktop\Fundo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192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gabriel.silva\Desktop\logo 35 ano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1900" y="6080639"/>
            <a:ext cx="1800200" cy="688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tângulo 5"/>
          <p:cNvSpPr/>
          <p:nvPr/>
        </p:nvSpPr>
        <p:spPr>
          <a:xfrm>
            <a:off x="467544" y="1104365"/>
            <a:ext cx="61206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u="sng" dirty="0" smtClean="0"/>
              <a:t>Titularidade: interesse comum e interesse local</a:t>
            </a:r>
          </a:p>
        </p:txBody>
      </p:sp>
      <p:sp>
        <p:nvSpPr>
          <p:cNvPr id="7" name="Retângulo 6"/>
          <p:cNvSpPr/>
          <p:nvPr/>
        </p:nvSpPr>
        <p:spPr>
          <a:xfrm>
            <a:off x="3659115" y="367029"/>
            <a:ext cx="19753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Ponto a Ponto</a:t>
            </a:r>
          </a:p>
        </p:txBody>
      </p:sp>
      <p:sp>
        <p:nvSpPr>
          <p:cNvPr id="2" name="Retângulo 1"/>
          <p:cNvSpPr/>
          <p:nvPr/>
        </p:nvSpPr>
        <p:spPr>
          <a:xfrm>
            <a:off x="776625" y="1700808"/>
            <a:ext cx="748249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dirty="0"/>
              <a:t>O Artigo 8º </a:t>
            </a:r>
            <a:r>
              <a:rPr lang="pt-BR" sz="2000" dirty="0" smtClean="0"/>
              <a:t>proposto </a:t>
            </a:r>
            <a:r>
              <a:rPr lang="pt-BR" sz="2000" dirty="0"/>
              <a:t>no PL </a:t>
            </a:r>
            <a:r>
              <a:rPr lang="pt-BR" sz="2000" dirty="0" smtClean="0"/>
              <a:t>3.261/19 </a:t>
            </a:r>
            <a:r>
              <a:rPr lang="pt-BR" sz="2000" dirty="0"/>
              <a:t>é inconstitucional, porque uma lei federal não pode definir </a:t>
            </a:r>
            <a:r>
              <a:rPr lang="pt-BR" sz="2000" dirty="0" smtClean="0"/>
              <a:t>sobre os </a:t>
            </a:r>
            <a:r>
              <a:rPr lang="pt-BR" sz="2000" dirty="0"/>
              <a:t>conceitos de serviços de interesse </a:t>
            </a:r>
            <a:r>
              <a:rPr lang="pt-BR" sz="2000" dirty="0" smtClean="0"/>
              <a:t>local e </a:t>
            </a:r>
            <a:r>
              <a:rPr lang="pt-BR" sz="2000" dirty="0"/>
              <a:t>interesse comum</a:t>
            </a:r>
            <a:r>
              <a:rPr lang="pt-BR" sz="2000" dirty="0" smtClean="0"/>
              <a:t>, visto que esse tipo de competência só pode ser estabelecido pela Constituição Federal. </a:t>
            </a:r>
            <a:endParaRPr lang="pt-BR" sz="2000" dirty="0"/>
          </a:p>
        </p:txBody>
      </p:sp>
      <p:sp>
        <p:nvSpPr>
          <p:cNvPr id="8" name="Retângulo 7"/>
          <p:cNvSpPr/>
          <p:nvPr/>
        </p:nvSpPr>
        <p:spPr>
          <a:xfrm>
            <a:off x="488327" y="3189665"/>
            <a:ext cx="831692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dirty="0" smtClean="0"/>
              <a:t>A Assemae defende que a proposta considere a Constituição </a:t>
            </a:r>
            <a:r>
              <a:rPr lang="pt-BR" sz="2000" dirty="0"/>
              <a:t>Federal e a </a:t>
            </a:r>
            <a:r>
              <a:rPr lang="pt-BR" sz="2000" dirty="0" smtClean="0"/>
              <a:t>jurisprudência do </a:t>
            </a:r>
            <a:r>
              <a:rPr lang="pt-BR" sz="2000" dirty="0"/>
              <a:t>Supremo Tribunal Federal – </a:t>
            </a:r>
            <a:r>
              <a:rPr lang="pt-BR" sz="2000" dirty="0" smtClean="0"/>
              <a:t>STF, </a:t>
            </a:r>
            <a:r>
              <a:rPr lang="pt-BR" sz="2000" dirty="0"/>
              <a:t>confirmando que os </a:t>
            </a:r>
            <a:r>
              <a:rPr lang="pt-BR" sz="2000" dirty="0" smtClean="0"/>
              <a:t>Municípios </a:t>
            </a:r>
            <a:r>
              <a:rPr lang="pt-BR" sz="2000" dirty="0"/>
              <a:t>e o Distrito Federal são os titulares dos serviços de saneamento básico e que, no caso de regiões metropolitanas, aglomerações urbanas e </a:t>
            </a:r>
            <a:r>
              <a:rPr lang="pt-BR" sz="2000" dirty="0" smtClean="0"/>
              <a:t>microrregiões, o exercício </a:t>
            </a:r>
            <a:r>
              <a:rPr lang="pt-BR" sz="2000" dirty="0"/>
              <a:t>dessa titularidade </a:t>
            </a:r>
            <a:r>
              <a:rPr lang="pt-BR" sz="2000" dirty="0" smtClean="0"/>
              <a:t>seja realizado por ente </a:t>
            </a:r>
            <a:r>
              <a:rPr lang="pt-BR" sz="2000" dirty="0" err="1" smtClean="0"/>
              <a:t>interfederativo</a:t>
            </a:r>
            <a:r>
              <a:rPr lang="pt-BR" sz="2000" dirty="0" smtClean="0"/>
              <a:t>. Além </a:t>
            </a:r>
            <a:r>
              <a:rPr lang="pt-BR" sz="2000" dirty="0"/>
              <a:t>disso, </a:t>
            </a:r>
            <a:r>
              <a:rPr lang="pt-BR" sz="2000" dirty="0" smtClean="0"/>
              <a:t>é necessário que </a:t>
            </a:r>
            <a:r>
              <a:rPr lang="pt-BR" sz="2000" dirty="0"/>
              <a:t>a titularidade seja exercida pelo conjunto dos entes integrantes de consórcio público, por meio da autarquia </a:t>
            </a:r>
            <a:r>
              <a:rPr lang="pt-BR" sz="2000" dirty="0" err="1"/>
              <a:t>interfederativa</a:t>
            </a:r>
            <a:r>
              <a:rPr lang="pt-BR" sz="2000" dirty="0"/>
              <a:t>, criada quando da sua instituição. </a:t>
            </a:r>
          </a:p>
        </p:txBody>
      </p:sp>
    </p:spTree>
    <p:extLst>
      <p:ext uri="{BB962C8B-B14F-4D97-AF65-F5344CB8AC3E}">
        <p14:creationId xmlns:p14="http://schemas.microsoft.com/office/powerpoint/2010/main" val="414622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gabriel.silva\Desktop\Fundo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192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gabriel.silva\Desktop\logo 35 ano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1900" y="6080639"/>
            <a:ext cx="1800200" cy="688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tângulo 5"/>
          <p:cNvSpPr/>
          <p:nvPr/>
        </p:nvSpPr>
        <p:spPr>
          <a:xfrm>
            <a:off x="467544" y="1104365"/>
            <a:ext cx="61206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u="sng" dirty="0" smtClean="0"/>
              <a:t>Prestação regionalizada</a:t>
            </a:r>
          </a:p>
        </p:txBody>
      </p:sp>
      <p:sp>
        <p:nvSpPr>
          <p:cNvPr id="7" name="Retângulo 6"/>
          <p:cNvSpPr/>
          <p:nvPr/>
        </p:nvSpPr>
        <p:spPr>
          <a:xfrm>
            <a:off x="3659115" y="367029"/>
            <a:ext cx="19753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Ponto a Ponto</a:t>
            </a:r>
          </a:p>
        </p:txBody>
      </p:sp>
      <p:sp>
        <p:nvSpPr>
          <p:cNvPr id="2" name="Retângulo 1"/>
          <p:cNvSpPr/>
          <p:nvPr/>
        </p:nvSpPr>
        <p:spPr>
          <a:xfrm>
            <a:off x="588728" y="1916832"/>
            <a:ext cx="811612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dirty="0" smtClean="0"/>
              <a:t>O PL 3.261 define a prestação regionalizada de forma imprecisa. Isso porque o conceito correto deve envolver a prestação dos serviços e não o exercício integrado da titularidade.</a:t>
            </a:r>
            <a:endParaRPr lang="pt-BR" sz="2000" dirty="0"/>
          </a:p>
        </p:txBody>
      </p:sp>
      <p:sp>
        <p:nvSpPr>
          <p:cNvPr id="8" name="Retângulo 7"/>
          <p:cNvSpPr/>
          <p:nvPr/>
        </p:nvSpPr>
        <p:spPr>
          <a:xfrm>
            <a:off x="513939" y="3450166"/>
            <a:ext cx="831692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dirty="0" smtClean="0"/>
              <a:t>Além disso, uma </a:t>
            </a:r>
            <a:r>
              <a:rPr lang="pt-BR" sz="2000" dirty="0"/>
              <a:t>lei federal ordinária não pode obrigar os Estados a instituírem blocos de Municípios, tampouco os Estados poderão obrigar os Municípios a se associarem, há não ser, de forma compulsória, por meio dos instrumentos de Coordenação Federativa (Regiões Metropolitanas, Aglomerações Urbanas e </a:t>
            </a:r>
            <a:r>
              <a:rPr lang="pt-BR" sz="2000" dirty="0" smtClean="0"/>
              <a:t>Microrregiões. 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551512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gabriel.silva\Desktop\Fundo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192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gabriel.silva\Desktop\logo 35 ano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1900" y="6080639"/>
            <a:ext cx="1800200" cy="688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tângulo 5"/>
          <p:cNvSpPr/>
          <p:nvPr/>
        </p:nvSpPr>
        <p:spPr>
          <a:xfrm>
            <a:off x="467544" y="1104365"/>
            <a:ext cx="61206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u="sng" dirty="0" smtClean="0"/>
              <a:t>Prestação regionalizada</a:t>
            </a:r>
          </a:p>
        </p:txBody>
      </p:sp>
      <p:sp>
        <p:nvSpPr>
          <p:cNvPr id="7" name="Retângulo 6"/>
          <p:cNvSpPr/>
          <p:nvPr/>
        </p:nvSpPr>
        <p:spPr>
          <a:xfrm>
            <a:off x="3659115" y="367029"/>
            <a:ext cx="19753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Ponto a Ponto</a:t>
            </a:r>
          </a:p>
        </p:txBody>
      </p:sp>
      <p:sp>
        <p:nvSpPr>
          <p:cNvPr id="2" name="Retângulo 1"/>
          <p:cNvSpPr/>
          <p:nvPr/>
        </p:nvSpPr>
        <p:spPr>
          <a:xfrm>
            <a:off x="588728" y="1916832"/>
            <a:ext cx="811612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dirty="0"/>
              <a:t>A União não pode obrigar aos estados e municípios a implantar um modelo não previsto na Constituição </a:t>
            </a:r>
            <a:r>
              <a:rPr lang="pt-BR" sz="2000" dirty="0" smtClean="0"/>
              <a:t>Federal</a:t>
            </a:r>
            <a:endParaRPr lang="pt-BR" sz="2000" dirty="0"/>
          </a:p>
        </p:txBody>
      </p:sp>
      <p:sp>
        <p:nvSpPr>
          <p:cNvPr id="8" name="Retângulo 7"/>
          <p:cNvSpPr/>
          <p:nvPr/>
        </p:nvSpPr>
        <p:spPr>
          <a:xfrm>
            <a:off x="467543" y="3068960"/>
            <a:ext cx="8352929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dirty="0"/>
              <a:t>A União não tem competência constitucional, nem de forma suplementar, para estabelecer blocos visando à regionalização. A competência para instituir regiões metropolitanas, aglomerações urbanas ou microrregiões é dos Estados, enquanto, que, a regionalização por meio de gestão associada, por ser de forma voluntária, demanda a concordância de todos os entes envolvidos. </a:t>
            </a:r>
          </a:p>
        </p:txBody>
      </p:sp>
    </p:spTree>
    <p:extLst>
      <p:ext uri="{BB962C8B-B14F-4D97-AF65-F5344CB8AC3E}">
        <p14:creationId xmlns:p14="http://schemas.microsoft.com/office/powerpoint/2010/main" val="3335223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gabriel.silva\Desktop\Fundo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192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gabriel.silva\Desktop\logo 35 ano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1900" y="6080639"/>
            <a:ext cx="1800200" cy="688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tângulo 5"/>
          <p:cNvSpPr/>
          <p:nvPr/>
        </p:nvSpPr>
        <p:spPr>
          <a:xfrm>
            <a:off x="467544" y="1104365"/>
            <a:ext cx="61206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u="sng" dirty="0" smtClean="0"/>
              <a:t>Regulação</a:t>
            </a:r>
          </a:p>
        </p:txBody>
      </p:sp>
      <p:sp>
        <p:nvSpPr>
          <p:cNvPr id="7" name="Retângulo 6"/>
          <p:cNvSpPr/>
          <p:nvPr/>
        </p:nvSpPr>
        <p:spPr>
          <a:xfrm>
            <a:off x="3659115" y="367029"/>
            <a:ext cx="19753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Ponto a Ponto</a:t>
            </a:r>
          </a:p>
        </p:txBody>
      </p:sp>
      <p:sp>
        <p:nvSpPr>
          <p:cNvPr id="2" name="Retângulo 1"/>
          <p:cNvSpPr/>
          <p:nvPr/>
        </p:nvSpPr>
        <p:spPr>
          <a:xfrm>
            <a:off x="588729" y="1916832"/>
            <a:ext cx="787170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dirty="0" smtClean="0"/>
              <a:t>A Assemae defende que a atuação da Agência Reguladora seja limitada em âmbito estadual e não para área nacional, como dispõe do PL 3.261.</a:t>
            </a:r>
          </a:p>
          <a:p>
            <a:endParaRPr lang="pt-BR" sz="2000" dirty="0" smtClean="0"/>
          </a:p>
          <a:p>
            <a:r>
              <a:rPr lang="pt-BR" sz="2000" dirty="0" smtClean="0"/>
              <a:t>Se mantida a redação do PL, uma </a:t>
            </a:r>
            <a:r>
              <a:rPr lang="pt-BR" sz="2000" dirty="0"/>
              <a:t>agência </a:t>
            </a:r>
            <a:r>
              <a:rPr lang="pt-BR" sz="2000" dirty="0" smtClean="0"/>
              <a:t>do Sul poderá </a:t>
            </a:r>
            <a:r>
              <a:rPr lang="pt-BR" sz="2000" dirty="0"/>
              <a:t>regular os serviços do Norte ou Nordeste, </a:t>
            </a:r>
            <a:r>
              <a:rPr lang="pt-BR" sz="2000" dirty="0" smtClean="0"/>
              <a:t>por exemplo, criando despesas de deslocamento desnecessárias. Além disso, temos o risco de que </a:t>
            </a:r>
            <a:r>
              <a:rPr lang="pt-BR" sz="2000" dirty="0"/>
              <a:t>essas agências </a:t>
            </a:r>
            <a:r>
              <a:rPr lang="pt-BR" sz="2000" dirty="0" smtClean="0"/>
              <a:t>podem não conhecer as diferentes realidades regionais, </a:t>
            </a:r>
            <a:r>
              <a:rPr lang="pt-BR" sz="2000" dirty="0"/>
              <a:t>o que </a:t>
            </a:r>
            <a:r>
              <a:rPr lang="pt-BR" sz="2000" dirty="0" smtClean="0"/>
              <a:t> dificultaria o </a:t>
            </a:r>
            <a:r>
              <a:rPr lang="pt-BR" sz="2000" dirty="0"/>
              <a:t>exercício da </a:t>
            </a:r>
            <a:r>
              <a:rPr lang="pt-BR" sz="2000" dirty="0" smtClean="0"/>
              <a:t>regulação. </a:t>
            </a:r>
            <a:endParaRPr lang="pt-BR" sz="2000" dirty="0"/>
          </a:p>
          <a:p>
            <a:endParaRPr lang="pt-BR" sz="2000" dirty="0" smtClean="0"/>
          </a:p>
        </p:txBody>
      </p:sp>
    </p:spTree>
    <p:extLst>
      <p:ext uri="{BB962C8B-B14F-4D97-AF65-F5344CB8AC3E}">
        <p14:creationId xmlns:p14="http://schemas.microsoft.com/office/powerpoint/2010/main" val="640240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gabriel.silva\Desktop\Fundo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192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gabriel.silva\Desktop\logo 35 ano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1900" y="6080639"/>
            <a:ext cx="1800200" cy="688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tângulo 5"/>
          <p:cNvSpPr/>
          <p:nvPr/>
        </p:nvSpPr>
        <p:spPr>
          <a:xfrm>
            <a:off x="467544" y="1104365"/>
            <a:ext cx="61206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u="sng" dirty="0" smtClean="0"/>
              <a:t>Quais premissas devem ser consideradas:</a:t>
            </a:r>
          </a:p>
        </p:txBody>
      </p:sp>
      <p:sp>
        <p:nvSpPr>
          <p:cNvPr id="7" name="Retângulo 6"/>
          <p:cNvSpPr/>
          <p:nvPr/>
        </p:nvSpPr>
        <p:spPr>
          <a:xfrm>
            <a:off x="3659115" y="367029"/>
            <a:ext cx="14486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Propostas</a:t>
            </a:r>
          </a:p>
        </p:txBody>
      </p:sp>
      <p:sp>
        <p:nvSpPr>
          <p:cNvPr id="2" name="Retângulo 1"/>
          <p:cNvSpPr/>
          <p:nvPr/>
        </p:nvSpPr>
        <p:spPr>
          <a:xfrm>
            <a:off x="492132" y="1620083"/>
            <a:ext cx="815973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/>
              <a:t> </a:t>
            </a:r>
            <a:r>
              <a:rPr lang="pt-BR" sz="2000" dirty="0" smtClean="0"/>
              <a:t>Fortalecimento </a:t>
            </a:r>
            <a:r>
              <a:rPr lang="pt-BR" sz="2000" dirty="0"/>
              <a:t>da regulação por meio de Consórcios Intermunicipais e Agências </a:t>
            </a:r>
            <a:r>
              <a:rPr lang="pt-BR" sz="2000" dirty="0" smtClean="0"/>
              <a:t>Estaduais, bem como apoio à </a:t>
            </a:r>
            <a:r>
              <a:rPr lang="pt-BR" sz="2000" dirty="0"/>
              <a:t>implementação de normas de referências nacionais a serem adotadas pela Agência Nacional de </a:t>
            </a:r>
            <a:r>
              <a:rPr lang="pt-BR" sz="2000" dirty="0" smtClean="0"/>
              <a:t>Águas;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 smtClean="0"/>
              <a:t>Definição </a:t>
            </a:r>
            <a:r>
              <a:rPr lang="pt-BR" sz="2000" dirty="0"/>
              <a:t>da titularidade dos Municípios e do Distrito </a:t>
            </a:r>
            <a:r>
              <a:rPr lang="pt-BR" sz="2000" dirty="0" smtClean="0"/>
              <a:t>Federal, </a:t>
            </a:r>
            <a:r>
              <a:rPr lang="pt-BR" sz="2000" dirty="0"/>
              <a:t>e nas regiões metropolitanas, conforme orientação do STF, titularidade compartilhada entre Municípios e </a:t>
            </a:r>
            <a:r>
              <a:rPr lang="pt-BR" sz="2000" dirty="0" smtClean="0"/>
              <a:t>Estado;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 smtClean="0"/>
              <a:t>Equidade </a:t>
            </a:r>
            <a:r>
              <a:rPr lang="pt-BR" sz="2000" dirty="0"/>
              <a:t>entre as cláusulas dos contratos de programa e contratos de </a:t>
            </a:r>
            <a:r>
              <a:rPr lang="pt-BR" sz="2000" dirty="0" smtClean="0"/>
              <a:t>concessão, </a:t>
            </a:r>
            <a:r>
              <a:rPr lang="pt-BR" sz="2000" dirty="0"/>
              <a:t>com estímulo à eficiência (metas e indicadores de desempenho para a universalização</a:t>
            </a:r>
            <a:r>
              <a:rPr lang="pt-BR" sz="2000" dirty="0" smtClean="0"/>
              <a:t>);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/>
              <a:t>Desburocratização do acesso a financiamentos para o setor de saneamento </a:t>
            </a:r>
            <a:r>
              <a:rPr lang="pt-BR" sz="2000" dirty="0" smtClean="0"/>
              <a:t>básico</a:t>
            </a:r>
            <a:r>
              <a:rPr lang="pt-BR" sz="2000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534452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699</Words>
  <Application>Microsoft Office PowerPoint</Application>
  <PresentationFormat>Apresentação na tela (4:3)</PresentationFormat>
  <Paragraphs>74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Gabriel Silva</dc:creator>
  <cp:lastModifiedBy>Coordenação de Audio</cp:lastModifiedBy>
  <cp:revision>33</cp:revision>
  <dcterms:created xsi:type="dcterms:W3CDTF">2019-08-26T13:33:16Z</dcterms:created>
  <dcterms:modified xsi:type="dcterms:W3CDTF">2019-08-29T11:33:12Z</dcterms:modified>
</cp:coreProperties>
</file>