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59" r:id="rId4"/>
    <p:sldId id="260" r:id="rId5"/>
    <p:sldId id="261" r:id="rId6"/>
    <p:sldId id="263" r:id="rId7"/>
    <p:sldId id="264" r:id="rId8"/>
    <p:sldId id="265" r:id="rId9"/>
    <p:sldId id="269" r:id="rId10"/>
    <p:sldId id="270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47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69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17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3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06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72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7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04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45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56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68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8F07C-C843-435E-BADE-CBC204B3E48D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2D69-25E8-413E-AE9F-1DF838E05C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6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Users\gabriel.silva\Desktop\bucket-3588739_960_7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7" t="-21" r="-1" b="21"/>
          <a:stretch/>
        </p:blipFill>
        <p:spPr bwMode="auto">
          <a:xfrm>
            <a:off x="-1" y="0"/>
            <a:ext cx="9144001" cy="689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727683" y="2206855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 Nacional: </a:t>
            </a:r>
          </a:p>
          <a:p>
            <a:pPr algn="ctr"/>
            <a:r>
              <a:rPr lang="pt-BR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Universalização </a:t>
            </a:r>
            <a:r>
              <a:rPr lang="pt-BR" sz="4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Acesso </a:t>
            </a:r>
            <a:r>
              <a:rPr lang="pt-BR" sz="4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</a:t>
            </a:r>
            <a:r>
              <a:rPr lang="pt-BR" sz="4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</a:t>
            </a:r>
            <a:endParaRPr lang="pt-BR" sz="40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83566" y="332656"/>
            <a:ext cx="67226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Câmara dos Deputados</a:t>
            </a:r>
          </a:p>
          <a:p>
            <a:pPr algn="ctr"/>
            <a:r>
              <a:rPr lang="pt-BR" sz="2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Comissões CDEICS, CDU, CFT, CMADS e CSSF </a:t>
            </a:r>
            <a:endParaRPr lang="pt-BR" sz="28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508551" y="5877272"/>
            <a:ext cx="3133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Aparecido </a:t>
            </a:r>
            <a:r>
              <a:rPr lang="pt-BR" sz="24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Hojaij</a:t>
            </a:r>
            <a:endParaRPr lang="pt-BR" sz="2400" b="1" i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da Assemae</a:t>
            </a:r>
            <a:endParaRPr lang="pt-BR" sz="24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X:\Documentos\2019\Apresentações\Audiência CDU - PL Saneamento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877272"/>
            <a:ext cx="1985545" cy="75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1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980728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/>
              <a:t>Quais premissas devem ser consideradas: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59115" y="367029"/>
            <a:ext cx="1448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395536" y="1639828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 </a:t>
            </a:r>
            <a:r>
              <a:rPr lang="pt-BR" sz="2000" dirty="0" smtClean="0"/>
              <a:t>Participação </a:t>
            </a:r>
            <a:r>
              <a:rPr lang="pt-BR" sz="2000" dirty="0"/>
              <a:t>das empresas privadas nas companhias públicas </a:t>
            </a:r>
            <a:r>
              <a:rPr lang="pt-BR" sz="2000" dirty="0" smtClean="0"/>
              <a:t>de saneamento</a:t>
            </a:r>
            <a:r>
              <a:rPr lang="pt-BR" sz="2000" dirty="0"/>
              <a:t>, por meio de Parcerias </a:t>
            </a:r>
            <a:r>
              <a:rPr lang="pt-BR" sz="2000" dirty="0" smtClean="0"/>
              <a:t>Público-Privadas </a:t>
            </a:r>
            <a:r>
              <a:rPr lang="pt-BR" sz="2000" dirty="0"/>
              <a:t>(</a:t>
            </a:r>
            <a:r>
              <a:rPr lang="pt-BR" sz="2000" dirty="0" err="1"/>
              <a:t>PPPs</a:t>
            </a:r>
            <a:r>
              <a:rPr lang="pt-BR" sz="2000" dirty="0" smtClean="0"/>
              <a:t>), Sociedades </a:t>
            </a:r>
            <a:r>
              <a:rPr lang="pt-BR" sz="2000" dirty="0"/>
              <a:t>de Propósito Específico (</a:t>
            </a:r>
            <a:r>
              <a:rPr lang="pt-BR" sz="2000" dirty="0" err="1"/>
              <a:t>SPEs</a:t>
            </a:r>
            <a:r>
              <a:rPr lang="pt-BR" sz="2000" dirty="0"/>
              <a:t>), participação no </a:t>
            </a:r>
            <a:r>
              <a:rPr lang="pt-BR" sz="2000" dirty="0" smtClean="0"/>
              <a:t>capital social </a:t>
            </a:r>
            <a:r>
              <a:rPr lang="pt-BR" sz="2000" dirty="0"/>
              <a:t>das empresas de economia </a:t>
            </a:r>
            <a:r>
              <a:rPr lang="pt-BR" sz="2000" dirty="0" smtClean="0"/>
              <a:t>mista, e subdelegação;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Estímulo </a:t>
            </a:r>
            <a:r>
              <a:rPr lang="pt-BR" sz="2000" dirty="0"/>
              <a:t>à melhoria da governança e gestão dos prestadores de serviços de saneamento </a:t>
            </a:r>
            <a:r>
              <a:rPr lang="pt-BR" sz="2000" dirty="0" smtClean="0"/>
              <a:t>básico;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Estabelecimento </a:t>
            </a:r>
            <a:r>
              <a:rPr lang="pt-BR" sz="2000" dirty="0"/>
              <a:t>de tarifa justa aos usuários dos serviços de saneamento, garantindo o acesso aos serviços com equilíbrio </a:t>
            </a:r>
            <a:r>
              <a:rPr lang="pt-BR" sz="2000" dirty="0" smtClean="0"/>
              <a:t>financeiro;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Criação </a:t>
            </a:r>
            <a:r>
              <a:rPr lang="pt-BR" sz="2000" dirty="0"/>
              <a:t>de Fundo Nacional de Saneamento Básico para garantir a universalização </a:t>
            </a:r>
            <a:r>
              <a:rPr lang="pt-BR" sz="2000" dirty="0" smtClean="0"/>
              <a:t>dos serviços.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7619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924656" y="2261648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9" name="Retângulo 8"/>
          <p:cNvSpPr/>
          <p:nvPr/>
        </p:nvSpPr>
        <p:spPr>
          <a:xfrm>
            <a:off x="924656" y="2261648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0" name="Retângulo 9"/>
          <p:cNvSpPr/>
          <p:nvPr/>
        </p:nvSpPr>
        <p:spPr>
          <a:xfrm>
            <a:off x="924657" y="2445485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924656" y="2261648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2" name="Retângulo 11"/>
          <p:cNvSpPr/>
          <p:nvPr/>
        </p:nvSpPr>
        <p:spPr>
          <a:xfrm>
            <a:off x="924657" y="2696583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3" name="Retângulo 12"/>
          <p:cNvSpPr/>
          <p:nvPr/>
        </p:nvSpPr>
        <p:spPr>
          <a:xfrm>
            <a:off x="924657" y="2445485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4" name="Retângulo 13"/>
          <p:cNvSpPr/>
          <p:nvPr/>
        </p:nvSpPr>
        <p:spPr>
          <a:xfrm>
            <a:off x="924657" y="2212671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5" name="Retângulo 14"/>
          <p:cNvSpPr/>
          <p:nvPr/>
        </p:nvSpPr>
        <p:spPr>
          <a:xfrm>
            <a:off x="924657" y="2424884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6" name="Retângulo 15"/>
          <p:cNvSpPr/>
          <p:nvPr/>
        </p:nvSpPr>
        <p:spPr>
          <a:xfrm>
            <a:off x="924657" y="1887535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7" name="Retângulo 16"/>
          <p:cNvSpPr/>
          <p:nvPr/>
        </p:nvSpPr>
        <p:spPr>
          <a:xfrm>
            <a:off x="924657" y="1887535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516259" y="436888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Obrigado.</a:t>
            </a:r>
          </a:p>
        </p:txBody>
      </p: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2191737" y="1172181"/>
            <a:ext cx="4637087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i="1" dirty="0">
                <a:latin typeface="Calibri" pitchFamily="34" charset="0"/>
              </a:rPr>
              <a:t>Aparecido </a:t>
            </a:r>
            <a:r>
              <a:rPr lang="pt-BR" altLang="pt-BR" sz="2800" b="1" i="1" dirty="0" err="1">
                <a:latin typeface="Calibri" pitchFamily="34" charset="0"/>
              </a:rPr>
              <a:t>Hojaij</a:t>
            </a:r>
            <a:endParaRPr lang="pt-BR" altLang="pt-BR" sz="2800" b="1" i="1" dirty="0">
              <a:latin typeface="Calibri" pitchFamily="34" charset="0"/>
            </a:endParaRPr>
          </a:p>
          <a:p>
            <a:pPr algn="ctr" eaLnBrk="1" hangingPunct="1"/>
            <a:r>
              <a:rPr lang="pt-BR" altLang="pt-BR" dirty="0">
                <a:latin typeface="Calibri" pitchFamily="34" charset="0"/>
              </a:rPr>
              <a:t>Presidente da Assemae</a:t>
            </a:r>
          </a:p>
          <a:p>
            <a:pPr algn="ctr" eaLnBrk="1" hangingPunct="1"/>
            <a:r>
              <a:rPr lang="pt-BR" altLang="pt-BR" dirty="0" smtClean="0">
                <a:latin typeface="Calibri" pitchFamily="34" charset="0"/>
              </a:rPr>
              <a:t>(</a:t>
            </a:r>
            <a:r>
              <a:rPr lang="pt-BR" altLang="pt-BR" dirty="0">
                <a:latin typeface="Calibri" pitchFamily="34" charset="0"/>
              </a:rPr>
              <a:t>61) 3322-5911</a:t>
            </a:r>
          </a:p>
          <a:p>
            <a:pPr algn="ctr" eaLnBrk="1" hangingPunct="1"/>
            <a:r>
              <a:rPr lang="pt-BR" altLang="pt-BR" dirty="0">
                <a:latin typeface="Calibri" pitchFamily="34" charset="0"/>
              </a:rPr>
              <a:t>presidencia@assemae.org.br</a:t>
            </a:r>
          </a:p>
          <a:p>
            <a:pPr algn="ctr" eaLnBrk="1" hangingPunct="1"/>
            <a:endParaRPr lang="pt-BR" altLang="pt-BR" dirty="0">
              <a:latin typeface="Calibri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093835" y="3471400"/>
            <a:ext cx="1234633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/>
              <a:t>Assemae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934683" y="4745870"/>
            <a:ext cx="1487908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latin typeface="+mj-lt"/>
              </a:rPr>
              <a:t>@Assemae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63" y="3336676"/>
            <a:ext cx="6175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30" y="4556163"/>
            <a:ext cx="7493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aixaDeTexto 23"/>
          <p:cNvSpPr txBox="1"/>
          <p:nvPr/>
        </p:nvSpPr>
        <p:spPr>
          <a:xfrm>
            <a:off x="1876318" y="3573572"/>
            <a:ext cx="2670539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latin typeface="+mj-lt"/>
              </a:rPr>
              <a:t>www.assemae.org.b</a:t>
            </a:r>
            <a:r>
              <a:rPr lang="pt-BR" sz="2000" b="1" dirty="0">
                <a:latin typeface="+mj-lt"/>
              </a:rPr>
              <a:t>r</a:t>
            </a:r>
          </a:p>
        </p:txBody>
      </p:sp>
      <p:pic>
        <p:nvPicPr>
          <p:cNvPr id="25" name="Picture 2" descr="C:\Users\gabriel.silva\Desktop\Inst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702" y="4522699"/>
            <a:ext cx="758193" cy="7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aixaDeTexto 25"/>
          <p:cNvSpPr txBox="1"/>
          <p:nvPr/>
        </p:nvSpPr>
        <p:spPr>
          <a:xfrm>
            <a:off x="6124790" y="4767544"/>
            <a:ext cx="219162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 err="1">
                <a:latin typeface="+mj-lt"/>
              </a:rPr>
              <a:t>assemaenacional</a:t>
            </a:r>
            <a:endParaRPr lang="pt-BR" sz="2200" b="1" dirty="0">
              <a:latin typeface="+mj-lt"/>
            </a:endParaRPr>
          </a:p>
        </p:txBody>
      </p:sp>
      <p:pic>
        <p:nvPicPr>
          <p:cNvPr id="27" name="Picture 3" descr="C:\Users\gabriel.silva\Desktop\criacao-site-rj-rio-de-janeir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03" y="3212976"/>
            <a:ext cx="888418" cy="86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66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1104365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 </a:t>
            </a:r>
            <a:r>
              <a:rPr lang="pt-BR" sz="2000" b="1" dirty="0" smtClean="0"/>
              <a:t>Associação Nacional dos Serviços Municipais de Saneamento </a:t>
            </a:r>
            <a:r>
              <a:rPr lang="pt-BR" sz="2000" dirty="0" smtClean="0"/>
              <a:t>(</a:t>
            </a:r>
            <a:r>
              <a:rPr lang="pt-BR" sz="2000" b="1" dirty="0" smtClean="0"/>
              <a:t>Assemae</a:t>
            </a:r>
            <a:r>
              <a:rPr lang="pt-BR" sz="2000" dirty="0" smtClean="0"/>
              <a:t>) é uma organização não governamental, criada em 1984, com objetivo de congregar, representar e apoiar os Municípios brasileiros responsáveis pela gestão dos serviços de abastecimento de água, esgotamento sanitário, manejo de resíduos sólidos e drenagem urbana. 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Reunimos quase </a:t>
            </a:r>
            <a:r>
              <a:rPr lang="pt-BR" sz="2000" b="1" dirty="0" smtClean="0"/>
              <a:t>dois mil Municípios associados</a:t>
            </a:r>
            <a:r>
              <a:rPr lang="pt-BR" sz="2000" dirty="0" smtClean="0"/>
              <a:t>, que juntos representam 25% da prestação dos serviços de saneamento básico no Brasil.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Atuamos para desenvolver a </a:t>
            </a:r>
            <a:r>
              <a:rPr lang="pt-BR" sz="2000" b="1" dirty="0" smtClean="0"/>
              <a:t>capacidade administrativa, operacional, regulatória e institucional</a:t>
            </a:r>
            <a:r>
              <a:rPr lang="pt-BR" sz="2000" dirty="0" smtClean="0"/>
              <a:t> dos serviços municipais de saneamento básico. </a:t>
            </a:r>
          </a:p>
          <a:p>
            <a:pPr lvl="0"/>
            <a:endParaRPr lang="pt-BR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Defendemos a </a:t>
            </a:r>
            <a:r>
              <a:rPr lang="pt-BR" sz="2000" b="1" dirty="0" smtClean="0"/>
              <a:t>titularidade municipal </a:t>
            </a:r>
            <a:r>
              <a:rPr lang="pt-BR" sz="2000" dirty="0" smtClean="0"/>
              <a:t>e a gestão pública de qualidade no setor de saneamento básico.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03848" y="303039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a Assemae</a:t>
            </a:r>
          </a:p>
        </p:txBody>
      </p:sp>
    </p:spTree>
    <p:extLst>
      <p:ext uri="{BB962C8B-B14F-4D97-AF65-F5344CB8AC3E}">
        <p14:creationId xmlns:p14="http://schemas.microsoft.com/office/powerpoint/2010/main" val="130312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39552" y="1412776"/>
            <a:ext cx="8280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A atuação da Assemae busca defender a autonomia dos Municípios e permitir a universalização do saneamento no Brasil. </a:t>
            </a:r>
          </a:p>
          <a:p>
            <a:endParaRPr lang="pt-BR" sz="2000" dirty="0" smtClean="0"/>
          </a:p>
          <a:p>
            <a:r>
              <a:rPr lang="pt-BR" sz="2000" dirty="0" smtClean="0"/>
              <a:t>A </a:t>
            </a:r>
            <a:r>
              <a:rPr lang="pt-BR" sz="2000" dirty="0"/>
              <a:t>entidade </a:t>
            </a:r>
            <a:r>
              <a:rPr lang="pt-BR" sz="2000" dirty="0" smtClean="0"/>
              <a:t>tem trabalhado </a:t>
            </a:r>
            <a:r>
              <a:rPr lang="pt-BR" sz="2000" dirty="0"/>
              <a:t>para corrigir alguns dispositivos do PL 3.261/19, com o objetivo de solucionar divergências </a:t>
            </a:r>
            <a:r>
              <a:rPr lang="pt-BR" sz="2000" dirty="0" smtClean="0"/>
              <a:t>sobre:</a:t>
            </a:r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/>
              <a:t>Conceitos de interesse local e comum;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/>
              <a:t>Titularidade;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/>
              <a:t>Prestação regionalizada com formação de blocos de municípios;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/>
              <a:t>Retomada dos serviços e captação de recursos. </a:t>
            </a:r>
          </a:p>
          <a:p>
            <a:endParaRPr lang="pt-BR" sz="20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1937368" y="573674"/>
            <a:ext cx="5269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 marco regulatório do saneamento</a:t>
            </a:r>
          </a:p>
        </p:txBody>
      </p:sp>
    </p:spTree>
    <p:extLst>
      <p:ext uri="{BB962C8B-B14F-4D97-AF65-F5344CB8AC3E}">
        <p14:creationId xmlns:p14="http://schemas.microsoft.com/office/powerpoint/2010/main" val="321518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758048" y="1672822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/>
              <a:t>Por que a Assemae defende os ajustes?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63687" y="556297"/>
            <a:ext cx="5269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 marco regulatório do saneamento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793250" y="2420888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Se aprovada da forma como está, a proposta limita a titularidade </a:t>
            </a:r>
            <a:r>
              <a:rPr lang="pt-BR" sz="2000" dirty="0"/>
              <a:t>m</a:t>
            </a:r>
            <a:r>
              <a:rPr lang="pt-BR" sz="2000" dirty="0" smtClean="0"/>
              <a:t>unicipal dos serviços de saneamento;</a:t>
            </a:r>
          </a:p>
          <a:p>
            <a:endParaRPr lang="pt-BR" sz="2000" dirty="0" smtClean="0"/>
          </a:p>
          <a:p>
            <a:r>
              <a:rPr lang="pt-BR" sz="2000" dirty="0" smtClean="0"/>
              <a:t>Ameaça a </a:t>
            </a:r>
            <a:r>
              <a:rPr lang="pt-BR" sz="2000" dirty="0"/>
              <a:t>competência </a:t>
            </a:r>
            <a:r>
              <a:rPr lang="pt-BR" sz="2000" dirty="0" smtClean="0"/>
              <a:t>do Município em decidir sobre a política local do saneamento;</a:t>
            </a:r>
          </a:p>
          <a:p>
            <a:endParaRPr lang="pt-BR" sz="2000" dirty="0"/>
          </a:p>
          <a:p>
            <a:r>
              <a:rPr lang="pt-BR" sz="2000" dirty="0" smtClean="0"/>
              <a:t>Prioriza a distribuição de recursos para blocos de Municípios e regiões metropolitanas. </a:t>
            </a:r>
          </a:p>
        </p:txBody>
      </p:sp>
    </p:spTree>
    <p:extLst>
      <p:ext uri="{BB962C8B-B14F-4D97-AF65-F5344CB8AC3E}">
        <p14:creationId xmlns:p14="http://schemas.microsoft.com/office/powerpoint/2010/main" val="42576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1104365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/>
              <a:t>Titularidade: interesse comum e interesse local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59115" y="367029"/>
            <a:ext cx="1975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a Ponto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6625" y="1700808"/>
            <a:ext cx="74824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O Artigo 8º </a:t>
            </a:r>
            <a:r>
              <a:rPr lang="pt-BR" sz="2000" dirty="0" smtClean="0"/>
              <a:t>proposto </a:t>
            </a:r>
            <a:r>
              <a:rPr lang="pt-BR" sz="2000" dirty="0"/>
              <a:t>no PL </a:t>
            </a:r>
            <a:r>
              <a:rPr lang="pt-BR" sz="2000" dirty="0" smtClean="0"/>
              <a:t>3.261/19 </a:t>
            </a:r>
            <a:r>
              <a:rPr lang="pt-BR" sz="2000" dirty="0"/>
              <a:t>é inconstitucional, porque uma lei federal não pode definir </a:t>
            </a:r>
            <a:r>
              <a:rPr lang="pt-BR" sz="2000" dirty="0" smtClean="0"/>
              <a:t>sobre os </a:t>
            </a:r>
            <a:r>
              <a:rPr lang="pt-BR" sz="2000" dirty="0"/>
              <a:t>conceitos de serviços de interesse </a:t>
            </a:r>
            <a:r>
              <a:rPr lang="pt-BR" sz="2000" dirty="0" smtClean="0"/>
              <a:t>local e </a:t>
            </a:r>
            <a:r>
              <a:rPr lang="pt-BR" sz="2000" dirty="0"/>
              <a:t>interesse comum</a:t>
            </a:r>
            <a:r>
              <a:rPr lang="pt-BR" sz="2000" dirty="0" smtClean="0"/>
              <a:t>, visto que esse tipo de competência só pode ser estabelecido pela Constituição Federal. 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488327" y="3189665"/>
            <a:ext cx="83169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 Assemae defende que a proposta considere a Constituição </a:t>
            </a:r>
            <a:r>
              <a:rPr lang="pt-BR" sz="2000" dirty="0"/>
              <a:t>Federal e a </a:t>
            </a:r>
            <a:r>
              <a:rPr lang="pt-BR" sz="2000" dirty="0" smtClean="0"/>
              <a:t>jurisprudência do </a:t>
            </a:r>
            <a:r>
              <a:rPr lang="pt-BR" sz="2000" dirty="0"/>
              <a:t>Supremo Tribunal Federal – </a:t>
            </a:r>
            <a:r>
              <a:rPr lang="pt-BR" sz="2000" dirty="0" smtClean="0"/>
              <a:t>STF, </a:t>
            </a:r>
            <a:r>
              <a:rPr lang="pt-BR" sz="2000" dirty="0"/>
              <a:t>confirmando que os </a:t>
            </a:r>
            <a:r>
              <a:rPr lang="pt-BR" sz="2000" dirty="0" smtClean="0"/>
              <a:t>Municípios </a:t>
            </a:r>
            <a:r>
              <a:rPr lang="pt-BR" sz="2000" dirty="0"/>
              <a:t>e o Distrito Federal são os titulares dos serviços de saneamento básico e que, no caso de regiões metropolitanas, aglomerações urbanas e </a:t>
            </a:r>
            <a:r>
              <a:rPr lang="pt-BR" sz="2000" dirty="0" smtClean="0"/>
              <a:t>microrregiões, o exercício </a:t>
            </a:r>
            <a:r>
              <a:rPr lang="pt-BR" sz="2000" dirty="0"/>
              <a:t>dessa titularidade </a:t>
            </a:r>
            <a:r>
              <a:rPr lang="pt-BR" sz="2000" dirty="0" smtClean="0"/>
              <a:t>seja realizado por ente </a:t>
            </a:r>
            <a:r>
              <a:rPr lang="pt-BR" sz="2000" dirty="0" err="1" smtClean="0"/>
              <a:t>interfederativo</a:t>
            </a:r>
            <a:r>
              <a:rPr lang="pt-BR" sz="2000" dirty="0" smtClean="0"/>
              <a:t>. Além </a:t>
            </a:r>
            <a:r>
              <a:rPr lang="pt-BR" sz="2000" dirty="0"/>
              <a:t>disso, </a:t>
            </a:r>
            <a:r>
              <a:rPr lang="pt-BR" sz="2000" dirty="0" smtClean="0"/>
              <a:t>é necessário que </a:t>
            </a:r>
            <a:r>
              <a:rPr lang="pt-BR" sz="2000" dirty="0"/>
              <a:t>a titularidade seja exercida pelo conjunto dos entes integrantes de consórcio público, por meio da autarquia </a:t>
            </a:r>
            <a:r>
              <a:rPr lang="pt-BR" sz="2000" dirty="0" err="1"/>
              <a:t>interfederativa</a:t>
            </a:r>
            <a:r>
              <a:rPr lang="pt-BR" sz="2000" dirty="0"/>
              <a:t>, criada quando da sua instituição. </a:t>
            </a:r>
          </a:p>
        </p:txBody>
      </p:sp>
    </p:spTree>
    <p:extLst>
      <p:ext uri="{BB962C8B-B14F-4D97-AF65-F5344CB8AC3E}">
        <p14:creationId xmlns:p14="http://schemas.microsoft.com/office/powerpoint/2010/main" val="41462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1104365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/>
              <a:t>Prestação regionalizada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59115" y="367029"/>
            <a:ext cx="1975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a Ponto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588728" y="1916832"/>
            <a:ext cx="81161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O PL 3.261 define a prestação regionalizada de forma imprecisa. Isso porque o conceito correto deve envolver a prestação dos serviços e não o exercício integrado da titularidade.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513939" y="3450166"/>
            <a:ext cx="83169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Além disso, uma </a:t>
            </a:r>
            <a:r>
              <a:rPr lang="pt-BR" sz="2000" dirty="0"/>
              <a:t>lei federal ordinária não pode obrigar os Estados a instituírem blocos de Municípios, tampouco os Estados poderão obrigar os Municípios a se associarem, há não ser, de forma compulsória, por meio dos instrumentos de Coordenação Federativa (Regiões Metropolitanas, Aglomerações Urbanas e </a:t>
            </a:r>
            <a:r>
              <a:rPr lang="pt-BR" sz="2000" dirty="0" smtClean="0"/>
              <a:t>Microrregiões.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515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1104365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/>
              <a:t>Prestação regionalizada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59115" y="367029"/>
            <a:ext cx="1975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a Ponto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588728" y="1916832"/>
            <a:ext cx="8116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A União não pode obrigar aos estados e municípios a implantar um modelo não previsto na Constituição </a:t>
            </a:r>
            <a:r>
              <a:rPr lang="pt-BR" sz="2000" dirty="0" smtClean="0"/>
              <a:t>Federal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467543" y="3068960"/>
            <a:ext cx="83529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A União não tem competência constitucional, nem de forma suplementar, para estabelecer blocos visando à regionalização. A competência para instituir regiões metropolitanas, aglomerações urbanas ou microrregiões é dos Estados, enquanto, que, a regionalização por meio de gestão associada, por ser de forma voluntária, demanda a concordância de todos os entes envolvidos. </a:t>
            </a:r>
          </a:p>
        </p:txBody>
      </p:sp>
    </p:spTree>
    <p:extLst>
      <p:ext uri="{BB962C8B-B14F-4D97-AF65-F5344CB8AC3E}">
        <p14:creationId xmlns:p14="http://schemas.microsoft.com/office/powerpoint/2010/main" val="333522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1104365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/>
              <a:t>Regulação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59115" y="367029"/>
            <a:ext cx="1975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a Ponto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588729" y="1916832"/>
            <a:ext cx="7871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 Assemae defende que a atuação da Agência Reguladora seja limitada em âmbito estadual e não para área nacional, como dispõe do PL 3.261.</a:t>
            </a:r>
          </a:p>
          <a:p>
            <a:endParaRPr lang="pt-BR" sz="2000" dirty="0" smtClean="0"/>
          </a:p>
          <a:p>
            <a:r>
              <a:rPr lang="pt-BR" sz="2000" dirty="0" smtClean="0"/>
              <a:t>Se mantida a redação do PL, uma </a:t>
            </a:r>
            <a:r>
              <a:rPr lang="pt-BR" sz="2000" dirty="0"/>
              <a:t>agência </a:t>
            </a:r>
            <a:r>
              <a:rPr lang="pt-BR" sz="2000" dirty="0" smtClean="0"/>
              <a:t>do Sul poderá </a:t>
            </a:r>
            <a:r>
              <a:rPr lang="pt-BR" sz="2000" dirty="0"/>
              <a:t>regular os serviços do Norte ou Nordeste, </a:t>
            </a:r>
            <a:r>
              <a:rPr lang="pt-BR" sz="2000" dirty="0" smtClean="0"/>
              <a:t>por exemplo, criando despesas de deslocamento desnecessárias. Além disso, temos o risco de que </a:t>
            </a:r>
            <a:r>
              <a:rPr lang="pt-BR" sz="2000" dirty="0"/>
              <a:t>essas agências </a:t>
            </a:r>
            <a:r>
              <a:rPr lang="pt-BR" sz="2000" dirty="0" smtClean="0"/>
              <a:t>podem não conhecer as diferentes realidades regionais, </a:t>
            </a:r>
            <a:r>
              <a:rPr lang="pt-BR" sz="2000" dirty="0"/>
              <a:t>o que </a:t>
            </a:r>
            <a:r>
              <a:rPr lang="pt-BR" sz="2000" dirty="0" smtClean="0"/>
              <a:t> dificultaria o </a:t>
            </a:r>
            <a:r>
              <a:rPr lang="pt-BR" sz="2000" dirty="0"/>
              <a:t>exercício da </a:t>
            </a:r>
            <a:r>
              <a:rPr lang="pt-BR" sz="2000" dirty="0" smtClean="0"/>
              <a:t>regulação. </a:t>
            </a:r>
            <a:endParaRPr lang="pt-BR" sz="2000" dirty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64024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briel.silva\Desktop\Fund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gabriel.silva\Desktop\logo 35 an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6080639"/>
            <a:ext cx="1800200" cy="6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1104365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/>
              <a:t>Quais premissas devem ser consideradas: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59115" y="367029"/>
            <a:ext cx="1448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92132" y="1620083"/>
            <a:ext cx="81597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 </a:t>
            </a:r>
            <a:r>
              <a:rPr lang="pt-BR" sz="2000" dirty="0" smtClean="0"/>
              <a:t>Fortalecimento </a:t>
            </a:r>
            <a:r>
              <a:rPr lang="pt-BR" sz="2000" dirty="0"/>
              <a:t>da regulação por meio de Consórcios Intermunicipais e Agências </a:t>
            </a:r>
            <a:r>
              <a:rPr lang="pt-BR" sz="2000" dirty="0" smtClean="0"/>
              <a:t>Estaduais, bem como apoio à </a:t>
            </a:r>
            <a:r>
              <a:rPr lang="pt-BR" sz="2000" dirty="0"/>
              <a:t>implementação de normas de referências nacionais a serem adotadas pela Agência Nacional de </a:t>
            </a:r>
            <a:r>
              <a:rPr lang="pt-BR" sz="2000" dirty="0" smtClean="0"/>
              <a:t>Águas;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Definição </a:t>
            </a:r>
            <a:r>
              <a:rPr lang="pt-BR" sz="2000" dirty="0"/>
              <a:t>da titularidade dos Municípios e do Distrito </a:t>
            </a:r>
            <a:r>
              <a:rPr lang="pt-BR" sz="2000" dirty="0" smtClean="0"/>
              <a:t>Federal, </a:t>
            </a:r>
            <a:r>
              <a:rPr lang="pt-BR" sz="2000" dirty="0"/>
              <a:t>e nas regiões metropolitanas, conforme orientação do STF, titularidade compartilhada entre Municípios e </a:t>
            </a:r>
            <a:r>
              <a:rPr lang="pt-BR" sz="2000" dirty="0" smtClean="0"/>
              <a:t>Estado;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Equidade </a:t>
            </a:r>
            <a:r>
              <a:rPr lang="pt-BR" sz="2000" dirty="0"/>
              <a:t>entre as cláusulas dos contratos de programa e contratos de </a:t>
            </a:r>
            <a:r>
              <a:rPr lang="pt-BR" sz="2000" dirty="0" smtClean="0"/>
              <a:t>concessão, </a:t>
            </a:r>
            <a:r>
              <a:rPr lang="pt-BR" sz="2000" dirty="0"/>
              <a:t>com estímulo à eficiência (metas e indicadores de desempenho para a universalização</a:t>
            </a:r>
            <a:r>
              <a:rPr lang="pt-BR" sz="2000" dirty="0" smtClean="0"/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Desburocratização do acesso a financiamentos para o setor de saneamento </a:t>
            </a:r>
            <a:r>
              <a:rPr lang="pt-BR" sz="2000" dirty="0" smtClean="0"/>
              <a:t>básico</a:t>
            </a:r>
            <a:r>
              <a:rPr lang="pt-BR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3445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699</Words>
  <Application>Microsoft Office PowerPoint</Application>
  <PresentationFormat>Apresentação na tela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Coordenação de Audio</cp:lastModifiedBy>
  <cp:revision>33</cp:revision>
  <dcterms:created xsi:type="dcterms:W3CDTF">2019-08-26T13:33:16Z</dcterms:created>
  <dcterms:modified xsi:type="dcterms:W3CDTF">2019-08-29T11:33:12Z</dcterms:modified>
</cp:coreProperties>
</file>