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0" r:id="rId4"/>
    <p:sldId id="259" r:id="rId5"/>
    <p:sldId id="262" r:id="rId6"/>
    <p:sldId id="310" r:id="rId7"/>
    <p:sldId id="306" r:id="rId8"/>
    <p:sldId id="303" r:id="rId9"/>
    <p:sldId id="311" r:id="rId10"/>
    <p:sldId id="307" r:id="rId11"/>
    <p:sldId id="268" r:id="rId12"/>
    <p:sldId id="304" r:id="rId13"/>
    <p:sldId id="305" r:id="rId14"/>
    <p:sldId id="267" r:id="rId15"/>
    <p:sldId id="308" r:id="rId16"/>
    <p:sldId id="30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12" r:id="rId36"/>
    <p:sldId id="301" r:id="rId37"/>
    <p:sldId id="263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19009-4722-478B-BCA4-EA2DFEF85649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86493-A33B-4215-96B5-86AE119F6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87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487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955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EE328-5471-4B79-BD6B-ECF583C6C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BC033-5996-4C2C-92D1-566380108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717E92-40EC-4F92-9D62-6A228869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CCE5D9-0066-4435-B22F-47FCE8DE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CDD811-7E94-4B3F-9B78-BF18E5F6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75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A230B-996D-435A-B7FA-EA4DD594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FB142D-294D-4FD5-983A-0C1A5BB14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30CEBA-01EB-4B32-8522-1BF021AB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F2F8CA-BEB3-41C4-98B6-224053E4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CE470A-3B64-43AD-9430-326EE421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9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5A5E3A-6212-429F-A8E1-BEED2B521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69E096-5D61-41B6-B771-9EDE0E844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99CF92-76E5-452B-81F8-64A22F15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2795BB-09C8-40A7-A0FA-E7AE9988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CF9A6B-042D-4A9D-8D25-39A93981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26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4814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C31D8-6800-458E-8C6C-8AB77938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D1312B-A027-4DFB-B0EB-8B4AF9588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CB0B52-B3CB-479C-97AA-6B29AE84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0C3ED6-DB4E-4B4F-9A12-83AE989E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EEE34F-E9A5-4D40-9A3B-2A8786CE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69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C5C23-EEB3-4726-9436-87BC3EA0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5E6CB1-8A0D-43A4-9DFD-1F013E755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F1D0D8-632B-416C-B7B6-EAC55CCDC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D3F9C-C30E-481E-BE86-5D3698E7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4B1E36-B588-4A4A-85FB-8FA19AF2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96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418C1-2CC6-4281-8F21-CA5588CA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9D7B75-0D43-4ED9-A7C7-8AC078805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56D177-48C2-4B42-8DA6-A9B1C8A9D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8DBE8E-6660-4163-A2A6-61356C1F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E4B623-CD1B-4042-9767-03120FB5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34D2A5-9726-48E5-A6A7-A3C0BD41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3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D71AF-FED2-4748-BD1B-655DC219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A66494-BA8C-4E17-BD0C-58275A4F0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E3A2C4-FC67-46C0-9826-C93A5135E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4A5127C-CB08-4B86-8EB9-CB830A17E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ECF010-33C0-48D2-B2F1-5E73D8D4F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B3106E8-BC04-4C6E-9D62-6F8BACCF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950A0CD-3361-40F8-95A8-58D65C0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FCDBF1-77D1-42E3-9EAF-72E0ADF6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18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4606D-9A8B-470C-A063-C3303BDE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7762CC9-7717-4C64-BCDA-6E228BB2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BF4CEA-6E6E-4C20-92C0-694CF9DC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35247A-5F17-4125-A430-8109AC8C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59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64BC71-5FFD-4094-B70C-5A913584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B3B1767-BFE4-4D9F-8C01-FA8696A0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6FA9A4-4D9D-4DDA-98D7-9DD82036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97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BFBAF-5AFD-49F3-BFB1-F6544F4C9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A68E95-BA59-4912-B722-850CCBFA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B9D5A0-4440-4B8D-90B6-6E21745AB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564A90-1F97-4816-80B5-CC782211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47C94D-4767-4247-A3BA-1B90B307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24ED56-2397-4573-A8D7-E61F6C91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93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46EEA-891B-4863-9320-5A83FA86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AFF87A8-9573-42DF-AFA4-9F60389A7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CDD7E0-A13E-49A5-94A5-27CC5E188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FDF89C-37BF-4EDC-8B56-DE64D50C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D8538-DE28-4B73-92D4-5CEFCA02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0BF2E5-B833-4EC5-A0E9-FF76639A7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85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2BA221-D886-4DC5-8EE3-CB4B4D02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5349FE-26FB-46AB-9911-E9CB977AA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9F0CA2-4A73-424E-AE7B-22E630B6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02C59-9BB1-47A5-ADFF-F5AABE9E336C}" type="datetimeFigureOut">
              <a:rPr lang="pt-BR" smtClean="0"/>
              <a:t>29/08/2019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4FE10C-844B-4C05-8BA8-F4C024317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BDC4E5-0CEE-4819-BDC8-0F1D94B99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15AFA-7646-4201-8E86-FD93B3AEB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19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CE61EE-D44F-4154-99E7-549D94BA2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9" y="2443163"/>
            <a:ext cx="11297831" cy="1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-12700" y="37972"/>
            <a:ext cx="12217400" cy="6891240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18" name="Rectangle"/>
          <p:cNvSpPr/>
          <p:nvPr/>
        </p:nvSpPr>
        <p:spPr>
          <a:xfrm>
            <a:off x="4010273" y="-15975"/>
            <a:ext cx="8205490" cy="693549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19" name="DECISÕES DO…"/>
          <p:cNvSpPr txBox="1"/>
          <p:nvPr/>
        </p:nvSpPr>
        <p:spPr>
          <a:xfrm>
            <a:off x="788783" y="415883"/>
            <a:ext cx="2742161" cy="197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DECISÕES DO </a:t>
            </a:r>
          </a:p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TRIBUNAL </a:t>
            </a:r>
          </a:p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DE CONTAS</a:t>
            </a:r>
          </a:p>
        </p:txBody>
      </p:sp>
      <p:sp>
        <p:nvSpPr>
          <p:cNvPr id="220" name="Line"/>
          <p:cNvSpPr/>
          <p:nvPr/>
        </p:nvSpPr>
        <p:spPr>
          <a:xfrm>
            <a:off x="852438" y="2470894"/>
            <a:ext cx="92868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221" name="DESTRAVAR E GARANTIR A EFETIVIDADE DOS INVESTIMENTOS…"/>
          <p:cNvSpPr txBox="1"/>
          <p:nvPr/>
        </p:nvSpPr>
        <p:spPr>
          <a:xfrm>
            <a:off x="4135272" y="558037"/>
            <a:ext cx="7765575" cy="500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200" dirty="0"/>
              <a:t> DESTRAVAR E GARANTIR A EFETIVIDADE DOS INVESTIMENTOS</a:t>
            </a:r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200" dirty="0"/>
              <a:t> MOTIVAR O INGRESSO DE EMPRESAS PRIVADAS</a:t>
            </a:r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200" dirty="0"/>
              <a:t> GARANTIR AMBIENTE FAVORÁVEL À ISONOMIA COMPETITIVA</a:t>
            </a:r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2200" dirty="0"/>
              <a:t> </a:t>
            </a:r>
            <a:r>
              <a:rPr sz="2200" dirty="0"/>
              <a:t>MELHORIA DE GESTÃO E A QUALIDADE DOS SERVIÇOS</a:t>
            </a:r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2200" dirty="0"/>
              <a:t> </a:t>
            </a:r>
            <a:r>
              <a:rPr sz="2200" dirty="0"/>
              <a:t>SEGURANÇA </a:t>
            </a:r>
            <a:r>
              <a:rPr lang="pt-BR" sz="2200" dirty="0"/>
              <a:t>JURÍDICA - </a:t>
            </a:r>
            <a:r>
              <a:rPr sz="2200" dirty="0"/>
              <a:t>REGRAS CLA</a:t>
            </a:r>
            <a:r>
              <a:rPr lang="pt-BR" sz="2200" dirty="0"/>
              <a:t>R</a:t>
            </a:r>
            <a:r>
              <a:rPr sz="2200" dirty="0"/>
              <a:t>AS PARA CONTRATOS </a:t>
            </a:r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2200" dirty="0"/>
              <a:t> </a:t>
            </a:r>
            <a:r>
              <a:rPr sz="2200" dirty="0"/>
              <a:t>AUTONOMIA DOS TITULARES </a:t>
            </a:r>
            <a:r>
              <a:rPr lang="pt-BR" sz="2200" dirty="0"/>
              <a:t>NA PRESTAÇÃO DOS SERVIÇOS</a:t>
            </a:r>
            <a:endParaRPr sz="2200" dirty="0"/>
          </a:p>
          <a:p>
            <a:pPr marL="224790" indent="-110490" defTabSz="224790">
              <a:lnSpc>
                <a:spcPct val="200000"/>
              </a:lnSpc>
              <a:spcBef>
                <a:spcPts val="400"/>
              </a:spcBef>
              <a:buSzPct val="100000"/>
              <a:buAutoNum type="arabicPeriod"/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200" dirty="0"/>
              <a:t> ASSEGURAR A REGIONALIDADE E GANHOS DE ESCALA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48B0E7F-64E3-4B6F-8FF6-399365BC00D2}"/>
              </a:ext>
            </a:extLst>
          </p:cNvPr>
          <p:cNvSpPr/>
          <p:nvPr/>
        </p:nvSpPr>
        <p:spPr>
          <a:xfrm rot="20615251">
            <a:off x="162330" y="2409545"/>
            <a:ext cx="11652477" cy="1292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pt-BR" sz="900" dirty="0"/>
          </a:p>
          <a:p>
            <a:pPr algn="ctr" defTabSz="412750" hangingPunct="0"/>
            <a:r>
              <a:rPr lang="pt-BR" sz="6000" dirty="0"/>
              <a:t>SANEAMENTO NÃO PODE ESPERAR </a:t>
            </a:r>
          </a:p>
          <a:p>
            <a:pPr algn="ctr" defTabSz="412750" hangingPunct="0"/>
            <a:endParaRPr lang="pt-BR" sz="150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57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"/>
          <p:cNvSpPr/>
          <p:nvPr/>
        </p:nvSpPr>
        <p:spPr>
          <a:xfrm>
            <a:off x="0" y="-12700"/>
            <a:ext cx="4124127" cy="6951861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95" name="DECISÕES DO…"/>
          <p:cNvSpPr txBox="1"/>
          <p:nvPr/>
        </p:nvSpPr>
        <p:spPr>
          <a:xfrm>
            <a:off x="788783" y="415883"/>
            <a:ext cx="2742161" cy="197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DECISÕES DO </a:t>
            </a:r>
          </a:p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TRIBUNAL </a:t>
            </a:r>
          </a:p>
          <a:p>
            <a:pPr algn="just" defTabSz="224790">
              <a:lnSpc>
                <a:spcPct val="107916"/>
              </a:lnSpc>
              <a:spcBef>
                <a:spcPts val="400"/>
              </a:spcBef>
              <a:defRPr sz="74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3700"/>
              <a:t>DE CONTAS</a:t>
            </a:r>
          </a:p>
        </p:txBody>
      </p:sp>
      <p:sp>
        <p:nvSpPr>
          <p:cNvPr id="196" name="AO MCIDADES:  ESTANCAR OS RECURSOS DO OGU…"/>
          <p:cNvSpPr txBox="1"/>
          <p:nvPr/>
        </p:nvSpPr>
        <p:spPr>
          <a:xfrm>
            <a:off x="777029" y="2867994"/>
            <a:ext cx="2648517" cy="167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46888" indent="-132588" defTabSz="224790">
              <a:lnSpc>
                <a:spcPct val="106666"/>
              </a:lnSpc>
              <a:spcBef>
                <a:spcPts val="400"/>
              </a:spcBef>
              <a:buSzPct val="100000"/>
              <a:buAutoNum type="arabicPeriod"/>
              <a:defRPr>
                <a:solidFill>
                  <a:srgbClr val="56C1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900" dirty="0"/>
              <a:t>AO MCIDADES: </a:t>
            </a:r>
            <a:br>
              <a:rPr sz="900" dirty="0"/>
            </a:br>
            <a:r>
              <a:rPr sz="1250" dirty="0">
                <a:solidFill>
                  <a:srgbClr val="FFFFFF"/>
                </a:solidFill>
              </a:rPr>
              <a:t>ESTANCAR OS RECURSOS DO OGU</a:t>
            </a:r>
            <a:endParaRPr sz="1250" dirty="0"/>
          </a:p>
          <a:p>
            <a:pPr marL="3810" indent="-3810" defTabSz="224790">
              <a:lnSpc>
                <a:spcPct val="106666"/>
              </a:lnSpc>
              <a:spcBef>
                <a:spcPts val="400"/>
              </a:spcBef>
              <a:defRPr sz="2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endParaRPr sz="1250" dirty="0"/>
          </a:p>
          <a:p>
            <a:pPr marL="246888" indent="-132588" defTabSz="224790">
              <a:lnSpc>
                <a:spcPct val="106666"/>
              </a:lnSpc>
              <a:spcBef>
                <a:spcPts val="400"/>
              </a:spcBef>
              <a:buSzPct val="100000"/>
              <a:buAutoNum type="arabicPeriod" startAt="2"/>
              <a:defRPr>
                <a:solidFill>
                  <a:srgbClr val="56C1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900" dirty="0"/>
              <a:t>À CASA CIVIL: </a:t>
            </a:r>
            <a:br>
              <a:rPr sz="900" dirty="0"/>
            </a:br>
            <a:r>
              <a:rPr sz="1250" dirty="0">
                <a:solidFill>
                  <a:srgbClr val="FFFFFF"/>
                </a:solidFill>
              </a:rPr>
              <a:t>ESTUDAR E REORGANIZAR O SETOR DE SANEAMENTO E PROPOR COMO SOLUÇÃO UM NOVO MARCO LEGAL E REGULATÓRIO</a:t>
            </a:r>
          </a:p>
        </p:txBody>
      </p:sp>
      <p:sp>
        <p:nvSpPr>
          <p:cNvPr id="197" name="Line"/>
          <p:cNvSpPr/>
          <p:nvPr/>
        </p:nvSpPr>
        <p:spPr>
          <a:xfrm>
            <a:off x="852438" y="2470894"/>
            <a:ext cx="92868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201" name="Group"/>
          <p:cNvGrpSpPr/>
          <p:nvPr/>
        </p:nvGrpSpPr>
        <p:grpSpPr>
          <a:xfrm>
            <a:off x="4825702" y="94280"/>
            <a:ext cx="2540597" cy="3915074"/>
            <a:chOff x="-1" y="-88925"/>
            <a:chExt cx="5081192" cy="7830144"/>
          </a:xfrm>
        </p:grpSpPr>
        <p:sp>
          <p:nvSpPr>
            <p:cNvPr id="198" name="RELATÓRIO (TC 017.507/2015- 4) VEIO A PÚBLICO COM AÇÕES IMEDIATAS:…"/>
            <p:cNvSpPr txBox="1"/>
            <p:nvPr/>
          </p:nvSpPr>
          <p:spPr>
            <a:xfrm>
              <a:off x="61327" y="1770870"/>
              <a:ext cx="5019864" cy="5970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50" dirty="0"/>
                <a:t>RELATÓRIO (TC 017.507/2015- 4) VEIO A PÚBLICO COM AÇÕES IMEDIATAS: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5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900" dirty="0"/>
                <a:t>MCIDADES:</a:t>
              </a:r>
              <a:r>
                <a:rPr sz="900" dirty="0">
                  <a:solidFill>
                    <a:srgbClr val="929292"/>
                  </a:solidFill>
                </a:rPr>
                <a:t> 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50" dirty="0"/>
                <a:t>SUSPENDE OS RECURSOS </a:t>
              </a:r>
              <a:br>
                <a:rPr sz="1250" dirty="0"/>
              </a:br>
              <a:r>
                <a:rPr sz="1250" dirty="0"/>
                <a:t>A FUNDO PERDIDO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5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5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900" dirty="0"/>
                <a:t>CASA CIVIL:</a:t>
              </a:r>
              <a:r>
                <a:rPr sz="900" dirty="0">
                  <a:solidFill>
                    <a:srgbClr val="929292"/>
                  </a:solidFill>
                </a:rPr>
                <a:t> </a:t>
              </a:r>
              <a:endParaRPr sz="1250" dirty="0">
                <a:solidFill>
                  <a:srgbClr val="929292"/>
                </a:solidFill>
              </a:endParaRP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5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50" dirty="0"/>
                <a:t>INICIA ESTUDOS E PESQUISAS, ENVOLVE OS ATORES </a:t>
              </a:r>
              <a:br>
                <a:rPr sz="1250" dirty="0"/>
              </a:br>
              <a:r>
                <a:rPr sz="1250" dirty="0"/>
                <a:t>NO PROCESSO </a:t>
              </a:r>
            </a:p>
          </p:txBody>
        </p:sp>
        <p:sp>
          <p:nvSpPr>
            <p:cNvPr id="199" name="2016"/>
            <p:cNvSpPr txBox="1"/>
            <p:nvPr/>
          </p:nvSpPr>
          <p:spPr>
            <a:xfrm>
              <a:off x="-1" y="-88925"/>
              <a:ext cx="2180083" cy="1370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449580">
                <a:lnSpc>
                  <a:spcPct val="107916"/>
                </a:lnSpc>
                <a:spcBef>
                  <a:spcPts val="800"/>
                </a:spcBef>
                <a:defRPr sz="8000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lvl1pPr>
            </a:lstStyle>
            <a:p>
              <a:r>
                <a:rPr sz="4000" dirty="0"/>
                <a:t>2016</a:t>
              </a:r>
            </a:p>
          </p:txBody>
        </p:sp>
        <p:sp>
          <p:nvSpPr>
            <p:cNvPr id="200" name="Line"/>
            <p:cNvSpPr/>
            <p:nvPr/>
          </p:nvSpPr>
          <p:spPr>
            <a:xfrm>
              <a:off x="83510" y="1632349"/>
              <a:ext cx="1857360" cy="2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7342323" y="196727"/>
            <a:ext cx="4849677" cy="6627093"/>
            <a:chOff x="-36111" y="-88924"/>
            <a:chExt cx="7304056" cy="12810408"/>
          </a:xfrm>
        </p:grpSpPr>
        <p:sp>
          <p:nvSpPr>
            <p:cNvPr id="202" name="NOVEMBRO: CASA CIVIL TORNA PÚBLICA SUA PROPOSTA DE REORGANIZAÇÃO E MODERNIZAÇÃO DO MARCO LEGAL ATRAVÉS DO INSTRUMENTO DE MEDIDA PROVÍSÓRIA:"/>
            <p:cNvSpPr txBox="1"/>
            <p:nvPr/>
          </p:nvSpPr>
          <p:spPr>
            <a:xfrm>
              <a:off x="74611" y="1725420"/>
              <a:ext cx="7193334" cy="1756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4000"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2000" dirty="0"/>
                <a:t>NOVEMBRO: </a:t>
              </a:r>
              <a:r>
                <a:rPr sz="1250" dirty="0">
                  <a:solidFill>
                    <a:srgbClr val="929292"/>
                  </a:solidFill>
                </a:rPr>
                <a:t>CASA CIVIL TORNA PÚBLICA SUA PROPOSTA DE REORGANIZAÇÃO E MODERNIZAÇÃO DO MARCO LEGAL ATRAVÉS DO INSTRUMENTO DE</a:t>
              </a:r>
              <a:r>
                <a:rPr lang="pt-BR" sz="1250" dirty="0">
                  <a:solidFill>
                    <a:srgbClr val="929292"/>
                  </a:solidFill>
                </a:rPr>
                <a:t> </a:t>
              </a:r>
              <a:r>
                <a:rPr sz="1250" dirty="0">
                  <a:solidFill>
                    <a:srgbClr val="929292"/>
                  </a:solidFill>
                </a:rPr>
                <a:t> </a:t>
              </a:r>
              <a:r>
                <a:rPr sz="2000" dirty="0"/>
                <a:t>MEDIDA PROVÍSÓRIA:</a:t>
              </a:r>
            </a:p>
          </p:txBody>
        </p:sp>
        <p:sp>
          <p:nvSpPr>
            <p:cNvPr id="203" name="2017"/>
            <p:cNvSpPr txBox="1"/>
            <p:nvPr/>
          </p:nvSpPr>
          <p:spPr>
            <a:xfrm>
              <a:off x="-1" y="-88924"/>
              <a:ext cx="2180083" cy="1370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449580">
                <a:lnSpc>
                  <a:spcPct val="107916"/>
                </a:lnSpc>
                <a:spcBef>
                  <a:spcPts val="800"/>
                </a:spcBef>
                <a:defRPr sz="8000"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lvl1pPr>
            </a:lstStyle>
            <a:p>
              <a:r>
                <a:rPr sz="4000"/>
                <a:t>2017</a:t>
              </a:r>
            </a:p>
          </p:txBody>
        </p:sp>
        <p:sp>
          <p:nvSpPr>
            <p:cNvPr id="204" name="Line"/>
            <p:cNvSpPr/>
            <p:nvPr/>
          </p:nvSpPr>
          <p:spPr>
            <a:xfrm>
              <a:off x="74611" y="1373325"/>
              <a:ext cx="1857358" cy="2"/>
            </a:xfrm>
            <a:prstGeom prst="line">
              <a:avLst/>
            </a:prstGeom>
            <a:noFill/>
            <a:ln w="76200" cap="flat">
              <a:solidFill>
                <a:srgbClr val="112A46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 dirty="0"/>
            </a:p>
          </p:txBody>
        </p:sp>
        <p:sp>
          <p:nvSpPr>
            <p:cNvPr id="205" name="JUNHO DE 2018 :  A MP 844/18 FOI ENCAMINHADA AO CONGRESSO…"/>
            <p:cNvSpPr txBox="1"/>
            <p:nvPr/>
          </p:nvSpPr>
          <p:spPr>
            <a:xfrm>
              <a:off x="-36111" y="3057747"/>
              <a:ext cx="6784138" cy="9663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lang="pt-BR"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00" dirty="0"/>
                <a:t>JUNHO DE 2018 : </a:t>
              </a:r>
              <a:br>
                <a:rPr sz="1200" dirty="0"/>
              </a:br>
              <a:r>
                <a:rPr sz="1200" dirty="0"/>
                <a:t>A MP 844/18 FOI ENCAMINHADA AO CONGRESSO 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00" dirty="0"/>
                <a:t>NOVEMBRO DE 2018: </a:t>
              </a:r>
              <a:br>
                <a:rPr sz="1200" dirty="0"/>
              </a:br>
              <a:r>
                <a:rPr sz="1200" dirty="0"/>
                <a:t>A MP 844 CADUCA SEM DISCUSSÃO E VOTAÇÃO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00" dirty="0"/>
                <a:t>DEZEMBRO DE 2018: </a:t>
              </a:r>
              <a:br>
                <a:rPr sz="1200" dirty="0"/>
              </a:br>
              <a:r>
                <a:rPr sz="1200" dirty="0"/>
                <a:t>A MP 868/18 É ENCAMINHADA AO CONGRESSO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00" dirty="0"/>
                <a:t> 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200" dirty="0"/>
                <a:t>MARÇO DE 2019:</a:t>
              </a:r>
              <a:br>
                <a:rPr sz="1200" dirty="0"/>
              </a:br>
              <a:r>
                <a:rPr sz="1200" dirty="0"/>
                <a:t>INICIA-SE O PROCESSO LEGISLATIVO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lang="pt-BR"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lang="pt-BR" sz="1200" dirty="0"/>
                <a:t>07 MAIO DE 2019 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lang="pt-BR" sz="1200" dirty="0"/>
                <a:t>APROVADO RELATÓRIO SEN. TASSO JEREISSATI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lang="pt-BR" sz="1200" dirty="0"/>
                <a:t>MAIO </a:t>
              </a:r>
              <a:r>
                <a:rPr sz="1200" dirty="0"/>
                <a:t>DE 2019 </a:t>
              </a:r>
              <a:br>
                <a:rPr sz="1200" dirty="0"/>
              </a:br>
              <a:r>
                <a:rPr lang="pt-BR" sz="1200" dirty="0"/>
                <a:t>CADUCA MP 868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lang="pt-BR" sz="1200" dirty="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lang="pt-BR" sz="1200" dirty="0"/>
                <a:t>AGOSTO 2019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lang="pt-BR" sz="1200" dirty="0"/>
                <a:t>INSTALAÇÃO DA COMISSÃO ESPECIAL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366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  <p:bldP spid="20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BD4B7D-BB05-4AC4-B163-FE2AE6DE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8" y="1171074"/>
            <a:ext cx="11508569" cy="5622758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3D27CFBE-3F81-436F-AAF7-FD2989CBA93F}"/>
              </a:ext>
            </a:extLst>
          </p:cNvPr>
          <p:cNvSpPr/>
          <p:nvPr/>
        </p:nvSpPr>
        <p:spPr>
          <a:xfrm>
            <a:off x="-25400" y="17374"/>
            <a:ext cx="12217400" cy="1025922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pt-BR" dirty="0"/>
              <a:t>Demanda de Investimentos no setor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95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3C9AF9-E4BA-4628-B209-3FB48163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20" y="256674"/>
            <a:ext cx="10577154" cy="65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3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"/>
          <p:cNvSpPr/>
          <p:nvPr/>
        </p:nvSpPr>
        <p:spPr>
          <a:xfrm>
            <a:off x="-12700" y="-1"/>
            <a:ext cx="12217400" cy="4306790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154" name="BENEFÍCIOS DE…"/>
          <p:cNvSpPr txBox="1"/>
          <p:nvPr/>
        </p:nvSpPr>
        <p:spPr>
          <a:xfrm>
            <a:off x="1536045" y="689546"/>
            <a:ext cx="4824847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 dirty="0"/>
              <a:t>BENEFÍCIOS DE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 dirty="0"/>
              <a:t>UM BRASIL SANEADO</a:t>
            </a:r>
          </a:p>
        </p:txBody>
      </p:sp>
      <p:sp>
        <p:nvSpPr>
          <p:cNvPr id="155" name="R$ 1,2 trilhão em benefícios econômicos até 2036, sendo:"/>
          <p:cNvSpPr txBox="1"/>
          <p:nvPr/>
        </p:nvSpPr>
        <p:spPr>
          <a:xfrm>
            <a:off x="1358900" y="2170087"/>
            <a:ext cx="5612114" cy="62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indent="449580" algn="l" defTabSz="449580">
              <a:lnSpc>
                <a:spcPts val="5400"/>
              </a:lnSpc>
              <a:defRPr sz="3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700" dirty="0"/>
              <a:t>R$ 1,2 </a:t>
            </a:r>
            <a:r>
              <a:rPr sz="1700" dirty="0" err="1"/>
              <a:t>trilhão</a:t>
            </a:r>
            <a:r>
              <a:rPr sz="1700" dirty="0"/>
              <a:t> </a:t>
            </a:r>
            <a:r>
              <a:rPr sz="1700" dirty="0" err="1"/>
              <a:t>em</a:t>
            </a:r>
            <a:r>
              <a:rPr sz="1700" dirty="0"/>
              <a:t> </a:t>
            </a:r>
            <a:r>
              <a:rPr sz="1700" dirty="0" err="1"/>
              <a:t>benefícios</a:t>
            </a:r>
            <a:r>
              <a:rPr sz="1700" dirty="0"/>
              <a:t> </a:t>
            </a:r>
            <a:r>
              <a:rPr sz="1700" dirty="0" err="1"/>
              <a:t>econômicos</a:t>
            </a:r>
            <a:r>
              <a:rPr sz="1700" dirty="0"/>
              <a:t> </a:t>
            </a:r>
            <a:r>
              <a:rPr sz="1700" dirty="0" err="1"/>
              <a:t>até</a:t>
            </a:r>
            <a:r>
              <a:rPr sz="1700" dirty="0"/>
              <a:t> 2036, </a:t>
            </a:r>
            <a:r>
              <a:rPr sz="1700" dirty="0" err="1"/>
              <a:t>sendo</a:t>
            </a:r>
            <a:r>
              <a:rPr sz="1700" dirty="0"/>
              <a:t>:</a:t>
            </a:r>
          </a:p>
        </p:txBody>
      </p:sp>
      <p:sp>
        <p:nvSpPr>
          <p:cNvPr id="156" name="Line"/>
          <p:cNvSpPr/>
          <p:nvPr/>
        </p:nvSpPr>
        <p:spPr>
          <a:xfrm>
            <a:off x="1576338" y="2153394"/>
            <a:ext cx="92868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161" name="Group"/>
          <p:cNvGrpSpPr/>
          <p:nvPr/>
        </p:nvGrpSpPr>
        <p:grpSpPr>
          <a:xfrm>
            <a:off x="6382723" y="3508995"/>
            <a:ext cx="2573718" cy="2712474"/>
            <a:chOff x="0" y="0"/>
            <a:chExt cx="5147434" cy="5424945"/>
          </a:xfrm>
        </p:grpSpPr>
        <p:sp>
          <p:nvSpPr>
            <p:cNvPr id="157" name="R$ 42,8 bilhões…"/>
            <p:cNvSpPr txBox="1"/>
            <p:nvPr/>
          </p:nvSpPr>
          <p:spPr>
            <a:xfrm>
              <a:off x="0" y="3957878"/>
              <a:ext cx="5147434" cy="146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indent="224790" defTabSz="224790">
                <a:spcBef>
                  <a:spcPts val="50"/>
                </a:spcBef>
                <a:defRPr sz="5200" cap="all">
                  <a:solidFill>
                    <a:srgbClr val="5E5E5E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2600"/>
                <a:t>R$ 42,8 bilhões</a:t>
              </a:r>
              <a:r>
                <a:rPr sz="2050"/>
                <a:t> </a:t>
              </a:r>
            </a:p>
            <a:p>
              <a:pPr indent="224790" defTabSz="224790">
                <a:spcBef>
                  <a:spcPts val="50"/>
                </a:spcBef>
                <a:defRPr sz="3500" cap="all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com o turismo</a:t>
              </a:r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2648559" y="2828327"/>
              <a:ext cx="2" cy="1099688"/>
            </a:xfrm>
            <a:prstGeom prst="line">
              <a:avLst/>
            </a:prstGeom>
            <a:noFill/>
            <a:ln w="38100" cap="rnd">
              <a:solidFill>
                <a:srgbClr val="5E5E5E"/>
              </a:solidFill>
              <a:custDash>
                <a:ds d="100000" sp="200000"/>
              </a:custDash>
              <a:miter lim="400000"/>
              <a:headEnd type="oval" w="med" len="med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59" name="Circle"/>
            <p:cNvSpPr/>
            <p:nvPr/>
          </p:nvSpPr>
          <p:spPr>
            <a:xfrm>
              <a:off x="1102953" y="0"/>
              <a:ext cx="3091213" cy="309121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60" name="Airport"/>
            <p:cNvSpPr/>
            <p:nvPr/>
          </p:nvSpPr>
          <p:spPr>
            <a:xfrm>
              <a:off x="2027962" y="896826"/>
              <a:ext cx="1241195" cy="1297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160" y="0"/>
                    <a:pt x="9641" y="496"/>
                    <a:pt x="9641" y="1109"/>
                  </a:cubicBezTo>
                  <a:lnTo>
                    <a:pt x="9641" y="7950"/>
                  </a:lnTo>
                  <a:lnTo>
                    <a:pt x="9500" y="7950"/>
                  </a:lnTo>
                  <a:lnTo>
                    <a:pt x="0" y="13589"/>
                  </a:lnTo>
                  <a:lnTo>
                    <a:pt x="0" y="15962"/>
                  </a:lnTo>
                  <a:lnTo>
                    <a:pt x="9505" y="13058"/>
                  </a:lnTo>
                  <a:lnTo>
                    <a:pt x="9539" y="18193"/>
                  </a:lnTo>
                  <a:lnTo>
                    <a:pt x="7450" y="19708"/>
                  </a:lnTo>
                  <a:lnTo>
                    <a:pt x="7450" y="21600"/>
                  </a:lnTo>
                  <a:lnTo>
                    <a:pt x="10800" y="20603"/>
                  </a:lnTo>
                  <a:lnTo>
                    <a:pt x="14150" y="21600"/>
                  </a:lnTo>
                  <a:lnTo>
                    <a:pt x="14150" y="19708"/>
                  </a:lnTo>
                  <a:lnTo>
                    <a:pt x="12061" y="18193"/>
                  </a:lnTo>
                  <a:lnTo>
                    <a:pt x="12095" y="13058"/>
                  </a:lnTo>
                  <a:lnTo>
                    <a:pt x="21600" y="15962"/>
                  </a:lnTo>
                  <a:lnTo>
                    <a:pt x="21600" y="13589"/>
                  </a:lnTo>
                  <a:lnTo>
                    <a:pt x="12102" y="7950"/>
                  </a:lnTo>
                  <a:lnTo>
                    <a:pt x="11959" y="7950"/>
                  </a:lnTo>
                  <a:lnTo>
                    <a:pt x="11959" y="1109"/>
                  </a:lnTo>
                  <a:cubicBezTo>
                    <a:pt x="11959" y="496"/>
                    <a:pt x="1144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grpSp>
        <p:nvGrpSpPr>
          <p:cNvPr id="168" name="Group"/>
          <p:cNvGrpSpPr/>
          <p:nvPr/>
        </p:nvGrpSpPr>
        <p:grpSpPr>
          <a:xfrm>
            <a:off x="619277" y="3508995"/>
            <a:ext cx="2153731" cy="2980538"/>
            <a:chOff x="0" y="0"/>
            <a:chExt cx="4307460" cy="5961075"/>
          </a:xfrm>
        </p:grpSpPr>
        <p:grpSp>
          <p:nvGrpSpPr>
            <p:cNvPr id="165" name="Group"/>
            <p:cNvGrpSpPr/>
            <p:nvPr/>
          </p:nvGrpSpPr>
          <p:grpSpPr>
            <a:xfrm>
              <a:off x="0" y="0"/>
              <a:ext cx="4307460" cy="5961075"/>
              <a:chOff x="0" y="0"/>
              <a:chExt cx="4307459" cy="5961074"/>
            </a:xfrm>
          </p:grpSpPr>
          <p:sp>
            <p:nvSpPr>
              <p:cNvPr id="162" name="Line"/>
              <p:cNvSpPr/>
              <p:nvPr/>
            </p:nvSpPr>
            <p:spPr>
              <a:xfrm flipV="1">
                <a:off x="2393645" y="2828328"/>
                <a:ext cx="2" cy="1099688"/>
              </a:xfrm>
              <a:prstGeom prst="line">
                <a:avLst/>
              </a:prstGeom>
              <a:noFill/>
              <a:ln w="38100" cap="rnd">
                <a:solidFill>
                  <a:srgbClr val="5E5E5E"/>
                </a:solidFill>
                <a:custDash>
                  <a:ds d="100000" sp="200000"/>
                </a:custDash>
                <a:miter lim="400000"/>
                <a:headEnd type="oval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63" name="Circle"/>
              <p:cNvSpPr/>
              <p:nvPr/>
            </p:nvSpPr>
            <p:spPr>
              <a:xfrm>
                <a:off x="818844" y="0"/>
                <a:ext cx="3091213" cy="30912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164" name="R$ 5 bilhões…"/>
              <p:cNvSpPr txBox="1"/>
              <p:nvPr/>
            </p:nvSpPr>
            <p:spPr>
              <a:xfrm>
                <a:off x="0" y="3929749"/>
                <a:ext cx="4307459" cy="2031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indent="224790" defTabSz="224790">
                  <a:spcBef>
                    <a:spcPts val="50"/>
                  </a:spcBef>
                  <a:defRPr sz="5200" cap="all">
                    <a:solidFill>
                      <a:srgbClr val="5E5E5E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2600"/>
                  <a:t>R$ 5 bilhões</a:t>
                </a:r>
                <a:r>
                  <a:rPr sz="2050"/>
                  <a:t> </a:t>
                </a:r>
              </a:p>
              <a:p>
                <a:pPr indent="224790" defTabSz="224790">
                  <a:spcBef>
                    <a:spcPts val="50"/>
                  </a:spcBef>
                  <a:defRPr sz="3500" cap="all">
                    <a:solidFill>
                      <a:srgbClr val="929292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1750"/>
                  <a:t>com redução de </a:t>
                </a:r>
              </a:p>
              <a:p>
                <a:pPr indent="224790" defTabSz="224790">
                  <a:spcBef>
                    <a:spcPts val="50"/>
                  </a:spcBef>
                  <a:defRPr sz="3500" cap="all">
                    <a:solidFill>
                      <a:srgbClr val="929292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1750"/>
                  <a:t>gastos na saúde</a:t>
                </a:r>
              </a:p>
            </p:txBody>
          </p:sp>
        </p:grpSp>
        <p:sp>
          <p:nvSpPr>
            <p:cNvPr id="166" name="Rectangle"/>
            <p:cNvSpPr/>
            <p:nvPr/>
          </p:nvSpPr>
          <p:spPr>
            <a:xfrm>
              <a:off x="2176114" y="766728"/>
              <a:ext cx="376674" cy="1557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67" name="Rectangle"/>
            <p:cNvSpPr/>
            <p:nvPr/>
          </p:nvSpPr>
          <p:spPr>
            <a:xfrm>
              <a:off x="1640266" y="1365533"/>
              <a:ext cx="1506757" cy="3601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9166208" y="3508995"/>
            <a:ext cx="2490362" cy="2986888"/>
            <a:chOff x="0" y="0"/>
            <a:chExt cx="4980723" cy="5973773"/>
          </a:xfrm>
        </p:grpSpPr>
        <p:sp>
          <p:nvSpPr>
            <p:cNvPr id="169" name="R$ 447 bilhões…"/>
            <p:cNvSpPr txBox="1"/>
            <p:nvPr/>
          </p:nvSpPr>
          <p:spPr>
            <a:xfrm>
              <a:off x="0" y="3942448"/>
              <a:ext cx="4980723" cy="2031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indent="224790" defTabSz="224790">
                <a:spcBef>
                  <a:spcPts val="50"/>
                </a:spcBef>
                <a:defRPr sz="5200" cap="all">
                  <a:solidFill>
                    <a:srgbClr val="5E5E5E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2600"/>
                <a:t>R$ 447 bilhões</a:t>
              </a:r>
              <a:r>
                <a:rPr sz="2050"/>
                <a:t> </a:t>
              </a:r>
            </a:p>
            <a:p>
              <a:pPr indent="224790" defTabSz="224790">
                <a:spcBef>
                  <a:spcPts val="50"/>
                </a:spcBef>
                <a:defRPr sz="3500" cap="all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valorização </a:t>
              </a:r>
            </a:p>
            <a:p>
              <a:pPr indent="224790" defTabSz="224790">
                <a:spcBef>
                  <a:spcPts val="50"/>
                </a:spcBef>
                <a:defRPr sz="3500" cap="all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imobiliária</a:t>
              </a:r>
            </a:p>
          </p:txBody>
        </p:sp>
        <p:sp>
          <p:nvSpPr>
            <p:cNvPr id="170" name="Line"/>
            <p:cNvSpPr/>
            <p:nvPr/>
          </p:nvSpPr>
          <p:spPr>
            <a:xfrm flipV="1">
              <a:off x="2567990" y="2828327"/>
              <a:ext cx="2" cy="1099688"/>
            </a:xfrm>
            <a:prstGeom prst="line">
              <a:avLst/>
            </a:prstGeom>
            <a:noFill/>
            <a:ln w="38100" cap="rnd">
              <a:solidFill>
                <a:srgbClr val="5E5E5E"/>
              </a:solidFill>
              <a:custDash>
                <a:ds d="100000" sp="200000"/>
              </a:custDash>
              <a:miter lim="400000"/>
              <a:headEnd type="oval" w="med" len="med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  <p:sp>
          <p:nvSpPr>
            <p:cNvPr id="171" name="Circle"/>
            <p:cNvSpPr/>
            <p:nvPr/>
          </p:nvSpPr>
          <p:spPr>
            <a:xfrm>
              <a:off x="1022384" y="0"/>
              <a:ext cx="3091213" cy="309121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72" name="Home"/>
            <p:cNvSpPr/>
            <p:nvPr/>
          </p:nvSpPr>
          <p:spPr>
            <a:xfrm>
              <a:off x="1900069" y="947359"/>
              <a:ext cx="1335842" cy="1196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1938"/>
                  </a:lnTo>
                  <a:lnTo>
                    <a:pt x="3392" y="11938"/>
                  </a:lnTo>
                  <a:lnTo>
                    <a:pt x="3392" y="21600"/>
                  </a:lnTo>
                  <a:lnTo>
                    <a:pt x="8837" y="21600"/>
                  </a:lnTo>
                  <a:lnTo>
                    <a:pt x="8837" y="13819"/>
                  </a:lnTo>
                  <a:lnTo>
                    <a:pt x="12694" y="13819"/>
                  </a:lnTo>
                  <a:lnTo>
                    <a:pt x="12694" y="21600"/>
                  </a:lnTo>
                  <a:lnTo>
                    <a:pt x="18160" y="21600"/>
                  </a:lnTo>
                  <a:lnTo>
                    <a:pt x="18160" y="11938"/>
                  </a:lnTo>
                  <a:lnTo>
                    <a:pt x="21600" y="11938"/>
                  </a:lnTo>
                  <a:lnTo>
                    <a:pt x="18160" y="8135"/>
                  </a:lnTo>
                  <a:lnTo>
                    <a:pt x="18160" y="3553"/>
                  </a:lnTo>
                  <a:lnTo>
                    <a:pt x="16218" y="3553"/>
                  </a:lnTo>
                  <a:lnTo>
                    <a:pt x="16218" y="598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3509945" y="3508995"/>
            <a:ext cx="2490362" cy="3248603"/>
            <a:chOff x="0" y="0"/>
            <a:chExt cx="4980723" cy="6497204"/>
          </a:xfrm>
        </p:grpSpPr>
        <p:grpSp>
          <p:nvGrpSpPr>
            <p:cNvPr id="177" name="Group"/>
            <p:cNvGrpSpPr/>
            <p:nvPr/>
          </p:nvGrpSpPr>
          <p:grpSpPr>
            <a:xfrm>
              <a:off x="0" y="0"/>
              <a:ext cx="4980723" cy="6497204"/>
              <a:chOff x="0" y="0"/>
              <a:chExt cx="4980722" cy="6497203"/>
            </a:xfrm>
          </p:grpSpPr>
          <p:sp>
            <p:nvSpPr>
              <p:cNvPr id="174" name="R$ 190 bilhões…"/>
              <p:cNvSpPr txBox="1"/>
              <p:nvPr/>
            </p:nvSpPr>
            <p:spPr>
              <a:xfrm>
                <a:off x="0" y="3901622"/>
                <a:ext cx="4980722" cy="2595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indent="224790" defTabSz="224790">
                  <a:spcBef>
                    <a:spcPts val="50"/>
                  </a:spcBef>
                  <a:defRPr sz="5200" cap="all">
                    <a:solidFill>
                      <a:srgbClr val="5E5E5E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2600"/>
                  <a:t>R$ 190 bilhões</a:t>
                </a:r>
                <a:r>
                  <a:rPr sz="2050"/>
                  <a:t> </a:t>
                </a:r>
              </a:p>
              <a:p>
                <a:pPr indent="224790" defTabSz="224790">
                  <a:spcBef>
                    <a:spcPts val="50"/>
                  </a:spcBef>
                  <a:defRPr sz="3500" cap="all">
                    <a:solidFill>
                      <a:srgbClr val="929292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1750"/>
                  <a:t>com aumento </a:t>
                </a:r>
              </a:p>
              <a:p>
                <a:pPr indent="224790" defTabSz="224790">
                  <a:spcBef>
                    <a:spcPts val="50"/>
                  </a:spcBef>
                  <a:defRPr sz="3500" cap="all">
                    <a:solidFill>
                      <a:srgbClr val="929292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1750"/>
                  <a:t>na produtividade </a:t>
                </a:r>
              </a:p>
              <a:p>
                <a:pPr indent="224790" defTabSz="224790">
                  <a:spcBef>
                    <a:spcPts val="50"/>
                  </a:spcBef>
                  <a:defRPr sz="3500" cap="all">
                    <a:solidFill>
                      <a:srgbClr val="929292"/>
                    </a:solidFill>
                    <a:uFill>
                      <a:solidFill>
                        <a:srgbClr val="000000"/>
                      </a:solidFill>
                    </a:uFill>
                    <a:latin typeface="Gidolinya"/>
                    <a:ea typeface="Gidolinya"/>
                    <a:cs typeface="Gidolinya"/>
                    <a:sym typeface="Gidolinya"/>
                  </a:defRPr>
                </a:pPr>
                <a:r>
                  <a:rPr sz="1750"/>
                  <a:t>do trabalho</a:t>
                </a:r>
              </a:p>
            </p:txBody>
          </p:sp>
          <p:sp>
            <p:nvSpPr>
              <p:cNvPr id="175" name="Line"/>
              <p:cNvSpPr/>
              <p:nvPr/>
            </p:nvSpPr>
            <p:spPr>
              <a:xfrm flipV="1">
                <a:off x="2526715" y="2828328"/>
                <a:ext cx="2" cy="1099688"/>
              </a:xfrm>
              <a:prstGeom prst="line">
                <a:avLst/>
              </a:prstGeom>
              <a:noFill/>
              <a:ln w="38100" cap="rnd">
                <a:solidFill>
                  <a:srgbClr val="5E5E5E"/>
                </a:solidFill>
                <a:custDash>
                  <a:ds d="100000" sp="200000"/>
                </a:custDash>
                <a:miter lim="400000"/>
                <a:headEnd type="oval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76" name="Circle"/>
              <p:cNvSpPr/>
              <p:nvPr/>
            </p:nvSpPr>
            <p:spPr>
              <a:xfrm>
                <a:off x="981109" y="0"/>
                <a:ext cx="3091213" cy="309121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</p:grpSp>
        <p:sp>
          <p:nvSpPr>
            <p:cNvPr id="178" name="Line Graph"/>
            <p:cNvSpPr/>
            <p:nvPr/>
          </p:nvSpPr>
          <p:spPr>
            <a:xfrm>
              <a:off x="1933761" y="911448"/>
              <a:ext cx="1271685" cy="126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lnTo>
                    <a:pt x="0" y="21404"/>
                  </a:lnTo>
                  <a:cubicBezTo>
                    <a:pt x="0" y="21511"/>
                    <a:pt x="87" y="21600"/>
                    <a:pt x="194" y="21600"/>
                  </a:cubicBezTo>
                  <a:lnTo>
                    <a:pt x="21406" y="21600"/>
                  </a:lnTo>
                  <a:cubicBezTo>
                    <a:pt x="21513" y="21600"/>
                    <a:pt x="21600" y="21511"/>
                    <a:pt x="21600" y="21404"/>
                  </a:cubicBezTo>
                  <a:lnTo>
                    <a:pt x="21600" y="20822"/>
                  </a:lnTo>
                  <a:cubicBezTo>
                    <a:pt x="21600" y="20715"/>
                    <a:pt x="21513" y="20628"/>
                    <a:pt x="21406" y="20628"/>
                  </a:cubicBezTo>
                  <a:lnTo>
                    <a:pt x="1163" y="20628"/>
                  </a:lnTo>
                  <a:cubicBezTo>
                    <a:pt x="1056" y="20628"/>
                    <a:pt x="970" y="20539"/>
                    <a:pt x="970" y="20432"/>
                  </a:cubicBezTo>
                  <a:lnTo>
                    <a:pt x="970" y="194"/>
                  </a:lnTo>
                  <a:cubicBezTo>
                    <a:pt x="970" y="87"/>
                    <a:pt x="883" y="0"/>
                    <a:pt x="776" y="0"/>
                  </a:cubicBezTo>
                  <a:lnTo>
                    <a:pt x="194" y="0"/>
                  </a:lnTo>
                  <a:close/>
                  <a:moveTo>
                    <a:pt x="19991" y="7364"/>
                  </a:moveTo>
                  <a:lnTo>
                    <a:pt x="17165" y="8228"/>
                  </a:lnTo>
                  <a:lnTo>
                    <a:pt x="17811" y="8832"/>
                  </a:lnTo>
                  <a:lnTo>
                    <a:pt x="13288" y="13689"/>
                  </a:lnTo>
                  <a:lnTo>
                    <a:pt x="10021" y="10341"/>
                  </a:lnTo>
                  <a:lnTo>
                    <a:pt x="2932" y="17951"/>
                  </a:lnTo>
                  <a:lnTo>
                    <a:pt x="3799" y="18763"/>
                  </a:lnTo>
                  <a:lnTo>
                    <a:pt x="10041" y="12061"/>
                  </a:lnTo>
                  <a:lnTo>
                    <a:pt x="13327" y="15430"/>
                  </a:lnTo>
                  <a:lnTo>
                    <a:pt x="13766" y="14916"/>
                  </a:lnTo>
                  <a:lnTo>
                    <a:pt x="18678" y="9644"/>
                  </a:lnTo>
                  <a:lnTo>
                    <a:pt x="19324" y="10250"/>
                  </a:lnTo>
                  <a:lnTo>
                    <a:pt x="19991" y="73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8" grpId="0" animBg="1" advAuto="0"/>
      <p:bldP spid="173" grpId="0" animBg="1" advAuto="0"/>
      <p:bldP spid="17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50" name="Índice de Suficiência de Caixa"/>
          <p:cNvSpPr txBox="1"/>
          <p:nvPr/>
        </p:nvSpPr>
        <p:spPr>
          <a:xfrm>
            <a:off x="7035790" y="3416636"/>
            <a:ext cx="254877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Índice de Suficiência de Caixa</a:t>
            </a:r>
          </a:p>
        </p:txBody>
      </p:sp>
      <p:graphicFrame>
        <p:nvGraphicFramePr>
          <p:cNvPr id="251" name="Table"/>
          <p:cNvGraphicFramePr/>
          <p:nvPr>
            <p:extLst>
              <p:ext uri="{D42A27DB-BD31-4B8C-83A1-F6EECF244321}">
                <p14:modId xmlns:p14="http://schemas.microsoft.com/office/powerpoint/2010/main" val="3018677089"/>
              </p:ext>
            </p:extLst>
          </p:nvPr>
        </p:nvGraphicFramePr>
        <p:xfrm>
          <a:off x="7042150" y="3864642"/>
          <a:ext cx="4243730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 dirty="0" err="1"/>
                        <a:t>Empresa</a:t>
                      </a:r>
                      <a:endParaRPr sz="1500" dirty="0"/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 dirty="0"/>
                        <a:t> </a:t>
                      </a:r>
                      <a:r>
                        <a:rPr sz="1500" dirty="0" err="1"/>
                        <a:t>Estadual</a:t>
                      </a:r>
                      <a:endParaRPr sz="1500" dirty="0"/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Norte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75,17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97,66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91,53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2" name="REGIÃO…"/>
          <p:cNvSpPr txBox="1"/>
          <p:nvPr/>
        </p:nvSpPr>
        <p:spPr>
          <a:xfrm>
            <a:off x="7000748" y="1326927"/>
            <a:ext cx="1882247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NORTE</a:t>
            </a:r>
          </a:p>
        </p:txBody>
      </p:sp>
      <p:sp>
        <p:nvSpPr>
          <p:cNvPr id="253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254" name="PAN19_PPT_mapa_norte_.png" descr="PAN19_PPT_mapa_nort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14" y="353744"/>
            <a:ext cx="5769773" cy="5794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57" name="REGIÃO…"/>
          <p:cNvSpPr txBox="1"/>
          <p:nvPr/>
        </p:nvSpPr>
        <p:spPr>
          <a:xfrm>
            <a:off x="7024623" y="1326927"/>
            <a:ext cx="1882247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NORTE</a:t>
            </a:r>
          </a:p>
        </p:txBody>
      </p:sp>
      <p:sp>
        <p:nvSpPr>
          <p:cNvPr id="258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259" name="Investimento por Ligações (Água + Esgoto)"/>
          <p:cNvSpPr txBox="1"/>
          <p:nvPr/>
        </p:nvSpPr>
        <p:spPr>
          <a:xfrm>
            <a:off x="7027863" y="3403936"/>
            <a:ext cx="3757311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Investimento por Ligações (Água + Esgoto)</a:t>
            </a:r>
          </a:p>
        </p:txBody>
      </p:sp>
      <p:graphicFrame>
        <p:nvGraphicFramePr>
          <p:cNvPr id="260" name="Table"/>
          <p:cNvGraphicFramePr/>
          <p:nvPr>
            <p:extLst>
              <p:ext uri="{D42A27DB-BD31-4B8C-83A1-F6EECF244321}">
                <p14:modId xmlns:p14="http://schemas.microsoft.com/office/powerpoint/2010/main" val="1428550121"/>
              </p:ext>
            </p:extLst>
          </p:nvPr>
        </p:nvGraphicFramePr>
        <p:xfrm>
          <a:off x="7042150" y="3864642"/>
          <a:ext cx="4243731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Norte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96,57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208,45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4,72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1" name="PAN19_PPT_mapa_norte_.png" descr="PAN19_PPT_mapa_nort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14" y="353744"/>
            <a:ext cx="5769773" cy="5794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64" name="REGIÃO NORTE"/>
          <p:cNvSpPr txBox="1"/>
          <p:nvPr/>
        </p:nvSpPr>
        <p:spPr>
          <a:xfrm>
            <a:off x="42750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NORTE</a:t>
            </a:r>
          </a:p>
        </p:txBody>
      </p:sp>
      <p:sp>
        <p:nvSpPr>
          <p:cNvPr id="265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266" name="Índices de Cobertura"/>
          <p:cNvSpPr txBox="1"/>
          <p:nvPr/>
        </p:nvSpPr>
        <p:spPr>
          <a:xfrm>
            <a:off x="4291202" y="1688698"/>
            <a:ext cx="25607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40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2000"/>
              <a:t>Índices de Cobertura</a:t>
            </a:r>
          </a:p>
        </p:txBody>
      </p:sp>
      <p:sp>
        <p:nvSpPr>
          <p:cNvPr id="267" name="Line"/>
          <p:cNvSpPr/>
          <p:nvPr/>
        </p:nvSpPr>
        <p:spPr>
          <a:xfrm flipV="1">
            <a:off x="4191000" y="3492500"/>
            <a:ext cx="0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268" name="Line"/>
          <p:cNvSpPr/>
          <p:nvPr/>
        </p:nvSpPr>
        <p:spPr>
          <a:xfrm flipV="1">
            <a:off x="8255000" y="3492500"/>
            <a:ext cx="2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269" name="NORTE_Empresas_estaduais.ai" descr="NORTE_Empresas_estaduais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9" y="3498359"/>
            <a:ext cx="3055704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NORTE_Serviços_municipais.ai" descr="NORTE_Serviços_municipais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40" y="3498356"/>
            <a:ext cx="3090921" cy="2759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NORTE_Empresas_privadas.ai" descr="NORTE_Empresas_privadas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40" y="3498359"/>
            <a:ext cx="3090921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N19_PPT_mapa_norte_.png" descr="PAN19_PPT_mapa_norte_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64" y="280031"/>
            <a:ext cx="3162627" cy="3176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75" name="ILHAS DE EXCELÊNCIA NOS ESTADOS E MUNICÍPIOS…"/>
          <p:cNvSpPr txBox="1"/>
          <p:nvPr/>
        </p:nvSpPr>
        <p:spPr>
          <a:xfrm>
            <a:off x="4326582" y="1782999"/>
            <a:ext cx="6188489" cy="7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ILHAS DE EXCELÊNCIA NOS ESTADOS E MUNICÍPIOS </a:t>
            </a:r>
          </a:p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QUE OPTARAM POR PARCERIAS COM EMPRESAS PRIVADAS</a:t>
            </a:r>
          </a:p>
        </p:txBody>
      </p:sp>
      <p:sp>
        <p:nvSpPr>
          <p:cNvPr id="276" name="REGIÃO NORTE"/>
          <p:cNvSpPr txBox="1"/>
          <p:nvPr/>
        </p:nvSpPr>
        <p:spPr>
          <a:xfrm>
            <a:off x="42750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NORTE</a:t>
            </a:r>
          </a:p>
        </p:txBody>
      </p:sp>
      <p:sp>
        <p:nvSpPr>
          <p:cNvPr id="277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280" name="Group"/>
          <p:cNvGrpSpPr/>
          <p:nvPr/>
        </p:nvGrpSpPr>
        <p:grpSpPr>
          <a:xfrm>
            <a:off x="430590" y="3186331"/>
            <a:ext cx="1826384" cy="3436646"/>
            <a:chOff x="-1" y="27141"/>
            <a:chExt cx="3652767" cy="6873290"/>
          </a:xfrm>
        </p:grpSpPr>
        <p:sp>
          <p:nvSpPr>
            <p:cNvPr id="278" name="Amazonas…"/>
            <p:cNvSpPr txBox="1"/>
            <p:nvPr/>
          </p:nvSpPr>
          <p:spPr>
            <a:xfrm>
              <a:off x="-1" y="27141"/>
              <a:ext cx="3652767" cy="687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Amazonas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75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/>
                <a:t>Manaus avança com mais investimentos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A nova meta é investir R$ 880 milhões na ampliação dos serviços de abastecimento de água e esgotamento sanitário para mais de 2 milhões de habitantes, garantindo 50% de desconto na tarifa para a população de baixa renda, hoje distante das redes públicas.</a:t>
              </a:r>
            </a:p>
          </p:txBody>
        </p:sp>
        <p:sp>
          <p:nvSpPr>
            <p:cNvPr id="279" name="Line"/>
            <p:cNvSpPr/>
            <p:nvPr/>
          </p:nvSpPr>
          <p:spPr>
            <a:xfrm>
              <a:off x="78617" y="893479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2806699" y="3273337"/>
            <a:ext cx="1826385" cy="2098908"/>
            <a:chOff x="-1" y="172580"/>
            <a:chExt cx="3652767" cy="4197812"/>
          </a:xfrm>
        </p:grpSpPr>
        <p:sp>
          <p:nvSpPr>
            <p:cNvPr id="281" name="PARÁ…"/>
            <p:cNvSpPr txBox="1"/>
            <p:nvPr/>
          </p:nvSpPr>
          <p:spPr>
            <a:xfrm>
              <a:off x="-1" y="172580"/>
              <a:ext cx="3652767" cy="4197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PARÁ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9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/>
                <a:t>Um Novo Progresso está sendo alcançado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com investimentos de R$ 113 milhões no estado, volume 4 vezes superior à média do estado para cada habitante beneficiado.</a:t>
              </a:r>
            </a:p>
          </p:txBody>
        </p:sp>
        <p:sp>
          <p:nvSpPr>
            <p:cNvPr id="282" name="Line"/>
            <p:cNvSpPr/>
            <p:nvPr/>
          </p:nvSpPr>
          <p:spPr>
            <a:xfrm>
              <a:off x="39308" y="864903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286" name="Group"/>
          <p:cNvGrpSpPr/>
          <p:nvPr/>
        </p:nvGrpSpPr>
        <p:grpSpPr>
          <a:xfrm>
            <a:off x="5182808" y="3197945"/>
            <a:ext cx="1826384" cy="3037819"/>
            <a:chOff x="-1" y="-149657"/>
            <a:chExt cx="3652767" cy="6075636"/>
          </a:xfrm>
        </p:grpSpPr>
        <p:sp>
          <p:nvSpPr>
            <p:cNvPr id="284" name="Rondônia…"/>
            <p:cNvSpPr txBox="1"/>
            <p:nvPr/>
          </p:nvSpPr>
          <p:spPr>
            <a:xfrm>
              <a:off x="-1" y="-149657"/>
              <a:ext cx="3652767" cy="6075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Rondônia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75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/>
                <a:t>Ariquemes celebra uma nova realidade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investindo em projetos e melhorias em Estações de Tratamento de Água até então abandonadas, e Buritis comemora a garantia da chegada da água, pois contará com 50% de cobertura nos próximos cinco anos.</a:t>
              </a:r>
            </a:p>
          </p:txBody>
        </p:sp>
        <p:sp>
          <p:nvSpPr>
            <p:cNvPr id="285" name="Line"/>
            <p:cNvSpPr/>
            <p:nvPr/>
          </p:nvSpPr>
          <p:spPr>
            <a:xfrm>
              <a:off x="19653" y="693453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289" name="Group"/>
          <p:cNvGrpSpPr/>
          <p:nvPr/>
        </p:nvGrpSpPr>
        <p:grpSpPr>
          <a:xfrm>
            <a:off x="7558917" y="3298051"/>
            <a:ext cx="1826384" cy="2098908"/>
            <a:chOff x="-1" y="-19295"/>
            <a:chExt cx="3652767" cy="4197814"/>
          </a:xfrm>
        </p:grpSpPr>
        <p:sp>
          <p:nvSpPr>
            <p:cNvPr id="287" name="Tocantins…"/>
            <p:cNvSpPr txBox="1"/>
            <p:nvPr/>
          </p:nvSpPr>
          <p:spPr>
            <a:xfrm>
              <a:off x="-1" y="-19295"/>
              <a:ext cx="3652767" cy="4197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Tocantins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9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/>
                <a:t>Palmas com qualidade de vida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onde 100% do esgoto é coletado e tratado, sendo a primeira capital do Norte do Brasil a universalizar os serviços.</a:t>
              </a:r>
            </a:p>
          </p:txBody>
        </p:sp>
        <p:sp>
          <p:nvSpPr>
            <p:cNvPr id="288" name="Line"/>
            <p:cNvSpPr/>
            <p:nvPr/>
          </p:nvSpPr>
          <p:spPr>
            <a:xfrm>
              <a:off x="-1" y="636303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pic>
        <p:nvPicPr>
          <p:cNvPr id="290" name="PAN19_PPT_mapa_norte_.png" descr="PAN19_PPT_mapa_nort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64" y="280031"/>
            <a:ext cx="3162627" cy="3176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 advAuto="0"/>
      <p:bldP spid="283" grpId="0" animBg="1" advAuto="0"/>
      <p:bldP spid="286" grpId="0" animBg="1" advAuto="0"/>
      <p:bldP spid="28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93" name="Índice de Suficiência de Caixa"/>
          <p:cNvSpPr txBox="1"/>
          <p:nvPr/>
        </p:nvSpPr>
        <p:spPr>
          <a:xfrm>
            <a:off x="7048490" y="3391236"/>
            <a:ext cx="254877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Índice de Suficiência de Caixa</a:t>
            </a:r>
          </a:p>
        </p:txBody>
      </p:sp>
      <p:graphicFrame>
        <p:nvGraphicFramePr>
          <p:cNvPr id="294" name="Table"/>
          <p:cNvGraphicFramePr/>
          <p:nvPr>
            <p:extLst>
              <p:ext uri="{D42A27DB-BD31-4B8C-83A1-F6EECF244321}">
                <p14:modId xmlns:p14="http://schemas.microsoft.com/office/powerpoint/2010/main" val="3382181829"/>
              </p:ext>
            </p:extLst>
          </p:nvPr>
        </p:nvGraphicFramePr>
        <p:xfrm>
          <a:off x="7042150" y="3864642"/>
          <a:ext cx="4243730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Nordeste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100,53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90,10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96,74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5" name="REGIÃO…"/>
          <p:cNvSpPr txBox="1"/>
          <p:nvPr/>
        </p:nvSpPr>
        <p:spPr>
          <a:xfrm>
            <a:off x="7024623" y="1326927"/>
            <a:ext cx="2433936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NORDESTE</a:t>
            </a:r>
          </a:p>
        </p:txBody>
      </p:sp>
      <p:sp>
        <p:nvSpPr>
          <p:cNvPr id="296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297" name="PAN19_PPT_mapa_ne_.png" descr="PAN19_PPT_mapa_n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77825"/>
            <a:ext cx="5815735" cy="5828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3158728-86D8-4E01-8BE6-68819F8AC348}"/>
              </a:ext>
            </a:extLst>
          </p:cNvPr>
          <p:cNvSpPr txBox="1"/>
          <p:nvPr/>
        </p:nvSpPr>
        <p:spPr>
          <a:xfrm>
            <a:off x="7947765" y="766732"/>
            <a:ext cx="352509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Desde 1996</a:t>
            </a:r>
          </a:p>
          <a:p>
            <a:pPr algn="ctr"/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Conta hoje com</a:t>
            </a:r>
          </a:p>
          <a:p>
            <a:pPr algn="ctr"/>
            <a:r>
              <a:rPr lang="pt-BR" sz="7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11</a:t>
            </a:r>
          </a:p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Holdings</a:t>
            </a:r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associadas</a:t>
            </a:r>
          </a:p>
          <a:p>
            <a:pPr algn="ctr"/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pt-BR" sz="7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95 </a:t>
            </a:r>
          </a:p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Concessionárias</a:t>
            </a:r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associadas ao SINDCON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D09CDA-D872-4848-A921-16DF6D46F62C}"/>
              </a:ext>
            </a:extLst>
          </p:cNvPr>
          <p:cNvSpPr txBox="1"/>
          <p:nvPr/>
        </p:nvSpPr>
        <p:spPr>
          <a:xfrm>
            <a:off x="977747" y="2059394"/>
            <a:ext cx="578024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MISSÃO</a:t>
            </a:r>
          </a:p>
          <a:p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Apoiar a sociedade e o poder público para garantir o acesso das gerações atual e futuras ao serviço eficiente de Água e Esgoto no Brasil</a:t>
            </a:r>
          </a:p>
          <a:p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Promover a gestão de alta performance e a sustentabilidade dos operadores privados de serviços de água e esgoto no Brasil.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76F5E2-005B-4B2D-A2CD-64B682EDC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35"/>
          <a:stretch/>
        </p:blipFill>
        <p:spPr>
          <a:xfrm>
            <a:off x="977747" y="856559"/>
            <a:ext cx="6678960" cy="77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00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00" name="REGIÃO…"/>
          <p:cNvSpPr txBox="1"/>
          <p:nvPr/>
        </p:nvSpPr>
        <p:spPr>
          <a:xfrm>
            <a:off x="7024623" y="1326927"/>
            <a:ext cx="2433936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NORDESTE</a:t>
            </a:r>
          </a:p>
        </p:txBody>
      </p:sp>
      <p:sp>
        <p:nvSpPr>
          <p:cNvPr id="301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02" name="Investimento por Ligações (Água + Esgoto)"/>
          <p:cNvSpPr txBox="1"/>
          <p:nvPr/>
        </p:nvSpPr>
        <p:spPr>
          <a:xfrm>
            <a:off x="7046913" y="3391236"/>
            <a:ext cx="3757311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Investimento por Ligações (Água + Esgoto)</a:t>
            </a:r>
          </a:p>
        </p:txBody>
      </p:sp>
      <p:graphicFrame>
        <p:nvGraphicFramePr>
          <p:cNvPr id="303" name="Table"/>
          <p:cNvGraphicFramePr/>
          <p:nvPr>
            <p:extLst>
              <p:ext uri="{D42A27DB-BD31-4B8C-83A1-F6EECF244321}">
                <p14:modId xmlns:p14="http://schemas.microsoft.com/office/powerpoint/2010/main" val="3716136487"/>
              </p:ext>
            </p:extLst>
          </p:nvPr>
        </p:nvGraphicFramePr>
        <p:xfrm>
          <a:off x="7042150" y="3864642"/>
          <a:ext cx="4243731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NorDeSTE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116,77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619,90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42,90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4" name="PAN19_PPT_mapa_ne_.png" descr="PAN19_PPT_mapa_n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77825"/>
            <a:ext cx="5815735" cy="5828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07" name="REGIÃO NORDESTE"/>
          <p:cNvSpPr txBox="1"/>
          <p:nvPr/>
        </p:nvSpPr>
        <p:spPr>
          <a:xfrm>
            <a:off x="44020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NORDESTE</a:t>
            </a:r>
          </a:p>
        </p:txBody>
      </p:sp>
      <p:sp>
        <p:nvSpPr>
          <p:cNvPr id="308" name="Line"/>
          <p:cNvSpPr/>
          <p:nvPr/>
        </p:nvSpPr>
        <p:spPr>
          <a:xfrm>
            <a:off x="4433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09" name="Índices de Cobertura"/>
          <p:cNvSpPr txBox="1"/>
          <p:nvPr/>
        </p:nvSpPr>
        <p:spPr>
          <a:xfrm>
            <a:off x="4419600" y="1723317"/>
            <a:ext cx="25607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40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2000"/>
              <a:t>Índices de Cobertura</a:t>
            </a:r>
          </a:p>
        </p:txBody>
      </p:sp>
      <p:sp>
        <p:nvSpPr>
          <p:cNvPr id="310" name="Line"/>
          <p:cNvSpPr/>
          <p:nvPr/>
        </p:nvSpPr>
        <p:spPr>
          <a:xfrm flipV="1">
            <a:off x="4191000" y="3492500"/>
            <a:ext cx="0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11" name="Line"/>
          <p:cNvSpPr/>
          <p:nvPr/>
        </p:nvSpPr>
        <p:spPr>
          <a:xfrm flipV="1">
            <a:off x="8255000" y="3492500"/>
            <a:ext cx="2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312" name="PAN19_PPT_mapa_ne_.png" descr="PAN19_PPT_mapa_n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85242"/>
            <a:ext cx="2990058" cy="2996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NORDESTE_Empresas_estaduais.ai" descr="NORDESTE_Empresas_estaduais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1" y="3498359"/>
            <a:ext cx="3175002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NORDESTE_Serviços_municipais.ai" descr="NORDESTE_Serviços_municipais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498359"/>
            <a:ext cx="3175001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NORDESTE_Empresas_privadas.ai" descr="NORDESTE_Empresas_privadas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900" y="3498359"/>
            <a:ext cx="3175001" cy="275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18" name="ILHAS DE EXCELÊNCIA NOS ESTADOS E MUNICÍPIOS…"/>
          <p:cNvSpPr txBox="1"/>
          <p:nvPr/>
        </p:nvSpPr>
        <p:spPr>
          <a:xfrm>
            <a:off x="4326582" y="1782999"/>
            <a:ext cx="6188489" cy="7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ILHAS DE EXCELÊNCIA NOS ESTADOS E MUNICÍPIOS </a:t>
            </a:r>
          </a:p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QUE OPTARAM POR PARCERIAS COM EMPRESAS PRIVADAS</a:t>
            </a:r>
          </a:p>
        </p:txBody>
      </p:sp>
      <p:sp>
        <p:nvSpPr>
          <p:cNvPr id="319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20" name="REGIÃO NORDESTE"/>
          <p:cNvSpPr txBox="1"/>
          <p:nvPr/>
        </p:nvSpPr>
        <p:spPr>
          <a:xfrm>
            <a:off x="4236973" y="669121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NORDESTE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430591" y="3237168"/>
            <a:ext cx="1826384" cy="1864741"/>
            <a:chOff x="0" y="-89084"/>
            <a:chExt cx="3652765" cy="3729478"/>
          </a:xfrm>
        </p:grpSpPr>
        <p:sp>
          <p:nvSpPr>
            <p:cNvPr id="321" name="Alagoas…"/>
            <p:cNvSpPr txBox="1"/>
            <p:nvPr/>
          </p:nvSpPr>
          <p:spPr>
            <a:xfrm>
              <a:off x="0" y="-89084"/>
              <a:ext cx="3652765" cy="3729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Alagoas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4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Maceió,</a:t>
              </a:r>
              <a:r>
                <a:rPr sz="1200">
                  <a:solidFill>
                    <a:srgbClr val="929292"/>
                  </a:solidFill>
                </a:rPr>
                <a:t> se diferencia no Nordeste com a PPP de esgoto que beneficiará 300 mil pessoas, com investimento de </a:t>
              </a:r>
              <a:br>
                <a:rPr sz="1200">
                  <a:solidFill>
                    <a:srgbClr val="929292"/>
                  </a:solidFill>
                </a:rPr>
              </a:br>
              <a:r>
                <a:rPr sz="1200">
                  <a:solidFill>
                    <a:srgbClr val="929292"/>
                  </a:solidFill>
                </a:rPr>
                <a:t>R$ 168,5 milhões.</a:t>
              </a:r>
            </a:p>
          </p:txBody>
        </p:sp>
        <p:sp>
          <p:nvSpPr>
            <p:cNvPr id="322" name="Line"/>
            <p:cNvSpPr/>
            <p:nvPr/>
          </p:nvSpPr>
          <p:spPr>
            <a:xfrm>
              <a:off x="78618" y="675579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2806699" y="3288695"/>
            <a:ext cx="1826385" cy="2180469"/>
            <a:chOff x="-1" y="-14602"/>
            <a:chExt cx="3652767" cy="4360934"/>
          </a:xfrm>
        </p:grpSpPr>
        <p:sp>
          <p:nvSpPr>
            <p:cNvPr id="324" name="Bahia…"/>
            <p:cNvSpPr txBox="1"/>
            <p:nvPr/>
          </p:nvSpPr>
          <p:spPr>
            <a:xfrm>
              <a:off x="-1" y="-14602"/>
              <a:ext cx="3652767" cy="4360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Bahia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9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Bahia </a:t>
              </a:r>
              <a:r>
                <a:rPr sz="1200">
                  <a:solidFill>
                    <a:srgbClr val="929292"/>
                  </a:solidFill>
                </a:rPr>
                <a:t>colhe os frutos da primeira PPP de esgoto. Obras concluídas com investimento de R$ 261 milhões, beneficiam mais de 1 milhão de pessoas na região metropolitana de Salvador</a:t>
              </a:r>
            </a:p>
          </p:txBody>
        </p:sp>
        <p:sp>
          <p:nvSpPr>
            <p:cNvPr id="325" name="Line"/>
            <p:cNvSpPr/>
            <p:nvPr/>
          </p:nvSpPr>
          <p:spPr>
            <a:xfrm>
              <a:off x="39308" y="647005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29" name="Group"/>
          <p:cNvGrpSpPr/>
          <p:nvPr/>
        </p:nvGrpSpPr>
        <p:grpSpPr>
          <a:xfrm>
            <a:off x="5182809" y="3248852"/>
            <a:ext cx="1826384" cy="1974195"/>
            <a:chOff x="0" y="91648"/>
            <a:chExt cx="3652766" cy="3948386"/>
          </a:xfrm>
        </p:grpSpPr>
        <p:sp>
          <p:nvSpPr>
            <p:cNvPr id="327" name="Maranhão…"/>
            <p:cNvSpPr txBox="1"/>
            <p:nvPr/>
          </p:nvSpPr>
          <p:spPr>
            <a:xfrm>
              <a:off x="0" y="91648"/>
              <a:ext cx="3652766" cy="3948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Maranhão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175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São José de Ribamar, Paço de Lumiar e Timon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revolucionam o acesso ao saneamento,</a:t>
              </a:r>
              <a:r>
                <a:rPr sz="1200">
                  <a:solidFill>
                    <a:srgbClr val="929292"/>
                  </a:solidFill>
                </a:rPr>
                <a:t> duplicando ou triplicando o atendimento em água tratada.</a:t>
              </a:r>
            </a:p>
          </p:txBody>
        </p:sp>
        <p:sp>
          <p:nvSpPr>
            <p:cNvPr id="328" name="Line"/>
            <p:cNvSpPr/>
            <p:nvPr/>
          </p:nvSpPr>
          <p:spPr>
            <a:xfrm>
              <a:off x="19653" y="832943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7518626" y="3197610"/>
            <a:ext cx="2302832" cy="3080715"/>
            <a:chOff x="0" y="146126"/>
            <a:chExt cx="4605662" cy="6161426"/>
          </a:xfrm>
        </p:grpSpPr>
        <p:sp>
          <p:nvSpPr>
            <p:cNvPr id="330" name="Pernambuco…"/>
            <p:cNvSpPr txBox="1"/>
            <p:nvPr/>
          </p:nvSpPr>
          <p:spPr>
            <a:xfrm>
              <a:off x="0" y="146126"/>
              <a:ext cx="4605662" cy="6161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Pernambuco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9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Na Região Metropolitana 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do Recife, a maior PPP em esgoto do Brasil,</a:t>
              </a:r>
              <a:r>
                <a:rPr sz="1200">
                  <a:solidFill>
                    <a:srgbClr val="929292"/>
                  </a:solidFill>
                </a:rPr>
                <a:t> com investimentos privados de R$ 800 milhões, gerou 2 mil empregos e transformou a vida de milhares de pernambucanos.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Olinda comemora o fim do rodízio de água</a:t>
              </a:r>
              <a:r>
                <a:rPr sz="1200">
                  <a:solidFill>
                    <a:srgbClr val="929292"/>
                  </a:solidFill>
                </a:rPr>
                <a:t> após a implantação do inovador sistema internacional de medição e controle ofertado em um contrato de performance.</a:t>
              </a:r>
            </a:p>
          </p:txBody>
        </p:sp>
        <p:sp>
          <p:nvSpPr>
            <p:cNvPr id="331" name="Line"/>
            <p:cNvSpPr/>
            <p:nvPr/>
          </p:nvSpPr>
          <p:spPr>
            <a:xfrm>
              <a:off x="80584" y="961330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pic>
        <p:nvPicPr>
          <p:cNvPr id="333" name="PAN19_PPT_mapa_ne_.png" descr="PAN19_PPT_mapa_n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85242"/>
            <a:ext cx="2990058" cy="29965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"/>
          <p:cNvGrpSpPr/>
          <p:nvPr/>
        </p:nvGrpSpPr>
        <p:grpSpPr>
          <a:xfrm>
            <a:off x="10048118" y="3295139"/>
            <a:ext cx="1931060" cy="2379882"/>
            <a:chOff x="0" y="169733"/>
            <a:chExt cx="3862117" cy="4759762"/>
          </a:xfrm>
        </p:grpSpPr>
        <p:sp>
          <p:nvSpPr>
            <p:cNvPr id="334" name="Piauí…"/>
            <p:cNvSpPr txBox="1"/>
            <p:nvPr/>
          </p:nvSpPr>
          <p:spPr>
            <a:xfrm>
              <a:off x="0" y="169733"/>
              <a:ext cx="3862117" cy="475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Piauí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endParaRPr sz="9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Teresina, acelera para ser cidade saneada</a:t>
              </a:r>
              <a:r>
                <a:rPr sz="1200">
                  <a:solidFill>
                    <a:srgbClr val="929292"/>
                  </a:solidFill>
                </a:rPr>
                <a:t> com investimentos de R$ 1,7 bilhão, dos quais R$ 650 milhões nos primeiros cinco anos. A meta do Contrato de Sub-Concessão é atingir 40% de cobertura de esgoto nos próximos cinco anos.</a:t>
              </a:r>
            </a:p>
          </p:txBody>
        </p:sp>
        <p:sp>
          <p:nvSpPr>
            <p:cNvPr id="335" name="Line"/>
            <p:cNvSpPr/>
            <p:nvPr/>
          </p:nvSpPr>
          <p:spPr>
            <a:xfrm>
              <a:off x="25400" y="818455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 advAuto="0"/>
      <p:bldP spid="326" grpId="0" animBg="1" advAuto="0"/>
      <p:bldP spid="329" grpId="0" animBg="1" advAuto="0"/>
      <p:bldP spid="332" grpId="0" animBg="1" advAuto="0"/>
      <p:bldP spid="33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39" name="Índice de Suficiência de Caixa"/>
          <p:cNvSpPr txBox="1"/>
          <p:nvPr/>
        </p:nvSpPr>
        <p:spPr>
          <a:xfrm>
            <a:off x="7023090" y="3137236"/>
            <a:ext cx="254877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Índice de Suficiência de Caixa</a:t>
            </a:r>
          </a:p>
        </p:txBody>
      </p:sp>
      <p:graphicFrame>
        <p:nvGraphicFramePr>
          <p:cNvPr id="340" name="Table"/>
          <p:cNvGraphicFramePr/>
          <p:nvPr>
            <p:extLst>
              <p:ext uri="{D42A27DB-BD31-4B8C-83A1-F6EECF244321}">
                <p14:modId xmlns:p14="http://schemas.microsoft.com/office/powerpoint/2010/main" val="2430678650"/>
              </p:ext>
            </p:extLst>
          </p:nvPr>
        </p:nvGraphicFramePr>
        <p:xfrm>
          <a:off x="7042150" y="3610642"/>
          <a:ext cx="4243730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SUDESTE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138,85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116,43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116,67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1" name="REGIÃO…"/>
          <p:cNvSpPr txBox="1"/>
          <p:nvPr/>
        </p:nvSpPr>
        <p:spPr>
          <a:xfrm>
            <a:off x="7024623" y="1326927"/>
            <a:ext cx="2025170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SUDESTE</a:t>
            </a:r>
          </a:p>
        </p:txBody>
      </p:sp>
      <p:sp>
        <p:nvSpPr>
          <p:cNvPr id="342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343" name="PAN19_PPT_mapa_se_.png" descr="PAN19_PPT_mapa_s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60" y="402302"/>
            <a:ext cx="5754215" cy="5766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46" name="REGIÃO…"/>
          <p:cNvSpPr txBox="1"/>
          <p:nvPr/>
        </p:nvSpPr>
        <p:spPr>
          <a:xfrm>
            <a:off x="7024623" y="1326927"/>
            <a:ext cx="2025170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SUDESTE</a:t>
            </a:r>
          </a:p>
        </p:txBody>
      </p:sp>
      <p:sp>
        <p:nvSpPr>
          <p:cNvPr id="347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48" name="Investimento por Ligações (Água + Esgoto)"/>
          <p:cNvSpPr txBox="1"/>
          <p:nvPr/>
        </p:nvSpPr>
        <p:spPr>
          <a:xfrm>
            <a:off x="7040563" y="3137236"/>
            <a:ext cx="3757311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Investimento por Ligações (Água + Esgoto)</a:t>
            </a:r>
          </a:p>
        </p:txBody>
      </p:sp>
      <p:graphicFrame>
        <p:nvGraphicFramePr>
          <p:cNvPr id="349" name="Table"/>
          <p:cNvGraphicFramePr/>
          <p:nvPr>
            <p:extLst>
              <p:ext uri="{D42A27DB-BD31-4B8C-83A1-F6EECF244321}">
                <p14:modId xmlns:p14="http://schemas.microsoft.com/office/powerpoint/2010/main" val="4063373167"/>
              </p:ext>
            </p:extLst>
          </p:nvPr>
        </p:nvGraphicFramePr>
        <p:xfrm>
          <a:off x="7042150" y="3610642"/>
          <a:ext cx="4243731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SUDESTE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162,49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109,40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28,77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0" name="PAN19_PPT_mapa_se_.png" descr="PAN19_PPT_mapa_s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60" y="402302"/>
            <a:ext cx="5754215" cy="5766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53" name="REGIÃO SUDESTE"/>
          <p:cNvSpPr txBox="1"/>
          <p:nvPr/>
        </p:nvSpPr>
        <p:spPr>
          <a:xfrm>
            <a:off x="43512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SUDESTE</a:t>
            </a:r>
          </a:p>
        </p:txBody>
      </p:sp>
      <p:sp>
        <p:nvSpPr>
          <p:cNvPr id="354" name="Line"/>
          <p:cNvSpPr/>
          <p:nvPr/>
        </p:nvSpPr>
        <p:spPr>
          <a:xfrm>
            <a:off x="43830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55" name="Índices de Cobertura"/>
          <p:cNvSpPr txBox="1"/>
          <p:nvPr/>
        </p:nvSpPr>
        <p:spPr>
          <a:xfrm>
            <a:off x="4368800" y="1723317"/>
            <a:ext cx="25607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40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2000"/>
              <a:t>Índices de Cobertura</a:t>
            </a:r>
          </a:p>
        </p:txBody>
      </p:sp>
      <p:pic>
        <p:nvPicPr>
          <p:cNvPr id="356" name="PAN19_PPT_mapa_se_.png" descr="PAN19_PPT_mapa_s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71" y="250592"/>
            <a:ext cx="2998570" cy="300508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Line"/>
          <p:cNvSpPr/>
          <p:nvPr/>
        </p:nvSpPr>
        <p:spPr>
          <a:xfrm flipV="1">
            <a:off x="4191000" y="3492500"/>
            <a:ext cx="0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58" name="Line"/>
          <p:cNvSpPr/>
          <p:nvPr/>
        </p:nvSpPr>
        <p:spPr>
          <a:xfrm flipV="1">
            <a:off x="8255000" y="3492500"/>
            <a:ext cx="2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359" name="SUDESTE_Empresas_estaduais.ai" descr="SUDESTE_Empresas_estaduais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97" y="3498359"/>
            <a:ext cx="3129988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SUDESTE_Serviços_municipais.ai" descr="SUDESTE_Serviços_municipais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106" y="3498359"/>
            <a:ext cx="3129988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SUDESTE_Empresas_privadas.ai" descr="SUDESTE_Empresas_privadas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406" y="3498359"/>
            <a:ext cx="3129988" cy="275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64" name="ILHAS DE EXCELÊNCIA NOS ESTADOS E MUNICÍPIOS…"/>
          <p:cNvSpPr txBox="1"/>
          <p:nvPr/>
        </p:nvSpPr>
        <p:spPr>
          <a:xfrm>
            <a:off x="4326582" y="1782999"/>
            <a:ext cx="6188489" cy="7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ILHAS DE EXCELÊNCIA NOS ESTADOS E MUNICÍPIOS </a:t>
            </a:r>
          </a:p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QUE OPTARAM POR PARCERIAS COM EMPRESAS PRIVADAS</a:t>
            </a:r>
          </a:p>
        </p:txBody>
      </p:sp>
      <p:sp>
        <p:nvSpPr>
          <p:cNvPr id="365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368" name="Group"/>
          <p:cNvGrpSpPr/>
          <p:nvPr/>
        </p:nvGrpSpPr>
        <p:grpSpPr>
          <a:xfrm>
            <a:off x="430590" y="3258565"/>
            <a:ext cx="1826384" cy="2030877"/>
            <a:chOff x="-1" y="101118"/>
            <a:chExt cx="3652767" cy="4061754"/>
          </a:xfrm>
        </p:grpSpPr>
        <p:sp>
          <p:nvSpPr>
            <p:cNvPr id="366" name="Espírito Santo…"/>
            <p:cNvSpPr txBox="1"/>
            <p:nvPr/>
          </p:nvSpPr>
          <p:spPr>
            <a:xfrm>
              <a:off x="-1" y="101118"/>
              <a:ext cx="3652767" cy="4061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Espírito Santo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Cachoeiro de Itapemirim,</a:t>
              </a:r>
              <a:r>
                <a:rPr sz="1200">
                  <a:solidFill>
                    <a:srgbClr val="929292"/>
                  </a:solidFill>
                </a:rPr>
                <a:t> </a:t>
              </a:r>
              <a:r>
                <a:rPr sz="1200"/>
                <a:t>uma das pioneiras</a:t>
              </a:r>
              <a:r>
                <a:rPr sz="1200">
                  <a:solidFill>
                    <a:srgbClr val="929292"/>
                  </a:solidFill>
                </a:rPr>
                <a:t>, coleta e trata 98,20% do esgoto gerado.  </a:t>
              </a:r>
              <a:r>
                <a:rPr sz="1200"/>
                <a:t>E Vila Velha com saneamento novo</a:t>
              </a:r>
              <a:r>
                <a:rPr sz="1200">
                  <a:solidFill>
                    <a:srgbClr val="929292"/>
                  </a:solidFill>
                </a:rPr>
                <a:t> pretende universalizar os serviços em até 9 anos</a:t>
              </a:r>
            </a:p>
          </p:txBody>
        </p:sp>
        <p:sp>
          <p:nvSpPr>
            <p:cNvPr id="367" name="Line"/>
            <p:cNvSpPr/>
            <p:nvPr/>
          </p:nvSpPr>
          <p:spPr>
            <a:xfrm>
              <a:off x="78617" y="899188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2419954" y="3272062"/>
            <a:ext cx="2044169" cy="2828531"/>
            <a:chOff x="0" y="70963"/>
            <a:chExt cx="4088335" cy="5657060"/>
          </a:xfrm>
        </p:grpSpPr>
        <p:sp>
          <p:nvSpPr>
            <p:cNvPr id="369" name="Minas Gerais…"/>
            <p:cNvSpPr txBox="1"/>
            <p:nvPr/>
          </p:nvSpPr>
          <p:spPr>
            <a:xfrm>
              <a:off x="0" y="70963"/>
              <a:ext cx="4088335" cy="5657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Minas Gerais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Sistema Rio Manso</a:t>
              </a:r>
              <a:r>
                <a:rPr sz="1200">
                  <a:solidFill>
                    <a:srgbClr val="929292"/>
                  </a:solidFill>
                </a:rPr>
                <a:t> </a:t>
              </a:r>
              <a:r>
                <a:rPr sz="1200"/>
                <a:t>garante segurança hídrica,</a:t>
              </a:r>
              <a:r>
                <a:rPr sz="1200">
                  <a:solidFill>
                    <a:srgbClr val="929292"/>
                  </a:solidFill>
                </a:rPr>
                <a:t> fundamental para que Minas Gerais atravessasse a crise hídrica de 2015 com segurança no abastecimento de água. </a:t>
              </a:r>
              <a:r>
                <a:rPr sz="1200"/>
                <a:t>E Pará de Minas tem assegurado o abastecimento</a:t>
              </a:r>
              <a:r>
                <a:rPr sz="1200">
                  <a:solidFill>
                    <a:srgbClr val="929292"/>
                  </a:solidFill>
                </a:rPr>
                <a:t>, e está livre da falta crônica de água. Tudo solucionado em apenas cinco meses da operação.</a:t>
              </a:r>
            </a:p>
          </p:txBody>
        </p:sp>
        <p:sp>
          <p:nvSpPr>
            <p:cNvPr id="370" name="Line"/>
            <p:cNvSpPr/>
            <p:nvPr/>
          </p:nvSpPr>
          <p:spPr>
            <a:xfrm>
              <a:off x="50800" y="842039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74" name="Group"/>
          <p:cNvGrpSpPr/>
          <p:nvPr/>
        </p:nvGrpSpPr>
        <p:grpSpPr>
          <a:xfrm>
            <a:off x="4674808" y="3175875"/>
            <a:ext cx="2961000" cy="2879827"/>
            <a:chOff x="-1" y="-121408"/>
            <a:chExt cx="5921999" cy="5759650"/>
          </a:xfrm>
        </p:grpSpPr>
        <p:sp>
          <p:nvSpPr>
            <p:cNvPr id="372" name="Rio de Janeiro…"/>
            <p:cNvSpPr txBox="1"/>
            <p:nvPr/>
          </p:nvSpPr>
          <p:spPr>
            <a:xfrm>
              <a:off x="-1" y="-121408"/>
              <a:ext cx="5921999" cy="5759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Rio de Janeiro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Niterói</a:t>
              </a:r>
              <a:r>
                <a:rPr sz="1200">
                  <a:solidFill>
                    <a:srgbClr val="929292"/>
                  </a:solidFill>
                </a:rPr>
                <a:t> </a:t>
              </a:r>
              <a:r>
                <a:rPr sz="1200"/>
                <a:t>é a grande referência nacional</a:t>
              </a:r>
              <a:r>
                <a:rPr sz="1200">
                  <a:solidFill>
                    <a:srgbClr val="929292"/>
                  </a:solidFill>
                </a:rPr>
                <a:t>. Em 1999 o índice de coleta de esgoto era de apenas 35%. Hoje, 95% da população tem esgoto coletado e tratado.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Sustentabilidade e preservação na Região dos Lagos </a:t>
              </a:r>
              <a:r>
                <a:rPr sz="1200">
                  <a:solidFill>
                    <a:srgbClr val="929292"/>
                  </a:solidFill>
                </a:rPr>
                <a:t>onde duas concessões garantiram investimentos superiores a R$ 1,6 bilhão, um dos maiores investimentos em saneamento básico por habitante no Brasil. Peixes voltaram a se multiplicar na lagoa de Araruama.</a:t>
              </a:r>
            </a:p>
          </p:txBody>
        </p:sp>
        <p:sp>
          <p:nvSpPr>
            <p:cNvPr id="373" name="Line"/>
            <p:cNvSpPr/>
            <p:nvPr/>
          </p:nvSpPr>
          <p:spPr>
            <a:xfrm>
              <a:off x="19653" y="842039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7846494" y="3267605"/>
            <a:ext cx="4176182" cy="3432543"/>
            <a:chOff x="-1" y="-137976"/>
            <a:chExt cx="8352361" cy="6865084"/>
          </a:xfrm>
        </p:grpSpPr>
        <p:sp>
          <p:nvSpPr>
            <p:cNvPr id="375" name="São Paulo…"/>
            <p:cNvSpPr txBox="1"/>
            <p:nvPr/>
          </p:nvSpPr>
          <p:spPr>
            <a:xfrm>
              <a:off x="1" y="-137976"/>
              <a:ext cx="8352359" cy="6865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São Paulo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Araçatuba encerrou 2018 saneada</a:t>
              </a:r>
              <a:r>
                <a:rPr sz="1200">
                  <a:solidFill>
                    <a:srgbClr val="929292"/>
                  </a:solidFill>
                </a:rPr>
                <a:t> com a entrega de quatro grandes obras onde foram investidos R$ 28 milhões.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Mirassol</a:t>
              </a:r>
              <a:r>
                <a:rPr sz="1200">
                  <a:solidFill>
                    <a:srgbClr val="929292"/>
                  </a:solidFill>
                </a:rPr>
                <a:t> </a:t>
              </a:r>
              <a:r>
                <a:rPr sz="1200"/>
                <a:t>atingiu a universalização</a:t>
              </a:r>
              <a:r>
                <a:rPr sz="1200">
                  <a:solidFill>
                    <a:srgbClr val="929292"/>
                  </a:solidFill>
                </a:rPr>
                <a:t> dos serviços de tratamento de esgoto.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Santa Rita do Passa Quatro ganhou modernização</a:t>
              </a:r>
              <a:r>
                <a:rPr sz="1200">
                  <a:solidFill>
                    <a:srgbClr val="929292"/>
                  </a:solidFill>
                </a:rPr>
                <a:t> no abastecimento em pouco mais de dois anos de operação privada, reduzindo de 34% para 25% o custo da operação.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Mogi Mirim inova na economia de recursos naturais </a:t>
              </a:r>
              <a:r>
                <a:rPr sz="1200">
                  <a:solidFill>
                    <a:srgbClr val="929292"/>
                  </a:solidFill>
                </a:rPr>
                <a:t>com investimento privado na geração de energia solar introduzida na Estação de Tratamento de Esgoto.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Casa Branca ganha 10 anos de saneamento </a:t>
              </a:r>
              <a:r>
                <a:rPr sz="1200">
                  <a:solidFill>
                    <a:srgbClr val="929292"/>
                  </a:solidFill>
                </a:rPr>
                <a:t>com a antecipação de obras de modernização dos sistemas, universalizando os serviços na Sede do município.</a:t>
              </a:r>
            </a:p>
          </p:txBody>
        </p:sp>
        <p:sp>
          <p:nvSpPr>
            <p:cNvPr id="376" name="Line"/>
            <p:cNvSpPr/>
            <p:nvPr/>
          </p:nvSpPr>
          <p:spPr>
            <a:xfrm>
              <a:off x="-1" y="642014"/>
              <a:ext cx="1009186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sp>
        <p:nvSpPr>
          <p:cNvPr id="378" name="REGIÃO SUDESTE"/>
          <p:cNvSpPr txBox="1"/>
          <p:nvPr/>
        </p:nvSpPr>
        <p:spPr>
          <a:xfrm>
            <a:off x="42496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SUDESTE</a:t>
            </a:r>
          </a:p>
        </p:txBody>
      </p:sp>
      <p:pic>
        <p:nvPicPr>
          <p:cNvPr id="379" name="PAN19_PPT_mapa_se_.png" descr="PAN19_PPT_mapa_s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71" y="250592"/>
            <a:ext cx="2998570" cy="300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 advAuto="0"/>
      <p:bldP spid="371" grpId="0" animBg="1" advAuto="0"/>
      <p:bldP spid="374" grpId="0" animBg="1" advAuto="0"/>
      <p:bldP spid="37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82" name="Índice de Suficiência de Caixa"/>
          <p:cNvSpPr txBox="1"/>
          <p:nvPr/>
        </p:nvSpPr>
        <p:spPr>
          <a:xfrm>
            <a:off x="7035790" y="3137236"/>
            <a:ext cx="254877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Índice de Suficiência de Caixa</a:t>
            </a:r>
          </a:p>
        </p:txBody>
      </p:sp>
      <p:graphicFrame>
        <p:nvGraphicFramePr>
          <p:cNvPr id="383" name="Table"/>
          <p:cNvGraphicFramePr/>
          <p:nvPr>
            <p:extLst>
              <p:ext uri="{D42A27DB-BD31-4B8C-83A1-F6EECF244321}">
                <p14:modId xmlns:p14="http://schemas.microsoft.com/office/powerpoint/2010/main" val="1210164877"/>
              </p:ext>
            </p:extLst>
          </p:nvPr>
        </p:nvGraphicFramePr>
        <p:xfrm>
          <a:off x="7042150" y="3610642"/>
          <a:ext cx="4243730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SUL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111,87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100,38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132,71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4" name="REGIÃO…"/>
          <p:cNvSpPr txBox="1"/>
          <p:nvPr/>
        </p:nvSpPr>
        <p:spPr>
          <a:xfrm>
            <a:off x="7024623" y="1326927"/>
            <a:ext cx="1882247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SUL</a:t>
            </a:r>
          </a:p>
        </p:txBody>
      </p:sp>
      <p:sp>
        <p:nvSpPr>
          <p:cNvPr id="385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386" name="PAN19_PPT_mapa_sul_.png" descr="PAN19_PPT_mapa_sul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60" y="402302"/>
            <a:ext cx="5754215" cy="5766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89" name="REGIÃO…"/>
          <p:cNvSpPr txBox="1"/>
          <p:nvPr/>
        </p:nvSpPr>
        <p:spPr>
          <a:xfrm>
            <a:off x="7024623" y="1326927"/>
            <a:ext cx="1882247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SUL</a:t>
            </a:r>
          </a:p>
        </p:txBody>
      </p:sp>
      <p:sp>
        <p:nvSpPr>
          <p:cNvPr id="390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91" name="Investimento por Ligações (Água + Esgoto)"/>
          <p:cNvSpPr txBox="1"/>
          <p:nvPr/>
        </p:nvSpPr>
        <p:spPr>
          <a:xfrm>
            <a:off x="7015163" y="3137236"/>
            <a:ext cx="3757311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Investimento por Ligações (Água + Esgoto)</a:t>
            </a:r>
          </a:p>
        </p:txBody>
      </p:sp>
      <p:graphicFrame>
        <p:nvGraphicFramePr>
          <p:cNvPr id="392" name="Table"/>
          <p:cNvGraphicFramePr/>
          <p:nvPr>
            <p:extLst>
              <p:ext uri="{D42A27DB-BD31-4B8C-83A1-F6EECF244321}">
                <p14:modId xmlns:p14="http://schemas.microsoft.com/office/powerpoint/2010/main" val="3904744762"/>
              </p:ext>
            </p:extLst>
          </p:nvPr>
        </p:nvGraphicFramePr>
        <p:xfrm>
          <a:off x="7042150" y="3610642"/>
          <a:ext cx="4243731" cy="1364335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36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SUL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202,49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429,06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87,45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3" name="PAN19_PPT_mapa_sul_.png" descr="PAN19_PPT_mapa_sul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60" y="391091"/>
            <a:ext cx="5754215" cy="5766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96" name="REGIÃO SUL"/>
          <p:cNvSpPr txBox="1"/>
          <p:nvPr/>
        </p:nvSpPr>
        <p:spPr>
          <a:xfrm>
            <a:off x="43512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SUL</a:t>
            </a:r>
          </a:p>
        </p:txBody>
      </p:sp>
      <p:sp>
        <p:nvSpPr>
          <p:cNvPr id="397" name="Line"/>
          <p:cNvSpPr/>
          <p:nvPr/>
        </p:nvSpPr>
        <p:spPr>
          <a:xfrm>
            <a:off x="43830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398" name="Índices de Cobertura"/>
          <p:cNvSpPr txBox="1"/>
          <p:nvPr/>
        </p:nvSpPr>
        <p:spPr>
          <a:xfrm>
            <a:off x="4368800" y="1723317"/>
            <a:ext cx="25607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40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2000"/>
              <a:t>Índices de Cobertura</a:t>
            </a:r>
          </a:p>
        </p:txBody>
      </p:sp>
      <p:pic>
        <p:nvPicPr>
          <p:cNvPr id="399" name="PAN19_PPT_mapa_sul_.png" descr="PAN19_PPT_mapa_sul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71" y="250592"/>
            <a:ext cx="2998570" cy="300508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Line"/>
          <p:cNvSpPr/>
          <p:nvPr/>
        </p:nvSpPr>
        <p:spPr>
          <a:xfrm flipV="1">
            <a:off x="4191000" y="3492500"/>
            <a:ext cx="0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401" name="Line"/>
          <p:cNvSpPr/>
          <p:nvPr/>
        </p:nvSpPr>
        <p:spPr>
          <a:xfrm flipV="1">
            <a:off x="8255000" y="3492500"/>
            <a:ext cx="2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402" name="SUL_Empresas_estaduais.ai" descr="SUL_Empresas_estaduais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31" y="3498359"/>
            <a:ext cx="3090921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SUL_Serviços_municipais.ai" descr="SUL_Serviços_municipais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40" y="3498359"/>
            <a:ext cx="3090921" cy="275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SUL_Empresas_privadas.ai" descr="SUL_Empresas_privadas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940" y="3498359"/>
            <a:ext cx="3090921" cy="2759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95313-25C3-454F-BEB0-4A437A5E2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/>
          <a:stretch/>
        </p:blipFill>
        <p:spPr>
          <a:xfrm>
            <a:off x="102394" y="1597944"/>
            <a:ext cx="11987212" cy="5545808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3CF1D2B-2AA3-4A06-8F03-AA0F4838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6" y="579008"/>
            <a:ext cx="7661723" cy="7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07" name="ILHAS DE EXCELÊNCIA NOS ESTADOS E MUNICÍPIOS…"/>
          <p:cNvSpPr txBox="1"/>
          <p:nvPr/>
        </p:nvSpPr>
        <p:spPr>
          <a:xfrm>
            <a:off x="4326582" y="1782999"/>
            <a:ext cx="6188489" cy="7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ILHAS DE EXCELÊNCIA NOS ESTADOS E MUNICÍPIOS </a:t>
            </a:r>
          </a:p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QUE OPTARAM POR PARCERIAS COM EMPRESAS PRIVADAS</a:t>
            </a:r>
          </a:p>
        </p:txBody>
      </p:sp>
      <p:sp>
        <p:nvSpPr>
          <p:cNvPr id="408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411" name="Group"/>
          <p:cNvGrpSpPr/>
          <p:nvPr/>
        </p:nvGrpSpPr>
        <p:grpSpPr>
          <a:xfrm>
            <a:off x="443291" y="3235608"/>
            <a:ext cx="1826384" cy="2629118"/>
            <a:chOff x="0" y="78503"/>
            <a:chExt cx="3652765" cy="5258232"/>
          </a:xfrm>
        </p:grpSpPr>
        <p:sp>
          <p:nvSpPr>
            <p:cNvPr id="409" name="Paraná…"/>
            <p:cNvSpPr txBox="1"/>
            <p:nvPr/>
          </p:nvSpPr>
          <p:spPr>
            <a:xfrm>
              <a:off x="0" y="78503"/>
              <a:ext cx="3652765" cy="5258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Paraná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Paranaguá conta com tecnologia em eficiência energética</a:t>
              </a:r>
              <a:r>
                <a:rPr sz="1200">
                  <a:solidFill>
                    <a:srgbClr val="929292"/>
                  </a:solidFill>
                </a:rPr>
                <a:t> e filtros biológicos. Somente em 2018, a concessionária investiu R$ 47 milhões para beneficiar os 150 mil moradores do município. O índice de coleta de esgoto saltou de 72% para 90%</a:t>
              </a:r>
            </a:p>
          </p:txBody>
        </p:sp>
        <p:sp>
          <p:nvSpPr>
            <p:cNvPr id="410" name="Line"/>
            <p:cNvSpPr/>
            <p:nvPr/>
          </p:nvSpPr>
          <p:spPr>
            <a:xfrm>
              <a:off x="53218" y="846284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414" name="Group"/>
          <p:cNvGrpSpPr/>
          <p:nvPr/>
        </p:nvGrpSpPr>
        <p:grpSpPr>
          <a:xfrm>
            <a:off x="2800350" y="3146162"/>
            <a:ext cx="4001754" cy="2481000"/>
            <a:chOff x="0" y="85546"/>
            <a:chExt cx="8003507" cy="4961996"/>
          </a:xfrm>
        </p:grpSpPr>
        <p:sp>
          <p:nvSpPr>
            <p:cNvPr id="412" name="Rio Grande do Sul…"/>
            <p:cNvSpPr txBox="1"/>
            <p:nvPr/>
          </p:nvSpPr>
          <p:spPr>
            <a:xfrm>
              <a:off x="0" y="85546"/>
              <a:ext cx="8003507" cy="4961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Rio Grande do Sul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Em São Gabriel, tarifa é reduzida entre 8% e 15%,</a:t>
              </a:r>
              <a:r>
                <a:rPr sz="1200">
                  <a:solidFill>
                    <a:srgbClr val="929292"/>
                  </a:solidFill>
                </a:rPr>
                <a:t> mesmo com os investimentos comprometidos no contrato de concessão, que somam mais de R$ 100 milhões. O comprimento das tubulações que serão instaladas na cidade é maior que a distância entre São Gabriel e Porto Alegre.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Em Uruguaiana,</a:t>
              </a:r>
              <a:r>
                <a:rPr sz="1200">
                  <a:solidFill>
                    <a:srgbClr val="929292"/>
                  </a:solidFill>
                </a:rPr>
                <a:t> onde o índice de tratamento do esgoto evoluiu de 9% para 94%, as ocorrências de doenças de origem hídrica entre os anos de 2012 e 2018 foram reduzidas 28 vezes.</a:t>
              </a:r>
            </a:p>
          </p:txBody>
        </p:sp>
        <p:sp>
          <p:nvSpPr>
            <p:cNvPr id="413" name="Line"/>
            <p:cNvSpPr/>
            <p:nvPr/>
          </p:nvSpPr>
          <p:spPr>
            <a:xfrm>
              <a:off x="52008" y="1032219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417" name="Group"/>
          <p:cNvGrpSpPr/>
          <p:nvPr/>
        </p:nvGrpSpPr>
        <p:grpSpPr>
          <a:xfrm>
            <a:off x="7332780" y="3236740"/>
            <a:ext cx="4156983" cy="2281587"/>
            <a:chOff x="0" y="93083"/>
            <a:chExt cx="8313964" cy="4563170"/>
          </a:xfrm>
        </p:grpSpPr>
        <p:sp>
          <p:nvSpPr>
            <p:cNvPr id="415" name="Santa Catarina…"/>
            <p:cNvSpPr txBox="1"/>
            <p:nvPr/>
          </p:nvSpPr>
          <p:spPr>
            <a:xfrm>
              <a:off x="0" y="93083"/>
              <a:ext cx="8313964" cy="456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Santa Catarina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Bombinhas marca presença graças ao investimento de </a:t>
              </a:r>
              <a:br>
                <a:rPr sz="1200"/>
              </a:br>
              <a:r>
                <a:rPr sz="1200"/>
                <a:t>R$ 55 milhões</a:t>
              </a:r>
              <a:r>
                <a:rPr sz="1200">
                  <a:solidFill>
                    <a:srgbClr val="929292"/>
                  </a:solidFill>
                </a:rPr>
                <a:t> que tornou a cidade 100% independente em recursos hídricos, aumentando em cinco vezes a sua capacidade de produção de água, se comparado com os últimos anos.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Blumenau, grande avanço.</a:t>
              </a:r>
              <a:r>
                <a:rPr sz="1200">
                  <a:solidFill>
                    <a:srgbClr val="929292"/>
                  </a:solidFill>
                </a:rPr>
                <a:t> Todos os dias, 19 milhões de litros de esgoto voltam tratados para os corpos hídricos, com qualidade comprovada. Somente em 2012, cada domicílio foi beneficiado com investimento de R$ 2.763,00.</a:t>
              </a:r>
            </a:p>
          </p:txBody>
        </p:sp>
        <p:sp>
          <p:nvSpPr>
            <p:cNvPr id="416" name="Line"/>
            <p:cNvSpPr/>
            <p:nvPr/>
          </p:nvSpPr>
          <p:spPr>
            <a:xfrm>
              <a:off x="18962" y="854206"/>
              <a:ext cx="973697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sp>
        <p:nvSpPr>
          <p:cNvPr id="418" name="REGIÃO SUL"/>
          <p:cNvSpPr txBox="1"/>
          <p:nvPr/>
        </p:nvSpPr>
        <p:spPr>
          <a:xfrm>
            <a:off x="4256023" y="758589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SUL</a:t>
            </a:r>
          </a:p>
        </p:txBody>
      </p:sp>
      <p:pic>
        <p:nvPicPr>
          <p:cNvPr id="419" name="PAN19_PPT_mapa_sul_.png" descr="PAN19_PPT_mapa_sul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71" y="250592"/>
            <a:ext cx="2998570" cy="300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 advAuto="0"/>
      <p:bldP spid="414" grpId="0" animBg="1" advAuto="0"/>
      <p:bldP spid="41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22" name="Índice de Suficiência de Caixa"/>
          <p:cNvSpPr txBox="1"/>
          <p:nvPr/>
        </p:nvSpPr>
        <p:spPr>
          <a:xfrm>
            <a:off x="7035790" y="3137236"/>
            <a:ext cx="2548775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Índice de Suficiência de Caixa</a:t>
            </a:r>
          </a:p>
        </p:txBody>
      </p:sp>
      <p:graphicFrame>
        <p:nvGraphicFramePr>
          <p:cNvPr id="423" name="Table"/>
          <p:cNvGraphicFramePr/>
          <p:nvPr>
            <p:extLst>
              <p:ext uri="{D42A27DB-BD31-4B8C-83A1-F6EECF244321}">
                <p14:modId xmlns:p14="http://schemas.microsoft.com/office/powerpoint/2010/main" val="2041226036"/>
              </p:ext>
            </p:extLst>
          </p:nvPr>
        </p:nvGraphicFramePr>
        <p:xfrm>
          <a:off x="7042150" y="3610642"/>
          <a:ext cx="4243730" cy="1506799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740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CENTRO-OESTE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107,23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150,23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147,25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4" name="REGIÃO…"/>
          <p:cNvSpPr txBox="1"/>
          <p:nvPr/>
        </p:nvSpPr>
        <p:spPr>
          <a:xfrm>
            <a:off x="7024623" y="1326927"/>
            <a:ext cx="3443315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CENTRO-OESTE</a:t>
            </a:r>
          </a:p>
        </p:txBody>
      </p:sp>
      <p:sp>
        <p:nvSpPr>
          <p:cNvPr id="425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426" name="PAN19_PPT_mapa_co_.png" descr="PAN19_PPT_mapa_co_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660" y="402301"/>
            <a:ext cx="5754215" cy="5766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"/>
          <p:cNvSpPr/>
          <p:nvPr/>
        </p:nvSpPr>
        <p:spPr>
          <a:xfrm>
            <a:off x="-12700" y="-16620"/>
            <a:ext cx="12217400" cy="3017539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29" name="REGIÃO…"/>
          <p:cNvSpPr txBox="1"/>
          <p:nvPr/>
        </p:nvSpPr>
        <p:spPr>
          <a:xfrm>
            <a:off x="7024623" y="1326927"/>
            <a:ext cx="3443315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REGIÃO 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CENTRO-OESTE</a:t>
            </a:r>
          </a:p>
        </p:txBody>
      </p:sp>
      <p:sp>
        <p:nvSpPr>
          <p:cNvPr id="430" name="Line"/>
          <p:cNvSpPr/>
          <p:nvPr/>
        </p:nvSpPr>
        <p:spPr>
          <a:xfrm>
            <a:off x="7037337" y="28102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431" name="Investimento por Ligações (Água + Esgoto)"/>
          <p:cNvSpPr txBox="1"/>
          <p:nvPr/>
        </p:nvSpPr>
        <p:spPr>
          <a:xfrm>
            <a:off x="7053263" y="3137236"/>
            <a:ext cx="3757311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49580">
              <a:defRPr sz="2900" cap="all">
                <a:solidFill>
                  <a:srgbClr val="929292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1450"/>
              <a:t>Investimento por Ligações (Água + Esgoto)</a:t>
            </a:r>
          </a:p>
        </p:txBody>
      </p:sp>
      <p:graphicFrame>
        <p:nvGraphicFramePr>
          <p:cNvPr id="432" name="Table"/>
          <p:cNvGraphicFramePr/>
          <p:nvPr>
            <p:extLst>
              <p:ext uri="{D42A27DB-BD31-4B8C-83A1-F6EECF244321}">
                <p14:modId xmlns:p14="http://schemas.microsoft.com/office/powerpoint/2010/main" val="549135710"/>
              </p:ext>
            </p:extLst>
          </p:nvPr>
        </p:nvGraphicFramePr>
        <p:xfrm>
          <a:off x="7042150" y="3610642"/>
          <a:ext cx="4243731" cy="1506799"/>
        </p:xfrm>
        <a:graphic>
          <a:graphicData uri="http://schemas.openxmlformats.org/drawingml/2006/table">
            <a:tbl>
              <a:tblPr firstRow="1" bandRow="1"/>
              <a:tblGrid>
                <a:gridCol w="90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199"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Estado 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Empresa</a:t>
                      </a:r>
                    </a:p>
                    <a:p>
                      <a:pPr defTabSz="449580">
                        <a:defRPr sz="2900" b="0" cap="all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500"/>
                        <a:t> Estadual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Empresas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Privadas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1500" cap="all"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Municipais</a:t>
                      </a:r>
                      <a:endParaRPr sz="1500" cap="all" dirty="0">
                        <a:solidFill>
                          <a:schemeClr val="tx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740"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Médias CENTRO-OESTE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rgbClr val="5E5E5E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155,15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166,83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500" cap="all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76,10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33" name="PAN19_PPT_mapa_co_.png" descr="PAN19_PPT_mapa_co_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660" y="402301"/>
            <a:ext cx="5754215" cy="5766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36" name="REGIÃO CENTRO-OESTE"/>
          <p:cNvSpPr txBox="1"/>
          <p:nvPr/>
        </p:nvSpPr>
        <p:spPr>
          <a:xfrm>
            <a:off x="435127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CENTRO-OESTE</a:t>
            </a:r>
          </a:p>
        </p:txBody>
      </p:sp>
      <p:sp>
        <p:nvSpPr>
          <p:cNvPr id="437" name="Line"/>
          <p:cNvSpPr/>
          <p:nvPr/>
        </p:nvSpPr>
        <p:spPr>
          <a:xfrm>
            <a:off x="43830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438" name="Índices de Cobertura"/>
          <p:cNvSpPr txBox="1"/>
          <p:nvPr/>
        </p:nvSpPr>
        <p:spPr>
          <a:xfrm>
            <a:off x="4368800" y="1723317"/>
            <a:ext cx="25607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40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2000"/>
              <a:t>Índices de Cobertura</a:t>
            </a:r>
          </a:p>
        </p:txBody>
      </p:sp>
      <p:pic>
        <p:nvPicPr>
          <p:cNvPr id="439" name="PAN19_PPT_mapa_co_.png" descr="PAN19_PPT_mapa_co_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071" y="250592"/>
            <a:ext cx="2998570" cy="300508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Line"/>
          <p:cNvSpPr/>
          <p:nvPr/>
        </p:nvSpPr>
        <p:spPr>
          <a:xfrm flipV="1">
            <a:off x="4191000" y="3492500"/>
            <a:ext cx="0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441" name="Line"/>
          <p:cNvSpPr/>
          <p:nvPr/>
        </p:nvSpPr>
        <p:spPr>
          <a:xfrm flipV="1">
            <a:off x="8255000" y="3492500"/>
            <a:ext cx="2" cy="338396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442" name="CENTRO-OESTE_Empresas_estaduais.ai" descr="CENTRO-OESTE_Empresas_estaduais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89" y="3575592"/>
            <a:ext cx="3175006" cy="2605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CENTRO-OESTE_Serviços_municipais.ai" descr="CENTRO-OESTE_Serviços_municipais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575595"/>
            <a:ext cx="3175001" cy="2605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CENTRO-OESTE_Empresas_privadas.ai" descr="CENTRO-OESTE_Empresas_privadas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900" y="3575595"/>
            <a:ext cx="3175001" cy="2605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"/>
          <p:cNvSpPr/>
          <p:nvPr/>
        </p:nvSpPr>
        <p:spPr>
          <a:xfrm>
            <a:off x="-12700" y="-16620"/>
            <a:ext cx="12217400" cy="2952105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47" name="ILHAS DE EXCELÊNCIA NOS ESTADOS E MUNICÍPIOS…"/>
          <p:cNvSpPr txBox="1"/>
          <p:nvPr/>
        </p:nvSpPr>
        <p:spPr>
          <a:xfrm>
            <a:off x="4326582" y="1782999"/>
            <a:ext cx="6188489" cy="7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ILHAS DE EXCELÊNCIA NOS ESTADOS E MUNICÍPIOS </a:t>
            </a:r>
          </a:p>
          <a:p>
            <a:pPr defTabSz="224790">
              <a:lnSpc>
                <a:spcPct val="107916"/>
              </a:lnSpc>
              <a:spcBef>
                <a:spcPts val="400"/>
              </a:spcBef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2000"/>
              <a:t>QUE OPTARAM POR PARCERIAS COM EMPRESAS PRIVADAS</a:t>
            </a:r>
          </a:p>
        </p:txBody>
      </p:sp>
      <p:pic>
        <p:nvPicPr>
          <p:cNvPr id="448" name="PAN19_PPT_mapa_co_.png" descr="PAN19_PPT_mapa_co_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407" y="297124"/>
            <a:ext cx="3004642" cy="301462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Line"/>
          <p:cNvSpPr/>
          <p:nvPr/>
        </p:nvSpPr>
        <p:spPr>
          <a:xfrm>
            <a:off x="4306838" y="1578371"/>
            <a:ext cx="589295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grpSp>
        <p:nvGrpSpPr>
          <p:cNvPr id="452" name="Group"/>
          <p:cNvGrpSpPr/>
          <p:nvPr/>
        </p:nvGrpSpPr>
        <p:grpSpPr>
          <a:xfrm>
            <a:off x="430590" y="3237621"/>
            <a:ext cx="1826384" cy="2828531"/>
            <a:chOff x="0" y="-120912"/>
            <a:chExt cx="3652766" cy="5657060"/>
          </a:xfrm>
        </p:grpSpPr>
        <p:sp>
          <p:nvSpPr>
            <p:cNvPr id="450" name="Goiás…"/>
            <p:cNvSpPr txBox="1"/>
            <p:nvPr/>
          </p:nvSpPr>
          <p:spPr>
            <a:xfrm>
              <a:off x="0" y="-120912"/>
              <a:ext cx="3652766" cy="5657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Goiás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Goiás ganha soluções para esgotamento sanitário</a:t>
              </a:r>
              <a:r>
                <a:rPr sz="1200">
                  <a:solidFill>
                    <a:srgbClr val="929292"/>
                  </a:solidFill>
                </a:rPr>
                <a:t> com mais de R$ 1 bilhão de investimentos comprometidos e 40% já realizados na ampliação dos sistemas de coleta e tratamento de esgoto. A sub-delegação beneficiou 1 milhão de pessoas nas quatro cidades atendidas.</a:t>
              </a:r>
            </a:p>
          </p:txBody>
        </p:sp>
        <p:sp>
          <p:nvSpPr>
            <p:cNvPr id="451" name="Line"/>
            <p:cNvSpPr/>
            <p:nvPr/>
          </p:nvSpPr>
          <p:spPr>
            <a:xfrm>
              <a:off x="78617" y="642844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455" name="Group"/>
          <p:cNvGrpSpPr/>
          <p:nvPr/>
        </p:nvGrpSpPr>
        <p:grpSpPr>
          <a:xfrm>
            <a:off x="2806699" y="3237808"/>
            <a:ext cx="1826385" cy="2230291"/>
            <a:chOff x="-1" y="93580"/>
            <a:chExt cx="3652767" cy="4460578"/>
          </a:xfrm>
        </p:grpSpPr>
        <p:sp>
          <p:nvSpPr>
            <p:cNvPr id="453" name="Mato Grosso…"/>
            <p:cNvSpPr txBox="1"/>
            <p:nvPr/>
          </p:nvSpPr>
          <p:spPr>
            <a:xfrm>
              <a:off x="-1" y="93580"/>
              <a:ext cx="3652767" cy="446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Mato Grosso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Cuiabá comemora nova etapa de investimentos.</a:t>
              </a:r>
              <a:r>
                <a:rPr sz="1200">
                  <a:solidFill>
                    <a:srgbClr val="929292"/>
                  </a:solidFill>
                </a:rPr>
                <a:t> O valor do investimento da concessão, quando calculado por ligação de água e esgoto, passou de apenas R$ 173,72 em 2016 para R$ 601,16 em 2018.</a:t>
              </a:r>
            </a:p>
          </p:txBody>
        </p:sp>
        <p:sp>
          <p:nvSpPr>
            <p:cNvPr id="454" name="Line"/>
            <p:cNvSpPr/>
            <p:nvPr/>
          </p:nvSpPr>
          <p:spPr>
            <a:xfrm>
              <a:off x="39308" y="856961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grpSp>
        <p:nvGrpSpPr>
          <p:cNvPr id="458" name="Group"/>
          <p:cNvGrpSpPr/>
          <p:nvPr/>
        </p:nvGrpSpPr>
        <p:grpSpPr>
          <a:xfrm>
            <a:off x="5182809" y="3245348"/>
            <a:ext cx="2288396" cy="1831463"/>
            <a:chOff x="0" y="108657"/>
            <a:chExt cx="4576789" cy="3662924"/>
          </a:xfrm>
        </p:grpSpPr>
        <p:sp>
          <p:nvSpPr>
            <p:cNvPr id="456" name="Mato Grosso do Sul…"/>
            <p:cNvSpPr txBox="1"/>
            <p:nvPr/>
          </p:nvSpPr>
          <p:spPr>
            <a:xfrm>
              <a:off x="0" y="108657"/>
              <a:ext cx="4576789" cy="3662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3500" cap="all"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750"/>
                <a:t>Mato Grosso do Sul</a:t>
              </a:r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  <a:p>
              <a:pPr defTabSz="224790">
                <a:lnSpc>
                  <a:spcPct val="107916"/>
                </a:lnSpc>
                <a:spcBef>
                  <a:spcPts val="400"/>
                </a:spcBef>
                <a:defRPr sz="2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00"/>
                <a:t>Campo Grande é exemplo entre as capitais. </a:t>
              </a:r>
              <a:r>
                <a:rPr sz="1200">
                  <a:solidFill>
                    <a:srgbClr val="929292"/>
                  </a:solidFill>
                </a:rPr>
                <a:t>Sem os investimentos da concessão privada, que atingirão R$ 1,6 bilhão ao longo do contrato, a cidade estaria ainda longe da universalização do saneamento</a:t>
              </a:r>
            </a:p>
          </p:txBody>
        </p:sp>
        <p:sp>
          <p:nvSpPr>
            <p:cNvPr id="457" name="Line"/>
            <p:cNvSpPr/>
            <p:nvPr/>
          </p:nvSpPr>
          <p:spPr>
            <a:xfrm>
              <a:off x="19653" y="856961"/>
              <a:ext cx="1009185" cy="2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sp>
        <p:nvSpPr>
          <p:cNvPr id="459" name="REGIÃO CENTRO-OESTE"/>
          <p:cNvSpPr txBox="1"/>
          <p:nvPr/>
        </p:nvSpPr>
        <p:spPr>
          <a:xfrm>
            <a:off x="4256023" y="783990"/>
            <a:ext cx="5326737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REGIÃO CENTRO-OESTE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 animBg="1" advAuto="0"/>
      <p:bldP spid="455" grpId="0" animBg="1" advAuto="0"/>
      <p:bldP spid="458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-12700" y="-1"/>
            <a:ext cx="12217400" cy="1349257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38" name="O SANEAMENTO…"/>
          <p:cNvSpPr txBox="1"/>
          <p:nvPr/>
        </p:nvSpPr>
        <p:spPr>
          <a:xfrm>
            <a:off x="828157" y="431723"/>
            <a:ext cx="10801108" cy="77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224790">
              <a:lnSpc>
                <a:spcPct val="107916"/>
              </a:lnSpc>
              <a:spcBef>
                <a:spcPts val="400"/>
              </a:spcBef>
              <a:defRPr sz="91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4550" dirty="0"/>
              <a:t>DESAFIOS </a:t>
            </a:r>
            <a:endParaRPr sz="4550" dirty="0"/>
          </a:p>
        </p:txBody>
      </p:sp>
      <p:sp>
        <p:nvSpPr>
          <p:cNvPr id="25" name="IMPACTO…">
            <a:extLst>
              <a:ext uri="{FF2B5EF4-FFF2-40B4-BE49-F238E27FC236}">
                <a16:creationId xmlns:a16="http://schemas.microsoft.com/office/drawing/2014/main" id="{A6609AF3-0CBE-470D-A108-4DFE915626EB}"/>
              </a:ext>
            </a:extLst>
          </p:cNvPr>
          <p:cNvSpPr txBox="1"/>
          <p:nvPr/>
        </p:nvSpPr>
        <p:spPr>
          <a:xfrm>
            <a:off x="296037" y="1998981"/>
            <a:ext cx="1133322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2500" b="1" dirty="0"/>
              <a:t>ABERTURA RESPONSÁVEL DO MERCADO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110F506-DA8F-4CC8-BB8F-F15A7178197E}"/>
              </a:ext>
            </a:extLst>
          </p:cNvPr>
          <p:cNvSpPr/>
          <p:nvPr/>
        </p:nvSpPr>
        <p:spPr>
          <a:xfrm>
            <a:off x="137828" y="1492199"/>
            <a:ext cx="3751898" cy="9194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Fluxo Estruturado de Investimento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EEC77C-AA1F-4BF5-BD59-85B950413752}"/>
              </a:ext>
            </a:extLst>
          </p:cNvPr>
          <p:cNvSpPr/>
          <p:nvPr/>
        </p:nvSpPr>
        <p:spPr>
          <a:xfrm>
            <a:off x="4219170" y="1450148"/>
            <a:ext cx="3714750" cy="13791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Mais eficiência em investimentos e operação 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9F48DDC-3462-4C25-8366-FE1F8EE8B1C1}"/>
              </a:ext>
            </a:extLst>
          </p:cNvPr>
          <p:cNvSpPr/>
          <p:nvPr/>
        </p:nvSpPr>
        <p:spPr>
          <a:xfrm>
            <a:off x="8151747" y="1450148"/>
            <a:ext cx="3902425" cy="22985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2700000" scaled="1"/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Manutenção da função social do setor – atender quem tem baixas condições de pagar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7428757-6D9F-4832-95AF-34DA98AF3BD9}"/>
              </a:ext>
            </a:extLst>
          </p:cNvPr>
          <p:cNvSpPr/>
          <p:nvPr/>
        </p:nvSpPr>
        <p:spPr>
          <a:xfrm>
            <a:off x="4371336" y="4488451"/>
            <a:ext cx="3714750" cy="9194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Isonomia nos contratos  regulação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C87775C-2FD9-4D5B-88F8-5EAEF619AEA5}"/>
              </a:ext>
            </a:extLst>
          </p:cNvPr>
          <p:cNvSpPr/>
          <p:nvPr/>
        </p:nvSpPr>
        <p:spPr>
          <a:xfrm>
            <a:off x="8245584" y="4423003"/>
            <a:ext cx="3714750" cy="13791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Regras claras para indenizações de ativos não amortizados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7B66D7-94D3-4E02-9415-52113E8EE2BD}"/>
              </a:ext>
            </a:extLst>
          </p:cNvPr>
          <p:cNvSpPr/>
          <p:nvPr/>
        </p:nvSpPr>
        <p:spPr>
          <a:xfrm>
            <a:off x="231666" y="4488451"/>
            <a:ext cx="3714750" cy="459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Harmonia regulatória</a:t>
            </a:r>
          </a:p>
        </p:txBody>
      </p:sp>
    </p:spTree>
    <p:extLst>
      <p:ext uri="{BB962C8B-B14F-4D97-AF65-F5344CB8AC3E}">
        <p14:creationId xmlns:p14="http://schemas.microsoft.com/office/powerpoint/2010/main" val="28245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-12700" y="-1"/>
            <a:ext cx="12217400" cy="1349257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238" name="O SANEAMENTO…"/>
          <p:cNvSpPr txBox="1"/>
          <p:nvPr/>
        </p:nvSpPr>
        <p:spPr>
          <a:xfrm>
            <a:off x="828157" y="431723"/>
            <a:ext cx="10801108" cy="77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224790">
              <a:lnSpc>
                <a:spcPct val="107916"/>
              </a:lnSpc>
              <a:spcBef>
                <a:spcPts val="400"/>
              </a:spcBef>
              <a:defRPr sz="910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4550" dirty="0"/>
              <a:t>PLV – Relatório Senador Tasso Jereissati</a:t>
            </a:r>
            <a:endParaRPr sz="4550" dirty="0"/>
          </a:p>
        </p:txBody>
      </p:sp>
      <p:sp>
        <p:nvSpPr>
          <p:cNvPr id="25" name="IMPACTO…">
            <a:extLst>
              <a:ext uri="{FF2B5EF4-FFF2-40B4-BE49-F238E27FC236}">
                <a16:creationId xmlns:a16="http://schemas.microsoft.com/office/drawing/2014/main" id="{A6609AF3-0CBE-470D-A108-4DFE915626EB}"/>
              </a:ext>
            </a:extLst>
          </p:cNvPr>
          <p:cNvSpPr txBox="1"/>
          <p:nvPr/>
        </p:nvSpPr>
        <p:spPr>
          <a:xfrm>
            <a:off x="296037" y="1998981"/>
            <a:ext cx="1133322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lang="pt-BR" sz="2500" b="1" dirty="0"/>
              <a:t>ABERTURA RESPONSÁVEL DO MERCADO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110F506-DA8F-4CC8-BB8F-F15A7178197E}"/>
              </a:ext>
            </a:extLst>
          </p:cNvPr>
          <p:cNvSpPr/>
          <p:nvPr/>
        </p:nvSpPr>
        <p:spPr>
          <a:xfrm>
            <a:off x="137828" y="1492199"/>
            <a:ext cx="3751898" cy="9194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Fortalecimento da regulação 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EEC77C-AA1F-4BF5-BD59-85B950413752}"/>
              </a:ext>
            </a:extLst>
          </p:cNvPr>
          <p:cNvSpPr/>
          <p:nvPr/>
        </p:nvSpPr>
        <p:spPr>
          <a:xfrm>
            <a:off x="4219170" y="1450148"/>
            <a:ext cx="3714750" cy="13791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Respeito aos contratos, competição e abertura de mercado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9F48DDC-3462-4C25-8366-FE1F8EE8B1C1}"/>
              </a:ext>
            </a:extLst>
          </p:cNvPr>
          <p:cNvSpPr/>
          <p:nvPr/>
        </p:nvSpPr>
        <p:spPr>
          <a:xfrm>
            <a:off x="8302275" y="1524283"/>
            <a:ext cx="3714750" cy="9194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2700000" scaled="1"/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Garantia dos Ganhos de escala </a:t>
            </a:r>
          </a:p>
        </p:txBody>
      </p:sp>
      <p:sp>
        <p:nvSpPr>
          <p:cNvPr id="3" name="Retângulo: Canto Dobrado 2">
            <a:extLst>
              <a:ext uri="{FF2B5EF4-FFF2-40B4-BE49-F238E27FC236}">
                <a16:creationId xmlns:a16="http://schemas.microsoft.com/office/drawing/2014/main" id="{956EC051-89F9-43E0-AD87-EB2E5F670BD3}"/>
              </a:ext>
            </a:extLst>
          </p:cNvPr>
          <p:cNvSpPr/>
          <p:nvPr/>
        </p:nvSpPr>
        <p:spPr>
          <a:xfrm>
            <a:off x="288180" y="2783328"/>
            <a:ext cx="3562635" cy="2644616"/>
          </a:xfrm>
          <a:prstGeom prst="foldedCorner">
            <a:avLst/>
          </a:prstGeom>
          <a:solidFill>
            <a:schemeClr val="bg1">
              <a:lumMod val="85000"/>
              <a:alpha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/>
            <a:r>
              <a:rPr lang="pt-BR" sz="1600" dirty="0"/>
              <a:t>- Atribuições da ANA </a:t>
            </a:r>
          </a:p>
          <a:p>
            <a:pPr algn="l"/>
            <a:r>
              <a:rPr lang="pt-BR" sz="1600" dirty="0"/>
              <a:t> - Diretrizes Regulatórias</a:t>
            </a:r>
          </a:p>
          <a:p>
            <a:pPr algn="l"/>
            <a:r>
              <a:rPr lang="pt-BR" sz="1600" dirty="0"/>
              <a:t> - Regulação entidade de natureza 	autárquica com independência 	decisória e autonomia </a:t>
            </a:r>
            <a:r>
              <a:rPr lang="pt-BR" sz="1600" dirty="0" err="1"/>
              <a:t>adm</a:t>
            </a:r>
            <a:r>
              <a:rPr lang="pt-BR" sz="1600" dirty="0"/>
              <a:t>,  </a:t>
            </a:r>
          </a:p>
          <a:p>
            <a:pPr algn="l"/>
            <a:endParaRPr lang="pt-BR" sz="1600" dirty="0"/>
          </a:p>
          <a:p>
            <a:pPr algn="l"/>
            <a:r>
              <a:rPr lang="pt-BR" sz="1600" dirty="0"/>
              <a:t>- Alterações nas Leis </a:t>
            </a:r>
          </a:p>
          <a:p>
            <a:pPr algn="l"/>
            <a:r>
              <a:rPr lang="pt-BR" sz="1600" dirty="0"/>
              <a:t>	Lei nº 9.984</a:t>
            </a:r>
          </a:p>
          <a:p>
            <a:pPr algn="l"/>
            <a:r>
              <a:rPr lang="pt-BR" sz="1600" dirty="0"/>
              <a:t>	Lei nº 10.768</a:t>
            </a:r>
            <a:endParaRPr lang="pt-BR" sz="160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tângulo: Canto Dobrado 15">
            <a:extLst>
              <a:ext uri="{FF2B5EF4-FFF2-40B4-BE49-F238E27FC236}">
                <a16:creationId xmlns:a16="http://schemas.microsoft.com/office/drawing/2014/main" id="{F4DD8D86-3D8B-44FB-97A6-53AD22862A18}"/>
              </a:ext>
            </a:extLst>
          </p:cNvPr>
          <p:cNvSpPr/>
          <p:nvPr/>
        </p:nvSpPr>
        <p:spPr>
          <a:xfrm>
            <a:off x="4358656" y="2920236"/>
            <a:ext cx="3562635" cy="2644616"/>
          </a:xfrm>
          <a:prstGeom prst="foldedCorner">
            <a:avLst/>
          </a:prstGeom>
          <a:solidFill>
            <a:schemeClr val="bg1">
              <a:lumMod val="85000"/>
              <a:alpha val="7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/>
            <a:r>
              <a:rPr lang="pt-BR" sz="1600" dirty="0"/>
              <a:t>- Art. 10-D – isonomia em cláusulas 	contratuais </a:t>
            </a:r>
          </a:p>
          <a:p>
            <a:pPr algn="l"/>
            <a:r>
              <a:rPr lang="pt-BR" sz="1600" dirty="0"/>
              <a:t>- Fim dos Contratos de Programa</a:t>
            </a:r>
          </a:p>
          <a:p>
            <a:pPr algn="l"/>
            <a:r>
              <a:rPr lang="pt-BR" sz="1600" dirty="0"/>
              <a:t>- Conversão - Contratos de Programa 	em Contratos de concessão no 	caso de Privatizações </a:t>
            </a:r>
          </a:p>
          <a:p>
            <a:pPr algn="l"/>
            <a:r>
              <a:rPr lang="pt-BR" sz="1600" dirty="0"/>
              <a:t>- Licitação para prestação dos serviços </a:t>
            </a:r>
          </a:p>
          <a:p>
            <a:pPr algn="l"/>
            <a:r>
              <a:rPr lang="pt-BR" sz="1600" dirty="0"/>
              <a:t>- Regularização operações precárias – 5 anos – </a:t>
            </a:r>
            <a:r>
              <a:rPr lang="pt-BR" sz="1600" dirty="0" err="1"/>
              <a:t>Art</a:t>
            </a:r>
            <a:r>
              <a:rPr lang="pt-BR" sz="1600" dirty="0"/>
              <a:t> 15</a:t>
            </a:r>
          </a:p>
        </p:txBody>
      </p:sp>
      <p:sp>
        <p:nvSpPr>
          <p:cNvPr id="17" name="Retângulo: Canto Dobrado 16">
            <a:extLst>
              <a:ext uri="{FF2B5EF4-FFF2-40B4-BE49-F238E27FC236}">
                <a16:creationId xmlns:a16="http://schemas.microsoft.com/office/drawing/2014/main" id="{C7801B5D-7010-49F1-9FEE-03346BD5C29D}"/>
              </a:ext>
            </a:extLst>
          </p:cNvPr>
          <p:cNvSpPr/>
          <p:nvPr/>
        </p:nvSpPr>
        <p:spPr>
          <a:xfrm>
            <a:off x="8270191" y="2836548"/>
            <a:ext cx="3675840" cy="2644616"/>
          </a:xfrm>
          <a:prstGeom prst="foldedCorner">
            <a:avLst/>
          </a:prstGeom>
          <a:solidFill>
            <a:schemeClr val="bg1">
              <a:lumMod val="85000"/>
              <a:alpha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pt-BR" sz="1600" dirty="0"/>
              <a:t>Prestação regionalizada - exercício integrado da titularidade – blocos</a:t>
            </a:r>
          </a:p>
          <a:p>
            <a:pPr marL="285750" indent="-285750" algn="l">
              <a:buFontTx/>
              <a:buChar char="-"/>
            </a:pPr>
            <a:endParaRPr lang="pt-BR" sz="1600" dirty="0"/>
          </a:p>
          <a:p>
            <a:pPr marL="228600" indent="-228600">
              <a:buFontTx/>
              <a:buChar char="-"/>
            </a:pPr>
            <a:r>
              <a:rPr lang="pt-BR" sz="1600" dirty="0"/>
              <a:t>Plano de saneamento básico	para 	conjunto de titulares</a:t>
            </a:r>
          </a:p>
          <a:p>
            <a:pPr marL="228600" indent="-228600">
              <a:buFontTx/>
              <a:buChar char="-"/>
            </a:pPr>
            <a:r>
              <a:rPr lang="pt-BR" sz="1600" dirty="0"/>
              <a:t>Clareza na titularidade – Municípios, Distrito Federal e estrutura de governança </a:t>
            </a:r>
            <a:r>
              <a:rPr lang="pt-BR" sz="1600" dirty="0" err="1"/>
              <a:t>interfederativa</a:t>
            </a:r>
            <a:r>
              <a:rPr lang="pt-BR" sz="1600" dirty="0"/>
              <a:t> (Definição interesse local e interesse comum)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68A7E61-1C44-425E-A71F-2B81A69F416E}"/>
              </a:ext>
            </a:extLst>
          </p:cNvPr>
          <p:cNvSpPr/>
          <p:nvPr/>
        </p:nvSpPr>
        <p:spPr>
          <a:xfrm>
            <a:off x="172445" y="6048652"/>
            <a:ext cx="11903820" cy="459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r>
              <a:rPr lang="pt-BR" sz="270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Maior clareza na definição de titularidade – Regiões metropolitanas </a:t>
            </a:r>
          </a:p>
        </p:txBody>
      </p:sp>
    </p:spTree>
    <p:extLst>
      <p:ext uri="{BB962C8B-B14F-4D97-AF65-F5344CB8AC3E}">
        <p14:creationId xmlns:p14="http://schemas.microsoft.com/office/powerpoint/2010/main" val="37727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9F7C4-E75F-43BC-B6EC-29A640DBD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5062"/>
          </a:xfrm>
        </p:spPr>
        <p:txBody>
          <a:bodyPr anchor="t"/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Obrigado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32D30D-E411-4A1F-8B26-E5E80716F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Percy Soares Neto </a:t>
            </a:r>
          </a:p>
          <a:p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Diretor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>
                <a:solidFill>
                  <a:schemeClr val="tx1">
                    <a:lumMod val="65000"/>
                    <a:lumOff val="35000"/>
                  </a:schemeClr>
                </a:solidFill>
              </a:rPr>
              <a:t>de Executivo da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ABCON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percy.neto@abcon.com.br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B006BB-4F59-48A6-9622-B025E779B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53"/>
          <a:stretch/>
        </p:blipFill>
        <p:spPr>
          <a:xfrm>
            <a:off x="2287183" y="4766273"/>
            <a:ext cx="8380817" cy="96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A02D6-B20B-4371-89BF-1D9D6275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60" y="924944"/>
            <a:ext cx="9000427" cy="5926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8D91D4-D54D-4D13-AD3E-F5F03D31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3" y="432809"/>
            <a:ext cx="9252726" cy="7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CB827EC-E71D-44C2-B117-8D7686E55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0" y="1209439"/>
            <a:ext cx="10372218" cy="508855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BE2EBAE-0885-48F0-A56E-8A378104CDAD}"/>
              </a:ext>
            </a:extLst>
          </p:cNvPr>
          <p:cNvSpPr/>
          <p:nvPr/>
        </p:nvSpPr>
        <p:spPr>
          <a:xfrm>
            <a:off x="384313" y="5261113"/>
            <a:ext cx="3604591" cy="1311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11.000 empregos diretor nas operações privadas </a:t>
            </a:r>
          </a:p>
        </p:txBody>
      </p:sp>
    </p:spTree>
    <p:extLst>
      <p:ext uri="{BB962C8B-B14F-4D97-AF65-F5344CB8AC3E}">
        <p14:creationId xmlns:p14="http://schemas.microsoft.com/office/powerpoint/2010/main" val="23031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abela.jpg" descr="tabel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675" y="830296"/>
            <a:ext cx="5759172" cy="581180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ANEAMENTO…"/>
          <p:cNvSpPr txBox="1"/>
          <p:nvPr/>
        </p:nvSpPr>
        <p:spPr>
          <a:xfrm>
            <a:off x="748646" y="486346"/>
            <a:ext cx="3235245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SANEAMENTO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NO MUNDO</a:t>
            </a:r>
          </a:p>
        </p:txBody>
      </p:sp>
      <p:sp>
        <p:nvSpPr>
          <p:cNvPr id="145" name="Line"/>
          <p:cNvSpPr/>
          <p:nvPr/>
        </p:nvSpPr>
        <p:spPr>
          <a:xfrm>
            <a:off x="788938" y="1950194"/>
            <a:ext cx="92868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pic>
        <p:nvPicPr>
          <p:cNvPr id="146" name="mapa-01.png" descr="mapa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830" y="3220591"/>
            <a:ext cx="6587460" cy="3471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94" y="705001"/>
            <a:ext cx="6130379" cy="542259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"/>
          <p:cNvSpPr/>
          <p:nvPr/>
        </p:nvSpPr>
        <p:spPr>
          <a:xfrm>
            <a:off x="0" y="-12700"/>
            <a:ext cx="4124127" cy="6883400"/>
          </a:xfrm>
          <a:prstGeom prst="rect">
            <a:avLst/>
          </a:prstGeom>
          <a:solidFill>
            <a:srgbClr val="112A4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50" name="Line"/>
          <p:cNvSpPr/>
          <p:nvPr/>
        </p:nvSpPr>
        <p:spPr>
          <a:xfrm>
            <a:off x="560338" y="2470894"/>
            <a:ext cx="92868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151" name="SANEAMENTO…"/>
          <p:cNvSpPr txBox="1"/>
          <p:nvPr/>
        </p:nvSpPr>
        <p:spPr>
          <a:xfrm>
            <a:off x="532746" y="994346"/>
            <a:ext cx="3235245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SANEAMENTO</a:t>
            </a:r>
          </a:p>
          <a:p>
            <a:pPr defTabSz="22479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4250"/>
              <a:t>É SAÚDE</a:t>
            </a:r>
          </a:p>
        </p:txBody>
      </p:sp>
    </p:spTree>
    <p:extLst>
      <p:ext uri="{BB962C8B-B14F-4D97-AF65-F5344CB8AC3E}">
        <p14:creationId xmlns:p14="http://schemas.microsoft.com/office/powerpoint/2010/main" val="5558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0197175-B2FC-48F1-A3E0-89327D69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0282"/>
            <a:ext cx="12191995" cy="5417718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6060835F-2375-4D8B-AA52-B524756239E3}"/>
              </a:ext>
            </a:extLst>
          </p:cNvPr>
          <p:cNvSpPr/>
          <p:nvPr/>
        </p:nvSpPr>
        <p:spPr>
          <a:xfrm>
            <a:off x="-25400" y="17374"/>
            <a:ext cx="12217400" cy="1025922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lang="pt-BR" dirty="0"/>
              <a:t>Histórico de Investimentos no setor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19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-12700" y="1499245"/>
            <a:ext cx="12217400" cy="5398146"/>
          </a:xfrm>
          <a:prstGeom prst="rect">
            <a:avLst/>
          </a:prstGeom>
          <a:solidFill>
            <a:srgbClr val="10294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82" name="Rectangle"/>
          <p:cNvSpPr/>
          <p:nvPr/>
        </p:nvSpPr>
        <p:spPr>
          <a:xfrm>
            <a:off x="6072336" y="1495971"/>
            <a:ext cx="6132365" cy="539814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83" name="2015"/>
          <p:cNvSpPr txBox="1"/>
          <p:nvPr/>
        </p:nvSpPr>
        <p:spPr>
          <a:xfrm>
            <a:off x="647700" y="1869839"/>
            <a:ext cx="1154162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49580">
              <a:defRPr sz="8500" cap="all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4250"/>
              <a:t>2015</a:t>
            </a:r>
          </a:p>
        </p:txBody>
      </p:sp>
      <p:sp>
        <p:nvSpPr>
          <p:cNvPr id="184" name="RELATÓRIO DE AUDITORIA DO…"/>
          <p:cNvSpPr txBox="1"/>
          <p:nvPr/>
        </p:nvSpPr>
        <p:spPr>
          <a:xfrm>
            <a:off x="673084" y="2583314"/>
            <a:ext cx="4101892" cy="49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2900" cap="all">
                <a:solidFill>
                  <a:srgbClr val="56C1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RELATÓRIO</a:t>
            </a:r>
            <a:r>
              <a:rPr sz="1450">
                <a:solidFill>
                  <a:srgbClr val="FFFFFF"/>
                </a:solidFill>
              </a:rPr>
              <a:t> DE AUDITORIA DO </a:t>
            </a:r>
          </a:p>
          <a:p>
            <a:pPr defTabSz="224790">
              <a:defRPr sz="29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TCU - TRIBUNAL DE CONTAS DA UNIÃO FOI </a:t>
            </a:r>
            <a:r>
              <a:rPr sz="1450">
                <a:solidFill>
                  <a:srgbClr val="56C1FF"/>
                </a:solidFill>
              </a:rPr>
              <a:t>TAXATIVO</a:t>
            </a:r>
            <a:r>
              <a:rPr sz="1450"/>
              <a:t>:</a:t>
            </a:r>
          </a:p>
        </p:txBody>
      </p:sp>
      <p:sp>
        <p:nvSpPr>
          <p:cNvPr id="185" name="ESGOTAMENTO SANITÁRIO NO BRASIL É INCOMPATÍVEL COM…"/>
          <p:cNvSpPr txBox="1"/>
          <p:nvPr/>
        </p:nvSpPr>
        <p:spPr>
          <a:xfrm>
            <a:off x="631520" y="3518607"/>
            <a:ext cx="5100627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4790">
              <a:defRPr sz="2900" cap="all">
                <a:solidFill>
                  <a:srgbClr val="56C1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ESGOTAMENTO SANITÁRIO NO BRASIL</a:t>
            </a:r>
            <a:r>
              <a:rPr sz="1450">
                <a:solidFill>
                  <a:srgbClr val="FFFFFF"/>
                </a:solidFill>
              </a:rPr>
              <a:t> É INCOMPATÍVEL COM </a:t>
            </a:r>
          </a:p>
          <a:p>
            <a:pPr defTabSz="224790">
              <a:defRPr sz="29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O GRAU DE DESENVOLVIMENTO E O NÍVEL DE RIQUEZA NACIONAL </a:t>
            </a:r>
          </a:p>
          <a:p>
            <a:pPr defTabSz="224790">
              <a:defRPr sz="29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endParaRPr sz="1450"/>
          </a:p>
          <a:p>
            <a:pPr defTabSz="224790">
              <a:defRPr sz="2900" cap="all">
                <a:solidFill>
                  <a:srgbClr val="56C1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DEFICIÊNCIA</a:t>
            </a:r>
            <a:r>
              <a:rPr sz="1450">
                <a:solidFill>
                  <a:srgbClr val="FFFFFF"/>
                </a:solidFill>
              </a:rPr>
              <a:t> DESTE SERVIÇO AFETA O  </a:t>
            </a:r>
            <a:r>
              <a:rPr sz="1450"/>
              <a:t>BEM ESTAR, A SAÚDE</a:t>
            </a:r>
            <a:r>
              <a:rPr sz="1450">
                <a:solidFill>
                  <a:srgbClr val="FFFFFF"/>
                </a:solidFill>
              </a:rPr>
              <a:t> DA </a:t>
            </a:r>
          </a:p>
          <a:p>
            <a:pPr defTabSz="224790">
              <a:defRPr sz="2900" cap="all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pPr>
            <a:r>
              <a:rPr sz="1450"/>
              <a:t>POPULAÇÃO E DEGRADA O </a:t>
            </a:r>
            <a:r>
              <a:rPr sz="1450">
                <a:solidFill>
                  <a:srgbClr val="56C1FF"/>
                </a:solidFill>
              </a:rPr>
              <a:t>MEIO AMBIENTE</a:t>
            </a:r>
          </a:p>
        </p:txBody>
      </p:sp>
      <p:grpSp>
        <p:nvGrpSpPr>
          <p:cNvPr id="191" name="Group"/>
          <p:cNvGrpSpPr/>
          <p:nvPr/>
        </p:nvGrpSpPr>
        <p:grpSpPr>
          <a:xfrm>
            <a:off x="6496176" y="2022239"/>
            <a:ext cx="5403057" cy="3850486"/>
            <a:chOff x="-1" y="-78004"/>
            <a:chExt cx="10806112" cy="7700969"/>
          </a:xfrm>
        </p:grpSpPr>
        <p:sp>
          <p:nvSpPr>
            <p:cNvPr id="186" name="DESTAQUE REVELADOR"/>
            <p:cNvSpPr txBox="1"/>
            <p:nvPr/>
          </p:nvSpPr>
          <p:spPr>
            <a:xfrm>
              <a:off x="-1" y="-78004"/>
              <a:ext cx="10416312" cy="14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449580">
                <a:defRPr sz="8500" cap="all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lvl1pPr>
            </a:lstStyle>
            <a:p>
              <a:r>
                <a:rPr sz="4250"/>
                <a:t>DESTAQUE REVELADOR</a:t>
              </a:r>
            </a:p>
          </p:txBody>
        </p:sp>
        <p:sp>
          <p:nvSpPr>
            <p:cNvPr id="187" name="NÃO FOI IDENTIFICADO CORRELAÇÃO ENTRE:"/>
            <p:cNvSpPr txBox="1"/>
            <p:nvPr/>
          </p:nvSpPr>
          <p:spPr>
            <a:xfrm>
              <a:off x="63531" y="1267283"/>
              <a:ext cx="6955493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449580">
                <a:defRPr sz="2900" cap="all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lvl1pPr>
            </a:lstStyle>
            <a:p>
              <a:r>
                <a:rPr sz="1450"/>
                <a:t>NÃO FOI IDENTIFICADO CORRELAÇÃO ENTRE:</a:t>
              </a:r>
            </a:p>
          </p:txBody>
        </p:sp>
        <p:sp>
          <p:nvSpPr>
            <p:cNvPr id="188" name="O VOLUME DE RECURSOS DO OGU (ORÇAMENTO GERAL DA UNIÃO) DISPONIBILIZADOS PELO MINISTÉRIO DAS CIDADES (OGU) E…"/>
            <p:cNvSpPr txBox="1"/>
            <p:nvPr/>
          </p:nvSpPr>
          <p:spPr>
            <a:xfrm>
              <a:off x="81337" y="1899987"/>
              <a:ext cx="10073022" cy="338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defTabSz="224790">
                <a:lnSpc>
                  <a:spcPct val="150000"/>
                </a:lnSpc>
                <a:defRPr sz="2900" cap="all"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450"/>
                <a:t>O VOLUME DE RECURSOS DO OGU (ORÇAMENTO GERAL DA UNIÃO) DISPONIBILIZADOS PELO MINISTÉRIO DAS CIDADES (OGU) </a:t>
              </a:r>
              <a:r>
                <a:rPr sz="1450">
                  <a:solidFill>
                    <a:srgbClr val="FFFFFF"/>
                  </a:solidFill>
                </a:rPr>
                <a:t>E</a:t>
              </a:r>
            </a:p>
            <a:p>
              <a:pPr defTabSz="224790">
                <a:lnSpc>
                  <a:spcPct val="150000"/>
                </a:lnSpc>
                <a:defRPr sz="2900" cap="all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pPr>
              <a:r>
                <a:rPr sz="1450"/>
                <a:t>OS NÍVEIS MUNICIPAIS DE COBERTURA DE REDE DE COLETA DE ESGOTO E A DISPONIBILIDADE HÍDRICA </a:t>
              </a:r>
              <a:r>
                <a:rPr sz="1450">
                  <a:solidFill>
                    <a:srgbClr val="112A46"/>
                  </a:solidFill>
                </a:rPr>
                <a:t>E MAIS AGRAVANTE</a:t>
              </a:r>
              <a:r>
                <a:rPr sz="1450"/>
                <a:t>: </a:t>
              </a:r>
            </a:p>
          </p:txBody>
        </p:sp>
        <p:sp>
          <p:nvSpPr>
            <p:cNvPr id="189" name="COM O DESENVOLVIMENTO HUMANO E OS NÍVEIS DE MORTALIDADE INFANTIL NAS CIDADES BENEFICIADAS COM ESSES RECURSOS"/>
            <p:cNvSpPr txBox="1"/>
            <p:nvPr/>
          </p:nvSpPr>
          <p:spPr>
            <a:xfrm>
              <a:off x="2979150" y="5581252"/>
              <a:ext cx="7826961" cy="2041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 defTabSz="449580">
                <a:lnSpc>
                  <a:spcPct val="150000"/>
                </a:lnSpc>
                <a:defRPr sz="2900" cap="all">
                  <a:solidFill>
                    <a:srgbClr val="112A46"/>
                  </a:solidFill>
                  <a:uFill>
                    <a:solidFill>
                      <a:srgbClr val="000000"/>
                    </a:solidFill>
                  </a:uFill>
                  <a:latin typeface="Gidolinya"/>
                  <a:ea typeface="Gidolinya"/>
                  <a:cs typeface="Gidolinya"/>
                  <a:sym typeface="Gidolinya"/>
                </a:defRPr>
              </a:lvl1pPr>
            </a:lstStyle>
            <a:p>
              <a:r>
                <a:rPr sz="1450" dirty="0"/>
                <a:t>COM O DESENVOLVIMENTO HUMANO E OS NÍVEIS DE MORTALIDADE INFANTIL NAS CIDADES BENEFICIADAS COM ESSES RECURSOS</a:t>
              </a:r>
            </a:p>
          </p:txBody>
        </p:sp>
        <p:sp>
          <p:nvSpPr>
            <p:cNvPr id="190" name="Line"/>
            <p:cNvSpPr/>
            <p:nvPr/>
          </p:nvSpPr>
          <p:spPr>
            <a:xfrm flipV="1">
              <a:off x="2705899" y="5735385"/>
              <a:ext cx="2" cy="1733450"/>
            </a:xfrm>
            <a:prstGeom prst="line">
              <a:avLst/>
            </a:prstGeom>
            <a:noFill/>
            <a:ln w="50800" cap="flat">
              <a:solidFill>
                <a:srgbClr val="112A46"/>
              </a:solidFill>
              <a:prstDash val="solid"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endParaRPr sz="900"/>
            </a:p>
          </p:txBody>
        </p:sp>
      </p:grpSp>
      <p:sp>
        <p:nvSpPr>
          <p:cNvPr id="192" name="OPORTUNIDADE DE AVANÇAR NO SANEAMENTO"/>
          <p:cNvSpPr txBox="1"/>
          <p:nvPr/>
        </p:nvSpPr>
        <p:spPr>
          <a:xfrm>
            <a:off x="1240400" y="497894"/>
            <a:ext cx="9435788" cy="63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just" defTabSz="449580">
              <a:lnSpc>
                <a:spcPct val="107916"/>
              </a:lnSpc>
              <a:spcBef>
                <a:spcPts val="800"/>
              </a:spcBef>
              <a:defRPr sz="7400">
                <a:solidFill>
                  <a:srgbClr val="112A46"/>
                </a:solidFill>
                <a:uFill>
                  <a:solidFill>
                    <a:srgbClr val="000000"/>
                  </a:solidFill>
                </a:uFill>
                <a:latin typeface="Gidolinya"/>
                <a:ea typeface="Gidolinya"/>
                <a:cs typeface="Gidolinya"/>
                <a:sym typeface="Gidolinya"/>
              </a:defRPr>
            </a:lvl1pPr>
          </a:lstStyle>
          <a:p>
            <a:r>
              <a:rPr sz="3700"/>
              <a:t>OPORTUNIDADE DE AVANÇAR NO SANEAMENTO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  <p:bldP spid="191" grpId="0" animBg="1" advAuto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1714</Words>
  <Application>Microsoft Office PowerPoint</Application>
  <PresentationFormat>Widescreen</PresentationFormat>
  <Paragraphs>342</Paragraphs>
  <Slides>37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Gidolinya</vt:lpstr>
      <vt:lpstr>Helvetica Neue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Zito</dc:creator>
  <cp:lastModifiedBy>Percy Soares Neto</cp:lastModifiedBy>
  <cp:revision>25</cp:revision>
  <dcterms:created xsi:type="dcterms:W3CDTF">2019-02-12T13:18:57Z</dcterms:created>
  <dcterms:modified xsi:type="dcterms:W3CDTF">2019-08-29T14:18:59Z</dcterms:modified>
</cp:coreProperties>
</file>