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74" r:id="rId3"/>
    <p:sldId id="270" r:id="rId4"/>
    <p:sldId id="271" r:id="rId5"/>
    <p:sldId id="272" r:id="rId6"/>
    <p:sldId id="275" r:id="rId7"/>
    <p:sldId id="276" r:id="rId8"/>
    <p:sldId id="277" r:id="rId9"/>
    <p:sldId id="278" r:id="rId10"/>
    <p:sldId id="279" r:id="rId11"/>
    <p:sldId id="273" r:id="rId12"/>
    <p:sldId id="264" r:id="rId13"/>
    <p:sldId id="282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F23FB-79F9-473D-B29C-CA618C6460DE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65F27-1881-4FE6-94C6-CADE4203DB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80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3225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54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899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285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971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1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35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07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54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754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39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27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A5CE-E7C5-4195-AE69-82E758F95FF6}" type="datetimeFigureOut">
              <a:rPr lang="pt-BR" smtClean="0"/>
              <a:t>28/10/2019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BA065-DF6D-496A-8F51-75D39AF3C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174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2" descr="C:\Users\Fernanda\Downloads\IBDU-marca 2018_Dir Cor_01_0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564" y="3390023"/>
            <a:ext cx="5597436" cy="346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20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13333A4-2EF1-4B79-B68C-AB20E66B4822}" type="slidenum">
              <a:rPr lang="pt-BR" smtClean="0"/>
              <a:t>10</a:t>
            </a:fld>
            <a:endParaRPr lang="pt-BR" dirty="0"/>
          </a:p>
        </p:txBody>
      </p:sp>
      <p:pic>
        <p:nvPicPr>
          <p:cNvPr id="3074" name="Picture 2" descr="grafico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02" y="260648"/>
            <a:ext cx="8298922" cy="595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224" y="5911978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53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Lei 11.124/2005 - SNHIS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As funções e papéis dos diversos agentes do SNHIS foram estabelecidos na Lei n° 11.124/2005;</a:t>
            </a:r>
          </a:p>
          <a:p>
            <a:pPr algn="just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Com a extinção do Ministério das Cidades e da secretaria nacional de Habitação há uma clara redução do papel estratégico dessa política pública e sua priorização à população de menor renda;</a:t>
            </a:r>
          </a:p>
          <a:p>
            <a:pPr algn="just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Com a extinção do Ministério das Cidades e da secretaria nacional de Habitação inexistem mecanismos de participação e controle social;</a:t>
            </a:r>
          </a:p>
          <a:p>
            <a:pPr algn="just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União, estados e Municípios com estrutura institucional insuficiente para efetivar uma política de habitação de interesse social;</a:t>
            </a:r>
          </a:p>
          <a:p>
            <a:pPr algn="just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Volume de recursos destinados insuficiente para efetivar uma política de habitação de interesse social;</a:t>
            </a:r>
          </a:p>
          <a:p>
            <a:pPr algn="just"/>
            <a:endParaRPr lang="pt-B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811" y="5911978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31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>
                <a:solidFill>
                  <a:schemeClr val="accent1">
                    <a:lumMod val="75000"/>
                  </a:schemeClr>
                </a:solidFill>
              </a:rPr>
              <a:t>A implementação da PNHIS estrutura-se em quatro eixos: </a:t>
            </a:r>
            <a:br>
              <a:rPr lang="pt-BR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t-BR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 smtClean="0"/>
              <a:t>•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modelo de financiamento 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subsídios - priorização da população com renda entre 0 e 3 salários mínimos que representa o déficit efetivo</a:t>
            </a:r>
            <a:endParaRPr lang="pt-B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• política urbana e fundiária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– política de regularização fundiária plena e com mecanismos de manutenção da população beneficiária; adoção de mecanismos e de instrumentos de enfrentamento da retenção especulativa de imóveis (instrumentos do EC atacados pela PEC 80/2019); habitação em áreas centrais/utilização do parque edificado;</a:t>
            </a:r>
            <a:endParaRPr lang="pt-B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• desenho institucional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endParaRPr lang="pt-BR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• cadeia produtiva da construção civil voltada à habitação de interesse social </a:t>
            </a: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648" y="5896167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106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FGTS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Proteção e resguardo do FGTS –  patrimônio público paraestatal para financiar as cidades – habitação e infraestrutura urbana;</a:t>
            </a:r>
          </a:p>
          <a:p>
            <a:pPr algn="just"/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O FGTS é uma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 poupança 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coletiva fruto de política redistributiva. Trata-se do maior fundo com essa finalidade do hemisfério sul. </a:t>
            </a:r>
          </a:p>
          <a:p>
            <a:pPr algn="just"/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Se o FGTS não financiar mais habitação e infraestrutura, quem financiará? 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>O que ocorrerá com a população que corresponde a demanda não solvável??</a:t>
            </a: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811" y="5911572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149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O déficit habitacional é calculado a partir de quatro componentes:</a:t>
            </a:r>
            <a:b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t-B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habitações e domicílios precários, como as habitações improvisadas;</a:t>
            </a:r>
          </a:p>
          <a:p>
            <a:pPr lvl="0"/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coabitação familiar, que ocorre quando duas ou mais famílias convivem juntas em um mesmo ambiente no qual não dispõem de liberdade e privacidade;</a:t>
            </a:r>
          </a:p>
          <a:p>
            <a:pPr lvl="0"/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ônus excessivo do custo do aluguel urbano para famílias que possuem renda de até três salários mínimos e que gastam, no mínimo, 30% de sua renda com aluguel do imóvel onde vivem;</a:t>
            </a:r>
          </a:p>
          <a:p>
            <a:pPr lvl="0"/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quantidade – ou adensamento – excessivo de moradores por dormitório em imóveis alugados. São considerados, neste parâmetro, os domicílios alugados que possuem mais de três moradores por dormitório.</a:t>
            </a:r>
          </a:p>
          <a:p>
            <a:endParaRPr lang="pt-BR" dirty="0"/>
          </a:p>
        </p:txBody>
      </p:sp>
      <p:pic>
        <p:nvPicPr>
          <p:cNvPr id="6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739" y="5886623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66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244474" y="1123528"/>
            <a:ext cx="8431982" cy="649288"/>
          </a:xfrm>
          <a:prstGeom prst="rect">
            <a:avLst/>
          </a:prstGeom>
          <a:solidFill>
            <a:srgbClr val="D9D9D9"/>
          </a:solidFill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 defTabSz="449263"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b="1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Questões centrais:  </a:t>
            </a:r>
            <a:r>
              <a:rPr lang="pt-BR" altLang="pt-BR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acesso à terra, direito à moradia e à cidade, participação e controle social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03200" y="1988840"/>
            <a:ext cx="8473256" cy="468788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68400" y="5022726"/>
            <a:ext cx="79629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b="1">
                <a:solidFill>
                  <a:srgbClr val="000000"/>
                </a:solidFill>
                <a:ea typeface="MS PGothic" pitchFamily="34" charset="-128"/>
              </a:rPr>
              <a:t>Momento 3: institucionalização/ implementação/ efetivação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44475" y="527335"/>
            <a:ext cx="7999933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defTabSz="449263">
              <a:spcBef>
                <a:spcPts val="2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                     A AGENDA DA REFORMA URBANA</a:t>
            </a:r>
            <a:endParaRPr lang="pt-BR" sz="2800" b="1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244475" y="2104901"/>
            <a:ext cx="752475" cy="4340225"/>
          </a:xfrm>
          <a:prstGeom prst="downArrow">
            <a:avLst>
              <a:gd name="adj1" fmla="val 50000"/>
              <a:gd name="adj2" fmla="val 88842"/>
            </a:avLst>
          </a:prstGeom>
          <a:solidFill>
            <a:srgbClr val="D9D9D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547813" y="1993776"/>
            <a:ext cx="7207250" cy="37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lnSpc>
                <a:spcPct val="101000"/>
              </a:lnSpc>
              <a:spcBef>
                <a:spcPts val="7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b="1">
                <a:solidFill>
                  <a:srgbClr val="000000"/>
                </a:solidFill>
                <a:cs typeface="Calibri" pitchFamily="34" charset="0"/>
              </a:rPr>
              <a:t>Frente Nacional pela Reforma Urbana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 rot="-5400000">
            <a:off x="-1544638" y="4097214"/>
            <a:ext cx="43275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dirty="0">
                <a:solidFill>
                  <a:srgbClr val="000000"/>
                </a:solidFill>
                <a:latin typeface="+mn-lt"/>
                <a:ea typeface="MS PGothic" pitchFamily="34" charset="-128"/>
              </a:rPr>
              <a:t>A Reforma Urbana em três momentos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168400" y="3733676"/>
            <a:ext cx="790416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b="1">
                <a:solidFill>
                  <a:srgbClr val="000000"/>
                </a:solidFill>
                <a:ea typeface="MS PGothic" pitchFamily="34" charset="-128"/>
              </a:rPr>
              <a:t>Momento 2: instrumentalização/ normatização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168400" y="2779589"/>
            <a:ext cx="6499225" cy="830262"/>
          </a:xfrm>
          <a:prstGeom prst="rect">
            <a:avLst/>
          </a:prstGeom>
          <a:solidFill>
            <a:srgbClr val="D9D9D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2520950" y="2970089"/>
            <a:ext cx="400050" cy="4492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1177925" y="2779589"/>
            <a:ext cx="1363663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final dos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anos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1970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até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1988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3036888" y="2900239"/>
            <a:ext cx="4630737" cy="5918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327025" indent="-322263" defTabSz="449263">
              <a:lnSpc>
                <a:spcPct val="101000"/>
              </a:lnSpc>
              <a:spcBef>
                <a:spcPts val="700"/>
              </a:spcBef>
              <a:buSzPct val="10000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</a:pP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Inclusão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por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emenda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popular do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Capítulo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da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Política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Urbana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na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</a:t>
            </a:r>
            <a:r>
              <a:rPr lang="en-GB" altLang="pt-BR" sz="1600" dirty="0" err="1">
                <a:solidFill>
                  <a:srgbClr val="000000"/>
                </a:solidFill>
                <a:latin typeface="+mn-lt"/>
                <a:cs typeface="Calibri" pitchFamily="34" charset="0"/>
              </a:rPr>
              <a:t>Constituição</a:t>
            </a:r>
            <a:r>
              <a:rPr lang="en-GB" altLang="pt-BR" sz="1600" dirty="0">
                <a:solidFill>
                  <a:srgbClr val="000000"/>
                </a:solidFill>
                <a:latin typeface="+mn-lt"/>
                <a:cs typeface="Calibri" pitchFamily="34" charset="0"/>
              </a:rPr>
              <a:t> Federal de 1988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1168400" y="4100389"/>
            <a:ext cx="6499225" cy="830262"/>
          </a:xfrm>
          <a:prstGeom prst="rect">
            <a:avLst/>
          </a:prstGeom>
          <a:solidFill>
            <a:srgbClr val="D9D9D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903" name="AutoShape 15"/>
          <p:cNvSpPr>
            <a:spLocks noChangeArrowheads="1"/>
          </p:cNvSpPr>
          <p:nvPr/>
        </p:nvSpPr>
        <p:spPr bwMode="auto">
          <a:xfrm>
            <a:off x="2530475" y="4290889"/>
            <a:ext cx="401638" cy="4492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3036888" y="4182939"/>
            <a:ext cx="4630737" cy="839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327025" indent="-322263" defTabSz="449263">
              <a:lnSpc>
                <a:spcPct val="101000"/>
              </a:lnSpc>
              <a:spcBef>
                <a:spcPts val="700"/>
              </a:spcBef>
              <a:buSzPct val="10000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</a:pPr>
            <a:r>
              <a:rPr lang="pt-BR" altLang="pt-BR" sz="1600">
                <a:solidFill>
                  <a:srgbClr val="000000"/>
                </a:solidFill>
                <a:latin typeface="+mn-lt"/>
                <a:cs typeface="Calibri" pitchFamily="34" charset="0"/>
              </a:rPr>
              <a:t>Constitucionalização do Direito à Moradia (ano 2000). Aprovação do Estatuto da Cidade (Lei 10.257, de 2001)</a:t>
            </a:r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1168400" y="4222626"/>
            <a:ext cx="1362075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1600">
                <a:solidFill>
                  <a:srgbClr val="000000"/>
                </a:solidFill>
                <a:latin typeface="+mn-lt"/>
                <a:cs typeface="Calibri" pitchFamily="34" charset="0"/>
              </a:rPr>
              <a:t>1988</a:t>
            </a:r>
          </a:p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1600">
                <a:solidFill>
                  <a:srgbClr val="000000"/>
                </a:solidFill>
                <a:latin typeface="+mn-lt"/>
                <a:cs typeface="Calibri" pitchFamily="34" charset="0"/>
              </a:rPr>
              <a:t>até 2003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1168400" y="2411289"/>
            <a:ext cx="793115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49263"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b="1">
                <a:solidFill>
                  <a:srgbClr val="000000"/>
                </a:solidFill>
                <a:ea typeface="MS PGothic" pitchFamily="34" charset="-128"/>
              </a:rPr>
              <a:t>Momento 1: construção e constitucionalização da agenda</a:t>
            </a:r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1168400" y="5389439"/>
            <a:ext cx="6499225" cy="1157287"/>
          </a:xfrm>
          <a:prstGeom prst="rect">
            <a:avLst/>
          </a:prstGeom>
          <a:solidFill>
            <a:srgbClr val="D9D9D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908" name="AutoShape 20"/>
          <p:cNvSpPr>
            <a:spLocks noChangeArrowheads="1"/>
          </p:cNvSpPr>
          <p:nvPr/>
        </p:nvSpPr>
        <p:spPr bwMode="auto">
          <a:xfrm>
            <a:off x="2551113" y="5724401"/>
            <a:ext cx="400050" cy="44767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altLang="pt-BR">
              <a:latin typeface="+mn-lt"/>
            </a:endParaRP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1189038" y="5789489"/>
            <a:ext cx="136207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pt-BR" sz="1600">
                <a:solidFill>
                  <a:srgbClr val="000000"/>
                </a:solidFill>
                <a:latin typeface="+mn-lt"/>
                <a:cs typeface="Calibri" pitchFamily="34" charset="0"/>
              </a:rPr>
              <a:t>desde 2003</a:t>
            </a:r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036888" y="5467226"/>
            <a:ext cx="4630737" cy="9650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327025" indent="-322263" defTabSz="449263">
              <a:lnSpc>
                <a:spcPct val="101000"/>
              </a:lnSpc>
              <a:spcBef>
                <a:spcPts val="700"/>
              </a:spcBef>
              <a:buSzPct val="100000"/>
              <a:tabLst>
                <a:tab pos="327025" algn="l"/>
                <a:tab pos="774700" algn="l"/>
                <a:tab pos="1223963" algn="l"/>
                <a:tab pos="1673225" algn="l"/>
                <a:tab pos="2122488" algn="l"/>
                <a:tab pos="2571750" algn="l"/>
                <a:tab pos="3021013" algn="l"/>
                <a:tab pos="3470275" algn="l"/>
                <a:tab pos="3919538" algn="l"/>
                <a:tab pos="4368800" algn="l"/>
                <a:tab pos="4818063" algn="l"/>
                <a:tab pos="5267325" algn="l"/>
                <a:tab pos="5716588" algn="l"/>
                <a:tab pos="6165850" algn="l"/>
                <a:tab pos="6615113" algn="l"/>
                <a:tab pos="7064375" algn="l"/>
                <a:tab pos="7513638" algn="l"/>
                <a:tab pos="7962900" algn="l"/>
                <a:tab pos="8412163" algn="l"/>
                <a:tab pos="8861425" algn="l"/>
                <a:tab pos="9310688" algn="l"/>
              </a:tabLst>
            </a:pPr>
            <a:r>
              <a:rPr lang="pt-BR" altLang="pt-BR" sz="1400" dirty="0">
                <a:solidFill>
                  <a:srgbClr val="000000"/>
                </a:solidFill>
                <a:latin typeface="+mn-lt"/>
                <a:cs typeface="Calibri" pitchFamily="34" charset="0"/>
              </a:rPr>
              <a:t>Criação do Ministério das Cidades e do Conselho das Cidades (anos 2003/ 2004); Lançamento do PAC (2007); Lançamento do Programa Minha Casa Minha Vida (2009); Aprovação de reformas legais (anos 2003/ </a:t>
            </a:r>
            <a:r>
              <a:rPr lang="pt-BR" altLang="pt-BR" sz="1400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2015)</a:t>
            </a:r>
            <a:endParaRPr lang="pt-BR" altLang="pt-BR" sz="1400" dirty="0">
              <a:solidFill>
                <a:srgbClr val="000000"/>
              </a:solidFill>
              <a:latin typeface="+mn-lt"/>
              <a:cs typeface="Calibri" pitchFamily="34" charset="0"/>
            </a:endParaRPr>
          </a:p>
        </p:txBody>
      </p:sp>
      <p:pic>
        <p:nvPicPr>
          <p:cNvPr id="23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5" y="116633"/>
            <a:ext cx="1395848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2691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Arrow Connector 39"/>
          <p:cNvCxnSpPr/>
          <p:nvPr/>
        </p:nvCxnSpPr>
        <p:spPr>
          <a:xfrm flipV="1">
            <a:off x="389736" y="4369479"/>
            <a:ext cx="8820472" cy="55200"/>
          </a:xfrm>
          <a:prstGeom prst="straightConnector1">
            <a:avLst/>
          </a:prstGeom>
          <a:ln w="635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onut 3"/>
          <p:cNvSpPr/>
          <p:nvPr/>
        </p:nvSpPr>
        <p:spPr>
          <a:xfrm>
            <a:off x="573794" y="4215867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5148" y="4478583"/>
            <a:ext cx="8718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</a:rPr>
              <a:t>1988       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</a:rPr>
              <a:t>2000 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</a:rPr>
              <a:t>2001      2005    2007    2009   2010   2012   2015  2017 </a:t>
            </a:r>
            <a:r>
              <a:rPr lang="pt-BR" sz="2000" b="1" dirty="0" smtClean="0">
                <a:solidFill>
                  <a:schemeClr val="accent2">
                    <a:lumMod val="50000"/>
                  </a:schemeClr>
                </a:solidFill>
              </a:rPr>
              <a:t>2018  2019</a:t>
            </a:r>
            <a:endParaRPr lang="pt-BR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17986501">
            <a:off x="-246988" y="2650437"/>
            <a:ext cx="2538285" cy="409980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Constituição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17986501">
            <a:off x="1462066" y="2399586"/>
            <a:ext cx="2919656" cy="554062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b="1" dirty="0" smtClean="0">
                <a:solidFill>
                  <a:schemeClr val="tx1"/>
                </a:solidFill>
              </a:rPr>
              <a:t>Estatuto da Cidade</a:t>
            </a:r>
          </a:p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MP 2.220 - CUEM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 rot="17986501">
            <a:off x="2448929" y="2453133"/>
            <a:ext cx="2988435" cy="44381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11.124 - SNHIS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17986501">
            <a:off x="3975985" y="2493969"/>
            <a:ext cx="2845337" cy="44122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11.977 - PMCMV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rot="17986501">
            <a:off x="5502469" y="2357700"/>
            <a:ext cx="2843672" cy="67921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12.587– PNMU</a:t>
            </a:r>
          </a:p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12.608 – PNPDEC</a:t>
            </a:r>
          </a:p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12.651 – </a:t>
            </a:r>
            <a:r>
              <a:rPr lang="pt-BR" sz="1600" b="1" dirty="0" err="1" smtClean="0">
                <a:solidFill>
                  <a:schemeClr val="tx1"/>
                </a:solidFill>
              </a:rPr>
              <a:t>Cod</a:t>
            </a:r>
            <a:r>
              <a:rPr lang="pt-BR" sz="1600" b="1" dirty="0" smtClean="0">
                <a:solidFill>
                  <a:schemeClr val="tx1"/>
                </a:solidFill>
              </a:rPr>
              <a:t> </a:t>
            </a:r>
            <a:r>
              <a:rPr lang="pt-BR" sz="1600" b="1" dirty="0" err="1" smtClean="0">
                <a:solidFill>
                  <a:schemeClr val="tx1"/>
                </a:solidFill>
              </a:rPr>
              <a:t>FLor</a:t>
            </a:r>
            <a:endParaRPr lang="pt-BR" sz="1600" b="1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17986501">
            <a:off x="3229255" y="2482513"/>
            <a:ext cx="2852780" cy="457582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11.445 – </a:t>
            </a:r>
            <a:r>
              <a:rPr lang="pt-BR" sz="1600" b="1" dirty="0" err="1" smtClean="0">
                <a:solidFill>
                  <a:schemeClr val="tx1"/>
                </a:solidFill>
              </a:rPr>
              <a:t>PNSan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rot="17986501">
            <a:off x="6434501" y="2279428"/>
            <a:ext cx="2832467" cy="73233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13.089 - Estatuto da Metrópole</a:t>
            </a:r>
          </a:p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EC 90 - Transporte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17986501">
            <a:off x="4705925" y="2533406"/>
            <a:ext cx="2825563" cy="415613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12.305 – PNRS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 rot="17986501">
            <a:off x="1699992" y="5652250"/>
            <a:ext cx="1780479" cy="438842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400" b="1" dirty="0" smtClean="0">
                <a:solidFill>
                  <a:schemeClr val="tx1"/>
                </a:solidFill>
              </a:rPr>
              <a:t>Ministério das Cidades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 rot="17986501">
            <a:off x="2238574" y="5659781"/>
            <a:ext cx="1780479" cy="394249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400" b="1" dirty="0" smtClean="0">
                <a:solidFill>
                  <a:srgbClr val="000000"/>
                </a:solidFill>
              </a:rPr>
              <a:t>Conselho das Cidades</a:t>
            </a:r>
            <a:endParaRPr lang="pt-BR" sz="1400" b="1" dirty="0">
              <a:solidFill>
                <a:srgbClr val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 rot="17986501">
            <a:off x="3352074" y="5726715"/>
            <a:ext cx="1744063" cy="450479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400" b="1" dirty="0" smtClean="0">
                <a:solidFill>
                  <a:srgbClr val="000000"/>
                </a:solidFill>
              </a:rPr>
              <a:t>Campanha </a:t>
            </a:r>
            <a:r>
              <a:rPr lang="pt-BR" sz="1400" b="1" dirty="0" err="1" smtClean="0">
                <a:solidFill>
                  <a:srgbClr val="000000"/>
                </a:solidFill>
              </a:rPr>
              <a:t>PDs</a:t>
            </a:r>
            <a:r>
              <a:rPr lang="pt-BR" sz="1400" b="1" dirty="0" smtClean="0">
                <a:solidFill>
                  <a:srgbClr val="000000"/>
                </a:solidFill>
              </a:rPr>
              <a:t> Participativos</a:t>
            </a:r>
            <a:endParaRPr lang="pt-BR" sz="1400" b="1" dirty="0">
              <a:solidFill>
                <a:srgbClr val="000000"/>
              </a:solidFill>
            </a:endParaRPr>
          </a:p>
        </p:txBody>
      </p:sp>
      <p:sp>
        <p:nvSpPr>
          <p:cNvPr id="51" name="Donut 50"/>
          <p:cNvSpPr/>
          <p:nvPr/>
        </p:nvSpPr>
        <p:spPr>
          <a:xfrm>
            <a:off x="2091955" y="4194210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2" name="Donut 51"/>
          <p:cNvSpPr/>
          <p:nvPr/>
        </p:nvSpPr>
        <p:spPr>
          <a:xfrm>
            <a:off x="3008513" y="4208978"/>
            <a:ext cx="325189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3" name="Donut 52"/>
          <p:cNvSpPr/>
          <p:nvPr/>
        </p:nvSpPr>
        <p:spPr>
          <a:xfrm>
            <a:off x="3786838" y="4218217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4" name="Donut 53"/>
          <p:cNvSpPr/>
          <p:nvPr/>
        </p:nvSpPr>
        <p:spPr>
          <a:xfrm>
            <a:off x="4540042" y="4208831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5" name="Donut 54"/>
          <p:cNvSpPr/>
          <p:nvPr/>
        </p:nvSpPr>
        <p:spPr>
          <a:xfrm>
            <a:off x="5236752" y="4194209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6" name="Donut 55"/>
          <p:cNvSpPr/>
          <p:nvPr/>
        </p:nvSpPr>
        <p:spPr>
          <a:xfrm>
            <a:off x="5962398" y="4207174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7" name="Donut 56"/>
          <p:cNvSpPr/>
          <p:nvPr/>
        </p:nvSpPr>
        <p:spPr>
          <a:xfrm>
            <a:off x="6829612" y="4179143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 rot="17986501">
            <a:off x="2813713" y="5630434"/>
            <a:ext cx="1734745" cy="450479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400" b="1" dirty="0" smtClean="0">
                <a:solidFill>
                  <a:srgbClr val="000000"/>
                </a:solidFill>
              </a:rPr>
              <a:t>Lei Consórcios Públicos</a:t>
            </a:r>
            <a:endParaRPr lang="pt-BR" sz="1400" b="1" dirty="0">
              <a:solidFill>
                <a:srgbClr val="00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 rot="17986501">
            <a:off x="3989599" y="5662307"/>
            <a:ext cx="1635351" cy="47211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200" b="1" dirty="0" smtClean="0">
                <a:solidFill>
                  <a:srgbClr val="000000"/>
                </a:solidFill>
              </a:rPr>
              <a:t>Lei Assessoria Técnica Gratuita</a:t>
            </a:r>
            <a:endParaRPr lang="pt-BR" sz="1200" b="1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 rot="17986501">
            <a:off x="793628" y="2547557"/>
            <a:ext cx="2538285" cy="419473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EC 26 - Moradia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41" name="Donut 40"/>
          <p:cNvSpPr/>
          <p:nvPr/>
        </p:nvSpPr>
        <p:spPr>
          <a:xfrm>
            <a:off x="1413654" y="4207175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 rot="17986501">
            <a:off x="4580770" y="5687586"/>
            <a:ext cx="1635351" cy="472114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200" b="1" dirty="0" smtClean="0">
                <a:solidFill>
                  <a:srgbClr val="000000"/>
                </a:solidFill>
              </a:rPr>
              <a:t>Lei de Acesso a Informação</a:t>
            </a:r>
            <a:endParaRPr lang="pt-BR" sz="1200" b="1" dirty="0">
              <a:solidFill>
                <a:srgbClr val="000000"/>
              </a:solidFill>
            </a:endParaRPr>
          </a:p>
        </p:txBody>
      </p:sp>
      <p:sp>
        <p:nvSpPr>
          <p:cNvPr id="31" name="Donut 56"/>
          <p:cNvSpPr/>
          <p:nvPr/>
        </p:nvSpPr>
        <p:spPr>
          <a:xfrm>
            <a:off x="7338500" y="4172719"/>
            <a:ext cx="308452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2" name="Rectangle 22"/>
          <p:cNvSpPr/>
          <p:nvPr/>
        </p:nvSpPr>
        <p:spPr>
          <a:xfrm rot="17986501">
            <a:off x="7100783" y="2975721"/>
            <a:ext cx="2417895" cy="691532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600" b="1" dirty="0" smtClean="0">
                <a:solidFill>
                  <a:schemeClr val="tx1"/>
                </a:solidFill>
              </a:rPr>
              <a:t>Lei 13.465 – novo Marco </a:t>
            </a:r>
            <a:r>
              <a:rPr lang="pt-BR" sz="1600" b="1" dirty="0" err="1" smtClean="0">
                <a:solidFill>
                  <a:schemeClr val="tx1"/>
                </a:solidFill>
              </a:rPr>
              <a:t>Reg</a:t>
            </a:r>
            <a:r>
              <a:rPr lang="pt-BR" sz="1600" b="1" dirty="0" smtClean="0">
                <a:solidFill>
                  <a:schemeClr val="tx1"/>
                </a:solidFill>
              </a:rPr>
              <a:t> </a:t>
            </a:r>
            <a:r>
              <a:rPr lang="pt-BR" sz="1600" b="1" dirty="0" err="1" smtClean="0">
                <a:solidFill>
                  <a:schemeClr val="tx1"/>
                </a:solidFill>
              </a:rPr>
              <a:t>Fund</a:t>
            </a:r>
            <a:r>
              <a:rPr lang="pt-BR" sz="1600" b="1" dirty="0" smtClean="0">
                <a:solidFill>
                  <a:schemeClr val="tx1"/>
                </a:solidFill>
              </a:rPr>
              <a:t> e Patrimônio União</a:t>
            </a:r>
            <a:endParaRPr lang="pt-BR" sz="1600" b="1" dirty="0">
              <a:solidFill>
                <a:schemeClr val="tx1"/>
              </a:solidFill>
            </a:endParaRPr>
          </a:p>
        </p:txBody>
      </p:sp>
      <p:pic>
        <p:nvPicPr>
          <p:cNvPr id="33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39" y="282104"/>
            <a:ext cx="1816221" cy="112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Donut 56"/>
          <p:cNvSpPr/>
          <p:nvPr/>
        </p:nvSpPr>
        <p:spPr>
          <a:xfrm>
            <a:off x="7851966" y="4153316"/>
            <a:ext cx="312615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5" name="Rectangle 41"/>
          <p:cNvSpPr/>
          <p:nvPr/>
        </p:nvSpPr>
        <p:spPr>
          <a:xfrm rot="17986501">
            <a:off x="6524128" y="5312242"/>
            <a:ext cx="1635351" cy="591543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200" b="1" dirty="0" smtClean="0">
                <a:solidFill>
                  <a:srgbClr val="000000"/>
                </a:solidFill>
              </a:rPr>
              <a:t>Lei 13.683/2018 Alteração Estatuto da Metrópole</a:t>
            </a:r>
            <a:endParaRPr lang="pt-BR" sz="1200" b="1" dirty="0">
              <a:solidFill>
                <a:srgbClr val="000000"/>
              </a:solidFill>
            </a:endParaRPr>
          </a:p>
        </p:txBody>
      </p:sp>
      <p:sp>
        <p:nvSpPr>
          <p:cNvPr id="37" name="Donut 56"/>
          <p:cNvSpPr/>
          <p:nvPr/>
        </p:nvSpPr>
        <p:spPr>
          <a:xfrm>
            <a:off x="8388424" y="4172720"/>
            <a:ext cx="360040" cy="389221"/>
          </a:xfrm>
          <a:prstGeom prst="don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8" name="Rectangle 41"/>
          <p:cNvSpPr/>
          <p:nvPr/>
        </p:nvSpPr>
        <p:spPr>
          <a:xfrm rot="17986501">
            <a:off x="7492055" y="5239474"/>
            <a:ext cx="1635351" cy="591543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pt-BR" sz="1200" b="1" dirty="0" smtClean="0">
                <a:solidFill>
                  <a:srgbClr val="000000"/>
                </a:solidFill>
              </a:rPr>
              <a:t>Lei </a:t>
            </a:r>
            <a:r>
              <a:rPr lang="pt-BR" sz="1200" b="1" dirty="0" smtClean="0">
                <a:solidFill>
                  <a:srgbClr val="000000"/>
                </a:solidFill>
              </a:rPr>
              <a:t>13.874/2019</a:t>
            </a:r>
          </a:p>
          <a:p>
            <a:pPr algn="ctr">
              <a:lnSpc>
                <a:spcPct val="80000"/>
              </a:lnSpc>
            </a:pPr>
            <a:r>
              <a:rPr lang="pt-BR" sz="1200" b="1" dirty="0" smtClean="0">
                <a:solidFill>
                  <a:srgbClr val="000000"/>
                </a:solidFill>
              </a:rPr>
              <a:t>Lei da Liberdade Econômica</a:t>
            </a:r>
            <a:endParaRPr lang="pt-BR" sz="1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2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7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7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7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7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59" grpId="0" animBg="1"/>
      <p:bldP spid="60" grpId="0" animBg="1"/>
      <p:bldP spid="42" grpId="0" animBg="1"/>
      <p:bldP spid="35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 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</a:rPr>
              <a:t>MOMENTO 4 :</a:t>
            </a:r>
            <a: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sz="28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t-BR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</a:rPr>
              <a:t>Desconstrução do modelo de gestão - montado no tripé: Conselho – Fundo – Plano (desde o MCMV);</a:t>
            </a:r>
          </a:p>
          <a:p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</a:rPr>
              <a:t>Extinção do Sistema Nacional de Cidades;</a:t>
            </a:r>
          </a:p>
          <a:p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</a:rPr>
              <a:t>Novos marcos legais invertendo a lógica e as prioridades – Lei 13.465/2017;</a:t>
            </a:r>
          </a:p>
          <a:p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</a:rPr>
              <a:t>Novas faixas de renda para o MCMV ;</a:t>
            </a:r>
          </a:p>
          <a:p>
            <a:r>
              <a:rPr lang="pt-BR" sz="2000" dirty="0" smtClean="0">
                <a:solidFill>
                  <a:schemeClr val="accent1">
                    <a:lumMod val="75000"/>
                  </a:schemeClr>
                </a:solidFill>
              </a:rPr>
              <a:t>Escassez de recursos para HIS e urbanização de favelas;</a:t>
            </a:r>
          </a:p>
          <a:p>
            <a:endParaRPr lang="pt-BR" sz="2000" dirty="0" smtClean="0"/>
          </a:p>
          <a:p>
            <a:endParaRPr lang="pt-BR" sz="2000" dirty="0"/>
          </a:p>
        </p:txBody>
      </p:sp>
      <p:pic>
        <p:nvPicPr>
          <p:cNvPr id="1026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5" y="116632"/>
            <a:ext cx="1467259" cy="90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530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Pesquisa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de Orçamentos Familiares (POF), do IBGE </a:t>
            </a:r>
            <a:br>
              <a:rPr lang="pt-BR" dirty="0">
                <a:solidFill>
                  <a:schemeClr val="accent1">
                    <a:lumMod val="75000"/>
                  </a:schemeClr>
                </a:solidFill>
              </a:rPr>
            </a:b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Espaço Reservado para Conteúdo 3" descr="https://conteudo.imguol.com.br/blogs/247/files/2019/10/Grafo_final_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659" y="1600200"/>
            <a:ext cx="4702681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ângulo 4"/>
          <p:cNvSpPr/>
          <p:nvPr/>
        </p:nvSpPr>
        <p:spPr>
          <a:xfrm>
            <a:off x="179512" y="4653136"/>
            <a:ext cx="2304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Gráfico 1. Distribuição das despesas de consumo da população urbana – Brasil – Período: 2017-2018</a:t>
            </a:r>
          </a:p>
        </p:txBody>
      </p:sp>
      <p:pic>
        <p:nvPicPr>
          <p:cNvPr id="7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565" y="5850507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43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015" y="26064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Pesquisa de Orçamentos Familiares (POF), do IBGE 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Espaço Reservado para Conteúdo 3" descr="https://conteudo.imguol.com.br/blogs/247/files/2019/10/Grafo_final_2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222425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ângulo 4"/>
          <p:cNvSpPr/>
          <p:nvPr/>
        </p:nvSpPr>
        <p:spPr>
          <a:xfrm>
            <a:off x="323528" y="58052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Gráfico 2. Distribuição das despesas de consumo na área urbana, famílias com até 2 salários mínimos – Brasil – período 2017-2018</a:t>
            </a:r>
          </a:p>
        </p:txBody>
      </p:sp>
      <p:pic>
        <p:nvPicPr>
          <p:cNvPr id="7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810" y="5911978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820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13333A4-2EF1-4B79-B68C-AB20E66B4822}" type="slidenum">
              <a:rPr lang="pt-BR" smtClean="0"/>
              <a:t>8</a:t>
            </a:fld>
            <a:endParaRPr lang="pt-BR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97514" y="262162"/>
            <a:ext cx="6378179" cy="47089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defPPr rtl="0">
              <a:defRPr lang="pt-BR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4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Déficit Habitacional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521550" y="942571"/>
            <a:ext cx="7452828" cy="4671705"/>
            <a:chOff x="1498311" y="1204181"/>
            <a:chExt cx="9001000" cy="467170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8311" y="1204181"/>
              <a:ext cx="9001000" cy="43753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Retângulo 2"/>
            <p:cNvSpPr/>
            <p:nvPr/>
          </p:nvSpPr>
          <p:spPr>
            <a:xfrm>
              <a:off x="1498311" y="5614276"/>
              <a:ext cx="834821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1050" dirty="0">
                  <a:solidFill>
                    <a:schemeClr val="tx1">
                      <a:lumMod val="65000"/>
                    </a:schemeClr>
                  </a:solidFill>
                </a:rPr>
                <a:t>fonte: https://www.valor.com.br/brasil/5498629/deficit-de-moradias-no-pais-ja-chega-77-milhoes</a:t>
              </a:r>
            </a:p>
          </p:txBody>
        </p:sp>
      </p:grpSp>
      <p:sp>
        <p:nvSpPr>
          <p:cNvPr id="6" name="Retângulo 5"/>
          <p:cNvSpPr/>
          <p:nvPr/>
        </p:nvSpPr>
        <p:spPr>
          <a:xfrm>
            <a:off x="359532" y="5702957"/>
            <a:ext cx="35562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Déficit Brasil 7,8 milhões unidades</a:t>
            </a:r>
          </a:p>
        </p:txBody>
      </p:sp>
      <p:pic>
        <p:nvPicPr>
          <p:cNvPr id="9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213" y="5887623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67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13333A4-2EF1-4B79-B68C-AB20E66B4822}" type="slidenum">
              <a:rPr lang="pt-BR" smtClean="0"/>
              <a:t>9</a:t>
            </a:fld>
            <a:endParaRPr lang="pt-BR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99418" y="194344"/>
            <a:ext cx="6378179" cy="47089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defPPr rtl="0">
              <a:defRPr lang="pt-BR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4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Déficit Habitacional Brasil - 7,8 milhões unidades</a:t>
            </a:r>
          </a:p>
        </p:txBody>
      </p:sp>
      <p:pic>
        <p:nvPicPr>
          <p:cNvPr id="2050" name="Picture 2" descr="grafico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9016" y="908720"/>
            <a:ext cx="7253383" cy="552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Fernanda\Downloads\IBDU-marca 2018_Dir Cor_01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811" y="5870385"/>
            <a:ext cx="1528189" cy="94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55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763</Words>
  <Application>Microsoft Office PowerPoint</Application>
  <PresentationFormat>Apresentação na tela (4:3)</PresentationFormat>
  <Paragraphs>75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O déficit habitacional é calculado a partir de quatro componentes: </vt:lpstr>
      <vt:lpstr>Apresentação do PowerPoint</vt:lpstr>
      <vt:lpstr>Apresentação do PowerPoint</vt:lpstr>
      <vt:lpstr> MOMENTO 4 : </vt:lpstr>
      <vt:lpstr> Pesquisa de Orçamentos Familiares (POF), do IBGE  </vt:lpstr>
      <vt:lpstr> Pesquisa de Orçamentos Familiares (POF), do IBGE  </vt:lpstr>
      <vt:lpstr>Apresentação do PowerPoint</vt:lpstr>
      <vt:lpstr>Apresentação do PowerPoint</vt:lpstr>
      <vt:lpstr>Apresentação do PowerPoint</vt:lpstr>
      <vt:lpstr>Lei 11.124/2005 - SNHIS</vt:lpstr>
      <vt:lpstr>A implementação da PNHIS estrutura-se em quatro eixos:  </vt:lpstr>
      <vt:lpstr>FGTS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Fernanda</dc:creator>
  <cp:lastModifiedBy>Genesis</cp:lastModifiedBy>
  <cp:revision>13</cp:revision>
  <dcterms:created xsi:type="dcterms:W3CDTF">2019-10-27T17:37:55Z</dcterms:created>
  <dcterms:modified xsi:type="dcterms:W3CDTF">2019-10-28T14:42:06Z</dcterms:modified>
</cp:coreProperties>
</file>