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ítulo e Subtítul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ha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exto do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do Título</a:t>
            </a:r>
          </a:p>
        </p:txBody>
      </p:sp>
      <p:sp>
        <p:nvSpPr>
          <p:cNvPr id="14" name="Nível de Corpo Um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5" name="Número do Slide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Marcadore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03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4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rês Foto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m"/>
          <p:cNvSpPr/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Imagem"/>
          <p:cNvSpPr/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Imagem"/>
          <p:cNvSpPr/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4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çã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Balão Explicativo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2" name="Digite uma citação aqui."/>
          <p:cNvSpPr txBox="1"/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Digite uma citação aqui.</a:t>
            </a:r>
          </a:p>
        </p:txBody>
      </p:sp>
      <p:sp>
        <p:nvSpPr>
          <p:cNvPr id="123" name="Jaime Silveira"/>
          <p:cNvSpPr txBox="1"/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Jaime Silveira</a:t>
            </a:r>
          </a:p>
        </p:txBody>
      </p:sp>
      <p:sp>
        <p:nvSpPr>
          <p:cNvPr id="124" name="Texto"/>
          <p:cNvSpPr txBox="1"/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2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itação Alt.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Digite uma citação aqui."/>
          <p:cNvSpPr txBox="1"/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Digite uma citação aqui.</a:t>
            </a:r>
          </a:p>
        </p:txBody>
      </p:sp>
      <p:sp>
        <p:nvSpPr>
          <p:cNvPr id="133" name="Imagem"/>
          <p:cNvSpPr/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Jaime Silveira"/>
          <p:cNvSpPr txBox="1"/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Jaime Silveira</a:t>
            </a:r>
          </a:p>
        </p:txBody>
      </p:sp>
      <p:sp>
        <p:nvSpPr>
          <p:cNvPr id="13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m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m Branc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m Branc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- Horizont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m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3" name="Linha"/>
          <p:cNvSpPr/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" name="Texto do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do Título</a:t>
            </a:r>
          </a:p>
        </p:txBody>
      </p:sp>
      <p:sp>
        <p:nvSpPr>
          <p:cNvPr id="25" name="Nível de Corpo Um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6" name="Número do Slide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e Subtítul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ha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" name="Texto do Título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do Título</a:t>
            </a:r>
          </a:p>
        </p:txBody>
      </p:sp>
      <p:sp>
        <p:nvSpPr>
          <p:cNvPr id="35" name="Nível de Corpo Um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6" name="Número do Slide"/>
          <p:cNvSpPr txBox="1"/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- Centr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o do Título"/>
          <p:cNvSpPr txBox="1"/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do Título</a:t>
            </a:r>
          </a:p>
        </p:txBody>
      </p:sp>
      <p:sp>
        <p:nvSpPr>
          <p:cNvPr id="44" name="Número do Slide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- Vertic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ha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" name="Imagem"/>
          <p:cNvSpPr/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Texto do Título"/>
          <p:cNvSpPr txBox="1"/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Texto do Título</a:t>
            </a:r>
          </a:p>
        </p:txBody>
      </p:sp>
      <p:sp>
        <p:nvSpPr>
          <p:cNvPr id="54" name="Nível de Corpo Um…"/>
          <p:cNvSpPr txBox="1"/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5" name="Número do Slide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63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64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e Marcadore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72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73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4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e Marcadores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82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83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84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Marcadores e 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o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92" name="Imagem"/>
          <p:cNvSpPr/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Texto do Título"/>
          <p:cNvSpPr txBox="1"/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94" name="Nível de Corpo Um…"/>
          <p:cNvSpPr txBox="1"/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9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ha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exto do Título"/>
          <p:cNvSpPr txBox="1"/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4" name="Nível de Corpo Um…"/>
          <p:cNvSpPr txBox="1"/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" name="Número do Slide"/>
          <p:cNvSpPr txBox="1"/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.jpe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plomatique.org.br/brasil-e-vice-lider-mundial-em-reestatizacao-da-agua/" TargetMode="External"/><Relationship Id="rId3" Type="http://schemas.openxmlformats.org/officeDocument/2006/relationships/hyperlink" Target="http://agenciabrasil.ebc.com.br/direitos-humanos/noticia/2016-11/falta-de-agua-e-tratamento-de-esgoto-afeta-principalmente-mulheres" TargetMode="External"/><Relationship Id="rId4" Type="http://schemas.openxmlformats.org/officeDocument/2006/relationships/hyperlink" Target="https://br.boell.org/pt-br/2018/06/25/quem-sao-os-proprietarios-do-saneamento-no-brasil" TargetMode="External"/><Relationship Id="rId5" Type="http://schemas.openxmlformats.org/officeDocument/2006/relationships/hyperlink" Target="mailto:renata.valim@sindiaguars.com.br" TargetMode="External"/><Relationship Id="rId6" Type="http://schemas.openxmlformats.org/officeDocument/2006/relationships/hyperlink" Target="mailto:renata.valim@gmail.com" TargetMode="External"/><Relationship Id="rId7" Type="http://schemas.openxmlformats.org/officeDocument/2006/relationships/image" Target="../media/image1.png"/><Relationship Id="rId8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A mp da sede e da conta alta - reeditada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350520">
              <a:defRPr sz="10200"/>
            </a:lvl1pPr>
          </a:lstStyle>
          <a:p>
            <a:pPr/>
            <a:r>
              <a:t>A mp da sede e da conta alta - reeditada </a:t>
            </a:r>
          </a:p>
        </p:txBody>
      </p:sp>
      <p:sp>
        <p:nvSpPr>
          <p:cNvPr id="167" name="Mp - 868 /18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Mp - 868 /18</a:t>
            </a:r>
          </a:p>
        </p:txBody>
      </p:sp>
      <p:pic>
        <p:nvPicPr>
          <p:cNvPr id="168" name="logo-rodape-300x135.jpg" descr="logo-rodape-300x13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79683" y="403194"/>
            <a:ext cx="3233132" cy="145491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Texto"/>
          <p:cNvSpPr txBox="1"/>
          <p:nvPr/>
        </p:nvSpPr>
        <p:spPr>
          <a:xfrm>
            <a:off x="8629649" y="69850"/>
            <a:ext cx="12700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457200">
              <a:lnSpc>
                <a:spcPts val="3500"/>
              </a:lnSpc>
              <a:spcBef>
                <a:spcPts val="0"/>
              </a:spcBef>
              <a:defRPr sz="15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170" name="home_logo.png" descr="home_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10096" y="332316"/>
            <a:ext cx="1703111" cy="15966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&quot;Nunca na história da humanidade houve condições técnicas e científicas tão  adequadas a construir o mundo da dignidade humana, apenas essas condições foram expropriadas por um punhado de empresas que decidiram construir um mundo perverso.&quot;"/>
          <p:cNvSpPr txBox="1"/>
          <p:nvPr>
            <p:ph type="body" idx="13"/>
          </p:nvPr>
        </p:nvSpPr>
        <p:spPr>
          <a:xfrm>
            <a:off x="797520" y="2495550"/>
            <a:ext cx="11409760" cy="4292601"/>
          </a:xfrm>
          <a:prstGeom prst="rect">
            <a:avLst/>
          </a:prstGeom>
        </p:spPr>
        <p:txBody>
          <a:bodyPr/>
          <a:lstStyle>
            <a:lvl1pPr>
              <a:defRPr sz="5500"/>
            </a:lvl1pPr>
          </a:lstStyle>
          <a:p>
            <a:pPr/>
            <a:r>
              <a:t>"Nunca na história da humanidade houve condições técnicas e científicas tão  adequadas a construir o mundo da dignidade humana, apenas essas condições foram expropriadas por um punhado de empresas que decidiram construir um mundo perverso."</a:t>
            </a:r>
          </a:p>
        </p:txBody>
      </p:sp>
      <p:sp>
        <p:nvSpPr>
          <p:cNvPr id="173" name="Milton Santos"/>
          <p:cNvSpPr txBox="1"/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Milton Santos</a:t>
            </a:r>
          </a:p>
        </p:txBody>
      </p:sp>
      <p:pic>
        <p:nvPicPr>
          <p:cNvPr id="174" name="logo-rodape-300x135.jpg" descr="logo-rodape-300x13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9569" y="91572"/>
            <a:ext cx="1919113" cy="863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home_logo.png" descr="home_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A falta de água e saneamento x mulheres"/>
          <p:cNvSpPr txBox="1"/>
          <p:nvPr>
            <p:ph type="title"/>
          </p:nvPr>
        </p:nvSpPr>
        <p:spPr>
          <a:xfrm>
            <a:off x="701865" y="1530349"/>
            <a:ext cx="12192001" cy="723901"/>
          </a:xfrm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A falta de água e saneamento x mulheres</a:t>
            </a:r>
          </a:p>
        </p:txBody>
      </p:sp>
      <p:sp>
        <p:nvSpPr>
          <p:cNvPr id="178" name="Falta de água tratada e de saneamento público afeta diretamente as mulheres, em especial jovens e negras.…"/>
          <p:cNvSpPr txBox="1"/>
          <p:nvPr>
            <p:ph type="body" idx="1"/>
          </p:nvPr>
        </p:nvSpPr>
        <p:spPr>
          <a:xfrm>
            <a:off x="701865" y="2743200"/>
            <a:ext cx="12192001" cy="6108701"/>
          </a:xfrm>
          <a:prstGeom prst="rect">
            <a:avLst/>
          </a:prstGeom>
        </p:spPr>
        <p:txBody>
          <a:bodyPr/>
          <a:lstStyle/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Falta de água tratada e de saneamento público afeta diretamente as mulheres, em especial jovens e negras. 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Relatório da ONU de 2016 mostrou que as mulheres são as responsáveis pela garantia de água em seus lares, em locais onde há escassez  de água. 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Essa responsabilidade chega a demandar de 2 a 8 horas diárias na vida das mulheres em busca de água, que na maioria dos casos são as jovens e mulheres negras que fazem esse trabalho.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Essa demanda acaba gerando o afastamento das mulheres  da vida  escolar.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Violência sexual, que acontece no  trajeto para buscar a água, ou nos locais onde tomam banho e lavam roupas.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Sofrem ataques de animais.</a:t>
            </a:r>
          </a:p>
          <a:p>
            <a:pPr marL="275590" indent="-275590" algn="just" defTabSz="362204">
              <a:spcBef>
                <a:spcPts val="1700"/>
              </a:spcBef>
              <a:defRPr sz="2108"/>
            </a:pPr>
            <a:r>
              <a:t>No Brasil isso acontece nas zonas rurais e nos locais onde a seca é constante e existe escassez de água. </a:t>
            </a:r>
          </a:p>
        </p:txBody>
      </p:sp>
      <p:pic>
        <p:nvPicPr>
          <p:cNvPr id="179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Mp altera a função da an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Mp altera a função da ana </a:t>
            </a:r>
          </a:p>
        </p:txBody>
      </p:sp>
      <p:sp>
        <p:nvSpPr>
          <p:cNvPr id="183" name="A MP propõe que a regulamentação de água e esgoto, que hoje é atribuição de cada município, passe a ser do governo Federal, tornando a ANA a única agência reguladora do setor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t>A MP propõe que a regulamentação de água e esgoto, que hoje é atribuição de cada município, passe a ser do governo Federal, tornando a ANA a única agência reguladora do setor.</a:t>
            </a:r>
          </a:p>
          <a:p>
            <a:pPr algn="just"/>
            <a:r>
              <a:t>Anula as funções das Agências Estaduais.</a:t>
            </a:r>
          </a:p>
          <a:p>
            <a:pPr algn="just"/>
            <a:r>
              <a:t>E a torna responsável pela fixação das tarifas cobradas.  </a:t>
            </a:r>
          </a:p>
        </p:txBody>
      </p:sp>
      <p:pic>
        <p:nvPicPr>
          <p:cNvPr id="184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A mp entrega o filé do saneamento para a iniciativa privad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49833">
              <a:spcBef>
                <a:spcPts val="2100"/>
              </a:spcBef>
              <a:defRPr sz="4619"/>
            </a:lvl1pPr>
          </a:lstStyle>
          <a:p>
            <a:pPr/>
            <a:r>
              <a:t>A mp entrega o filé do saneamento para a iniciativa privada</a:t>
            </a:r>
          </a:p>
        </p:txBody>
      </p:sp>
      <p:sp>
        <p:nvSpPr>
          <p:cNvPr id="188" name="Com a MP o município torna-se refém da LICITAÇÃO. A empresa privada normalmente apresenta interessa onde há retorno financeiro, onde não existe necessidade de grandes investimentos.…"/>
          <p:cNvSpPr txBox="1"/>
          <p:nvPr>
            <p:ph type="body" idx="1"/>
          </p:nvPr>
        </p:nvSpPr>
        <p:spPr>
          <a:xfrm>
            <a:off x="406399" y="2791177"/>
            <a:ext cx="12192001" cy="6108701"/>
          </a:xfrm>
          <a:prstGeom prst="rect">
            <a:avLst/>
          </a:prstGeom>
        </p:spPr>
        <p:txBody>
          <a:bodyPr/>
          <a:lstStyle/>
          <a:p>
            <a:pPr marL="408940" indent="-408940" algn="just" defTabSz="537463">
              <a:spcBef>
                <a:spcPts val="2500"/>
              </a:spcBef>
              <a:defRPr sz="3128"/>
            </a:pPr>
            <a:r>
              <a:t>Com a MP o município torna-se refém da LICITAÇÃO. A empresa privada normalmente apresenta interessa onde há retorno financeiro, onde não existe necessidade de grandes investimentos. </a:t>
            </a:r>
          </a:p>
          <a:p>
            <a:pPr marL="408940" indent="-408940" algn="just" defTabSz="537463">
              <a:spcBef>
                <a:spcPts val="2500"/>
              </a:spcBef>
              <a:defRPr sz="3128"/>
            </a:pPr>
            <a:r>
              <a:t>Os municípios menores, que representam 80% no país, correm o risco de ficarem a cargo do Estado. FIM DO SUBSÍDIO CRUZADO, que garante tarifas justas para todas e todos.</a:t>
            </a:r>
          </a:p>
          <a:p>
            <a:pPr marL="408940" indent="-408940" algn="just" defTabSz="537463">
              <a:spcBef>
                <a:spcPts val="2500"/>
              </a:spcBef>
              <a:defRPr sz="3128"/>
            </a:pPr>
            <a:r>
              <a:t>Os riscos para os municípios sem força política diante do gigantismo das transnacionais - maioria no setor do saneamento privado, não podem ser ignorados.</a:t>
            </a:r>
          </a:p>
        </p:txBody>
      </p:sp>
      <p:pic>
        <p:nvPicPr>
          <p:cNvPr id="189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Brasil é vice - líder em Reestatização de água e saneamento no mund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79729">
              <a:spcBef>
                <a:spcPts val="1800"/>
              </a:spcBef>
              <a:defRPr sz="3900"/>
            </a:lvl1pPr>
          </a:lstStyle>
          <a:p>
            <a:pPr/>
            <a:r>
              <a:t>Brasil é vice - líder em Reestatização de água e saneamento no mundo</a:t>
            </a:r>
          </a:p>
        </p:txBody>
      </p:sp>
      <p:sp>
        <p:nvSpPr>
          <p:cNvPr id="193" name="Com 78 casos, atrás da França com 106, o Brasil ocupa o ranking em segundo lugar. São 77 municípios em Tocantins* e Itu * no Estado de São de Paulo.…"/>
          <p:cNvSpPr txBox="1"/>
          <p:nvPr>
            <p:ph type="body" idx="1"/>
          </p:nvPr>
        </p:nvSpPr>
        <p:spPr>
          <a:xfrm>
            <a:off x="406400" y="2404533"/>
            <a:ext cx="12192001" cy="6108701"/>
          </a:xfrm>
          <a:prstGeom prst="rect">
            <a:avLst/>
          </a:prstGeom>
        </p:spPr>
        <p:txBody>
          <a:bodyPr/>
          <a:lstStyle/>
          <a:p>
            <a:pPr marL="435609" indent="-435609" algn="just" defTabSz="572516">
              <a:spcBef>
                <a:spcPts val="2700"/>
              </a:spcBef>
              <a:defRPr sz="3332"/>
            </a:pPr>
            <a:r>
              <a:t>Com 78 casos, atrás da França com 106, o Brasil ocupa o ranking em segundo lugar. São 77 municípios em Tocantins* e Itu * no Estado de São de Paulo. </a:t>
            </a:r>
          </a:p>
          <a:p>
            <a:pPr marL="435609" indent="-435609" algn="just" defTabSz="572516">
              <a:spcBef>
                <a:spcPts val="2700"/>
              </a:spcBef>
              <a:defRPr sz="3332"/>
            </a:pPr>
            <a:r>
              <a:t>Os motivos tanto no Brasil, como na França e nos demais 83 casos confirmados, do ano de 2000 até 2018 no restante do mundo de reestatização no setor de água e saneamento são sempre os mesmos: </a:t>
            </a:r>
          </a:p>
          <a:p>
            <a:pPr marL="435609" indent="-435609" algn="just" defTabSz="572516">
              <a:spcBef>
                <a:spcPts val="2700"/>
              </a:spcBef>
              <a:defRPr sz="3332"/>
            </a:pPr>
          </a:p>
        </p:txBody>
      </p:sp>
      <p:sp>
        <p:nvSpPr>
          <p:cNvPr id="194" name="Tarifas extremamente ELEVADAS…"/>
          <p:cNvSpPr txBox="1"/>
          <p:nvPr/>
        </p:nvSpPr>
        <p:spPr>
          <a:xfrm>
            <a:off x="5578544" y="6853597"/>
            <a:ext cx="6826560" cy="1566673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63500" dir="2700000">
              <a:srgbClr val="000000">
                <a:alpha val="50000"/>
              </a:srgbClr>
            </a:outerShdw>
            <a:reflection blurRad="0" stA="34318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Tarifas extremamente ELEVADAS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Falta de Transparência nos contratos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Baixo investimento das empresas privadas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Insatisfação dos usuários </a:t>
            </a:r>
          </a:p>
        </p:txBody>
      </p:sp>
      <p:sp>
        <p:nvSpPr>
          <p:cNvPr id="195" name="267 casos no mundo"/>
          <p:cNvSpPr txBox="1"/>
          <p:nvPr/>
        </p:nvSpPr>
        <p:spPr>
          <a:xfrm>
            <a:off x="1539714" y="7380392"/>
            <a:ext cx="2609495" cy="513082"/>
          </a:xfrm>
          <a:prstGeom prst="rect">
            <a:avLst/>
          </a:prstGeom>
          <a:solidFill>
            <a:schemeClr val="accent4"/>
          </a:solidFill>
          <a:ln w="508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63500" dir="2700000">
              <a:srgbClr val="000000">
                <a:alpha val="50000"/>
              </a:srgbClr>
            </a:outerShdw>
            <a:reflection blurRad="0" stA="50000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267 casos no mundo</a:t>
            </a:r>
          </a:p>
        </p:txBody>
      </p:sp>
      <p:pic>
        <p:nvPicPr>
          <p:cNvPr id="196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mph" nodeType="clickEffect" presetSubtype="0" presetID="6" grpId="3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4" grpId="1"/>
      <p:bldP build="whole" bldLvl="1" animBg="1" rev="0" advAuto="0" spid="195" grpId="2"/>
      <p:bldP build="whole" bldLvl="1" animBg="1" rev="0" advAuto="0" spid="194" grpId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O brasil em 2017, somava 245 dos 5.5570 municípios com contratos de concessão com a iniciativa privada. Uma pesquisa realizada pelo Instituto Mais Democracia, denominada - Quem são os proprietários do saneamento no Brasil? , indicou que 58% dos grupos atuantes no País estão relacionadas a fundos de investimentos e a instituições financeiras.…"/>
          <p:cNvSpPr txBox="1"/>
          <p:nvPr/>
        </p:nvSpPr>
        <p:spPr>
          <a:xfrm>
            <a:off x="602223" y="4493768"/>
            <a:ext cx="11800354" cy="2620264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O brasil em 2017, somava 245 dos 5.5570 municípios com contratos de concessão com a iniciativa privada. Uma pesquisa realizada pelo Instituto Mais Democracia, denominada - Quem são os proprietários do saneamento no Brasil? , indicou que 58% dos grupos atuantes no País estão relacionadas a fundos de investimentos e a instituições financeiras.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A mesma pesquisa comprovou que apenas 5 empresas controlam 88% dos contratos de concessão privados.</a:t>
            </a:r>
          </a:p>
        </p:txBody>
      </p:sp>
      <p:sp>
        <p:nvSpPr>
          <p:cNvPr id="200" name="Importante termos também um olhar atento para o processo de internacionalização da água brasileira"/>
          <p:cNvSpPr txBox="1"/>
          <p:nvPr/>
        </p:nvSpPr>
        <p:spPr>
          <a:xfrm>
            <a:off x="1726423" y="7657760"/>
            <a:ext cx="9551953" cy="82194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Importante termos também um olhar atento para o processo de internacionalização da água brasileira</a:t>
            </a:r>
          </a:p>
        </p:txBody>
      </p:sp>
      <p:sp>
        <p:nvSpPr>
          <p:cNvPr id="201" name="Ao mesmo tempo empresas privadas, ligadas a instituições financeiras  com lucros cada vez mais elevados, ou seja: PRIORIZAÇÃO DE RETORNO AOS INVESTIDORES, EM DETRIMENTO DA QUALIDADE DOS SERVIÇOS PRESTADOS PARA A POPULAÇÃO."/>
          <p:cNvSpPr txBox="1"/>
          <p:nvPr/>
        </p:nvSpPr>
        <p:spPr>
          <a:xfrm>
            <a:off x="400481" y="1346595"/>
            <a:ext cx="12203837" cy="302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>
              <a:spcBef>
                <a:spcPts val="2800"/>
              </a:spcBef>
              <a:defRPr sz="3400"/>
            </a:lvl1pPr>
          </a:lstStyle>
          <a:p>
            <a:pPr/>
            <a:r>
              <a:t>Ao mesmo tempo empresas privadas, ligadas a instituições financeiras  com lucros cada vez mais elevados, ou seja: PRIORIZAÇÃO DE RETORNO AOS INVESTIDORES, EM DETRIMENTO DA QUALIDADE DOS SERVIÇOS PRESTADOS PARA A POPULAÇÃO.</a:t>
            </a:r>
          </a:p>
        </p:txBody>
      </p:sp>
      <p:pic>
        <p:nvPicPr>
          <p:cNvPr id="202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Água é direito fundamental para todas e todo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Água é direito fundamental para todas e todos</a:t>
            </a:r>
          </a:p>
        </p:txBody>
      </p:sp>
      <p:sp>
        <p:nvSpPr>
          <p:cNvPr id="206" name="Em 2010 a ONU incluiu em seu rol de Direitos Humanos à ÁGUA E O SANEAMENTO BÁSIC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Em 2010 a ONU incluiu em seu rol de Direitos Humanos à ÁGUA E O SANEAMENTO BÁSICO. </a:t>
            </a:r>
          </a:p>
          <a:p>
            <a:pPr/>
            <a:r>
              <a:t>Lembrando que o direito humano à água obedece cinco pilares: disponibilidade, acessibilidade física, aceitabilidade, acessibilidade financeira e qualidade.</a:t>
            </a:r>
          </a:p>
        </p:txBody>
      </p:sp>
      <p:sp>
        <p:nvSpPr>
          <p:cNvPr id="207" name="Empresa privada não atende os 5 pilares…"/>
          <p:cNvSpPr txBox="1"/>
          <p:nvPr/>
        </p:nvSpPr>
        <p:spPr>
          <a:xfrm>
            <a:off x="4897899" y="6654460"/>
            <a:ext cx="6377174" cy="847346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63500" dir="2700000">
              <a:srgbClr val="000000">
                <a:alpha val="50000"/>
              </a:srgbClr>
            </a:outerShdw>
            <a:reflection blurRad="0" stA="50000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Empresa privada não atende os 5 pilares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  <a:r>
              <a:t>Em virtude do lucro</a:t>
            </a:r>
          </a:p>
        </p:txBody>
      </p:sp>
      <p:pic>
        <p:nvPicPr>
          <p:cNvPr id="208" name="home_logo.png" descr="home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logo-rodape-300x135.jpg" descr="logo-rodape-300x135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Água é um bem de todos … não pode ter dono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Água é um bem de todos … não pode ter dono!</a:t>
            </a:r>
          </a:p>
        </p:txBody>
      </p:sp>
      <p:sp>
        <p:nvSpPr>
          <p:cNvPr id="212" name="https://diplomatique.org.br/brasil-e-vice-lider-mundial-em-reestatizacao-da-agua/…"/>
          <p:cNvSpPr txBox="1"/>
          <p:nvPr>
            <p:ph type="body" idx="1"/>
          </p:nvPr>
        </p:nvSpPr>
        <p:spPr>
          <a:xfrm>
            <a:off x="406400" y="1970616"/>
            <a:ext cx="12192001" cy="6108701"/>
          </a:xfrm>
          <a:prstGeom prst="rect">
            <a:avLst/>
          </a:prstGeom>
        </p:spPr>
        <p:txBody>
          <a:bodyPr/>
          <a:lstStyle/>
          <a:p>
            <a:pPr>
              <a:defRPr sz="3500"/>
            </a:pPr>
          </a:p>
          <a:p>
            <a:pPr marL="0" indent="0" defTabSz="457200">
              <a:lnSpc>
                <a:spcPts val="2900"/>
              </a:lnSpc>
              <a:spcBef>
                <a:spcPts val="0"/>
              </a:spcBef>
              <a:buClrTx/>
              <a:buSzTx/>
              <a:buFontTx/>
              <a:buNone/>
              <a:defRPr sz="13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rPr>
                <a:solidFill>
                  <a:schemeClr val="accent1"/>
                </a:solidFill>
                <a:hlinkClick r:id="rId2" invalidUrl="" action="" tgtFrame="" tooltip="" history="1" highlightClick="0" endSnd="0"/>
              </a:rPr>
              <a:t>https://diplomatique.org.br/brasil-e-vice-lider-mundial-em-reestatizacao-da-agua/</a:t>
            </a:r>
          </a:p>
          <a:p>
            <a:pPr marL="0" indent="0" defTabSz="457200">
              <a:lnSpc>
                <a:spcPts val="2900"/>
              </a:lnSpc>
              <a:spcBef>
                <a:spcPts val="0"/>
              </a:spcBef>
              <a:buClrTx/>
              <a:buSzTx/>
              <a:buFontTx/>
              <a:buNone/>
              <a:defRPr sz="13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</a:p>
          <a:p>
            <a:pPr marL="0" indent="0" defTabSz="457200">
              <a:lnSpc>
                <a:spcPts val="2900"/>
              </a:lnSpc>
              <a:spcBef>
                <a:spcPts val="0"/>
              </a:spcBef>
              <a:buClrTx/>
              <a:buSzTx/>
              <a:buFontTx/>
              <a:buNone/>
              <a:defRPr sz="13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rPr>
                <a:solidFill>
                  <a:schemeClr val="accent1"/>
                </a:solidFill>
                <a:hlinkClick r:id="rId3" invalidUrl="" action="" tgtFrame="" tooltip="" history="1" highlightClick="0" endSnd="0"/>
              </a:rPr>
              <a:t>http://agenciabrasil.ebc.com.br/direitos-humanos/noticia/2016-11/falta-de-agua-e-tratamento-de-esgoto-afeta-principalmente-mulheres</a:t>
            </a: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ClrTx/>
              <a:buSzTx/>
              <a:buFontTx/>
              <a:buNone/>
              <a:defRPr sz="12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rPr>
                <a:solidFill>
                  <a:schemeClr val="accent1"/>
                </a:solidFill>
                <a:hlinkClick r:id="rId4" invalidUrl="" action="" tgtFrame="" tooltip="" history="1" highlightClick="0" endSnd="0"/>
              </a:rPr>
              <a:t>https://br.boell.org/pt-br/2018/06/25/quem-sao-os-proprietarios-do-saneamento-no-brasil</a:t>
            </a:r>
          </a:p>
        </p:txBody>
      </p:sp>
      <p:sp>
        <p:nvSpPr>
          <p:cNvPr id="213" name="Fonte:"/>
          <p:cNvSpPr txBox="1"/>
          <p:nvPr/>
        </p:nvSpPr>
        <p:spPr>
          <a:xfrm>
            <a:off x="185927" y="2639483"/>
            <a:ext cx="1089611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2">
              <a:defRPr sz="1400"/>
            </a:pPr>
            <a:r>
              <a:t>Fonte:</a:t>
            </a:r>
          </a:p>
        </p:txBody>
      </p:sp>
      <p:sp>
        <p:nvSpPr>
          <p:cNvPr id="214" name="É na luta que a gente se encontra!"/>
          <p:cNvSpPr txBox="1"/>
          <p:nvPr/>
        </p:nvSpPr>
        <p:spPr>
          <a:xfrm>
            <a:off x="3259764" y="4204419"/>
            <a:ext cx="6485272" cy="847346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63500" dir="2700000">
              <a:srgbClr val="000000">
                <a:alpha val="50000"/>
              </a:srgbClr>
            </a:outerShdw>
            <a:reflection blurRad="0" stA="50000" stPos="0" endA="0" endPos="40000" dist="0" dir="5400000" fadeDir="5400000" sx="100000" sy="-100000" kx="0" ky="0" algn="bl" rotWithShape="0"/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É na luta que a gente se encontra!</a:t>
            </a:r>
          </a:p>
        </p:txBody>
      </p:sp>
      <p:sp>
        <p:nvSpPr>
          <p:cNvPr id="215" name="Renata Valim…"/>
          <p:cNvSpPr txBox="1"/>
          <p:nvPr/>
        </p:nvSpPr>
        <p:spPr>
          <a:xfrm>
            <a:off x="3694556" y="5509323"/>
            <a:ext cx="5615687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defRPr b="1" i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Renata Valim</a:t>
            </a:r>
          </a:p>
          <a:p>
            <a:pPr algn="ctr">
              <a:defRPr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Secretária Nacional da Juventude - FNU</a:t>
            </a:r>
          </a:p>
          <a:p>
            <a:pPr algn="ctr">
              <a:defRPr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Dirigente Sindical Sindiágua RS </a:t>
            </a:r>
          </a:p>
          <a:p>
            <a:pPr algn="ctr">
              <a:defRPr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t>Trabalhadora do Setor do Saneamento do RS</a:t>
            </a:r>
          </a:p>
        </p:txBody>
      </p:sp>
      <p:sp>
        <p:nvSpPr>
          <p:cNvPr id="216" name="renata.valim@sindiaguars.com.br…"/>
          <p:cNvSpPr txBox="1"/>
          <p:nvPr/>
        </p:nvSpPr>
        <p:spPr>
          <a:xfrm>
            <a:off x="4610693" y="8341783"/>
            <a:ext cx="4040125" cy="173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rPr u="sng">
                <a:solidFill>
                  <a:schemeClr val="accent1"/>
                </a:solidFill>
                <a:hlinkClick r:id="rId5" invalidUrl="" action="" tgtFrame="" tooltip="" history="1" highlightClick="0" endSnd="0"/>
              </a:rPr>
              <a:t>renata.valim@sindiaguars.com.br</a:t>
            </a:r>
          </a:p>
          <a:p>
            <a:pPr/>
            <a:r>
              <a:rPr u="sng">
                <a:solidFill>
                  <a:schemeClr val="accent1"/>
                </a:solidFill>
                <a:hlinkClick r:id="rId6" invalidUrl="" action="" tgtFrame="" tooltip="" history="1" highlightClick="0" endSnd="0"/>
              </a:rPr>
              <a:t>renata.valim@gmail.com</a:t>
            </a:r>
          </a:p>
        </p:txBody>
      </p:sp>
      <p:pic>
        <p:nvPicPr>
          <p:cNvPr id="217" name="home_logo.png" descr="home_logo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170379" y="66297"/>
            <a:ext cx="975094" cy="9141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8" name="logo-rodape-300x135.jpg" descr="logo-rodape-300x135.jp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889569" y="91572"/>
            <a:ext cx="1919112" cy="86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