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  <p:sldId id="1071" r:id="rId10"/>
    <p:sldId id="1072" r:id="rId11"/>
    <p:sldId id="1073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02CBB9-F4D8-47DB-8776-C52BB8860922}" type="doc">
      <dgm:prSet loTypeId="urn:microsoft.com/office/officeart/2009/3/layout/OpposingIdeas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4E82157-35FB-46F4-B7A2-8D569FFCC344}">
      <dgm:prSet phldrT="[Texto]"/>
      <dgm:spPr/>
      <dgm:t>
        <a:bodyPr/>
        <a:lstStyle/>
        <a:p>
          <a:r>
            <a:rPr lang="pt-BR" b="1" dirty="0">
              <a:solidFill>
                <a:srgbClr val="FF0000"/>
              </a:solidFill>
            </a:rPr>
            <a:t>ARTIGO 08D</a:t>
          </a:r>
        </a:p>
        <a:p>
          <a:r>
            <a:rPr lang="pt-BR" dirty="0"/>
            <a:t>(Permitir a venda da </a:t>
          </a:r>
          <a:r>
            <a:rPr lang="pt-BR" dirty="0" err="1"/>
            <a:t>CESB’s</a:t>
          </a:r>
          <a:r>
            <a:rPr lang="pt-BR" dirty="0"/>
            <a:t> sem a extinção do CONTRATO DE PROGRAMA)</a:t>
          </a:r>
        </a:p>
      </dgm:t>
    </dgm:pt>
    <dgm:pt modelId="{D2BA4F4A-FF83-47CA-92B1-1A2ECF9055F8}" type="parTrans" cxnId="{128357E4-CB5C-454D-853F-CED69E2575CB}">
      <dgm:prSet/>
      <dgm:spPr/>
      <dgm:t>
        <a:bodyPr/>
        <a:lstStyle/>
        <a:p>
          <a:endParaRPr lang="pt-BR"/>
        </a:p>
      </dgm:t>
    </dgm:pt>
    <dgm:pt modelId="{885336A6-839B-4D9A-BF90-3276F34F28D0}" type="sibTrans" cxnId="{128357E4-CB5C-454D-853F-CED69E2575CB}">
      <dgm:prSet/>
      <dgm:spPr/>
      <dgm:t>
        <a:bodyPr/>
        <a:lstStyle/>
        <a:p>
          <a:endParaRPr lang="pt-BR"/>
        </a:p>
      </dgm:t>
    </dgm:pt>
    <dgm:pt modelId="{56AB4A04-D0D4-4886-BF93-FB1BC71CEAFD}">
      <dgm:prSet phldrT="[Texto]"/>
      <dgm:spPr/>
      <dgm:t>
        <a:bodyPr/>
        <a:lstStyle/>
        <a:p>
          <a:r>
            <a:rPr lang="pt-BR" b="1" dirty="0">
              <a:solidFill>
                <a:srgbClr val="FF0000"/>
              </a:solidFill>
            </a:rPr>
            <a:t>ARTIGO 10C</a:t>
          </a:r>
        </a:p>
        <a:p>
          <a:r>
            <a:rPr lang="pt-BR" dirty="0"/>
            <a:t>(CHAMAMENTO PÚBLICO)</a:t>
          </a:r>
        </a:p>
        <a:p>
          <a:r>
            <a:rPr lang="pt-BR" dirty="0"/>
            <a:t>(SUBSÍDIO CRUZADO)</a:t>
          </a:r>
        </a:p>
      </dgm:t>
    </dgm:pt>
    <dgm:pt modelId="{F8F3BA2E-2E69-4929-A9DE-29FFFA989D5E}" type="parTrans" cxnId="{5E8191F8-ADAE-4B42-9054-C2D9B9F74A54}">
      <dgm:prSet/>
      <dgm:spPr/>
      <dgm:t>
        <a:bodyPr/>
        <a:lstStyle/>
        <a:p>
          <a:endParaRPr lang="pt-BR"/>
        </a:p>
      </dgm:t>
    </dgm:pt>
    <dgm:pt modelId="{1324420B-F60C-4785-B63B-A3091AFB2DAD}" type="sibTrans" cxnId="{5E8191F8-ADAE-4B42-9054-C2D9B9F74A54}">
      <dgm:prSet/>
      <dgm:spPr/>
      <dgm:t>
        <a:bodyPr/>
        <a:lstStyle/>
        <a:p>
          <a:endParaRPr lang="pt-BR"/>
        </a:p>
      </dgm:t>
    </dgm:pt>
    <dgm:pt modelId="{664E2B6A-AFB4-4CF6-B6F6-155ADFEBF250}">
      <dgm:prSet phldrT="[Texto]"/>
      <dgm:spPr/>
      <dgm:t>
        <a:bodyPr/>
        <a:lstStyle/>
        <a:p>
          <a:r>
            <a:rPr lang="pt-BR" dirty="0"/>
            <a:t>Não ajuda</a:t>
          </a:r>
        </a:p>
      </dgm:t>
    </dgm:pt>
    <dgm:pt modelId="{086D3B75-F8B3-454B-8769-D703ACDAAA87}" type="sibTrans" cxnId="{4681013D-4261-4D60-BFC3-D0F0B393DBA5}">
      <dgm:prSet/>
      <dgm:spPr/>
      <dgm:t>
        <a:bodyPr/>
        <a:lstStyle/>
        <a:p>
          <a:endParaRPr lang="pt-BR"/>
        </a:p>
      </dgm:t>
    </dgm:pt>
    <dgm:pt modelId="{1190EAEA-F9BF-4BDE-9464-7CFDF6217357}" type="parTrans" cxnId="{4681013D-4261-4D60-BFC3-D0F0B393DBA5}">
      <dgm:prSet/>
      <dgm:spPr/>
      <dgm:t>
        <a:bodyPr/>
        <a:lstStyle/>
        <a:p>
          <a:endParaRPr lang="pt-BR"/>
        </a:p>
      </dgm:t>
    </dgm:pt>
    <dgm:pt modelId="{C8287811-502D-4DA8-A7E3-6394C2408760}">
      <dgm:prSet phldrT="[Texto]"/>
      <dgm:spPr/>
      <dgm:t>
        <a:bodyPr/>
        <a:lstStyle/>
        <a:p>
          <a:r>
            <a:rPr lang="pt-BR" dirty="0"/>
            <a:t>Não ajuda </a:t>
          </a:r>
        </a:p>
      </dgm:t>
    </dgm:pt>
    <dgm:pt modelId="{EE8BEA40-D307-4E80-A774-DF6A4A1F8B39}" type="sibTrans" cxnId="{A8FED8CC-86ED-40C0-B54F-DEBDEFBAED03}">
      <dgm:prSet/>
      <dgm:spPr/>
      <dgm:t>
        <a:bodyPr/>
        <a:lstStyle/>
        <a:p>
          <a:endParaRPr lang="pt-BR"/>
        </a:p>
      </dgm:t>
    </dgm:pt>
    <dgm:pt modelId="{5EAFB5EE-FA8D-43A8-A1A3-C573130D8977}" type="parTrans" cxnId="{A8FED8CC-86ED-40C0-B54F-DEBDEFBAED03}">
      <dgm:prSet/>
      <dgm:spPr/>
      <dgm:t>
        <a:bodyPr/>
        <a:lstStyle/>
        <a:p>
          <a:endParaRPr lang="pt-BR"/>
        </a:p>
      </dgm:t>
    </dgm:pt>
    <dgm:pt modelId="{A9EF6BFD-3FBB-4705-B33B-39FD9F9B2CDB}" type="pres">
      <dgm:prSet presAssocID="{3402CBB9-F4D8-47DB-8776-C52BB8860922}" presName="Name0" presStyleCnt="0">
        <dgm:presLayoutVars>
          <dgm:chMax val="2"/>
          <dgm:dir/>
          <dgm:animOne val="branch"/>
          <dgm:animLvl val="lvl"/>
          <dgm:resizeHandles val="exact"/>
        </dgm:presLayoutVars>
      </dgm:prSet>
      <dgm:spPr/>
    </dgm:pt>
    <dgm:pt modelId="{9DAC6926-3FB8-4188-B172-862809BC39E1}" type="pres">
      <dgm:prSet presAssocID="{3402CBB9-F4D8-47DB-8776-C52BB8860922}" presName="Background" presStyleLbl="node1" presStyleIdx="0" presStyleCnt="1" custLinFactNeighborX="1739" custLinFactNeighborY="0"/>
      <dgm:spPr/>
    </dgm:pt>
    <dgm:pt modelId="{6A8FFD0B-B0E2-4FC2-BB4C-ABA2679E595B}" type="pres">
      <dgm:prSet presAssocID="{3402CBB9-F4D8-47DB-8776-C52BB8860922}" presName="Divider" presStyleLbl="callout" presStyleIdx="0" presStyleCnt="1"/>
      <dgm:spPr/>
    </dgm:pt>
    <dgm:pt modelId="{405AB045-77FE-4CA9-83E1-D18D771603CB}" type="pres">
      <dgm:prSet presAssocID="{3402CBB9-F4D8-47DB-8776-C52BB8860922}" presName="ChildText1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2927E15-F885-4DEE-87BE-FCF116B62FC1}" type="pres">
      <dgm:prSet presAssocID="{3402CBB9-F4D8-47DB-8776-C52BB8860922}" presName="ChildText2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2EEA954-EE00-492C-A9AC-6E79962BB580}" type="pres">
      <dgm:prSet presAssocID="{3402CBB9-F4D8-47DB-8776-C52BB8860922}" presName="ParentText1" presStyleLbl="revTx" presStyleIdx="0" presStyleCnt="0">
        <dgm:presLayoutVars>
          <dgm:chMax val="1"/>
          <dgm:chPref val="1"/>
        </dgm:presLayoutVars>
      </dgm:prSet>
      <dgm:spPr/>
    </dgm:pt>
    <dgm:pt modelId="{E4C03BEE-0682-492F-9BDB-CE7946FE2550}" type="pres">
      <dgm:prSet presAssocID="{3402CBB9-F4D8-47DB-8776-C52BB8860922}" presName="ParentShape1" presStyleLbl="alignImgPlace1" presStyleIdx="0" presStyleCnt="2" custAng="10800000">
        <dgm:presLayoutVars/>
      </dgm:prSet>
      <dgm:spPr/>
    </dgm:pt>
    <dgm:pt modelId="{4F103E79-F32F-44A3-A99E-05BDFE0FD1FD}" type="pres">
      <dgm:prSet presAssocID="{3402CBB9-F4D8-47DB-8776-C52BB8860922}" presName="ParentText2" presStyleLbl="revTx" presStyleIdx="0" presStyleCnt="0">
        <dgm:presLayoutVars>
          <dgm:chMax val="1"/>
          <dgm:chPref val="1"/>
        </dgm:presLayoutVars>
      </dgm:prSet>
      <dgm:spPr/>
    </dgm:pt>
    <dgm:pt modelId="{1A225C36-C7BD-4AFD-93BE-706CFE77A63B}" type="pres">
      <dgm:prSet presAssocID="{3402CBB9-F4D8-47DB-8776-C52BB8860922}" presName="ParentShape2" presStyleLbl="alignImgPlace1" presStyleIdx="1" presStyleCnt="2">
        <dgm:presLayoutVars/>
      </dgm:prSet>
      <dgm:spPr/>
    </dgm:pt>
  </dgm:ptLst>
  <dgm:cxnLst>
    <dgm:cxn modelId="{CBBDDD1E-B4B5-4E92-A9CA-8EBF14BCF507}" type="presOf" srcId="{664E2B6A-AFB4-4CF6-B6F6-155ADFEBF250}" destId="{1A225C36-C7BD-4AFD-93BE-706CFE77A63B}" srcOrd="1" destOrd="0" presId="urn:microsoft.com/office/officeart/2009/3/layout/OpposingIdeas"/>
    <dgm:cxn modelId="{7A4A2526-86A9-454A-B5AB-BD52EF2EF7E9}" type="presOf" srcId="{56AB4A04-D0D4-4886-BF93-FB1BC71CEAFD}" destId="{12927E15-F885-4DEE-87BE-FCF116B62FC1}" srcOrd="0" destOrd="0" presId="urn:microsoft.com/office/officeart/2009/3/layout/OpposingIdeas"/>
    <dgm:cxn modelId="{4681013D-4261-4D60-BFC3-D0F0B393DBA5}" srcId="{3402CBB9-F4D8-47DB-8776-C52BB8860922}" destId="{664E2B6A-AFB4-4CF6-B6F6-155ADFEBF250}" srcOrd="1" destOrd="0" parTransId="{1190EAEA-F9BF-4BDE-9464-7CFDF6217357}" sibTransId="{086D3B75-F8B3-454B-8769-D703ACDAAA87}"/>
    <dgm:cxn modelId="{9822558D-A8D9-46D3-885E-4D090CD96367}" type="presOf" srcId="{3402CBB9-F4D8-47DB-8776-C52BB8860922}" destId="{A9EF6BFD-3FBB-4705-B33B-39FD9F9B2CDB}" srcOrd="0" destOrd="0" presId="urn:microsoft.com/office/officeart/2009/3/layout/OpposingIdeas"/>
    <dgm:cxn modelId="{1884FFA1-C9EC-4F8C-9443-E55416C2E933}" type="presOf" srcId="{C8287811-502D-4DA8-A7E3-6394C2408760}" destId="{E4C03BEE-0682-492F-9BDB-CE7946FE2550}" srcOrd="1" destOrd="0" presId="urn:microsoft.com/office/officeart/2009/3/layout/OpposingIdeas"/>
    <dgm:cxn modelId="{A8FED8CC-86ED-40C0-B54F-DEBDEFBAED03}" srcId="{3402CBB9-F4D8-47DB-8776-C52BB8860922}" destId="{C8287811-502D-4DA8-A7E3-6394C2408760}" srcOrd="0" destOrd="0" parTransId="{5EAFB5EE-FA8D-43A8-A1A3-C573130D8977}" sibTransId="{EE8BEA40-D307-4E80-A774-DF6A4A1F8B39}"/>
    <dgm:cxn modelId="{BADC46DD-450A-4E51-8263-E4A521FA1923}" type="presOf" srcId="{E4E82157-35FB-46F4-B7A2-8D569FFCC344}" destId="{405AB045-77FE-4CA9-83E1-D18D771603CB}" srcOrd="0" destOrd="0" presId="urn:microsoft.com/office/officeart/2009/3/layout/OpposingIdeas"/>
    <dgm:cxn modelId="{128357E4-CB5C-454D-853F-CED69E2575CB}" srcId="{C8287811-502D-4DA8-A7E3-6394C2408760}" destId="{E4E82157-35FB-46F4-B7A2-8D569FFCC344}" srcOrd="0" destOrd="0" parTransId="{D2BA4F4A-FF83-47CA-92B1-1A2ECF9055F8}" sibTransId="{885336A6-839B-4D9A-BF90-3276F34F28D0}"/>
    <dgm:cxn modelId="{1C620AE8-37EB-4B74-B30C-DC01A3BBE08B}" type="presOf" srcId="{664E2B6A-AFB4-4CF6-B6F6-155ADFEBF250}" destId="{4F103E79-F32F-44A3-A99E-05BDFE0FD1FD}" srcOrd="0" destOrd="0" presId="urn:microsoft.com/office/officeart/2009/3/layout/OpposingIdeas"/>
    <dgm:cxn modelId="{5E8191F8-ADAE-4B42-9054-C2D9B9F74A54}" srcId="{664E2B6A-AFB4-4CF6-B6F6-155ADFEBF250}" destId="{56AB4A04-D0D4-4886-BF93-FB1BC71CEAFD}" srcOrd="0" destOrd="0" parTransId="{F8F3BA2E-2E69-4929-A9DE-29FFFA989D5E}" sibTransId="{1324420B-F60C-4785-B63B-A3091AFB2DAD}"/>
    <dgm:cxn modelId="{F10C3DFA-F7EF-4C82-B7DB-F284247D465D}" type="presOf" srcId="{C8287811-502D-4DA8-A7E3-6394C2408760}" destId="{62EEA954-EE00-492C-A9AC-6E79962BB580}" srcOrd="0" destOrd="0" presId="urn:microsoft.com/office/officeart/2009/3/layout/OpposingIdeas"/>
    <dgm:cxn modelId="{D456C2B9-9CB1-4756-BB43-E713A72A90DF}" type="presParOf" srcId="{A9EF6BFD-3FBB-4705-B33B-39FD9F9B2CDB}" destId="{9DAC6926-3FB8-4188-B172-862809BC39E1}" srcOrd="0" destOrd="0" presId="urn:microsoft.com/office/officeart/2009/3/layout/OpposingIdeas"/>
    <dgm:cxn modelId="{557E02CD-36BF-44DD-B352-51EC7714B751}" type="presParOf" srcId="{A9EF6BFD-3FBB-4705-B33B-39FD9F9B2CDB}" destId="{6A8FFD0B-B0E2-4FC2-BB4C-ABA2679E595B}" srcOrd="1" destOrd="0" presId="urn:microsoft.com/office/officeart/2009/3/layout/OpposingIdeas"/>
    <dgm:cxn modelId="{2284B0F9-A00E-4C02-8C61-6E9639BE5807}" type="presParOf" srcId="{A9EF6BFD-3FBB-4705-B33B-39FD9F9B2CDB}" destId="{405AB045-77FE-4CA9-83E1-D18D771603CB}" srcOrd="2" destOrd="0" presId="urn:microsoft.com/office/officeart/2009/3/layout/OpposingIdeas"/>
    <dgm:cxn modelId="{93A4724D-2803-4421-9032-9AE904EC88D1}" type="presParOf" srcId="{A9EF6BFD-3FBB-4705-B33B-39FD9F9B2CDB}" destId="{12927E15-F885-4DEE-87BE-FCF116B62FC1}" srcOrd="3" destOrd="0" presId="urn:microsoft.com/office/officeart/2009/3/layout/OpposingIdeas"/>
    <dgm:cxn modelId="{6F822E09-E23C-4008-8811-655A3D2D58E4}" type="presParOf" srcId="{A9EF6BFD-3FBB-4705-B33B-39FD9F9B2CDB}" destId="{62EEA954-EE00-492C-A9AC-6E79962BB580}" srcOrd="4" destOrd="0" presId="urn:microsoft.com/office/officeart/2009/3/layout/OpposingIdeas"/>
    <dgm:cxn modelId="{03A29B02-D4B7-41B5-93D2-7EB59309E66D}" type="presParOf" srcId="{A9EF6BFD-3FBB-4705-B33B-39FD9F9B2CDB}" destId="{E4C03BEE-0682-492F-9BDB-CE7946FE2550}" srcOrd="5" destOrd="0" presId="urn:microsoft.com/office/officeart/2009/3/layout/OpposingIdeas"/>
    <dgm:cxn modelId="{3D4EE6F7-6FAF-4937-8C02-45A1661DA891}" type="presParOf" srcId="{A9EF6BFD-3FBB-4705-B33B-39FD9F9B2CDB}" destId="{4F103E79-F32F-44A3-A99E-05BDFE0FD1FD}" srcOrd="6" destOrd="0" presId="urn:microsoft.com/office/officeart/2009/3/layout/OpposingIdeas"/>
    <dgm:cxn modelId="{0C57183F-5F90-48E3-80F0-FCE566092FB2}" type="presParOf" srcId="{A9EF6BFD-3FBB-4705-B33B-39FD9F9B2CDB}" destId="{1A225C36-C7BD-4AFD-93BE-706CFE77A63B}" srcOrd="7" destOrd="0" presId="urn:microsoft.com/office/officeart/2009/3/layout/OpposingIdea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AC6926-3FB8-4188-B172-862809BC39E1}">
      <dsp:nvSpPr>
        <dsp:cNvPr id="0" name=""/>
        <dsp:cNvSpPr/>
      </dsp:nvSpPr>
      <dsp:spPr>
        <a:xfrm>
          <a:off x="1463487" y="971424"/>
          <a:ext cx="7013114" cy="3771413"/>
        </a:xfrm>
        <a:prstGeom prst="round2DiagRect">
          <a:avLst>
            <a:gd name="adj1" fmla="val 0"/>
            <a:gd name="adj2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8FFD0B-B0E2-4FC2-BB4C-ABA2679E595B}">
      <dsp:nvSpPr>
        <dsp:cNvPr id="0" name=""/>
        <dsp:cNvSpPr/>
      </dsp:nvSpPr>
      <dsp:spPr>
        <a:xfrm>
          <a:off x="4848086" y="1371423"/>
          <a:ext cx="935" cy="2971416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5AB045-77FE-4CA9-83E1-D18D771603CB}">
      <dsp:nvSpPr>
        <dsp:cNvPr id="0" name=""/>
        <dsp:cNvSpPr/>
      </dsp:nvSpPr>
      <dsp:spPr>
        <a:xfrm>
          <a:off x="1575300" y="1257137"/>
          <a:ext cx="3039016" cy="3199987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300" b="1" kern="1200" dirty="0">
              <a:solidFill>
                <a:srgbClr val="FF0000"/>
              </a:solidFill>
            </a:rPr>
            <a:t>ARTIGO 08D</a:t>
          </a:r>
        </a:p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300" kern="1200" dirty="0"/>
            <a:t>(Permitir a venda da </a:t>
          </a:r>
          <a:r>
            <a:rPr lang="pt-BR" sz="3300" kern="1200" dirty="0" err="1"/>
            <a:t>CESB’s</a:t>
          </a:r>
          <a:r>
            <a:rPr lang="pt-BR" sz="3300" kern="1200" dirty="0"/>
            <a:t> sem a extinção do CONTRATO DE PROGRAMA)</a:t>
          </a:r>
        </a:p>
      </dsp:txBody>
      <dsp:txXfrm>
        <a:off x="1575300" y="1257137"/>
        <a:ext cx="3039016" cy="3199987"/>
      </dsp:txXfrm>
    </dsp:sp>
    <dsp:sp modelId="{12927E15-F885-4DEE-87BE-FCF116B62FC1}">
      <dsp:nvSpPr>
        <dsp:cNvPr id="0" name=""/>
        <dsp:cNvSpPr/>
      </dsp:nvSpPr>
      <dsp:spPr>
        <a:xfrm>
          <a:off x="5081857" y="1257137"/>
          <a:ext cx="3039016" cy="3199987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300" b="1" kern="1200" dirty="0">
              <a:solidFill>
                <a:srgbClr val="FF0000"/>
              </a:solidFill>
            </a:rPr>
            <a:t>ARTIGO 10C</a:t>
          </a:r>
        </a:p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300" kern="1200" dirty="0"/>
            <a:t>(CHAMAMENTO PÚBLICO)</a:t>
          </a:r>
        </a:p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300" kern="1200" dirty="0"/>
            <a:t>(SUBSÍDIO CRUZADO)</a:t>
          </a:r>
        </a:p>
      </dsp:txBody>
      <dsp:txXfrm>
        <a:off x="5081857" y="1257137"/>
        <a:ext cx="3039016" cy="3199987"/>
      </dsp:txXfrm>
    </dsp:sp>
    <dsp:sp modelId="{E4C03BEE-0682-492F-9BDB-CE7946FE2550}">
      <dsp:nvSpPr>
        <dsp:cNvPr id="0" name=""/>
        <dsp:cNvSpPr/>
      </dsp:nvSpPr>
      <dsp:spPr>
        <a:xfrm rot="5400000">
          <a:off x="-1300031" y="1472708"/>
          <a:ext cx="4114269" cy="1168852"/>
        </a:xfrm>
        <a:prstGeom prst="rightArrow">
          <a:avLst>
            <a:gd name="adj1" fmla="val 49830"/>
            <a:gd name="adj2" fmla="val 6066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600" kern="1200" dirty="0"/>
            <a:t>Não ajuda </a:t>
          </a:r>
        </a:p>
      </dsp:txBody>
      <dsp:txXfrm>
        <a:off x="-1123378" y="1589262"/>
        <a:ext cx="3760962" cy="582438"/>
      </dsp:txXfrm>
    </dsp:sp>
    <dsp:sp modelId="{1A225C36-C7BD-4AFD-93BE-706CFE77A63B}">
      <dsp:nvSpPr>
        <dsp:cNvPr id="0" name=""/>
        <dsp:cNvSpPr/>
      </dsp:nvSpPr>
      <dsp:spPr>
        <a:xfrm rot="5400000">
          <a:off x="6881936" y="3072702"/>
          <a:ext cx="4114269" cy="1168852"/>
        </a:xfrm>
        <a:prstGeom prst="rightArrow">
          <a:avLst>
            <a:gd name="adj1" fmla="val 49830"/>
            <a:gd name="adj2" fmla="val 6066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600" kern="1200" dirty="0"/>
            <a:t>Não ajuda</a:t>
          </a:r>
        </a:p>
      </dsp:txBody>
      <dsp:txXfrm>
        <a:off x="7058590" y="3189256"/>
        <a:ext cx="3760962" cy="5824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OpposingIdeas">
  <dgm:title val=""/>
  <dgm:desc val=""/>
  <dgm:catLst>
    <dgm:cat type="relationship" pri="34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clrData>
  <dgm:layoutNode name="Name0">
    <dgm:varLst>
      <dgm:chMax val="2"/>
      <dgm:dir/>
      <dgm:animOne val="branch"/>
      <dgm:animLvl val="lvl"/>
      <dgm:resizeHandles val="exact"/>
    </dgm:varLst>
    <dgm:choose name="Name1">
      <dgm:if name="Name2" axis="ch" ptType="node" func="cnt" op="lte" val="1">
        <dgm:alg type="composite">
          <dgm:param type="ar" val="0.9928"/>
        </dgm:alg>
      </dgm:if>
      <dgm:else name="Name3">
        <dgm:alg type="composite">
          <dgm:param type="ar" val="1.6364"/>
        </dgm:alg>
      </dgm:else>
    </dgm:choose>
    <dgm:shape xmlns:r="http://schemas.openxmlformats.org/officeDocument/2006/relationships" r:blip="">
      <dgm:adjLst/>
    </dgm:shape>
    <dgm:choose name="Name4">
      <dgm:if name="Name5" func="var" arg="dir" op="equ" val="norm">
        <dgm:choose name="Name6">
          <dgm:if name="Name7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2963"/>
              <dgm:constr type="t" for="ch" forName="ChildText1" refType="h" fact="0.2722"/>
              <dgm:constr type="w" for="ch" forName="ChildText1" refType="w" fact="0.6534"/>
              <dgm:constr type="h" for="ch" forName="ChildText1" refType="h" fact="0.6682"/>
              <dgm:constr type="l" for="ch" forName="Background" refType="w" fact="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l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l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8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l" for="ch" forName="ChildText2" refType="w" fact="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l" for="ch" forName="Background" refType="w" fact="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l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l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l" for="ch" forName="ParentText2" refType="w" fact="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l" for="ch" forName="ParentShape2" refType="w" fact="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l" for="ch" forName="Divider" refType="w" fact="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if>
      <dgm:else name="Name9">
        <dgm:choose name="Name10">
          <dgm:if name="Name11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2455"/>
              <dgm:constr type="t" for="ch" forName="ChildText1" refType="h" fact="0.2651"/>
              <dgm:constr type="w" for="ch" forName="ChildText1" refType="w" fact="0.5351"/>
              <dgm:constr type="h" for="ch" forName="ChildText1" refType="h" fact="0.56"/>
              <dgm:constr type="r" for="ch" forName="Background" refType="w" fact="-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r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r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12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r" for="ch" forName="ChildText2" refType="w" fact="-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r" for="ch" forName="Background" refType="w" fact="-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r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r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r" for="ch" forName="ParentText2" refType="w" fact="-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r" for="ch" forName="ParentShape2" refType="w" fact="-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r" for="ch" forName="Divider" refType="w" fact="-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else>
    </dgm:choose>
    <dgm:choose name="Name13">
      <dgm:if name="Name14" axis="ch" ptType="node" func="cnt" op="gte" val="1">
        <dgm:layoutNode name="Background" styleLbl="node1">
          <dgm:alg type="sp"/>
          <dgm:choose name="Name15">
            <dgm:if name="Name16" func="var" arg="dir" op="equ" val="norm">
              <dgm:shape xmlns:r="http://schemas.openxmlformats.org/officeDocument/2006/relationships" type="round2DiagRect" r:blip="">
                <dgm:adjLst>
                  <dgm:adj idx="1" val="0"/>
                  <dgm:adj idx="2" val="0.1667"/>
                </dgm:adjLst>
              </dgm:shape>
            </dgm:if>
            <dgm:else name="Name17">
              <dgm:shape xmlns:r="http://schemas.openxmlformats.org/officeDocument/2006/relationships" type="round2DiagRect" r:blip="">
                <dgm:adjLst>
                  <dgm:adj idx="1" val="0.1667"/>
                  <dgm:adj idx="2" val="0"/>
                </dgm:adjLst>
              </dgm:shape>
            </dgm:else>
          </dgm:choose>
          <dgm:presOf/>
        </dgm:layoutNode>
        <dgm:choose name="Name18">
          <dgm:if name="Name19" axis="ch" ptType="node" func="cnt" op="gte" val="2">
            <dgm:layoutNode name="Divider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</dgm:if>
          <dgm:else name="Name20"/>
        </dgm:choose>
        <dgm:layoutNode name="ChildText1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ch des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21">
          <dgm:if name="Name22" axis="ch" ptType="node" func="cnt" op="gte" val="2">
            <dgm:layoutNode name="ChildText2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ch des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23"/>
        </dgm:choose>
        <dgm:layoutNode name="ParentText1" styleLbl="revTx">
          <dgm:varLst>
            <dgm:chMax val="1"/>
            <dgm:chPref val="1"/>
          </dgm:varLst>
          <dgm:choose name="Name24">
            <dgm:if name="Name25" func="var" arg="dir" op="equ" val="norm">
              <dgm:alg type="tx">
                <dgm:param type="parTxLTRAlign" val="r"/>
                <dgm:param type="shpTxLTRAlignCh" val="r"/>
                <dgm:param type="txAnchorVertCh" val="mid"/>
                <dgm:param type="autoTxRot" val="grav"/>
              </dgm:alg>
            </dgm:if>
            <dgm:else name="Name26">
              <dgm:alg type="tx">
                <dgm:param type="parTxLTRAlign" val="l"/>
                <dgm:param type="shpTxLTRAlignCh" val="r"/>
                <dgm:param type="txAnchorVertCh" val="mid"/>
                <dgm:param type="autoTxRot" val="grav"/>
              </dgm:alg>
            </dgm:else>
          </dgm:choose>
          <dgm:choose name="Name27">
            <dgm:if name="Name28" func="var" arg="dir" op="equ" val="norm">
              <dgm:shape xmlns:r="http://schemas.openxmlformats.org/officeDocument/2006/relationships" rot="-90" type="rightArrow" r:blip="" hideGeom="1">
                <dgm:adjLst>
                  <dgm:adj idx="1" val="0.4983"/>
                  <dgm:adj idx="2" val="0.6066"/>
                </dgm:adjLst>
              </dgm:shape>
            </dgm:if>
            <dgm:else name="Name29">
              <dgm:shape xmlns:r="http://schemas.openxmlformats.org/officeDocument/2006/relationships" rot="90" type="leftArrow" r:blip="" hideGeom="1">
                <dgm:adjLst>
                  <dgm:adj idx="1" val="0.4983"/>
                  <dgm:adj idx="2" val="0.6066"/>
                </dgm:adjLst>
              </dgm:shape>
            </dgm:else>
          </dgm:choose>
          <dgm:presOf axis="ch 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ParentShape1" styleLbl="alignImgPlace1">
          <dgm:varLst/>
          <dgm:alg type="sp"/>
          <dgm:presOf axis="ch self" ptType="node node" st="1 1" cnt="1 0"/>
          <dgm:choose name="Name30">
            <dgm:if name="Name31" func="var" arg="dir" op="equ" val="norm">
              <dgm:shape xmlns:r="http://schemas.openxmlformats.org/officeDocument/2006/relationships" rot="-90" type="rightArrow" r:blip="">
                <dgm:adjLst>
                  <dgm:adj idx="1" val="0.4983"/>
                  <dgm:adj idx="2" val="0.6066"/>
                </dgm:adjLst>
              </dgm:shape>
            </dgm:if>
            <dgm:else name="Name32">
              <dgm:shape xmlns:r="http://schemas.openxmlformats.org/officeDocument/2006/relationships" rot="90" type="leftArrow" r:blip="">
                <dgm:adjLst>
                  <dgm:adj idx="1" val="0.4983"/>
                  <dgm:adj idx="2" val="0.6066"/>
                </dgm:adjLst>
              </dgm:shape>
            </dgm:else>
          </dgm:choose>
        </dgm:layoutNode>
        <dgm:choose name="Name33">
          <dgm:if name="Name34" axis="ch" ptType="node" func="cnt" op="gte" val="2">
            <dgm:layoutNode name="ParentText2" styleLbl="revTx">
              <dgm:varLst>
                <dgm:chMax val="1"/>
                <dgm:chPref val="1"/>
              </dgm:varLst>
              <dgm:choose name="Name35">
                <dgm:if name="Name36" func="var" arg="dir" op="equ" val="norm">
                  <dgm:alg type="tx">
                    <dgm:param type="parTxLTRAlign" val="r"/>
                    <dgm:param type="shpTxLTRAlignCh" val="r"/>
                    <dgm:param type="txAnchorVertCh" val="mid"/>
                    <dgm:param type="autoTxRot" val="grav"/>
                  </dgm:alg>
                </dgm:if>
                <dgm:else name="Name37">
                  <dgm:alg type="tx">
                    <dgm:param type="parTxLTRAlign" val="l"/>
                    <dgm:param type="shpTxLTRAlignCh" val="r"/>
                    <dgm:param type="txAnchorVertCh" val="mid"/>
                    <dgm:param type="autoTxRot" val="grav"/>
                  </dgm:alg>
                </dgm:else>
              </dgm:choose>
              <dgm:choose name="Name38">
                <dgm:if name="Name39" func="var" arg="dir" op="equ" val="norm">
                  <dgm:shape xmlns:r="http://schemas.openxmlformats.org/officeDocument/2006/relationships" rot="90" type="rightArrow" r:blip="" hideGeom="1">
                    <dgm:adjLst>
                      <dgm:adj idx="1" val="0.4983"/>
                      <dgm:adj idx="2" val="0.6066"/>
                    </dgm:adjLst>
                  </dgm:shape>
                </dgm:if>
                <dgm:else name="Name40">
                  <dgm:shape xmlns:r="http://schemas.openxmlformats.org/officeDocument/2006/relationships" rot="-90" type="leftArrow" r:blip="" hideGeom="1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ParentShape2" styleLbl="alignImgPlace1">
              <dgm:varLst/>
              <dgm:alg type="sp"/>
              <dgm:choose name="Name41">
                <dgm:if name="Name42" func="var" arg="dir" op="equ" val="norm">
                  <dgm:shape xmlns:r="http://schemas.openxmlformats.org/officeDocument/2006/relationships" rot="90" type="rightArrow" r:blip="">
                    <dgm:adjLst>
                      <dgm:adj idx="1" val="0.4983"/>
                      <dgm:adj idx="2" val="0.6066"/>
                    </dgm:adjLst>
                  </dgm:shape>
                </dgm:if>
                <dgm:else name="Name43">
                  <dgm:shape xmlns:r="http://schemas.openxmlformats.org/officeDocument/2006/relationships" rot="-90" type="leftArrow" r:blip="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</dgm:layoutNode>
          </dgm:if>
          <dgm:else name="Name44"/>
        </dgm:choose>
      </dgm:if>
      <dgm:else name="Name4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1D77B1-82CA-47D7-8E61-9CD0DB0014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9D9B682-7A1C-4D5A-A84D-855EAE3CFB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D955ACC-D0E9-448E-AF1F-BDBF24F4D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949F-25C5-4DF1-BA95-0070C2496B12}" type="datetimeFigureOut">
              <a:rPr lang="pt-BR" smtClean="0"/>
              <a:t>14/04/2019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82C8921-5AEE-4E37-ADF8-7AC24D416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8A09FC5-FAE6-4EAD-BB52-1A1229E56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6D68-EBE9-4CBF-A123-E8060317A9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4864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F5E332-0A3F-40BA-9CE1-AF1120B8C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C64729F-99E8-41A1-B441-D345918C43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A704EA5-1B08-4B8A-8069-82E10C8BB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949F-25C5-4DF1-BA95-0070C2496B12}" type="datetimeFigureOut">
              <a:rPr lang="pt-BR" smtClean="0"/>
              <a:t>14/04/2019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218D95E-172A-4E84-8B5B-22E1AC306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328ACA-2D64-48EB-97BA-9975C60F6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6D68-EBE9-4CBF-A123-E8060317A9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717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D169298-2E47-4BD7-84FF-A55D02BE72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2B73A3B-3D25-4088-A5C1-E0CCF5A470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9C698FC-CAD9-4DE5-A605-F8227B41E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949F-25C5-4DF1-BA95-0070C2496B12}" type="datetimeFigureOut">
              <a:rPr lang="pt-BR" smtClean="0"/>
              <a:t>14/04/2019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D59536B-BDBC-4114-B73D-91DD8A297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8624F5B-6DCD-484B-9612-604802DC7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6D68-EBE9-4CBF-A123-E8060317A9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830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CC1732-F0C8-4044-B91E-4CDAD51B3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55A207A-2F3A-4DF8-A50F-9563D3C18D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0DB5C38-6A24-40FB-AE38-92CFDA0B2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949F-25C5-4DF1-BA95-0070C2496B12}" type="datetimeFigureOut">
              <a:rPr lang="pt-BR" smtClean="0"/>
              <a:t>14/04/2019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DCDEE26-2143-4BD9-9EF5-81B3AB875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F05F7B5-E55A-49F6-BECC-6228E14DF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6D68-EBE9-4CBF-A123-E8060317A9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138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96F38F-8B97-4853-8A3B-7FDF679CA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177B729-4A0A-4AEF-8BCE-8A3A4C902F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913FAE8-2FBB-4146-AE04-D1FF6A1B8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949F-25C5-4DF1-BA95-0070C2496B12}" type="datetimeFigureOut">
              <a:rPr lang="pt-BR" smtClean="0"/>
              <a:t>14/04/2019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CEA7A48-E9F6-44B5-9A9F-DF61CAABB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0AD274D-409D-431F-B6F4-2DB0C89EA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6D68-EBE9-4CBF-A123-E8060317A9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783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4EE44D-B79A-4FD9-9E62-5E4D18E83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5FCCC26-9806-4D7E-AC74-743B07955D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DEE4ADE-05D2-4B42-AC41-BA3408CFF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C4EFB30-05CC-4D7C-BD37-E0A57491C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949F-25C5-4DF1-BA95-0070C2496B12}" type="datetimeFigureOut">
              <a:rPr lang="pt-BR" smtClean="0"/>
              <a:t>14/04/2019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BF82EB3-E190-4BB0-B851-6E0B8BF4D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52991C0-7CC6-48FC-919E-50CEDEFC9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6D68-EBE9-4CBF-A123-E8060317A9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0777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DA5C0B-7C49-486E-B5EB-0E4EFE437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478C3AA-029A-49DC-840F-B01240425A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4BF5FB1-3A0B-4A89-A1EF-987CE5AB6A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2647FE4-01BD-4775-94C4-4ADFCDB097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A8CA7FB-1792-41A3-9998-53A6FD684B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9F27082-28B7-4978-A970-330782976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949F-25C5-4DF1-BA95-0070C2496B12}" type="datetimeFigureOut">
              <a:rPr lang="pt-BR" smtClean="0"/>
              <a:t>14/04/2019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1C3C0BDB-4B46-432D-BC00-2D7E51624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AEC9181-A685-4C50-BA63-390EC7890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6D68-EBE9-4CBF-A123-E8060317A9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2540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50987E-8949-4A5A-B3AC-B833974A7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8936FCB-C315-4946-884D-7BBB80726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949F-25C5-4DF1-BA95-0070C2496B12}" type="datetimeFigureOut">
              <a:rPr lang="pt-BR" smtClean="0"/>
              <a:t>14/04/2019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920AF7C-9F0F-4276-A5B6-6795F0878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EB2AD16-6395-4F4E-AB2E-ACAA1B027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6D68-EBE9-4CBF-A123-E8060317A9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5224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5069A3C-D095-4FBD-959A-CE519CFAA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949F-25C5-4DF1-BA95-0070C2496B12}" type="datetimeFigureOut">
              <a:rPr lang="pt-BR" smtClean="0"/>
              <a:t>14/04/2019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34A10A5-FB81-4800-A897-3F784DA90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768CB8E-B495-4BF9-87BD-E9A046354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6D68-EBE9-4CBF-A123-E8060317A9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3747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7B2C42-027C-43B1-8F79-129F7ECDB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A683523-908C-4EE1-96DA-8F7D2D07E7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F4F21E2-E99B-4649-B4C6-391B79C46A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0F67CA7-68F2-4F7C-B782-95EC6BC50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949F-25C5-4DF1-BA95-0070C2496B12}" type="datetimeFigureOut">
              <a:rPr lang="pt-BR" smtClean="0"/>
              <a:t>14/04/2019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4F62A49-F98E-4E64-B73D-B6EEA7A86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ACC11EE-336A-4A32-8D09-C41CA6F0E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6D68-EBE9-4CBF-A123-E8060317A9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5716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DCECE9-86C6-4741-A146-C803B9E6A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86A95AB-9C0E-4C55-BF8A-893CA20BB0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ACA3CED-9CF4-4BA1-A3F0-1B52C51ACB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8CED56-C953-426D-B32F-149DE8E51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949F-25C5-4DF1-BA95-0070C2496B12}" type="datetimeFigureOut">
              <a:rPr lang="pt-BR" smtClean="0"/>
              <a:t>14/04/2019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712CBFD-7428-432E-A30A-FA31DBCE4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8F4F870-5FC4-4CC2-87EE-9A79212E2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6D68-EBE9-4CBF-A123-E8060317A9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3489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3DB251F-5308-4AAB-BA46-58AEAFD8F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A4B6E30-E603-4E04-AF09-C3C80884A2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B04C247-1D8B-416E-ADF4-5D8FE0158A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A949F-25C5-4DF1-BA95-0070C2496B12}" type="datetimeFigureOut">
              <a:rPr lang="pt-BR" smtClean="0"/>
              <a:t>14/04/2019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6E3BEA-DABB-4E35-8F31-C0F9DE54EE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888ABF9-6939-4F1B-A4E3-1A8574CA84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56D68-EBE9-4CBF-A123-E8060317A9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8046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6.emf"/><Relationship Id="rId7" Type="http://schemas.openxmlformats.org/officeDocument/2006/relationships/image" Target="../media/image10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hyperlink" Target="https://www.tni.org/es/publicacion/remunicipalizacion-1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59AE206-7EBA-4D33-8BC9-9D8158553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E92D6AB-A4ED-48E5-8ACC-9E3E68CEAE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4525347"/>
            <a:ext cx="6801321" cy="1737360"/>
          </a:xfrm>
        </p:spPr>
        <p:txBody>
          <a:bodyPr anchor="ctr">
            <a:normAutofit/>
          </a:bodyPr>
          <a:lstStyle/>
          <a:p>
            <a:pPr algn="r"/>
            <a:r>
              <a:rPr lang="pt-BR" sz="3800"/>
              <a:t>Audiência Pública Conjunta das Comissões CDHM, CDU, CINDRA e CLP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0F91118-67DA-4C6B-99CB-CD3293CBF2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61258" y="4525347"/>
            <a:ext cx="3258675" cy="1737360"/>
          </a:xfrm>
        </p:spPr>
        <p:txBody>
          <a:bodyPr anchor="ctr">
            <a:normAutofit/>
          </a:bodyPr>
          <a:lstStyle/>
          <a:p>
            <a:pPr algn="l"/>
            <a:r>
              <a:rPr lang="pt-BR" dirty="0"/>
              <a:t>Local: Auditório Nereu Ramos</a:t>
            </a:r>
            <a:endParaRPr lang="pt-BR"/>
          </a:p>
          <a:p>
            <a:pPr algn="l"/>
            <a:r>
              <a:rPr lang="pt-BR" dirty="0"/>
              <a:t>15/04/2019 às 14h00</a:t>
            </a:r>
            <a:endParaRPr lang="pt-BR"/>
          </a:p>
          <a:p>
            <a:pPr algn="l"/>
            <a:endParaRPr lang="pt-BR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437D937-A7F1-4011-92B4-328E5BE1B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8567" y="620480"/>
            <a:ext cx="2243800" cy="224379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672F332-AF08-46C6-94F0-77684310D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95001" y="2466604"/>
            <a:ext cx="962395" cy="96239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34244EF8-D73A-40E1-BE73-D46E6B4B0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5829" y="2327988"/>
            <a:ext cx="293695" cy="2936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B84D7E8-4ECB-42D7-ADBF-01689B0F24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2113" y="0"/>
            <a:ext cx="5699887" cy="4059244"/>
          </a:xfrm>
          <a:custGeom>
            <a:avLst/>
            <a:gdLst>
              <a:gd name="connsiteX0" fmla="*/ 0 w 5699887"/>
              <a:gd name="connsiteY0" fmla="*/ 0 h 4059244"/>
              <a:gd name="connsiteX1" fmla="*/ 5699887 w 5699887"/>
              <a:gd name="connsiteY1" fmla="*/ 0 h 4059244"/>
              <a:gd name="connsiteX2" fmla="*/ 5699887 w 5699887"/>
              <a:gd name="connsiteY2" fmla="*/ 3944096 h 4059244"/>
              <a:gd name="connsiteX3" fmla="*/ 5525775 w 5699887"/>
              <a:gd name="connsiteY3" fmla="*/ 3980429 h 4059244"/>
              <a:gd name="connsiteX4" fmla="*/ 4663256 w 5699887"/>
              <a:gd name="connsiteY4" fmla="*/ 4059244 h 4059244"/>
              <a:gd name="connsiteX5" fmla="*/ 8566 w 5699887"/>
              <a:gd name="connsiteY5" fmla="*/ 67422 h 4059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99887" h="4059244">
                <a:moveTo>
                  <a:pt x="0" y="0"/>
                </a:moveTo>
                <a:lnTo>
                  <a:pt x="5699887" y="0"/>
                </a:lnTo>
                <a:lnTo>
                  <a:pt x="5699887" y="3944096"/>
                </a:lnTo>
                <a:lnTo>
                  <a:pt x="5525775" y="3980429"/>
                </a:lnTo>
                <a:cubicBezTo>
                  <a:pt x="5246154" y="4032190"/>
                  <a:pt x="4957865" y="4059244"/>
                  <a:pt x="4663256" y="4059244"/>
                </a:cubicBezTo>
                <a:cubicBezTo>
                  <a:pt x="2306390" y="4059244"/>
                  <a:pt x="353936" y="2327747"/>
                  <a:pt x="8566" y="67422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E8E38ED-369A-44C2-B635-0BED0E48A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00392" y="4525347"/>
            <a:ext cx="0" cy="1737360"/>
          </a:xfrm>
          <a:prstGeom prst="line">
            <a:avLst/>
          </a:prstGeom>
          <a:ln w="19050" cap="sq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m 4" descr="Uma imagem contendo objeto&#10;&#10;Descrição gerada automaticamente">
            <a:extLst>
              <a:ext uri="{FF2B5EF4-FFF2-40B4-BE49-F238E27FC236}">
                <a16:creationId xmlns:a16="http://schemas.microsoft.com/office/drawing/2014/main" id="{9D80D65E-D3C3-4674-97D6-1A821C0D81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7670" y="120037"/>
            <a:ext cx="1871270" cy="101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410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E4BE89DF-D467-4D34-96C3-59E553526A87}"/>
              </a:ext>
            </a:extLst>
          </p:cNvPr>
          <p:cNvSpPr/>
          <p:nvPr/>
        </p:nvSpPr>
        <p:spPr>
          <a:xfrm>
            <a:off x="132522" y="145774"/>
            <a:ext cx="12245008" cy="83407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algn="ctr"/>
            <a:r>
              <a:rPr lang="pt-BR" sz="3200" dirty="0">
                <a:solidFill>
                  <a:srgbClr val="FF0000"/>
                </a:solidFill>
              </a:rPr>
              <a:t>Algumas propostas</a:t>
            </a:r>
          </a:p>
          <a:p>
            <a:pPr marL="457200" marR="0" lvl="0" indent="-45720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Que o Saneamento Básico seja prioridade de Estado, com recursos garantidos de forma perene e permanente conforme previsto no PLANSAB; 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Implementar a Lei Nacional de Saneamento Básico (Lei nº 11.445/2007) e o Plano Nacional de Saneamento básico (PLANSAB); </a:t>
            </a: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Qualquer alteração na  lei deve ser por PL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;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71500" lvl="0" indent="-571500">
              <a:buFont typeface="Arial" panose="020B0604020202020204" pitchFamily="34" charset="0"/>
              <a:buChar char="•"/>
              <a:defRPr/>
            </a:pPr>
            <a:r>
              <a:rPr lang="pt-BR" sz="2400" dirty="0">
                <a:solidFill>
                  <a:prstClr val="black"/>
                </a:solidFill>
              </a:rPr>
              <a:t>Criar e implementar o Programa Nacional de revitalização e fortalecimento das empresas e autarquias públicas, dentro das ações estruturantes previstas no PLANSAB;</a:t>
            </a:r>
          </a:p>
          <a:p>
            <a:pPr marL="571500" lvl="0" indent="-571500">
              <a:buFont typeface="Arial" panose="020B0604020202020204" pitchFamily="34" charset="0"/>
              <a:buChar char="•"/>
              <a:defRPr/>
            </a:pPr>
            <a:endParaRPr lang="pt-BR" sz="2400" dirty="0">
              <a:solidFill>
                <a:prstClr val="black"/>
              </a:solidFill>
            </a:endParaRPr>
          </a:p>
          <a:p>
            <a:pPr marL="571500" lvl="0" indent="-571500">
              <a:buFont typeface="Arial" panose="020B0604020202020204" pitchFamily="34" charset="0"/>
              <a:buChar char="•"/>
              <a:defRPr/>
            </a:pPr>
            <a:r>
              <a:rPr lang="pt-BR" sz="2400" dirty="0">
                <a:solidFill>
                  <a:prstClr val="black"/>
                </a:solidFill>
              </a:rPr>
              <a:t>Desonerar o setor de saneamento básico do PIS/</a:t>
            </a:r>
            <a:r>
              <a:rPr lang="pt-BR" sz="2400" dirty="0" err="1">
                <a:solidFill>
                  <a:prstClr val="black"/>
                </a:solidFill>
              </a:rPr>
              <a:t>Cofins</a:t>
            </a:r>
            <a:r>
              <a:rPr lang="pt-BR" sz="2400" dirty="0">
                <a:solidFill>
                  <a:prstClr val="black"/>
                </a:solidFill>
              </a:rPr>
              <a:t>.;</a:t>
            </a:r>
          </a:p>
          <a:p>
            <a:pPr lvl="0">
              <a:defRPr/>
            </a:pPr>
            <a:endParaRPr lang="pt-BR" sz="2400" dirty="0">
              <a:solidFill>
                <a:prstClr val="black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  <a:defRPr/>
            </a:pPr>
            <a:r>
              <a:rPr lang="pt-BR" sz="2400" dirty="0"/>
              <a:t>Instituir o Fundo Nacional de Universalização para o Saneamento Básico e subsídios para a população de baixa renda;</a:t>
            </a:r>
          </a:p>
          <a:p>
            <a:pPr marL="571500" lvl="0" indent="-571500">
              <a:buFont typeface="Arial" panose="020B0604020202020204" pitchFamily="34" charset="0"/>
              <a:buChar char="•"/>
              <a:defRPr/>
            </a:pPr>
            <a:endParaRPr lang="pt-BR" sz="2400" dirty="0">
              <a:solidFill>
                <a:prstClr val="black"/>
              </a:solidFill>
            </a:endParaRPr>
          </a:p>
          <a:p>
            <a:pPr lvl="0">
              <a:defRPr/>
            </a:pPr>
            <a:endParaRPr lang="pt-BR" sz="2400" dirty="0">
              <a:solidFill>
                <a:prstClr val="black"/>
              </a:solidFill>
            </a:endParaRPr>
          </a:p>
          <a:p>
            <a:pPr lvl="0">
              <a:defRPr/>
            </a:pPr>
            <a:endParaRPr lang="pt-BR" sz="2400" dirty="0">
              <a:solidFill>
                <a:prstClr val="black"/>
              </a:solidFill>
            </a:endParaRPr>
          </a:p>
          <a:p>
            <a:pPr lvl="0">
              <a:defRPr/>
            </a:pPr>
            <a:endParaRPr lang="pt-BR" sz="2800" dirty="0">
              <a:solidFill>
                <a:prstClr val="black"/>
              </a:solidFill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t-B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agem 3" descr="Uma imagem contendo edifício&#10;&#10;Descrição gerada automaticamente">
            <a:extLst>
              <a:ext uri="{FF2B5EF4-FFF2-40B4-BE49-F238E27FC236}">
                <a16:creationId xmlns:a16="http://schemas.microsoft.com/office/drawing/2014/main" id="{EF5F8742-E91C-434B-AA9D-C7888C907B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07114" y="123731"/>
            <a:ext cx="1871634" cy="1018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5447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5555856-9970-4BC3-9AA9-6A917F53AF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9972" y="0"/>
            <a:ext cx="6421721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7F487851-BFAF-46D8-A1ED-50CAD6E46F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ED01BF0-7BDA-457C-9791-916AB0048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484" y="4267832"/>
            <a:ext cx="4805996" cy="12971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400" kern="1200" dirty="0" err="1">
                <a:solidFill>
                  <a:srgbClr val="000000"/>
                </a:solidFill>
                <a:latin typeface="+mj-lt"/>
                <a:ea typeface="+mj-ea"/>
                <a:cs typeface="+mj-cs"/>
              </a:rPr>
              <a:t>Obrigado</a:t>
            </a:r>
            <a:endParaRPr lang="en-US" sz="4400" kern="1200" dirty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05BBDD1-160A-4F87-8E2D-95E377B90A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4788" y="3428999"/>
            <a:ext cx="4805691" cy="838831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4000" kern="120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Pedro Blois – </a:t>
            </a:r>
            <a:r>
              <a:rPr lang="en-US" sz="4000" kern="1200" dirty="0" err="1">
                <a:solidFill>
                  <a:srgbClr val="000000"/>
                </a:solidFill>
                <a:latin typeface="+mn-lt"/>
                <a:ea typeface="+mn-ea"/>
                <a:cs typeface="+mn-cs"/>
              </a:rPr>
              <a:t>Presidente</a:t>
            </a:r>
            <a:r>
              <a:rPr lang="en-US" sz="4000" kern="120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 da FNU</a:t>
            </a:r>
          </a:p>
        </p:txBody>
      </p:sp>
      <p:sp>
        <p:nvSpPr>
          <p:cNvPr id="19" name="Freeform 50">
            <a:extLst>
              <a:ext uri="{FF2B5EF4-FFF2-40B4-BE49-F238E27FC236}">
                <a16:creationId xmlns:a16="http://schemas.microsoft.com/office/drawing/2014/main" id="{13722DD7-BA73-4776-93A3-94491FEF7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27121" y="581159"/>
            <a:ext cx="5464879" cy="6276841"/>
          </a:xfrm>
          <a:custGeom>
            <a:avLst/>
            <a:gdLst>
              <a:gd name="connsiteX0" fmla="*/ 3299930 w 5464879"/>
              <a:gd name="connsiteY0" fmla="*/ 0 h 6276841"/>
              <a:gd name="connsiteX1" fmla="*/ 5398992 w 5464879"/>
              <a:gd name="connsiteY1" fmla="*/ 753544 h 6276841"/>
              <a:gd name="connsiteX2" fmla="*/ 5464879 w 5464879"/>
              <a:gd name="connsiteY2" fmla="*/ 813426 h 6276841"/>
              <a:gd name="connsiteX3" fmla="*/ 5464879 w 5464879"/>
              <a:gd name="connsiteY3" fmla="*/ 5786434 h 6276841"/>
              <a:gd name="connsiteX4" fmla="*/ 5398992 w 5464879"/>
              <a:gd name="connsiteY4" fmla="*/ 5846317 h 6276841"/>
              <a:gd name="connsiteX5" fmla="*/ 4872873 w 5464879"/>
              <a:gd name="connsiteY5" fmla="*/ 6201577 h 6276841"/>
              <a:gd name="connsiteX6" fmla="*/ 4716632 w 5464879"/>
              <a:gd name="connsiteY6" fmla="*/ 6276841 h 6276841"/>
              <a:gd name="connsiteX7" fmla="*/ 1883227 w 5464879"/>
              <a:gd name="connsiteY7" fmla="*/ 6276841 h 6276841"/>
              <a:gd name="connsiteX8" fmla="*/ 1726987 w 5464879"/>
              <a:gd name="connsiteY8" fmla="*/ 6201577 h 6276841"/>
              <a:gd name="connsiteX9" fmla="*/ 0 w 5464879"/>
              <a:gd name="connsiteY9" fmla="*/ 3299930 h 6276841"/>
              <a:gd name="connsiteX10" fmla="*/ 3299930 w 5464879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64879" h="6276841">
                <a:moveTo>
                  <a:pt x="3299930" y="0"/>
                </a:moveTo>
                <a:cubicBezTo>
                  <a:pt x="4097274" y="0"/>
                  <a:pt x="4828569" y="282789"/>
                  <a:pt x="5398992" y="753544"/>
                </a:cubicBezTo>
                <a:lnTo>
                  <a:pt x="5464879" y="813426"/>
                </a:lnTo>
                <a:lnTo>
                  <a:pt x="5464879" y="5786434"/>
                </a:lnTo>
                <a:lnTo>
                  <a:pt x="5398992" y="5846317"/>
                </a:lnTo>
                <a:cubicBezTo>
                  <a:pt x="5236014" y="5980818"/>
                  <a:pt x="5059904" y="6099975"/>
                  <a:pt x="4872873" y="6201577"/>
                </a:cubicBezTo>
                <a:lnTo>
                  <a:pt x="4716632" y="6276841"/>
                </a:lnTo>
                <a:lnTo>
                  <a:pt x="1883227" y="6276841"/>
                </a:lnTo>
                <a:lnTo>
                  <a:pt x="1726987" y="6201577"/>
                </a:lnTo>
                <a:cubicBezTo>
                  <a:pt x="698316" y="5642769"/>
                  <a:pt x="0" y="4552900"/>
                  <a:pt x="0" y="3299930"/>
                </a:cubicBezTo>
                <a:cubicBezTo>
                  <a:pt x="0" y="1477429"/>
                  <a:pt x="1477429" y="0"/>
                  <a:pt x="3299930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F12383B-336D-4CAF-821F-A9B8D21244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9770" y="2759695"/>
            <a:ext cx="4141760" cy="2253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023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C35EE4BC-5272-4712-AED6-35B31EA0D5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2032"/>
            <a:ext cx="12192000" cy="6189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169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32A38A92-BB72-4B3A-8182-81D6EEB8DB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2997629"/>
            <a:ext cx="10905066" cy="862742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B9C023ED-0BF2-4E2A-9932-C88B46D6B4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0183" y="587558"/>
            <a:ext cx="1871634" cy="1018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57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943A0BC5-B314-4EA0-9556-C8ED73DD41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534"/>
            <a:ext cx="3963268" cy="1448156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92A297D1-A531-4171-90B2-A38996BCC9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16" y="2089144"/>
            <a:ext cx="3810835" cy="1638703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BE8F1E6D-65B8-4403-8870-BE9A929222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88673" y="342140"/>
            <a:ext cx="4014080" cy="308686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15364C1E-E9A4-40AE-8F47-4520455200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88673" y="3467685"/>
            <a:ext cx="3709213" cy="1651407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FB4CDC4F-3136-4B5F-9A60-A55936494B9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94334" y="342140"/>
            <a:ext cx="3810835" cy="2743875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48D10AAF-EE19-439A-BDD7-6F80279C347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19739" y="3214980"/>
            <a:ext cx="3760024" cy="1384641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F0FC055E-8C1B-442F-86A5-09C982BD345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00978" y="5695278"/>
            <a:ext cx="1871634" cy="1018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998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6AAACF6E-84A2-4E9A-AB81-937896590F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88890669"/>
              </p:ext>
            </p:extLst>
          </p:nvPr>
        </p:nvGraphicFramePr>
        <p:xfrm>
          <a:off x="463826" y="571868"/>
          <a:ext cx="9696174" cy="5714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Imagem 2">
            <a:extLst>
              <a:ext uri="{FF2B5EF4-FFF2-40B4-BE49-F238E27FC236}">
                <a16:creationId xmlns:a16="http://schemas.microsoft.com/office/drawing/2014/main" id="{2F5FAEAE-6078-4C33-9813-BF8635AD6E1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160000" y="110479"/>
            <a:ext cx="1871634" cy="1018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534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>
            <a:extLst>
              <a:ext uri="{FF2B5EF4-FFF2-40B4-BE49-F238E27FC236}">
                <a16:creationId xmlns:a16="http://schemas.microsoft.com/office/drawing/2014/main" id="{89F7A53B-881B-4AB0-A9EA-65603A365E0A}"/>
              </a:ext>
            </a:extLst>
          </p:cNvPr>
          <p:cNvSpPr/>
          <p:nvPr/>
        </p:nvSpPr>
        <p:spPr>
          <a:xfrm>
            <a:off x="265043" y="1378634"/>
            <a:ext cx="11423374" cy="48763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800" dirty="0"/>
              <a:t>O Brasil na contramão: O mundo </a:t>
            </a:r>
            <a:r>
              <a:rPr lang="pt-BR" sz="4800" dirty="0" err="1"/>
              <a:t>reestatizando</a:t>
            </a:r>
            <a:r>
              <a:rPr lang="pt-BR" sz="4800" dirty="0"/>
              <a:t> e o Brasil privatizando</a:t>
            </a:r>
            <a:br>
              <a:rPr lang="pt-BR" sz="4000" dirty="0"/>
            </a:br>
            <a:br>
              <a:rPr lang="pt-BR" sz="4000" dirty="0"/>
            </a:br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B2D8CB86-6BF5-4359-9D4C-9F06F93A0E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5493" y="93915"/>
            <a:ext cx="1871634" cy="1018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940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2135561" y="5589241"/>
            <a:ext cx="74888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/>
              <a:t>Link de acesso ao livro completo em </a:t>
            </a:r>
            <a:r>
              <a:rPr lang="pt-BR" sz="2200" b="1" dirty="0" err="1"/>
              <a:t>pdf</a:t>
            </a:r>
            <a:r>
              <a:rPr lang="pt-BR" sz="2200" b="1" dirty="0"/>
              <a:t> (em espanhol): </a:t>
            </a:r>
            <a:r>
              <a:rPr lang="pt-BR" sz="2200" b="1" dirty="0">
                <a:hlinkClick r:id="rId2"/>
              </a:rPr>
              <a:t>https://www.tni.org/es/publicacion/remunicipalizacion-1</a:t>
            </a:r>
            <a:r>
              <a:rPr lang="pt-BR" sz="2200" b="1" dirty="0"/>
              <a:t> 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9736" y="76128"/>
            <a:ext cx="4049194" cy="5441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278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2600" y="-3448"/>
            <a:ext cx="9115400" cy="6861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640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CEAA9761-3947-4FC2-8FAC-61992F39EC96}"/>
              </a:ext>
            </a:extLst>
          </p:cNvPr>
          <p:cNvSpPr/>
          <p:nvPr/>
        </p:nvSpPr>
        <p:spPr>
          <a:xfrm>
            <a:off x="490329" y="889844"/>
            <a:ext cx="11304105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bolition"/>
              <a:ea typeface="+mn-ea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bolition"/>
              <a:ea typeface="+mn-ea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bolition"/>
                <a:ea typeface="+mn-ea"/>
                <a:cs typeface="+mn-cs"/>
              </a:rPr>
              <a:t>Que o saneamento seja uma política pública de promoção de saúde e da igualdade social, com o controle estatal e popular dos serviços; 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t-BR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bolition"/>
              <a:ea typeface="+mn-ea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bolition"/>
                <a:ea typeface="+mn-ea"/>
                <a:cs typeface="+mn-cs"/>
              </a:rPr>
              <a:t>Garantir na Constituição: “Água e o Saneamento Básico como Direito Social, Humano e Essencial”, conforme Resolução da ONU; 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t-BR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bolition"/>
              <a:ea typeface="+mn-ea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bolition"/>
                <a:ea typeface="+mn-ea"/>
                <a:cs typeface="+mn-cs"/>
              </a:rPr>
              <a:t>Garantir o acesso de todos à água de qualidade e aos serviços públicos de saneamento básico de forma universal e integral, com transparência nas ações e submetido ao controle social; 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bolition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bolition"/>
                <a:ea typeface="+mn-ea"/>
                <a:cs typeface="+mn-cs"/>
              </a:rPr>
              <a:t> </a:t>
            </a: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06DC692-7958-4A08-A528-3316A78F3700}"/>
              </a:ext>
            </a:extLst>
          </p:cNvPr>
          <p:cNvSpPr txBox="1"/>
          <p:nvPr/>
        </p:nvSpPr>
        <p:spPr>
          <a:xfrm>
            <a:off x="1736036" y="371061"/>
            <a:ext cx="83753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Algumas propostas</a:t>
            </a:r>
          </a:p>
        </p:txBody>
      </p:sp>
      <p:pic>
        <p:nvPicPr>
          <p:cNvPr id="7" name="Imagem 6" descr="Uma imagem contendo edifício&#10;&#10;Descrição gerada automaticamente">
            <a:extLst>
              <a:ext uri="{FF2B5EF4-FFF2-40B4-BE49-F238E27FC236}">
                <a16:creationId xmlns:a16="http://schemas.microsoft.com/office/drawing/2014/main" id="{5D4F537F-4056-46F3-8924-E859CE3C85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07114" y="123731"/>
            <a:ext cx="1871634" cy="1018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9472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286</Words>
  <Application>Microsoft Office PowerPoint</Application>
  <PresentationFormat>Widescreen</PresentationFormat>
  <Paragraphs>39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6" baseType="lpstr">
      <vt:lpstr>Abolition</vt:lpstr>
      <vt:lpstr>Arial</vt:lpstr>
      <vt:lpstr>Calibri</vt:lpstr>
      <vt:lpstr>Calibri Light</vt:lpstr>
      <vt:lpstr>Tema do Office</vt:lpstr>
      <vt:lpstr>Audiência Pública Conjunta das Comissões CDHM, CDU, CINDRA e CLP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Obrigado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Audiência Pública Conjunta das Comissões CDHM, CDU, CINDRA e CLP</dc:title>
  <dc:creator>Edson</dc:creator>
  <cp:lastModifiedBy>Edson</cp:lastModifiedBy>
  <cp:revision>1</cp:revision>
  <dcterms:created xsi:type="dcterms:W3CDTF">2019-04-14T23:57:33Z</dcterms:created>
  <dcterms:modified xsi:type="dcterms:W3CDTF">2019-04-14T23:59:06Z</dcterms:modified>
</cp:coreProperties>
</file>