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3" r:id="rId2"/>
    <p:sldId id="291" r:id="rId3"/>
    <p:sldId id="339" r:id="rId4"/>
    <p:sldId id="340" r:id="rId5"/>
    <p:sldId id="341" r:id="rId6"/>
    <p:sldId id="331" r:id="rId7"/>
    <p:sldId id="333" r:id="rId8"/>
    <p:sldId id="334" r:id="rId9"/>
    <p:sldId id="332" r:id="rId10"/>
    <p:sldId id="328" r:id="rId11"/>
    <p:sldId id="329" r:id="rId12"/>
    <p:sldId id="330" r:id="rId13"/>
    <p:sldId id="335" r:id="rId14"/>
    <p:sldId id="336" r:id="rId15"/>
    <p:sldId id="337" r:id="rId16"/>
    <p:sldId id="316" r:id="rId17"/>
    <p:sldId id="338" r:id="rId18"/>
    <p:sldId id="32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AAF14-6E55-4B97-A5E5-F9B53D87A6DC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8822-12A3-4E10-8784-8B9E78A188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267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5A50E4-839E-4501-BC44-13D85EDB8421}" type="datetimeFigureOut">
              <a:rPr lang="pt-BR" smtClean="0"/>
              <a:pPr/>
              <a:t>15/04/2019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37C510-300A-416E-8C83-375AC1E860A0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7504" y="1952837"/>
            <a:ext cx="857510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effectLst/>
              </a:rPr>
              <a:t>Medida Provisória nº 868, de 27.12.2018:</a:t>
            </a:r>
            <a:br>
              <a:rPr lang="pt-BR" dirty="0">
                <a:solidFill>
                  <a:schemeClr val="tx1"/>
                </a:solidFill>
                <a:effectLst/>
              </a:rPr>
            </a:br>
            <a:r>
              <a:rPr lang="pt-BR" dirty="0">
                <a:solidFill>
                  <a:schemeClr val="tx1"/>
                </a:solidFill>
                <a:effectLst/>
              </a:rPr>
              <a:t>MP da Privatização Saneamento</a:t>
            </a:r>
            <a:br>
              <a:rPr lang="pt-BR" dirty="0">
                <a:solidFill>
                  <a:schemeClr val="tx1"/>
                </a:solidFill>
                <a:effectLst/>
              </a:rPr>
            </a:b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33400" y="5229200"/>
            <a:ext cx="7854696" cy="504056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3"/>
            <a:ext cx="2448509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1334" y="1772816"/>
            <a:ext cx="8041332" cy="2124236"/>
          </a:xfrm>
        </p:spPr>
        <p:txBody>
          <a:bodyPr>
            <a:noAutofit/>
          </a:bodyPr>
          <a:lstStyle/>
          <a:p>
            <a:pPr algn="just"/>
            <a:r>
              <a:rPr lang="pt-BR" sz="2600" dirty="0"/>
              <a:t>De acordo com um mapeamento feito por onze organizações majoritariamente europeias, da virada do milênio para cá foram registrados </a:t>
            </a:r>
            <a:r>
              <a:rPr lang="pt-BR" sz="2600" b="1" u="sng" dirty="0">
                <a:solidFill>
                  <a:srgbClr val="FF0000"/>
                </a:solidFill>
              </a:rPr>
              <a:t>267 casos de reestatização</a:t>
            </a:r>
            <a:r>
              <a:rPr lang="pt-BR" sz="2600" dirty="0"/>
              <a:t>, de sistemas de água e esgoto. No ano 2000, de acordo com o estudo, só se conheciam três casos.</a:t>
            </a: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8705482-5386-4C89-84B7-FAE1D96174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23" y="2816493"/>
            <a:ext cx="4446354" cy="4041507"/>
          </a:xfrm>
          <a:prstGeom prst="rect">
            <a:avLst/>
          </a:prstGeom>
          <a:noFill/>
          <a:ln w="19050">
            <a:solidFill>
              <a:schemeClr val="tx1">
                <a:alpha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15716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825308" cy="2124236"/>
          </a:xfrm>
        </p:spPr>
        <p:txBody>
          <a:bodyPr>
            <a:noAutofit/>
          </a:bodyPr>
          <a:lstStyle/>
          <a:p>
            <a:pPr algn="just"/>
            <a:r>
              <a:rPr lang="pt-BR" sz="2800" dirty="0" err="1"/>
              <a:t>Satoko</a:t>
            </a:r>
            <a:r>
              <a:rPr lang="pt-BR" sz="2800" dirty="0"/>
              <a:t> Kishimoto, uma das autoras da pesquisa, afirma que a reversão das Privatizações vem sendo impulsionada por um leque de problemas reincidentes, entre eles </a:t>
            </a:r>
            <a:r>
              <a:rPr lang="pt-BR" sz="2800" b="1" dirty="0">
                <a:solidFill>
                  <a:srgbClr val="FF0000"/>
                </a:solidFill>
              </a:rPr>
              <a:t>serviços inflacionados</a:t>
            </a:r>
            <a:r>
              <a:rPr lang="pt-BR" sz="2800" dirty="0"/>
              <a:t>, </a:t>
            </a:r>
            <a:r>
              <a:rPr lang="pt-BR" sz="2800" b="1" dirty="0">
                <a:solidFill>
                  <a:srgbClr val="FF0000"/>
                </a:solidFill>
              </a:rPr>
              <a:t>ineficientes</a:t>
            </a:r>
            <a:r>
              <a:rPr lang="pt-BR" sz="2800" dirty="0"/>
              <a:t> e com </a:t>
            </a:r>
            <a:r>
              <a:rPr lang="pt-BR" sz="2800" b="1" dirty="0">
                <a:solidFill>
                  <a:srgbClr val="FF0000"/>
                </a:solidFill>
              </a:rPr>
              <a:t>investimentos insuficientes</a:t>
            </a:r>
            <a:r>
              <a:rPr lang="pt-BR" sz="2800" dirty="0"/>
              <a:t>. </a:t>
            </a:r>
            <a:br>
              <a:rPr lang="pt-BR" sz="28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0A35B63-75D4-4862-B0F8-6984B2796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971800"/>
            <a:ext cx="51244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68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19100" y="2132856"/>
            <a:ext cx="8473380" cy="2827359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“Em geral, observamos que as cidades estão voltando atrás porque constatam que as </a:t>
            </a:r>
            <a:r>
              <a:rPr lang="pt-BR" sz="2400" b="1" u="sng" dirty="0">
                <a:solidFill>
                  <a:srgbClr val="FF0000"/>
                </a:solidFill>
              </a:rPr>
              <a:t>privatizações ou parcerias público-privadas </a:t>
            </a:r>
            <a:r>
              <a:rPr lang="pt-BR" sz="2400" dirty="0"/>
              <a:t>(</a:t>
            </a:r>
            <a:r>
              <a:rPr lang="pt-BR" sz="2400" dirty="0" err="1"/>
              <a:t>PPPs</a:t>
            </a:r>
            <a:r>
              <a:rPr lang="pt-BR" sz="2400" dirty="0"/>
              <a:t>) acarretam </a:t>
            </a:r>
            <a:r>
              <a:rPr lang="pt-BR" sz="2400" b="1" dirty="0">
                <a:solidFill>
                  <a:srgbClr val="FF0000"/>
                </a:solidFill>
              </a:rPr>
              <a:t>tarifas muito altas</a:t>
            </a:r>
            <a:r>
              <a:rPr lang="pt-BR" sz="2400" dirty="0"/>
              <a:t>, não cumprem promessas feitas inicialmente e operam com </a:t>
            </a:r>
            <a:r>
              <a:rPr lang="pt-BR" sz="2400" b="1" dirty="0">
                <a:solidFill>
                  <a:srgbClr val="FF0000"/>
                </a:solidFill>
              </a:rPr>
              <a:t>falta de transparência</a:t>
            </a:r>
            <a:r>
              <a:rPr lang="pt-BR" sz="2400" dirty="0"/>
              <a:t>, entre uma série de problemas que vimos caso a caso", explica </a:t>
            </a:r>
            <a:r>
              <a:rPr lang="pt-BR" sz="2400" dirty="0" err="1"/>
              <a:t>Satoko</a:t>
            </a:r>
            <a:r>
              <a:rPr lang="pt-BR" sz="2400" dirty="0"/>
              <a:t> à BBC Brasil.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.</a:t>
            </a:r>
            <a:br>
              <a:rPr lang="pt-BR" dirty="0"/>
            </a:b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BD20D7F-E655-44A4-B296-42D5284DBD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105992"/>
            <a:ext cx="4824536" cy="37084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75987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0688" y="1184872"/>
            <a:ext cx="7902624" cy="555649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</a:rPr>
              <a:t>Há 21 anos (1998) a SANEATINS/TO foi privatizada </a:t>
            </a:r>
            <a:r>
              <a:rPr lang="pt-BR" sz="2400" dirty="0"/>
              <a:t>e quem assumiu o serviço foi a para a Empresa Sul Americana de Montagens (EMSA), que revendeu ao Grupo Odebrecht em 2011. Em 2017 a Odebrecht revendeu novamente sua participação para o Fundo Financeiro gerido pelo Grupo Transnacional </a:t>
            </a:r>
            <a:r>
              <a:rPr lang="pt-BR" sz="2400" dirty="0" err="1"/>
              <a:t>Brookfield</a:t>
            </a:r>
            <a:r>
              <a:rPr lang="pt-BR" sz="2400" dirty="0"/>
              <a:t> (BRK Ambiental).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O Grupo BRK deixa expresso em seu Demonstrativo Financeiro que é responsável pelos serviços de abastecimento de água potável e de esgotamento sanitário  </a:t>
            </a:r>
            <a:r>
              <a:rPr lang="pt-BR" sz="2400" b="1" dirty="0">
                <a:solidFill>
                  <a:srgbClr val="FF0000"/>
                </a:solidFill>
              </a:rPr>
              <a:t>em apenas 47 municípios , muito menos que a metade dos 139 municípios que compõem o Estado de Tocantins.  </a:t>
            </a:r>
            <a:br>
              <a:rPr lang="pt-BR" sz="2600" b="1" dirty="0">
                <a:solidFill>
                  <a:srgbClr val="FF0000"/>
                </a:solidFill>
              </a:rPr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AEEC32B-62D4-49F9-9111-235DC9F25D9B}"/>
              </a:ext>
            </a:extLst>
          </p:cNvPr>
          <p:cNvSpPr txBox="1"/>
          <p:nvPr/>
        </p:nvSpPr>
        <p:spPr>
          <a:xfrm>
            <a:off x="1547664" y="28098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Experiência Tocantins</a:t>
            </a:r>
          </a:p>
        </p:txBody>
      </p:sp>
    </p:spTree>
    <p:extLst>
      <p:ext uri="{BB962C8B-B14F-4D97-AF65-F5344CB8AC3E}">
        <p14:creationId xmlns:p14="http://schemas.microsoft.com/office/powerpoint/2010/main" val="35704081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61055" y="1412776"/>
            <a:ext cx="8672399" cy="5892742"/>
          </a:xfrm>
        </p:spPr>
        <p:txBody>
          <a:bodyPr>
            <a:noAutofit/>
          </a:bodyPr>
          <a:lstStyle/>
          <a:p>
            <a:pPr algn="just"/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r>
              <a:rPr lang="pt-BR" sz="2600" dirty="0"/>
              <a:t>A capital Palmas obviamente foi mantida pelo Setor Privado, vez que está na lista dos municípios mais rentáveis. Antes da venda de 2011, a </a:t>
            </a:r>
            <a:r>
              <a:rPr lang="pt-BR" sz="2600" dirty="0" err="1"/>
              <a:t>Saneatins</a:t>
            </a:r>
            <a:r>
              <a:rPr lang="pt-BR" sz="2600" dirty="0"/>
              <a:t> era responsável por 125 municípios, assim cerca </a:t>
            </a:r>
            <a:r>
              <a:rPr lang="pt-BR" sz="2600" b="1" dirty="0">
                <a:solidFill>
                  <a:srgbClr val="FF0000"/>
                </a:solidFill>
              </a:rPr>
              <a:t>de 80 cidades foram simplesmente excluídas.</a:t>
            </a:r>
            <a:br>
              <a:rPr lang="pt-BR" sz="2600" dirty="0"/>
            </a:br>
            <a:br>
              <a:rPr lang="pt-BR" sz="2600" dirty="0"/>
            </a:br>
            <a:r>
              <a:rPr lang="pt-BR" sz="2600" dirty="0"/>
              <a:t>Com a manobra, o </a:t>
            </a:r>
            <a:r>
              <a:rPr lang="pt-BR" sz="2600" b="1" dirty="0">
                <a:solidFill>
                  <a:srgbClr val="FF0000"/>
                </a:solidFill>
              </a:rPr>
              <a:t>Setor Público </a:t>
            </a:r>
            <a:r>
              <a:rPr lang="pt-BR" sz="2600" dirty="0"/>
              <a:t>por meio da Autarquia denominada Agência Tocantinense de Saneamento (ATS) ficou responsável por todos os </a:t>
            </a:r>
            <a:r>
              <a:rPr lang="pt-BR" sz="2600" b="1" dirty="0">
                <a:solidFill>
                  <a:srgbClr val="FF0000"/>
                </a:solidFill>
              </a:rPr>
              <a:t>municípios excluídos e</a:t>
            </a:r>
            <a:r>
              <a:rPr lang="pt-BR" sz="2600" dirty="0"/>
              <a:t> </a:t>
            </a:r>
            <a:r>
              <a:rPr lang="pt-BR" sz="2600" b="1" dirty="0">
                <a:solidFill>
                  <a:srgbClr val="FF0000"/>
                </a:solidFill>
              </a:rPr>
              <a:t>toda a área rural do Estado.</a:t>
            </a:r>
            <a:r>
              <a:rPr lang="pt-BR" sz="2600" b="1" dirty="0">
                <a:solidFill>
                  <a:schemeClr val="bg1"/>
                </a:solidFill>
              </a:rPr>
              <a:t>.......................................................................</a:t>
            </a:r>
            <a:r>
              <a:rPr lang="pt-BR" sz="2600" dirty="0">
                <a:solidFill>
                  <a:schemeClr val="bg1"/>
                </a:solidFill>
              </a:rPr>
              <a:t> </a:t>
            </a:r>
            <a:br>
              <a:rPr lang="pt-BR" sz="2600" dirty="0">
                <a:solidFill>
                  <a:schemeClr val="bg1"/>
                </a:solidFill>
              </a:rPr>
            </a:br>
            <a:br>
              <a:rPr lang="pt-BR" sz="2600" dirty="0"/>
            </a:br>
            <a:r>
              <a:rPr lang="pt-BR" sz="2600" dirty="0"/>
              <a:t>A ATS ainda repassou ao mesmo Grupo Privado, 76 municípios do Tocantins, porém, </a:t>
            </a:r>
            <a:r>
              <a:rPr lang="pt-BR" sz="2600" b="1" i="1" u="sng" dirty="0"/>
              <a:t>"sem nenhuma obrigação contratual de investimento”</a:t>
            </a:r>
            <a:r>
              <a:rPr lang="pt-BR" sz="2600" dirty="0"/>
              <a:t>, segundo o Grupo BRK. </a:t>
            </a:r>
            <a:r>
              <a:rPr lang="pt-BR" sz="2600" b="1" dirty="0">
                <a:solidFill>
                  <a:srgbClr val="FF0000"/>
                </a:solidFill>
              </a:rPr>
              <a:t>Portanto, a obrigação de investimento é apenas do Governo do Estado do Tocantins.</a:t>
            </a:r>
            <a:br>
              <a:rPr lang="pt-BR" sz="2600" b="1" dirty="0">
                <a:solidFill>
                  <a:srgbClr val="FF0000"/>
                </a:solidFill>
              </a:rPr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C263F37-F047-4004-A823-E65B1B87E1EC}"/>
              </a:ext>
            </a:extLst>
          </p:cNvPr>
          <p:cNvSpPr txBox="1"/>
          <p:nvPr/>
        </p:nvSpPr>
        <p:spPr>
          <a:xfrm>
            <a:off x="1619672" y="11663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Experiência Tocantins</a:t>
            </a:r>
          </a:p>
        </p:txBody>
      </p:sp>
    </p:spTree>
    <p:extLst>
      <p:ext uri="{BB962C8B-B14F-4D97-AF65-F5344CB8AC3E}">
        <p14:creationId xmlns:p14="http://schemas.microsoft.com/office/powerpoint/2010/main" val="5186704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03361" y="572475"/>
            <a:ext cx="7537276" cy="4870943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O Grupo BRK expressa que seu "desafio" na </a:t>
            </a:r>
            <a:r>
              <a:rPr lang="pt-BR" sz="2400" dirty="0" err="1"/>
              <a:t>Saneatins</a:t>
            </a:r>
            <a:r>
              <a:rPr lang="pt-BR" sz="2400" dirty="0"/>
              <a:t> é a “universalização” dos serviços de esgotamento sanitário, cuja meta estabelecida em contrato corresponde ao índice médio de atendimento de 80%", e não 100%.</a:t>
            </a:r>
            <a:br>
              <a:rPr lang="pt-BR" sz="2400" dirty="0"/>
            </a:br>
            <a:br>
              <a:rPr lang="pt-BR" dirty="0"/>
            </a:b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C9186AA-3794-4E80-9724-CD06AC7C242C}"/>
              </a:ext>
            </a:extLst>
          </p:cNvPr>
          <p:cNvSpPr txBox="1"/>
          <p:nvPr/>
        </p:nvSpPr>
        <p:spPr>
          <a:xfrm>
            <a:off x="1331640" y="60880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Experiência Tocantins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8306C98-37F5-4C89-B112-CDEE8E573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78484"/>
              </p:ext>
            </p:extLst>
          </p:nvPr>
        </p:nvGraphicFramePr>
        <p:xfrm>
          <a:off x="539485" y="3314095"/>
          <a:ext cx="8065029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063">
                  <a:extLst>
                    <a:ext uri="{9D8B030D-6E8A-4147-A177-3AD203B41FA5}">
                      <a16:colId xmlns:a16="http://schemas.microsoft.com/office/drawing/2014/main" val="274569484"/>
                    </a:ext>
                  </a:extLst>
                </a:gridCol>
                <a:gridCol w="1563878">
                  <a:extLst>
                    <a:ext uri="{9D8B030D-6E8A-4147-A177-3AD203B41FA5}">
                      <a16:colId xmlns:a16="http://schemas.microsoft.com/office/drawing/2014/main" val="4002601318"/>
                    </a:ext>
                  </a:extLst>
                </a:gridCol>
                <a:gridCol w="1208088">
                  <a:extLst>
                    <a:ext uri="{9D8B030D-6E8A-4147-A177-3AD203B41FA5}">
                      <a16:colId xmlns:a16="http://schemas.microsoft.com/office/drawing/2014/main" val="1932349722"/>
                    </a:ext>
                  </a:extLst>
                </a:gridCol>
              </a:tblGrid>
              <a:tr h="929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Indicador/Local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Tocantins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Brasil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6420580"/>
                  </a:ext>
                </a:extLst>
              </a:tr>
              <a:tr h="472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atendimento de água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80,62%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83,47%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3953650"/>
                  </a:ext>
                </a:extLst>
              </a:tr>
              <a:tr h="472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atendimento de esgoto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52,36%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3134537"/>
                  </a:ext>
                </a:extLst>
              </a:tr>
              <a:tr h="430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tratamento (coletado)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73,69%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01421869"/>
                  </a:ext>
                </a:extLst>
              </a:tr>
            </a:tbl>
          </a:graphicData>
        </a:graphic>
      </p:graphicFrame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26F70D09-7895-45C6-ACB1-921D6CF4EE72}"/>
              </a:ext>
            </a:extLst>
          </p:cNvPr>
          <p:cNvSpPr/>
          <p:nvPr/>
        </p:nvSpPr>
        <p:spPr>
          <a:xfrm>
            <a:off x="5899110" y="4807327"/>
            <a:ext cx="279107" cy="349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5AE67415-DB87-4ED9-8CBA-98526DEADC27}"/>
              </a:ext>
            </a:extLst>
          </p:cNvPr>
          <p:cNvSpPr/>
          <p:nvPr/>
        </p:nvSpPr>
        <p:spPr>
          <a:xfrm>
            <a:off x="5899109" y="4346168"/>
            <a:ext cx="279107" cy="3498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2CEB017E-A21B-405C-8B2C-CCE7A1F7F7BB}"/>
              </a:ext>
            </a:extLst>
          </p:cNvPr>
          <p:cNvSpPr/>
          <p:nvPr/>
        </p:nvSpPr>
        <p:spPr>
          <a:xfrm rot="10800000">
            <a:off x="5899109" y="5268485"/>
            <a:ext cx="279107" cy="349865"/>
          </a:xfrm>
          <a:prstGeom prst="downArrow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1FA3858-6C81-4A78-8E4E-FDAD8163D5E6}"/>
              </a:ext>
            </a:extLst>
          </p:cNvPr>
          <p:cNvSpPr txBox="1"/>
          <p:nvPr/>
        </p:nvSpPr>
        <p:spPr>
          <a:xfrm>
            <a:off x="6732240" y="6093296"/>
            <a:ext cx="187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SNIS</a:t>
            </a:r>
          </a:p>
        </p:txBody>
      </p:sp>
    </p:spTree>
    <p:extLst>
      <p:ext uri="{BB962C8B-B14F-4D97-AF65-F5344CB8AC3E}">
        <p14:creationId xmlns:p14="http://schemas.microsoft.com/office/powerpoint/2010/main" val="37631262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114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Questionamentos Finais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700808"/>
            <a:ext cx="8511480" cy="4824536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6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899592" cy="7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18E26A-FE39-4D2C-8D89-F5059401BC69}"/>
              </a:ext>
            </a:extLst>
          </p:cNvPr>
          <p:cNvSpPr txBox="1"/>
          <p:nvPr/>
        </p:nvSpPr>
        <p:spPr>
          <a:xfrm>
            <a:off x="539552" y="1700808"/>
            <a:ext cx="83674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Setor Privado </a:t>
            </a:r>
            <a:r>
              <a:rPr lang="pt-BR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não tem como foco a solução do Déficit e alcance da Universalização do Saneamento, mas sim na geração de Lucro.</a:t>
            </a:r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Por isso muitas cidades e comunidades são negligenciadas. </a:t>
            </a:r>
          </a:p>
          <a:p>
            <a:pPr algn="just"/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 relação a </a:t>
            </a:r>
            <a:r>
              <a:rPr lang="pt-BR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suposta eficiência, as mais expressivas Perdas de Água no Brasil são das Empresas Privadas</a:t>
            </a:r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Destaca-se a perda de 73,1% em 2017 na empresa Manaus Ambiental, que atende o município de Manaus/AM. As Empresa Privadas tiveram os maiores índices já publicados: 48,1% de Índice de perdas na distribuição, contra 38,3% no Brasil (SNIS 2017).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22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6260" y="342394"/>
            <a:ext cx="85114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Questionamentos Finais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1700808"/>
            <a:ext cx="8511480" cy="4824536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dirty="0"/>
          </a:p>
        </p:txBody>
      </p:sp>
      <p:pic>
        <p:nvPicPr>
          <p:cNvPr id="6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827584" cy="7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18E26A-FE39-4D2C-8D89-F5059401BC69}"/>
              </a:ext>
            </a:extLst>
          </p:cNvPr>
          <p:cNvSpPr txBox="1"/>
          <p:nvPr/>
        </p:nvSpPr>
        <p:spPr>
          <a:xfrm>
            <a:off x="395536" y="887135"/>
            <a:ext cx="864096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just"/>
            <a:r>
              <a:rPr lang="pt-BR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Não existe compromisso com o Subsídio de Tarifa e Política de Investimento Cruzado</a:t>
            </a:r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por parte do Setor Privado, para proporcionar o atendimento de municípios pequenos e comunidades mais pobres. </a:t>
            </a:r>
          </a:p>
          <a:p>
            <a:pPr algn="just"/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Dos 99 Prestadores de Serviços Locais por Empresa Privada (</a:t>
            </a:r>
            <a:r>
              <a:rPr lang="pt-BR" sz="26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LPr</a:t>
            </a:r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), apenas </a:t>
            </a:r>
            <a:r>
              <a:rPr lang="pt-BR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31 tem população residente total  inferior a 20.000 habitantes.</a:t>
            </a:r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 média geral é de 253 mil habitantes, e 42 municípios têm população superior a 50.000 (SNIS 2017).</a:t>
            </a:r>
          </a:p>
          <a:p>
            <a:pPr algn="just"/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 Estado do Tocantins, por exemplo, a única Empresa Estadual Privada há 21 anos (1998), SANEATINS, </a:t>
            </a:r>
            <a:r>
              <a:rPr lang="pt-BR" sz="2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cerca de 80 cidades foram simplesmente descartados</a:t>
            </a:r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e devolvidas ao Setor Público.</a:t>
            </a:r>
          </a:p>
        </p:txBody>
      </p:sp>
    </p:spTree>
    <p:extLst>
      <p:ext uri="{BB962C8B-B14F-4D97-AF65-F5344CB8AC3E}">
        <p14:creationId xmlns:p14="http://schemas.microsoft.com/office/powerpoint/2010/main" val="214370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5661248"/>
            <a:ext cx="8511480" cy="1008112"/>
          </a:xfrm>
          <a:prstGeom prst="rect">
            <a:avLst/>
          </a:prstGeom>
        </p:spPr>
        <p:txBody>
          <a:bodyPr vert="horz" lIns="0" tIns="4572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pt-BR" dirty="0"/>
          </a:p>
          <a:p>
            <a:pPr algn="ctr">
              <a:spcAft>
                <a:spcPts val="600"/>
              </a:spcAft>
            </a:pPr>
            <a:endParaRPr lang="pt-BR" dirty="0"/>
          </a:p>
          <a:p>
            <a:pPr algn="ctr">
              <a:spcAft>
                <a:spcPts val="600"/>
              </a:spcAft>
            </a:pPr>
            <a:endParaRPr lang="pt-BR" dirty="0"/>
          </a:p>
          <a:p>
            <a:pPr algn="r">
              <a:spcAft>
                <a:spcPts val="600"/>
              </a:spcAft>
            </a:pPr>
            <a:r>
              <a:rPr lang="pt-BR" sz="18000" dirty="0"/>
              <a:t>Obrigado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ctr"/>
            <a:endParaRPr lang="pt-BR" dirty="0"/>
          </a:p>
        </p:txBody>
      </p:sp>
      <p:pic>
        <p:nvPicPr>
          <p:cNvPr id="6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732"/>
            <a:ext cx="5508104" cy="46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4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39E5-FEF4-4C13-B622-4BAF238D4E4F}"/>
              </a:ext>
            </a:extLst>
          </p:cNvPr>
          <p:cNvSpPr txBox="1"/>
          <p:nvPr/>
        </p:nvSpPr>
        <p:spPr>
          <a:xfrm>
            <a:off x="683568" y="600804"/>
            <a:ext cx="777686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 criada </a:t>
            </a:r>
            <a:r>
              <a:rPr lang="pt-BR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“a toque de Caixa”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com publicação no dia 28/12/2018, declaradamente com foco na </a:t>
            </a:r>
            <a:r>
              <a:rPr lang="pt-B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privatização do Saneamento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Entre dezenas  de graves retrocessos, destaca-se o </a:t>
            </a:r>
            <a:r>
              <a:rPr lang="pt-BR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FIM AO SUBSÍDIO CRUZADO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que permite que recursos arrecadados com a cobrança de tarifas de água e esgoto em áreas mais ricas sejam investidos e subsidiem a tarifa nos municípios mais pobres.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“População não quer saber se serviço é </a:t>
            </a:r>
            <a:r>
              <a:rPr lang="pt-BR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publico ou privado</a:t>
            </a:r>
            <a:r>
              <a:rPr lang="pt-BR" sz="28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quer apenas o serviço!”</a:t>
            </a:r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Será simples assim?</a:t>
            </a:r>
          </a:p>
          <a:p>
            <a:pPr algn="just"/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39E5-FEF4-4C13-B622-4BAF238D4E4F}"/>
              </a:ext>
            </a:extLst>
          </p:cNvPr>
          <p:cNvSpPr txBox="1"/>
          <p:nvPr/>
        </p:nvSpPr>
        <p:spPr>
          <a:xfrm>
            <a:off x="683568" y="280981"/>
            <a:ext cx="828092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 não toca em pontos fundamentais, como a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Atual Crise Hídrica e Sanitária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pela qual passa o país.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 razão de conflitos no uso da água e degradação ambiental, o direito humano fundamental à água está comprometido.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Falta fiscalização dos recursos hídricos até mesmo na capital do País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(Auditoria TCDF nº 2.350/2018).</a:t>
            </a:r>
          </a:p>
          <a:p>
            <a:pPr algn="just"/>
            <a:r>
              <a:rPr lang="pt-BR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24160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39E5-FEF4-4C13-B622-4BAF238D4E4F}"/>
              </a:ext>
            </a:extLst>
          </p:cNvPr>
          <p:cNvSpPr txBox="1"/>
          <p:nvPr/>
        </p:nvSpPr>
        <p:spPr>
          <a:xfrm>
            <a:off x="683568" y="982176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 Brasil corre grave risco de ter o </a:t>
            </a:r>
            <a:r>
              <a:rPr lang="pt-BR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agravamento das doenças emergentes e </a:t>
            </a:r>
            <a:r>
              <a:rPr lang="pt-BR" sz="32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reemergentes</a:t>
            </a:r>
            <a:r>
              <a:rPr lang="pt-BR" sz="32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a exemplo das doenças relacionadas ao saneamento ambiental inadequado, dentre elas as arboviroses, como </a:t>
            </a:r>
            <a:r>
              <a:rPr lang="pt-BR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dengue, </a:t>
            </a:r>
            <a:r>
              <a:rPr lang="pt-BR" sz="32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zika</a:t>
            </a:r>
            <a:r>
              <a:rPr lang="pt-BR" sz="32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3200" b="1" i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chikungunya</a:t>
            </a:r>
            <a:r>
              <a:rPr lang="pt-BR" sz="32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(Alexandre Pessoa, Engenheiro sanitarista e professor-pesquisador da Fiocruz).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b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74058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39E5-FEF4-4C13-B622-4BAF238D4E4F}"/>
              </a:ext>
            </a:extLst>
          </p:cNvPr>
          <p:cNvSpPr txBox="1"/>
          <p:nvPr/>
        </p:nvSpPr>
        <p:spPr>
          <a:xfrm>
            <a:off x="683568" y="572475"/>
            <a:ext cx="784887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revisão do Plano Nacional de Saneamento Básico (PLANSAB) faz citação da Medida Provisória – MP 868/2018.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 absurda a citação de legislação precária e não aprovada pelo Congresso Nacional em um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documento de Estado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(PLANSAB).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Aponta para o desmonte do saneamento básico público, a fim de atender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interesses de mercado</a:t>
            </a:r>
            <a: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setor privado. </a:t>
            </a:r>
            <a:br>
              <a:rPr lang="pt-BR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934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6757" y="1628800"/>
            <a:ext cx="7950485" cy="2376264"/>
          </a:xfrm>
        </p:spPr>
        <p:txBody>
          <a:bodyPr>
            <a:noAutofit/>
          </a:bodyPr>
          <a:lstStyle/>
          <a:p>
            <a:pPr algn="just"/>
            <a:r>
              <a:rPr lang="pt-BR" sz="2600" dirty="0"/>
              <a:t>Na Inglaterra, país berço do Neoliberalismo e Privatizações, </a:t>
            </a:r>
            <a:r>
              <a:rPr lang="pt-BR" sz="2600" u="sng" dirty="0">
                <a:solidFill>
                  <a:srgbClr val="FF0000"/>
                </a:solidFill>
              </a:rPr>
              <a:t>83% da população é a favor da nacionalização da água</a:t>
            </a:r>
            <a:r>
              <a:rPr lang="pt-BR" sz="2600" dirty="0"/>
              <a:t> e 77% da eletricidade e do gás, após décadas de experiência. (Jornal britânico The Guardian, 09/01/2018)</a:t>
            </a: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58709E7-FC8A-4402-A66E-D082F495CEB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624735" cy="393114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22427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39E5-FEF4-4C13-B622-4BAF238D4E4F}"/>
              </a:ext>
            </a:extLst>
          </p:cNvPr>
          <p:cNvSpPr txBox="1"/>
          <p:nvPr/>
        </p:nvSpPr>
        <p:spPr>
          <a:xfrm>
            <a:off x="683568" y="194637"/>
            <a:ext cx="7776864" cy="878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Gestão Pública pode dar certo: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3600" dirty="0">
                <a:latin typeface="+mj-lt"/>
                <a:ea typeface="+mj-ea"/>
                <a:cs typeface="+mj-cs"/>
              </a:rPr>
              <a:t>A CAESB - Companhia de Saneamento Ambiental do Distrito Federal – Caesb é </a:t>
            </a:r>
            <a:r>
              <a:rPr lang="pt-BR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100% Pública</a:t>
            </a:r>
            <a:r>
              <a:rPr lang="pt-BR" sz="3600" dirty="0">
                <a:latin typeface="+mj-lt"/>
                <a:ea typeface="+mj-ea"/>
                <a:cs typeface="+mj-cs"/>
              </a:rPr>
              <a:t>, e tem atendimento de </a:t>
            </a:r>
            <a:r>
              <a:rPr lang="pt-B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99% com abastecimento de água</a:t>
            </a:r>
            <a:r>
              <a:rPr lang="pt-BR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pt-BR" sz="3600" b="1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89% com esgotamento sanitário</a:t>
            </a:r>
            <a:r>
              <a:rPr lang="pt-BR" sz="3600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sz="3600" dirty="0">
                <a:latin typeface="+mj-lt"/>
                <a:ea typeface="+mj-ea"/>
                <a:cs typeface="+mj-cs"/>
              </a:rPr>
              <a:t>da população do Distrito Federal, sendo que </a:t>
            </a:r>
            <a:r>
              <a:rPr lang="pt-BR" sz="3600" b="1" dirty="0">
                <a:solidFill>
                  <a:srgbClr val="993300"/>
                </a:solidFill>
                <a:latin typeface="+mj-lt"/>
                <a:ea typeface="+mj-ea"/>
                <a:cs typeface="+mj-cs"/>
              </a:rPr>
              <a:t>100% do volume de esgoto coletado é tratado.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500" b="1" dirty="0">
              <a:solidFill>
                <a:srgbClr val="993300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b="1" dirty="0">
              <a:solidFill>
                <a:srgbClr val="993300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algn="just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76241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39E5-FEF4-4C13-B622-4BAF238D4E4F}"/>
              </a:ext>
            </a:extLst>
          </p:cNvPr>
          <p:cNvSpPr txBox="1"/>
          <p:nvPr/>
        </p:nvSpPr>
        <p:spPr>
          <a:xfrm>
            <a:off x="737828" y="-459432"/>
            <a:ext cx="76683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Gestão Pública pode dar certo: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500" dirty="0">
                <a:latin typeface="+mj-lt"/>
                <a:ea typeface="+mj-ea"/>
                <a:cs typeface="+mj-cs"/>
              </a:rPr>
              <a:t>Apesar do problema da Manutenção de redes de água e esgotos estar terceirizada/privatizada, tem ainda um dos menores índices regionais de perda de água do Brasil.            A primeira colocada tem manutenção do quadro.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b="1" dirty="0">
              <a:solidFill>
                <a:srgbClr val="993300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dirty="0"/>
          </a:p>
          <a:p>
            <a:pPr algn="just"/>
            <a: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pt-BR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pt-BR" sz="2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BA39695-6FA3-4C2D-83D7-728DBFDAD0F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5223"/>
            <a:ext cx="6840760" cy="4030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04104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7249244" cy="2124236"/>
          </a:xfrm>
        </p:spPr>
        <p:txBody>
          <a:bodyPr>
            <a:noAutofit/>
          </a:bodyPr>
          <a:lstStyle/>
          <a:p>
            <a:pPr algn="just"/>
            <a:br>
              <a:rPr lang="pt-BR" sz="2200" dirty="0"/>
            </a:br>
            <a:r>
              <a:rPr lang="pt-BR" sz="2600" dirty="0"/>
              <a:t>A água é bem comum, direito essencial a vida de todos os seres e do Planeta.  Mas grandes corporações estão </a:t>
            </a:r>
            <a:r>
              <a:rPr lang="pt-BR" sz="2600" b="1" u="sng" dirty="0">
                <a:solidFill>
                  <a:srgbClr val="FF0000"/>
                </a:solidFill>
              </a:rPr>
              <a:t>privatizando e destruindo</a:t>
            </a:r>
            <a:r>
              <a:rPr lang="pt-BR" sz="2600" b="1" dirty="0"/>
              <a:t> </a:t>
            </a:r>
            <a:r>
              <a:rPr lang="pt-BR" sz="2600" dirty="0"/>
              <a:t>este bem com o único objetivo de </a:t>
            </a:r>
            <a:r>
              <a:rPr lang="pt-BR" sz="2600" b="1" u="sng" dirty="0">
                <a:solidFill>
                  <a:srgbClr val="FF0000"/>
                </a:solidFill>
              </a:rPr>
              <a:t>aumentar seus Lucros</a:t>
            </a:r>
            <a:r>
              <a:rPr lang="pt-BR" sz="2200" dirty="0"/>
              <a:t>.</a:t>
            </a:r>
            <a:br>
              <a:rPr lang="pt-BR" sz="2200" dirty="0"/>
            </a:br>
            <a:br>
              <a:rPr lang="pt-BR" sz="3200" dirty="0"/>
            </a:br>
            <a:endParaRPr lang="pt-BR" sz="3200" dirty="0"/>
          </a:p>
        </p:txBody>
      </p:sp>
      <p:pic>
        <p:nvPicPr>
          <p:cNvPr id="5" name="Picture 4" descr="https://1.bp.blogspot.com/-_E7EActJIkw/V1GGeE4-2VI/AAAAAAAAJd4/AYQ3VcoZSgAGgCS6yR_OHxjEo1d5ZAeyACLcB/s1600/sindagua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2"/>
            <a:ext cx="683568" cy="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9AAA5A-693B-4BAF-AA90-7EF208D279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24736" cy="42650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4930604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8052</TotalTime>
  <Words>899</Words>
  <Application>Microsoft Office PowerPoint</Application>
  <PresentationFormat>Apresentação na tela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Wingdings</vt:lpstr>
      <vt:lpstr>Wingdings 2</vt:lpstr>
      <vt:lpstr>Fluxo</vt:lpstr>
      <vt:lpstr>Medida Provisória nº 868, de 27.12.2018: MP da Privatização Saneamento </vt:lpstr>
      <vt:lpstr>Apresentação do PowerPoint</vt:lpstr>
      <vt:lpstr>Apresentação do PowerPoint</vt:lpstr>
      <vt:lpstr>Apresentação do PowerPoint</vt:lpstr>
      <vt:lpstr>Apresentação do PowerPoint</vt:lpstr>
      <vt:lpstr>Na Inglaterra, país berço do Neoliberalismo e Privatizações, 83% da população é a favor da nacionalização da água e 77% da eletricidade e do gás, após décadas de experiência. (Jornal britânico The Guardian, 09/01/2018)    </vt:lpstr>
      <vt:lpstr>Apresentação do PowerPoint</vt:lpstr>
      <vt:lpstr>Apresentação do PowerPoint</vt:lpstr>
      <vt:lpstr> A água é bem comum, direito essencial a vida de todos os seres e do Planeta.  Mas grandes corporações estão privatizando e destruindo este bem com o único objetivo de aumentar seus Lucros.  </vt:lpstr>
      <vt:lpstr>De acordo com um mapeamento feito por onze organizações majoritariamente europeias, da virada do milênio para cá foram registrados 267 casos de reestatização, de sistemas de água e esgoto. No ano 2000, de acordo com o estudo, só se conheciam três casos.   </vt:lpstr>
      <vt:lpstr>Satoko Kishimoto, uma das autoras da pesquisa, afirma que a reversão das Privatizações vem sendo impulsionada por um leque de problemas reincidentes, entre eles serviços inflacionados, ineficientes e com investimentos insuficientes.   </vt:lpstr>
      <vt:lpstr>“Em geral, observamos que as cidades estão voltando atrás porque constatam que as privatizações ou parcerias público-privadas (PPPs) acarretam tarifas muito altas, não cumprem promessas feitas inicialmente e operam com falta de transparência, entre uma série de problemas que vimos caso a caso", explica Satoko à BBC Brasil.  .    </vt:lpstr>
      <vt:lpstr>Há 21 anos (1998) a SANEATINS/TO foi privatizada e quem assumiu o serviço foi a para a Empresa Sul Americana de Montagens (EMSA), que revendeu ao Grupo Odebrecht em 2011. Em 2017 a Odebrecht revendeu novamente sua participação para o Fundo Financeiro gerido pelo Grupo Transnacional Brookfield (BRK Ambiental).  O Grupo BRK deixa expresso em seu Demonstrativo Financeiro que é responsável pelos serviços de abastecimento de água potável e de esgotamento sanitário  em apenas 47 municípios , muito menos que a metade dos 139 municípios que compõem o Estado de Tocantins.    </vt:lpstr>
      <vt:lpstr>      A capital Palmas obviamente foi mantida pelo Setor Privado, vez que está na lista dos municípios mais rentáveis. Antes da venda de 2011, a Saneatins era responsável por 125 municípios, assim cerca de 80 cidades foram simplesmente excluídas.  Com a manobra, o Setor Público por meio da Autarquia denominada Agência Tocantinense de Saneamento (ATS) ficou responsável por todos os municípios excluídos e toda a área rural do Estado........................................................................   A ATS ainda repassou ao mesmo Grupo Privado, 76 municípios do Tocantins, porém, "sem nenhuma obrigação contratual de investimento”, segundo o Grupo BRK. Portanto, a obrigação de investimento é apenas do Governo do Estado do Tocantins.  </vt:lpstr>
      <vt:lpstr>O Grupo BRK expressa que seu "desafio" na Saneatins é a “universalização” dos serviços de esgotamento sanitário, cuja meta estabelecida em contrato corresponde ao índice médio de atendimento de 80%", e não 100%.     </vt:lpstr>
      <vt:lpstr>Questionamentos Finais</vt:lpstr>
      <vt:lpstr>Questionamentos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PCSOLUTION</cp:lastModifiedBy>
  <cp:revision>143</cp:revision>
  <dcterms:created xsi:type="dcterms:W3CDTF">2012-10-06T22:17:10Z</dcterms:created>
  <dcterms:modified xsi:type="dcterms:W3CDTF">2019-04-15T14:14:11Z</dcterms:modified>
</cp:coreProperties>
</file>