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84" r:id="rId3"/>
    <p:sldId id="297" r:id="rId4"/>
    <p:sldId id="298" r:id="rId5"/>
    <p:sldId id="293" r:id="rId6"/>
    <p:sldId id="285" r:id="rId7"/>
    <p:sldId id="294" r:id="rId8"/>
    <p:sldId id="288" r:id="rId9"/>
    <p:sldId id="291" r:id="rId10"/>
    <p:sldId id="287" r:id="rId11"/>
    <p:sldId id="289" r:id="rId12"/>
    <p:sldId id="295" r:id="rId13"/>
    <p:sldId id="299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990" autoAdjust="0"/>
  </p:normalViewPr>
  <p:slideViewPr>
    <p:cSldViewPr>
      <p:cViewPr>
        <p:scale>
          <a:sx n="77" d="100"/>
          <a:sy n="77" d="100"/>
        </p:scale>
        <p:origin x="-95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82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88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67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65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97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58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24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24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73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622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28BC06-D324-4F2C-B874-011BA4056662}" type="datetimeFigureOut">
              <a:rPr lang="pt-BR" smtClean="0"/>
              <a:t>11/04/2019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3514E7-D141-4F08-A442-FD95E3EB8C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13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gabriel.silva\Desktop\97fb785ccbfac8dca78d94f8b911ba45-gr----fico-de-vetor-abstrato-azul-4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307485"/>
            <a:ext cx="9144000" cy="550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gabriel.silva\Desktop\logo margem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0"/>
            <a:ext cx="930022" cy="67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ector reto 8"/>
          <p:cNvCxnSpPr/>
          <p:nvPr userDrawn="1"/>
        </p:nvCxnSpPr>
        <p:spPr>
          <a:xfrm>
            <a:off x="251520" y="404664"/>
            <a:ext cx="763284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7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gabriel.silva\Desktop\logo marge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888" y="188640"/>
            <a:ext cx="930022" cy="67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Conector reto 22"/>
          <p:cNvCxnSpPr/>
          <p:nvPr/>
        </p:nvCxnSpPr>
        <p:spPr>
          <a:xfrm>
            <a:off x="288032" y="404664"/>
            <a:ext cx="763284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961169" y="2326376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pic>
        <p:nvPicPr>
          <p:cNvPr id="1026" name="Picture 2" descr="Z:\Documentos\2019\Imagens Redes Sociais\operado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2" r="1951"/>
          <a:stretch/>
        </p:blipFill>
        <p:spPr bwMode="auto">
          <a:xfrm>
            <a:off x="-36512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169650" y="188640"/>
            <a:ext cx="72106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Pública: </a:t>
            </a:r>
          </a:p>
          <a:p>
            <a:pPr algn="ctr"/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</a:t>
            </a:r>
            <a:r>
              <a:rPr 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Provisória </a:t>
            </a:r>
            <a:r>
              <a:rPr lang="pt-BR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nº 868/2018</a:t>
            </a:r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39552" y="5797713"/>
            <a:ext cx="6120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Francisco Lopes</a:t>
            </a:r>
            <a:endParaRPr lang="pt-BR" sz="3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Secretário Executivo</a:t>
            </a:r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pt-BR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Assemae</a:t>
            </a:r>
          </a:p>
        </p:txBody>
      </p:sp>
      <p:pic>
        <p:nvPicPr>
          <p:cNvPr id="11" name="Picture 3" descr="C:\Users\gabriel.silva\Desktop\logo marg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501" y="5229200"/>
            <a:ext cx="1296144" cy="93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02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539552" y="1196752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i="1" dirty="0" smtClean="0">
                <a:solidFill>
                  <a:srgbClr val="FF0000"/>
                </a:solidFill>
              </a:rPr>
              <a:t>ARTIGO 11 </a:t>
            </a:r>
            <a:r>
              <a:rPr lang="pt-BR" sz="3000" i="1" dirty="0" smtClean="0">
                <a:solidFill>
                  <a:srgbClr val="FF0000"/>
                </a:solidFill>
              </a:rPr>
              <a:t>§§ </a:t>
            </a:r>
            <a:r>
              <a:rPr lang="pt-BR" sz="3000" b="1" i="1" dirty="0" smtClean="0">
                <a:solidFill>
                  <a:srgbClr val="FF0000"/>
                </a:solidFill>
              </a:rPr>
              <a:t>5º A 7º</a:t>
            </a:r>
          </a:p>
          <a:p>
            <a:r>
              <a:rPr lang="pt-BR" sz="3000" b="1" u="sng" dirty="0" smtClean="0"/>
              <a:t>Incentiva </a:t>
            </a:r>
            <a:r>
              <a:rPr lang="pt-BR" sz="3000" b="1" u="sng" dirty="0"/>
              <a:t>a cultura do não </a:t>
            </a:r>
            <a:r>
              <a:rPr lang="pt-BR" sz="3000" b="1" u="sng" dirty="0" smtClean="0"/>
              <a:t>planejamento</a:t>
            </a:r>
          </a:p>
          <a:p>
            <a:endParaRPr lang="pt-BR" sz="1400" dirty="0" smtClean="0"/>
          </a:p>
          <a:p>
            <a:r>
              <a:rPr lang="pt-BR" sz="3000" dirty="0"/>
              <a:t>Permite a substituição dos Planos Municipais de Saneamento Básico (PMSB) por um simples estudo de viabilidade </a:t>
            </a:r>
            <a:r>
              <a:rPr lang="pt-BR" sz="3000" dirty="0" smtClean="0"/>
              <a:t>técnica.</a:t>
            </a:r>
            <a:endParaRPr lang="pt-BR" sz="3000" dirty="0"/>
          </a:p>
        </p:txBody>
      </p:sp>
      <p:sp>
        <p:nvSpPr>
          <p:cNvPr id="14" name="Retângulo 13"/>
          <p:cNvSpPr/>
          <p:nvPr/>
        </p:nvSpPr>
        <p:spPr>
          <a:xfrm>
            <a:off x="323528" y="3928988"/>
            <a:ext cx="8496944" cy="23083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400" b="1" dirty="0">
                <a:solidFill>
                  <a:srgbClr val="00B050"/>
                </a:solidFill>
              </a:rPr>
              <a:t>O planejamento é condição substancial para se buscar a universalização </a:t>
            </a:r>
            <a:r>
              <a:rPr lang="pt-BR" sz="2400" b="1" dirty="0" smtClean="0">
                <a:solidFill>
                  <a:srgbClr val="00B050"/>
                </a:solidFill>
              </a:rPr>
              <a:t>do saneamento e a </a:t>
            </a:r>
            <a:r>
              <a:rPr lang="pt-BR" sz="2400" b="1" dirty="0">
                <a:solidFill>
                  <a:srgbClr val="00B050"/>
                </a:solidFill>
              </a:rPr>
              <a:t>prestação de serviços eficientes. Desde modo, não faz sentido que somente com </a:t>
            </a:r>
            <a:r>
              <a:rPr lang="pt-BR" sz="2400" b="1" dirty="0" smtClean="0">
                <a:solidFill>
                  <a:srgbClr val="00B050"/>
                </a:solidFill>
              </a:rPr>
              <a:t>o diagnóstico </a:t>
            </a:r>
            <a:r>
              <a:rPr lang="pt-BR" sz="2400" b="1" dirty="0">
                <a:solidFill>
                  <a:srgbClr val="00B050"/>
                </a:solidFill>
              </a:rPr>
              <a:t>e </a:t>
            </a:r>
            <a:r>
              <a:rPr lang="pt-BR" sz="2400" b="1" dirty="0" smtClean="0">
                <a:solidFill>
                  <a:srgbClr val="00B050"/>
                </a:solidFill>
              </a:rPr>
              <a:t>a comprovação de </a:t>
            </a:r>
            <a:r>
              <a:rPr lang="pt-BR" sz="2400" b="1" dirty="0">
                <a:solidFill>
                  <a:srgbClr val="00B050"/>
                </a:solidFill>
              </a:rPr>
              <a:t>viabilidade se possa decidir por uma concessão. Aliás, é nos instrumentos de planejamento que o titular fará estas escolhas. 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130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39552" y="1196752"/>
            <a:ext cx="8136904" cy="470898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000" dirty="0" smtClean="0"/>
              <a:t>No dia 05/02, </a:t>
            </a:r>
            <a:r>
              <a:rPr lang="pt-BR" sz="3000" dirty="0"/>
              <a:t>as quatro maiores entidades do setor de saneamento entregaram ao Governo Federal uma proposta conjunta para alterações na MP 868. </a:t>
            </a:r>
            <a:endParaRPr lang="pt-BR" sz="3000" dirty="0" smtClean="0"/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Além </a:t>
            </a:r>
            <a:r>
              <a:rPr lang="pt-BR" sz="3000" dirty="0"/>
              <a:t>da Assemae, o documento foi protocolado pela Associação Brasileira de Agências de Regulação (ABAR), Associação Brasileira de Engenharia Sanitária e Ambiental </a:t>
            </a:r>
            <a:r>
              <a:rPr lang="pt-BR" sz="3000" dirty="0" smtClean="0"/>
              <a:t>(ABES) </a:t>
            </a:r>
            <a:r>
              <a:rPr lang="pt-BR" sz="3000" dirty="0"/>
              <a:t>e Associação Brasileira das Empresas Estaduais de Saneamento </a:t>
            </a:r>
            <a:r>
              <a:rPr lang="pt-BR" sz="3000" dirty="0" smtClean="0"/>
              <a:t>(AESBE).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346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23528" y="1257141"/>
            <a:ext cx="8568952" cy="424731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000" dirty="0" smtClean="0"/>
              <a:t>Assim </a:t>
            </a:r>
            <a:r>
              <a:rPr lang="pt-BR" sz="3000" dirty="0"/>
              <a:t>como na versão anterior da MP, as entidades consideram que o atual texto prejudica a estruturação das políticas públicas do setor e colabora para o aumento das desigualdades entre municípios pobres e </a:t>
            </a:r>
            <a:r>
              <a:rPr lang="pt-BR" sz="3000" dirty="0" smtClean="0"/>
              <a:t>ricos.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Contudo</a:t>
            </a:r>
            <a:r>
              <a:rPr lang="pt-BR" sz="3000" dirty="0"/>
              <a:t>, as entidades apostam no diálogo com o Governo Federal e com o Parlamento, buscando garantir os ajustes necessários ao texto.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82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9" y="476672"/>
            <a:ext cx="75608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Convite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066876"/>
            <a:ext cx="8784976" cy="3370236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79512" y="4437112"/>
            <a:ext cx="8784976" cy="181588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/>
              <a:t>Painéis e Mesas de Debate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/>
              <a:t>Apresentação de Experiências Exitosas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 smtClean="0"/>
              <a:t>Apresentação de Tecnologias - Feira de Saneamento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i="1" dirty="0" err="1" smtClean="0"/>
              <a:t>Startup’s</a:t>
            </a:r>
            <a:endParaRPr lang="pt-BR" sz="2800" i="1" dirty="0"/>
          </a:p>
        </p:txBody>
      </p:sp>
    </p:spTree>
    <p:extLst>
      <p:ext uri="{BB962C8B-B14F-4D97-AF65-F5344CB8AC3E}">
        <p14:creationId xmlns:p14="http://schemas.microsoft.com/office/powerpoint/2010/main" val="259022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924657" y="2344154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7" name="Retângulo 6"/>
          <p:cNvSpPr/>
          <p:nvPr/>
        </p:nvSpPr>
        <p:spPr>
          <a:xfrm>
            <a:off x="924657" y="2344154"/>
            <a:ext cx="6199555" cy="281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3516259" y="570341"/>
            <a:ext cx="1988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</a:t>
            </a:r>
            <a:endParaRPr lang="pt-BR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2191737" y="1348461"/>
            <a:ext cx="49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 i="1" dirty="0" smtClean="0">
                <a:latin typeface="Calibri" pitchFamily="34" charset="0"/>
              </a:rPr>
              <a:t>Dr. Francisco Lopes</a:t>
            </a:r>
            <a:endParaRPr lang="pt-BR" altLang="pt-BR" sz="2800" b="1" i="1" dirty="0">
              <a:latin typeface="Calibri" pitchFamily="34" charset="0"/>
            </a:endParaRPr>
          </a:p>
          <a:p>
            <a:pPr algn="ctr" eaLnBrk="1" hangingPunct="1"/>
            <a:r>
              <a:rPr lang="pt-BR" altLang="pt-BR" sz="2000" i="1" dirty="0" smtClean="0">
                <a:latin typeface="Calibri" pitchFamily="34" charset="0"/>
              </a:rPr>
              <a:t>Advogado e Secretário da </a:t>
            </a:r>
            <a:r>
              <a:rPr lang="pt-BR" altLang="pt-BR" sz="2000" i="1" dirty="0" err="1" smtClean="0">
                <a:latin typeface="Calibri" pitchFamily="34" charset="0"/>
              </a:rPr>
              <a:t>Assemae</a:t>
            </a:r>
            <a:endParaRPr lang="pt-BR" altLang="pt-BR" sz="2000" i="1" dirty="0">
              <a:latin typeface="Calibri" pitchFamily="34" charset="0"/>
            </a:endParaRPr>
          </a:p>
          <a:p>
            <a:pPr algn="ctr" eaLnBrk="1" hangingPunct="1"/>
            <a:endParaRPr lang="pt-BR" altLang="pt-BR" dirty="0" smtClean="0">
              <a:latin typeface="Calibri" pitchFamily="34" charset="0"/>
            </a:endParaRPr>
          </a:p>
          <a:p>
            <a:pPr algn="ctr" eaLnBrk="1" hangingPunct="1"/>
            <a:r>
              <a:rPr lang="pt-BR" altLang="pt-BR" dirty="0" smtClean="0">
                <a:latin typeface="Calibri" pitchFamily="34" charset="0"/>
              </a:rPr>
              <a:t>(</a:t>
            </a:r>
            <a:r>
              <a:rPr lang="pt-BR" altLang="pt-BR" dirty="0" smtClean="0">
                <a:latin typeface="Calibri" pitchFamily="34" charset="0"/>
              </a:rPr>
              <a:t>61</a:t>
            </a:r>
            <a:r>
              <a:rPr lang="pt-BR" altLang="pt-BR" dirty="0" smtClean="0">
                <a:latin typeface="Calibri" pitchFamily="34" charset="0"/>
              </a:rPr>
              <a:t>) 3322-5911</a:t>
            </a:r>
            <a:endParaRPr lang="pt-BR" altLang="pt-BR" dirty="0" smtClean="0">
              <a:latin typeface="Calibri" pitchFamily="34" charset="0"/>
            </a:endParaRPr>
          </a:p>
          <a:p>
            <a:pPr algn="ctr" eaLnBrk="1" hangingPunct="1"/>
            <a:r>
              <a:rPr lang="pt-BR" altLang="pt-BR" dirty="0" smtClean="0">
                <a:latin typeface="Calibri" pitchFamily="34" charset="0"/>
              </a:rPr>
              <a:t>secexecutiva</a:t>
            </a:r>
            <a:r>
              <a:rPr lang="pt-BR" altLang="pt-BR" dirty="0" smtClean="0">
                <a:latin typeface="Calibri" pitchFamily="34" charset="0"/>
              </a:rPr>
              <a:t>@assemae.org.br</a:t>
            </a:r>
            <a:endParaRPr lang="pt-BR" altLang="pt-BR" dirty="0">
              <a:latin typeface="Calibri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392364" y="4331241"/>
            <a:ext cx="103906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/>
              <a:t>Assemae</a:t>
            </a:r>
            <a:endParaRPr lang="pt-BR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233212" y="5605711"/>
            <a:ext cx="12446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b="1" dirty="0">
                <a:latin typeface="+mj-lt"/>
              </a:rPr>
              <a:t>@Assemae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892" y="4196517"/>
            <a:ext cx="61753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59" y="5416004"/>
            <a:ext cx="7493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ixaDeTexto 13"/>
          <p:cNvSpPr txBox="1"/>
          <p:nvPr/>
        </p:nvSpPr>
        <p:spPr>
          <a:xfrm>
            <a:off x="2174847" y="4433413"/>
            <a:ext cx="231198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latin typeface="+mj-lt"/>
              </a:rPr>
              <a:t>www.assemae.org.br</a:t>
            </a:r>
          </a:p>
        </p:txBody>
      </p:sp>
      <p:pic>
        <p:nvPicPr>
          <p:cNvPr id="2050" name="Picture 2" descr="C:\Users\gabriel.silva\Desktop\Inst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231" y="5382540"/>
            <a:ext cx="758193" cy="75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6423319" y="5627385"/>
            <a:ext cx="181972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err="1" smtClean="0">
                <a:latin typeface="+mj-lt"/>
              </a:rPr>
              <a:t>assemaenacional</a:t>
            </a:r>
            <a:endParaRPr lang="pt-BR" sz="1800" b="1" dirty="0">
              <a:latin typeface="+mj-lt"/>
            </a:endParaRPr>
          </a:p>
        </p:txBody>
      </p:sp>
      <p:pic>
        <p:nvPicPr>
          <p:cNvPr id="2051" name="Picture 3" descr="C:\Users\gabriel.silva\Desktop\criacao-site-rj-rio-de-janeir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72817"/>
            <a:ext cx="888418" cy="865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47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2756405" y="476672"/>
            <a:ext cx="34871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Atuação da Assemae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39552" y="1057960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A </a:t>
            </a:r>
            <a:r>
              <a:rPr lang="pt-BR" sz="2400" b="1" dirty="0" smtClean="0"/>
              <a:t>Assemae </a:t>
            </a:r>
            <a:r>
              <a:rPr lang="pt-BR" sz="2400" dirty="0" smtClean="0"/>
              <a:t>é a </a:t>
            </a:r>
            <a:r>
              <a:rPr lang="pt-BR" sz="2400" b="1" dirty="0" smtClean="0"/>
              <a:t>entidade nacional </a:t>
            </a:r>
            <a:r>
              <a:rPr lang="pt-BR" sz="2400" dirty="0" smtClean="0"/>
              <a:t>que reúne e apoia os </a:t>
            </a:r>
            <a:r>
              <a:rPr lang="pt-BR" sz="2400" b="1" dirty="0" smtClean="0"/>
              <a:t>serviços municipais de saneamento básico.</a:t>
            </a:r>
            <a:r>
              <a:rPr lang="pt-BR" sz="2400" dirty="0" smtClean="0"/>
              <a:t> </a:t>
            </a:r>
            <a:endParaRPr lang="pt-BR" sz="600" dirty="0"/>
          </a:p>
          <a:p>
            <a:pPr algn="just"/>
            <a:r>
              <a:rPr lang="pt-BR" sz="2400" dirty="0" smtClean="0"/>
              <a:t>O saneamento público municipal representa </a:t>
            </a:r>
            <a:r>
              <a:rPr lang="pt-BR" sz="2400" b="1" dirty="0" smtClean="0"/>
              <a:t>25%</a:t>
            </a:r>
            <a:r>
              <a:rPr lang="pt-BR" sz="2400" dirty="0" smtClean="0"/>
              <a:t> do setor no Brasil, sendo responsável pelo atendimento de </a:t>
            </a:r>
            <a:r>
              <a:rPr lang="pt-BR" sz="2400" b="1" dirty="0" smtClean="0"/>
              <a:t>50 milhões de brasileiros</a:t>
            </a:r>
            <a:r>
              <a:rPr lang="pt-BR" sz="2400" dirty="0" smtClean="0"/>
              <a:t>. </a:t>
            </a:r>
            <a:endParaRPr lang="pt-BR" sz="2400" dirty="0"/>
          </a:p>
        </p:txBody>
      </p:sp>
      <p:sp>
        <p:nvSpPr>
          <p:cNvPr id="12" name="Retângulo 11"/>
          <p:cNvSpPr/>
          <p:nvPr/>
        </p:nvSpPr>
        <p:spPr>
          <a:xfrm>
            <a:off x="827583" y="2981851"/>
            <a:ext cx="7704855" cy="20313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100" u="sng" dirty="0"/>
              <a:t>Principais Ações: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100" b="1" dirty="0" smtClean="0">
                <a:solidFill>
                  <a:srgbClr val="0070C0"/>
                </a:solidFill>
              </a:rPr>
              <a:t>Defesa da titularidade municipal;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100" b="1" dirty="0">
                <a:solidFill>
                  <a:srgbClr val="0070C0"/>
                </a:solidFill>
              </a:rPr>
              <a:t>Capacitação dos municípios</a:t>
            </a:r>
            <a:r>
              <a:rPr lang="pt-BR" sz="2100" b="1" dirty="0" smtClean="0">
                <a:solidFill>
                  <a:srgbClr val="0070C0"/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100" b="1" dirty="0" smtClean="0">
                <a:solidFill>
                  <a:srgbClr val="0070C0"/>
                </a:solidFill>
              </a:rPr>
              <a:t>Realização </a:t>
            </a:r>
            <a:r>
              <a:rPr lang="pt-BR" sz="2100" b="1" dirty="0">
                <a:solidFill>
                  <a:srgbClr val="0070C0"/>
                </a:solidFill>
              </a:rPr>
              <a:t>de eventos nacionais e </a:t>
            </a:r>
            <a:r>
              <a:rPr lang="pt-BR" sz="2100" b="1" dirty="0" smtClean="0">
                <a:solidFill>
                  <a:srgbClr val="0070C0"/>
                </a:solidFill>
              </a:rPr>
              <a:t>regionais;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100" b="1" dirty="0" smtClean="0">
                <a:solidFill>
                  <a:srgbClr val="0070C0"/>
                </a:solidFill>
              </a:rPr>
              <a:t>Representação </a:t>
            </a:r>
            <a:r>
              <a:rPr lang="pt-BR" sz="2100" b="1" dirty="0">
                <a:solidFill>
                  <a:srgbClr val="0070C0"/>
                </a:solidFill>
              </a:rPr>
              <a:t>dos serviços municipais em instâncias </a:t>
            </a:r>
            <a:r>
              <a:rPr lang="pt-BR" sz="2100" b="1" dirty="0" smtClean="0">
                <a:solidFill>
                  <a:srgbClr val="0070C0"/>
                </a:solidFill>
              </a:rPr>
              <a:t>federais;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100" b="1" dirty="0" smtClean="0">
                <a:solidFill>
                  <a:srgbClr val="0070C0"/>
                </a:solidFill>
              </a:rPr>
              <a:t>Proposição </a:t>
            </a:r>
            <a:r>
              <a:rPr lang="pt-BR" sz="2100" b="1" dirty="0">
                <a:solidFill>
                  <a:srgbClr val="0070C0"/>
                </a:solidFill>
              </a:rPr>
              <a:t>e acompanhamento de projetos de </a:t>
            </a:r>
            <a:r>
              <a:rPr lang="pt-BR" sz="2100" b="1" dirty="0" smtClean="0">
                <a:solidFill>
                  <a:srgbClr val="0070C0"/>
                </a:solidFill>
              </a:rPr>
              <a:t>lei.</a:t>
            </a:r>
          </a:p>
        </p:txBody>
      </p:sp>
      <p:sp>
        <p:nvSpPr>
          <p:cNvPr id="4" name="Retângulo 3"/>
          <p:cNvSpPr/>
          <p:nvPr/>
        </p:nvSpPr>
        <p:spPr>
          <a:xfrm>
            <a:off x="539552" y="5085184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 smtClean="0"/>
              <a:t>Nosso estatuto: </a:t>
            </a:r>
            <a:r>
              <a:rPr lang="pt-BR" sz="2400" dirty="0" smtClean="0"/>
              <a:t>Defender</a:t>
            </a:r>
            <a:r>
              <a:rPr lang="pt-BR" sz="2400" dirty="0"/>
              <a:t>, ampliar e promover a interação, fortalecer e desenvolver a capacidade técnica, administrativa, financeira e regulatória de seus associados.</a:t>
            </a:r>
          </a:p>
        </p:txBody>
      </p:sp>
    </p:spTree>
    <p:extLst>
      <p:ext uri="{BB962C8B-B14F-4D97-AF65-F5344CB8AC3E}">
        <p14:creationId xmlns:p14="http://schemas.microsoft.com/office/powerpoint/2010/main" val="70549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2756405" y="476672"/>
            <a:ext cx="33918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Posição da Assemae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39552" y="1340768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000" dirty="0" smtClean="0"/>
              <a:t>Não somos contrários às mudanças, necessárias para alavancar a universalização do saneamento básico nacional. 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O que esperamos é poder levar as proposituras dos nossos associados e, que sejamos ouvidos para que tenhamos a mesma tratativa dos outros setores.</a:t>
            </a:r>
          </a:p>
          <a:p>
            <a:pPr algn="just"/>
            <a:endParaRPr lang="pt-BR" sz="3000" dirty="0"/>
          </a:p>
          <a:p>
            <a:pPr algn="ctr"/>
            <a:r>
              <a:rPr lang="pt-BR" sz="3000" b="1" dirty="0" smtClean="0"/>
              <a:t>Saneamento é uma Política de Estado.</a:t>
            </a:r>
            <a:endParaRPr lang="pt-BR" sz="3000" b="1" dirty="0"/>
          </a:p>
        </p:txBody>
      </p:sp>
    </p:spTree>
    <p:extLst>
      <p:ext uri="{BB962C8B-B14F-4D97-AF65-F5344CB8AC3E}">
        <p14:creationId xmlns:p14="http://schemas.microsoft.com/office/powerpoint/2010/main" val="77205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539552" y="476672"/>
            <a:ext cx="81369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Mensagem Conjunta</a:t>
            </a:r>
          </a:p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ASSEMAE, ABAR, ABES e AESBE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23528" y="1557947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As entidades encaminharam ao Sr. Presidente</a:t>
            </a:r>
          </a:p>
          <a:p>
            <a:pPr algn="ctr"/>
            <a:r>
              <a:rPr lang="pt-BR" sz="2800" dirty="0" smtClean="0"/>
              <a:t>e ao Sr. Relator da Comissão Mista</a:t>
            </a:r>
          </a:p>
          <a:p>
            <a:pPr algn="ctr"/>
            <a:r>
              <a:rPr lang="pt-BR" sz="2800" dirty="0" smtClean="0"/>
              <a:t>da MP 868, a adoção das seguintes medidas:</a:t>
            </a:r>
            <a:endParaRPr lang="pt-BR" sz="2800" b="1" dirty="0"/>
          </a:p>
        </p:txBody>
      </p:sp>
      <p:sp>
        <p:nvSpPr>
          <p:cNvPr id="4" name="Retângulo 3"/>
          <p:cNvSpPr/>
          <p:nvPr/>
        </p:nvSpPr>
        <p:spPr>
          <a:xfrm>
            <a:off x="323528" y="2996952"/>
            <a:ext cx="856895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Ampliação de </a:t>
            </a:r>
            <a:r>
              <a:rPr lang="pt-BR" sz="2600" dirty="0" smtClean="0"/>
              <a:t>subsídios </a:t>
            </a:r>
            <a:r>
              <a:rPr lang="pt-BR" sz="2600" dirty="0" smtClean="0"/>
              <a:t>(tarifas sociais e fundo nacional para o saneamento básico)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Mecanismos </a:t>
            </a:r>
            <a:r>
              <a:rPr lang="pt-BR" sz="2600" dirty="0" smtClean="0"/>
              <a:t>de transparência e informação (SINISA)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Redução de custos (desonerar o setor, ex. PIS/COFINS)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dirty="0" smtClean="0"/>
              <a:t>Apoio aos prestadores dos serviços (programa nacional de assistência técnica) 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145984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539552" y="1196752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i="1" dirty="0" smtClean="0">
                <a:solidFill>
                  <a:srgbClr val="FF0000"/>
                </a:solidFill>
              </a:rPr>
              <a:t>ARTIGO 4 C </a:t>
            </a:r>
          </a:p>
          <a:p>
            <a:pPr algn="just"/>
            <a:r>
              <a:rPr lang="pt-BR" sz="3000" b="1" u="sng" dirty="0" smtClean="0"/>
              <a:t>Cria normas de referência nacionais para a regulação do saneamento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683568" y="3068960"/>
            <a:ext cx="7992888" cy="224676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B050"/>
                </a:solidFill>
              </a:rPr>
              <a:t>Os municípios apoiam a criação de normas de referência nacionais para a regulação, desde que as particularidades regionais sejam respeitadas e que não ocorram interferências nas agências já existentes.</a:t>
            </a:r>
          </a:p>
        </p:txBody>
      </p:sp>
    </p:spTree>
    <p:extLst>
      <p:ext uri="{BB962C8B-B14F-4D97-AF65-F5344CB8AC3E}">
        <p14:creationId xmlns:p14="http://schemas.microsoft.com/office/powerpoint/2010/main" val="246688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251520" y="1196752"/>
            <a:ext cx="86348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000" b="1" i="1" dirty="0" smtClean="0">
                <a:solidFill>
                  <a:srgbClr val="FF0000"/>
                </a:solidFill>
              </a:rPr>
              <a:t>ARTIGOS 4 D E 25 B</a:t>
            </a:r>
            <a:endParaRPr lang="pt-BR" sz="3000" b="1" u="sng" dirty="0" smtClean="0"/>
          </a:p>
          <a:p>
            <a:pPr algn="just"/>
            <a:r>
              <a:rPr lang="pt-BR" sz="3000" b="1" u="sng" dirty="0" smtClean="0"/>
              <a:t>Cria </a:t>
            </a:r>
            <a:r>
              <a:rPr lang="pt-BR" sz="3000" b="1" u="sng" dirty="0"/>
              <a:t>uma nova dificuldade de acesso a recursos </a:t>
            </a:r>
            <a:r>
              <a:rPr lang="pt-BR" sz="3000" b="1" u="sng" dirty="0" smtClean="0"/>
              <a:t>federais</a:t>
            </a:r>
          </a:p>
          <a:p>
            <a:pPr algn="just"/>
            <a:endParaRPr lang="pt-BR" sz="700" dirty="0" smtClean="0"/>
          </a:p>
          <a:p>
            <a:pPr algn="just"/>
            <a:r>
              <a:rPr lang="pt-BR" sz="3000" dirty="0"/>
              <a:t>Apenas os municípios que seguirem as normas de regulação da Agência Nacional de Águas (ANA) poderão acessar recursos federais para o setor de saneamento básico.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79512" y="4667652"/>
            <a:ext cx="8784975" cy="156966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400" b="1" dirty="0" smtClean="0">
                <a:solidFill>
                  <a:srgbClr val="00B050"/>
                </a:solidFill>
              </a:rPr>
              <a:t>Se mantido o dispositivo, apenas os municípios mais estruturados continuarão a acessar recursos federais. Os municípios pobres e sem conhecimento técnico estarão impedidos de obter investimentos</a:t>
            </a:r>
            <a:r>
              <a:rPr lang="pt-BR" sz="2400" b="1" dirty="0">
                <a:solidFill>
                  <a:srgbClr val="00B050"/>
                </a:solidFill>
              </a:rPr>
              <a:t>. 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273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539552" y="1196752"/>
            <a:ext cx="813690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i="1" dirty="0">
                <a:solidFill>
                  <a:srgbClr val="FF0000"/>
                </a:solidFill>
              </a:rPr>
              <a:t>ARTIGO 23 § 1º </a:t>
            </a:r>
            <a:endParaRPr lang="pt-BR" sz="3000" b="1" i="1" dirty="0" smtClean="0">
              <a:solidFill>
                <a:srgbClr val="FF0000"/>
              </a:solidFill>
            </a:endParaRPr>
          </a:p>
          <a:p>
            <a:pPr algn="just"/>
            <a:r>
              <a:rPr lang="pt-BR" sz="3000" b="1" u="sng" dirty="0" smtClean="0"/>
              <a:t>Permite que a regulação aconteça fora dos limites geográficos dos Estados</a:t>
            </a:r>
          </a:p>
          <a:p>
            <a:endParaRPr lang="pt-BR" sz="1400" dirty="0" smtClean="0"/>
          </a:p>
          <a:p>
            <a:pPr algn="just"/>
            <a:r>
              <a:rPr lang="pt-BR" sz="3000" dirty="0" smtClean="0"/>
              <a:t>Esse dispositivo estabelece, por exemplo, que uma agência reguladora da região Sul possa regular os municípios da região Norte.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70278" y="4440594"/>
            <a:ext cx="8106178" cy="129266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600" b="1" dirty="0">
                <a:solidFill>
                  <a:srgbClr val="00B050"/>
                </a:solidFill>
              </a:rPr>
              <a:t>Não faz sentido uma agência com capilaridade para regular o setor nacionalmente. Cada região tem sua particularidade, com características estritamente  locais. </a:t>
            </a:r>
          </a:p>
        </p:txBody>
      </p:sp>
    </p:spTree>
    <p:extLst>
      <p:ext uri="{BB962C8B-B14F-4D97-AF65-F5344CB8AC3E}">
        <p14:creationId xmlns:p14="http://schemas.microsoft.com/office/powerpoint/2010/main" val="406268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gabriel.silva\Desktop\logo marge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0"/>
            <a:ext cx="930022" cy="67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539552" y="1196752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i="1" dirty="0">
                <a:solidFill>
                  <a:srgbClr val="FF0000"/>
                </a:solidFill>
              </a:rPr>
              <a:t>ARTIGO 8</a:t>
            </a:r>
            <a:r>
              <a:rPr lang="pt-BR" sz="3000" b="1" i="1" dirty="0" smtClean="0">
                <a:solidFill>
                  <a:srgbClr val="FF0000"/>
                </a:solidFill>
              </a:rPr>
              <a:t> </a:t>
            </a:r>
            <a:r>
              <a:rPr lang="pt-BR" sz="3000" b="1" i="1" dirty="0">
                <a:solidFill>
                  <a:srgbClr val="FF0000"/>
                </a:solidFill>
              </a:rPr>
              <a:t>D</a:t>
            </a:r>
            <a:endParaRPr lang="pt-BR" sz="3000" b="1" u="sng" dirty="0" smtClean="0"/>
          </a:p>
          <a:p>
            <a:r>
              <a:rPr lang="pt-BR" sz="3000" b="1" u="sng" dirty="0" smtClean="0"/>
              <a:t>Afeta a titularidade dos municípios</a:t>
            </a:r>
          </a:p>
          <a:p>
            <a:pPr algn="just"/>
            <a:endParaRPr lang="pt-BR" sz="1400" dirty="0" smtClean="0"/>
          </a:p>
          <a:p>
            <a:pPr algn="just"/>
            <a:r>
              <a:rPr lang="pt-BR" sz="3000" dirty="0" smtClean="0"/>
              <a:t>Permite a alienação do controle acionário de companhia estatal prestadora de serviços públicos de saneamento básico.</a:t>
            </a:r>
            <a:endParaRPr lang="pt-BR" sz="3000" dirty="0"/>
          </a:p>
        </p:txBody>
      </p:sp>
      <p:sp>
        <p:nvSpPr>
          <p:cNvPr id="14" name="Retângulo 13"/>
          <p:cNvSpPr/>
          <p:nvPr/>
        </p:nvSpPr>
        <p:spPr>
          <a:xfrm>
            <a:off x="401618" y="3861048"/>
            <a:ext cx="8490862" cy="23083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400" b="1" dirty="0" smtClean="0">
                <a:solidFill>
                  <a:srgbClr val="00B050"/>
                </a:solidFill>
              </a:rPr>
              <a:t>O </a:t>
            </a:r>
            <a:r>
              <a:rPr lang="pt-BR" sz="2400" b="1" dirty="0">
                <a:solidFill>
                  <a:srgbClr val="00B050"/>
                </a:solidFill>
              </a:rPr>
              <a:t>dispositivo </a:t>
            </a:r>
            <a:r>
              <a:rPr lang="pt-BR" sz="2400" b="1" dirty="0" smtClean="0">
                <a:solidFill>
                  <a:srgbClr val="00B050"/>
                </a:solidFill>
              </a:rPr>
              <a:t>afeta a </a:t>
            </a:r>
            <a:r>
              <a:rPr lang="pt-BR" sz="2400" b="1" dirty="0">
                <a:solidFill>
                  <a:srgbClr val="00B050"/>
                </a:solidFill>
              </a:rPr>
              <a:t>autonomia dos municípios, que não poderão escolher se desejam ou não continuar delegando os serviços. Compreende-se a preocupação com os interesses dos acionistas majoritários das companhias estaduais, mas isso não pode ser utilizado para atropelar a legislação sobre os contratos de programa, muitos já assinados sem a previsão </a:t>
            </a:r>
            <a:r>
              <a:rPr lang="pt-BR" sz="2400" b="1" dirty="0" smtClean="0">
                <a:solidFill>
                  <a:srgbClr val="00B050"/>
                </a:solidFill>
              </a:rPr>
              <a:t>acima.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201235" y="476672"/>
            <a:ext cx="47312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929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695992" y="591071"/>
            <a:ext cx="3808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868/2018</a:t>
            </a:r>
            <a:endParaRPr lang="pt-BR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924656" y="2189640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2" name="Retângulo 11"/>
          <p:cNvSpPr/>
          <p:nvPr/>
        </p:nvSpPr>
        <p:spPr>
          <a:xfrm>
            <a:off x="924656" y="2172803"/>
            <a:ext cx="7284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600" dirty="0"/>
          </a:p>
        </p:txBody>
      </p:sp>
      <p:sp>
        <p:nvSpPr>
          <p:cNvPr id="13" name="Retângulo 12"/>
          <p:cNvSpPr/>
          <p:nvPr/>
        </p:nvSpPr>
        <p:spPr>
          <a:xfrm>
            <a:off x="539552" y="1196752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i="1" dirty="0">
                <a:solidFill>
                  <a:srgbClr val="FF0000"/>
                </a:solidFill>
              </a:rPr>
              <a:t>ARTIGO 10 C</a:t>
            </a:r>
          </a:p>
          <a:p>
            <a:r>
              <a:rPr lang="pt-BR" sz="3000" b="1" u="sng" dirty="0" smtClean="0"/>
              <a:t>Privilegia </a:t>
            </a:r>
            <a:r>
              <a:rPr lang="pt-BR" sz="3000" b="1" u="sng" dirty="0"/>
              <a:t>apenas o setor </a:t>
            </a:r>
            <a:r>
              <a:rPr lang="pt-BR" sz="3000" b="1" u="sng" dirty="0" smtClean="0"/>
              <a:t>privado</a:t>
            </a:r>
          </a:p>
          <a:p>
            <a:endParaRPr lang="pt-BR" sz="1400" dirty="0" smtClean="0"/>
          </a:p>
          <a:p>
            <a:r>
              <a:rPr lang="pt-BR" sz="3000" dirty="0"/>
              <a:t>Obriga os municípios a realizarem consulta pública para conhecer companhias interessadas pela operação do serviço de saneamento </a:t>
            </a:r>
            <a:r>
              <a:rPr lang="pt-BR" sz="3000" dirty="0" smtClean="0"/>
              <a:t>local.</a:t>
            </a:r>
            <a:r>
              <a:rPr lang="pt-BR" sz="3000" dirty="0"/>
              <a:t> </a:t>
            </a:r>
            <a:endParaRPr lang="pt-BR" sz="3000" b="1" i="1" dirty="0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95536" y="3909829"/>
            <a:ext cx="8424936" cy="209288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600" b="1" dirty="0">
                <a:solidFill>
                  <a:srgbClr val="00B050"/>
                </a:solidFill>
              </a:rPr>
              <a:t>Com isso, a iniciativa privada vai optar apenas pelos municípios rentáveis, enquanto os serviços municipais e estaduais terão que operar em lugares problemáticos, o que levará ao sucateamento dos sistemas públicos de saneamento básico. </a:t>
            </a:r>
          </a:p>
        </p:txBody>
      </p:sp>
    </p:spTree>
    <p:extLst>
      <p:ext uri="{BB962C8B-B14F-4D97-AF65-F5344CB8AC3E}">
        <p14:creationId xmlns:p14="http://schemas.microsoft.com/office/powerpoint/2010/main" val="243433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850</Words>
  <Application>Microsoft Office PowerPoint</Application>
  <PresentationFormat>Apresentação na tela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Silva</dc:creator>
  <cp:lastModifiedBy>Francisco Lopes</cp:lastModifiedBy>
  <cp:revision>108</cp:revision>
  <dcterms:created xsi:type="dcterms:W3CDTF">2019-01-17T16:38:04Z</dcterms:created>
  <dcterms:modified xsi:type="dcterms:W3CDTF">2019-04-11T18:30:53Z</dcterms:modified>
</cp:coreProperties>
</file>