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7" r:id="rId2"/>
    <p:sldId id="259" r:id="rId3"/>
    <p:sldId id="264" r:id="rId4"/>
    <p:sldId id="284" r:id="rId5"/>
    <p:sldId id="285" r:id="rId6"/>
    <p:sldId id="286" r:id="rId7"/>
    <p:sldId id="287" r:id="rId8"/>
    <p:sldId id="293" r:id="rId9"/>
    <p:sldId id="292" r:id="rId10"/>
    <p:sldId id="291" r:id="rId11"/>
    <p:sldId id="289" r:id="rId12"/>
    <p:sldId id="29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336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0D9D5-4CBE-E54A-8207-45690176B889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F86D0-809D-0843-A50E-4933EC98D539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9621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2F86D0-809D-0843-A50E-4933EC98D539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9177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0AB1-546A-5A42-8E21-F3C7BDF81440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3594-5E61-654D-8AAD-4D1E1056991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3508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0AB1-546A-5A42-8E21-F3C7BDF81440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3594-5E61-654D-8AAD-4D1E1056991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4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0AB1-546A-5A42-8E21-F3C7BDF81440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3594-5E61-654D-8AAD-4D1E1056991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174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0AB1-546A-5A42-8E21-F3C7BDF81440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3594-5E61-654D-8AAD-4D1E1056991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031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0AB1-546A-5A42-8E21-F3C7BDF81440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3594-5E61-654D-8AAD-4D1E1056991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890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0AB1-546A-5A42-8E21-F3C7BDF81440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3594-5E61-654D-8AAD-4D1E1056991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27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0AB1-546A-5A42-8E21-F3C7BDF81440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3594-5E61-654D-8AAD-4D1E1056991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289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0AB1-546A-5A42-8E21-F3C7BDF81440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3594-5E61-654D-8AAD-4D1E1056991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52071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0AB1-546A-5A42-8E21-F3C7BDF81440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3594-5E61-654D-8AAD-4D1E1056991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6961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0AB1-546A-5A42-8E21-F3C7BDF81440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3594-5E61-654D-8AAD-4D1E1056991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056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0AB1-546A-5A42-8E21-F3C7BDF81440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3594-5E61-654D-8AAD-4D1E1056991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330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A0AB1-546A-5A42-8E21-F3C7BDF81440}" type="datetimeFigureOut">
              <a:rPr lang="en-US" smtClean="0"/>
              <a:t>14/04/19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43594-5E61-654D-8AAD-4D1E1056991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1999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30387"/>
            <a:ext cx="9144000" cy="2520813"/>
          </a:xfrm>
        </p:spPr>
        <p:txBody>
          <a:bodyPr>
            <a:normAutofit fontScale="90000"/>
          </a:bodyPr>
          <a:lstStyle/>
          <a:p>
            <a:r>
              <a:rPr lang="bg-BG" sz="4000" b="1" dirty="0" smtClean="0"/>
              <a:t/>
            </a:r>
            <a:br>
              <a:rPr lang="bg-BG" sz="4000" b="1" dirty="0" smtClean="0"/>
            </a:br>
            <a:r>
              <a:rPr lang="pt-BR" sz="4000" b="1" dirty="0" smtClean="0"/>
              <a:t>MP Modernização do Marco</a:t>
            </a:r>
            <a:br>
              <a:rPr lang="pt-BR" sz="4000" b="1" dirty="0" smtClean="0"/>
            </a:br>
            <a:r>
              <a:rPr lang="pt-BR" sz="4000" b="1" dirty="0" smtClean="0"/>
              <a:t>Regulatório do Saneamento Básico</a:t>
            </a:r>
            <a:r>
              <a:rPr lang="bg-BG" sz="4000" b="1" dirty="0" smtClean="0"/>
              <a:t/>
            </a:r>
            <a:br>
              <a:rPr lang="bg-BG" sz="4000" b="1" dirty="0" smtClean="0"/>
            </a:br>
            <a:r>
              <a:rPr lang="bg-BG" sz="4000" b="1" dirty="0" smtClean="0"/>
              <a:t>X</a:t>
            </a:r>
            <a:br>
              <a:rPr lang="bg-BG" sz="4000" b="1" dirty="0" smtClean="0"/>
            </a:br>
            <a:r>
              <a:rPr lang="bg-BG" sz="4000" b="1" dirty="0" smtClean="0"/>
              <a:t>UNIVERSALIZAÇÃO DO ACESSO AOS SERVIÇOS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20806"/>
            <a:ext cx="6400800" cy="1287972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Ana Lucia Britto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PROURB </a:t>
            </a:r>
            <a:r>
              <a:rPr lang="mr-IN" dirty="0" smtClean="0">
                <a:solidFill>
                  <a:schemeClr val="tx1"/>
                </a:solidFill>
              </a:rPr>
              <a:t>–</a:t>
            </a:r>
            <a:r>
              <a:rPr lang="pt-BR" dirty="0" smtClean="0">
                <a:solidFill>
                  <a:schemeClr val="tx1"/>
                </a:solidFill>
              </a:rPr>
              <a:t> UFRJ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Observatório das Metrópoles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5" name="Picture 6" descr="http://www.prourb.fau.ufrj.br/prourb_laranj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74" y="6117877"/>
            <a:ext cx="3071813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812" y="6086953"/>
            <a:ext cx="1625688" cy="640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http://sites.google.com/a/metrowiki.net/rmf/_/rsrc/1225723724404/links/logo_ob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1266" y="5719664"/>
            <a:ext cx="1202267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536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 smtClean="0"/>
              <a:t>Conclusões</a:t>
            </a:r>
            <a:r>
              <a:rPr lang="bg-BG" sz="3600" b="1" dirty="0" smtClean="0"/>
              <a:t> sobre a MP</a:t>
            </a:r>
            <a:endParaRPr lang="pt-B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732" y="1316039"/>
            <a:ext cx="8111067" cy="37470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bg-BG" dirty="0" smtClean="0"/>
              <a:t>C</a:t>
            </a:r>
            <a:r>
              <a:rPr lang="pt-BR" dirty="0" smtClean="0"/>
              <a:t>ompromete </a:t>
            </a:r>
            <a:r>
              <a:rPr lang="pt-BR" dirty="0"/>
              <a:t>um aprimoramento da prestação </a:t>
            </a:r>
            <a:r>
              <a:rPr lang="pt-BR" dirty="0" smtClean="0"/>
              <a:t>dos </a:t>
            </a:r>
            <a:r>
              <a:rPr lang="pt-BR" dirty="0"/>
              <a:t>serviços de saneamento </a:t>
            </a:r>
            <a:r>
              <a:rPr lang="pt-BR" dirty="0" smtClean="0"/>
              <a:t>que:</a:t>
            </a:r>
          </a:p>
          <a:p>
            <a:pPr>
              <a:buFontTx/>
              <a:buChar char="-"/>
            </a:pPr>
            <a:r>
              <a:rPr lang="pt-BR" dirty="0" smtClean="0"/>
              <a:t>valorize </a:t>
            </a:r>
            <a:r>
              <a:rPr lang="pt-BR" dirty="0"/>
              <a:t>os prestadores públicos, majoritários no </a:t>
            </a:r>
            <a:r>
              <a:rPr lang="pt-BR" dirty="0" smtClean="0"/>
              <a:t>país</a:t>
            </a:r>
            <a:endParaRPr lang="pt-BR" dirty="0"/>
          </a:p>
          <a:p>
            <a:pPr>
              <a:buFontTx/>
              <a:buChar char="-"/>
            </a:pPr>
            <a:r>
              <a:rPr lang="pt-BR" dirty="0" smtClean="0"/>
              <a:t>atenda </a:t>
            </a:r>
            <a:r>
              <a:rPr lang="pt-BR" dirty="0"/>
              <a:t>a população mais vulnerável </a:t>
            </a: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fortaleça </a:t>
            </a:r>
            <a:r>
              <a:rPr lang="pt-BR" dirty="0"/>
              <a:t>o planejamento e o controle social, caminhos necessários para a universalização do acesso ao saneamento.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5249333"/>
            <a:ext cx="883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b="1" dirty="0" smtClean="0">
                <a:solidFill>
                  <a:srgbClr val="3366FF"/>
                </a:solidFill>
              </a:rPr>
              <a:t>Príncípios que orientam a Lei 11. 445/ 2007 e a versão original do Plansab.</a:t>
            </a:r>
            <a:endParaRPr lang="es-ES_tradnl" sz="2800" b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205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solidFill>
                  <a:srgbClr val="000000"/>
                </a:solidFill>
              </a:rPr>
              <a:t>Propostas</a:t>
            </a:r>
            <a:endParaRPr lang="es-ES_tradnl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</a:t>
            </a:r>
            <a:r>
              <a:rPr lang="bg-BG" dirty="0" smtClean="0"/>
              <a:t>arantia de recursos públicos para o setor de saneamento </a:t>
            </a:r>
            <a:r>
              <a:rPr lang="mr-IN" dirty="0" smtClean="0"/>
              <a:t>–</a:t>
            </a:r>
            <a:r>
              <a:rPr lang="bg-BG" dirty="0" smtClean="0"/>
              <a:t> saneamento como prioridade como investimentos oriundos prioritariamente da União </a:t>
            </a:r>
            <a:r>
              <a:rPr lang="bg-BG" b="1" dirty="0" smtClean="0">
                <a:solidFill>
                  <a:srgbClr val="3366FF"/>
                </a:solidFill>
              </a:rPr>
              <a:t>( proposta original do Plansab).</a:t>
            </a:r>
          </a:p>
          <a:p>
            <a:r>
              <a:rPr lang="bg-BG" dirty="0" smtClean="0"/>
              <a:t>Fortalecimento da capacidade técnico institucional dos prestadores públicos ( </a:t>
            </a:r>
            <a:r>
              <a:rPr lang="bg-BG" b="1" dirty="0" smtClean="0">
                <a:solidFill>
                  <a:srgbClr val="3366FF"/>
                </a:solidFill>
              </a:rPr>
              <a:t>programa estruturante do Plansab</a:t>
            </a:r>
            <a:r>
              <a:rPr lang="bg-BG" dirty="0" smtClean="0">
                <a:solidFill>
                  <a:srgbClr val="3366FF"/>
                </a:solidFill>
              </a:rPr>
              <a:t>).</a:t>
            </a:r>
          </a:p>
          <a:p>
            <a:r>
              <a:rPr lang="bg-BG" dirty="0" smtClean="0"/>
              <a:t>Fortalecimento do controle social ( garantia de retomada o funcionamento do Conselho Nacional das Cidades e estruturação dos Conselhos Municipais).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03552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3201" y="2218267"/>
            <a:ext cx="59605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dirty="0" smtClean="0"/>
              <a:t>Obrigada</a:t>
            </a:r>
          </a:p>
          <a:p>
            <a:pPr algn="ctr"/>
            <a:endParaRPr lang="bg-BG" sz="2800" dirty="0"/>
          </a:p>
          <a:p>
            <a:pPr algn="ctr"/>
            <a:r>
              <a:rPr lang="bg-BG" sz="2800" dirty="0" smtClean="0"/>
              <a:t>anabrittoester@gmail.com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2750064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b="1" dirty="0" smtClean="0"/>
              <a:t>Política do governo federal: </a:t>
            </a:r>
            <a:r>
              <a:rPr lang="bg-BG" sz="3600" b="1" dirty="0" smtClean="0"/>
              <a:t>a herança da  </a:t>
            </a:r>
            <a:r>
              <a:rPr lang="pt-BR" sz="3600" b="1" dirty="0" smtClean="0"/>
              <a:t>gestão Temer</a:t>
            </a:r>
            <a:endParaRPr lang="pt-B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258233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bg-BG" dirty="0" smtClean="0"/>
              <a:t>	</a:t>
            </a:r>
            <a:r>
              <a:rPr lang="pt-BR" dirty="0" smtClean="0"/>
              <a:t>Emenda Constitucional 94, teto do gasto público por 20 </a:t>
            </a:r>
            <a:r>
              <a:rPr lang="bg-BG" dirty="0" smtClean="0"/>
              <a:t>	</a:t>
            </a:r>
            <a:r>
              <a:rPr lang="pt-BR" dirty="0" smtClean="0"/>
              <a:t>anos  - </a:t>
            </a:r>
            <a:r>
              <a:rPr lang="pt-BR" dirty="0" smtClean="0">
                <a:solidFill>
                  <a:srgbClr val="3366FF"/>
                </a:solidFill>
              </a:rPr>
              <a:t>cortes profundos nos recursos para as áreas sociais </a:t>
            </a:r>
            <a:r>
              <a:rPr lang="bg-BG" dirty="0" smtClean="0">
                <a:solidFill>
                  <a:srgbClr val="3366FF"/>
                </a:solidFill>
              </a:rPr>
              <a:t>	</a:t>
            </a:r>
            <a:r>
              <a:rPr lang="pt-BR" dirty="0" smtClean="0">
                <a:solidFill>
                  <a:srgbClr val="3366FF"/>
                </a:solidFill>
              </a:rPr>
              <a:t>incluindo a de saneamento básico.</a:t>
            </a:r>
          </a:p>
          <a:p>
            <a:pPr marL="0" indent="0">
              <a:buNone/>
            </a:pPr>
            <a:r>
              <a:rPr lang="bg-BG" dirty="0" smtClean="0"/>
              <a:t>	</a:t>
            </a:r>
            <a:r>
              <a:rPr lang="pt-BR" dirty="0" smtClean="0"/>
              <a:t>Desmonte das estruturas de controle social da política </a:t>
            </a:r>
            <a:r>
              <a:rPr lang="bg-BG" dirty="0" smtClean="0"/>
              <a:t>	</a:t>
            </a:r>
            <a:r>
              <a:rPr lang="pt-BR" dirty="0" smtClean="0"/>
              <a:t>pública </a:t>
            </a:r>
            <a:r>
              <a:rPr lang="pt-BR" dirty="0"/>
              <a:t>: </a:t>
            </a:r>
            <a:r>
              <a:rPr lang="pt-BR" dirty="0" smtClean="0"/>
              <a:t>em </a:t>
            </a:r>
            <a:r>
              <a:rPr lang="pt-BR" dirty="0"/>
              <a:t>junho de 2017, através do decreto </a:t>
            </a:r>
            <a:r>
              <a:rPr lang="bg-BG" dirty="0" smtClean="0"/>
              <a:t>	</a:t>
            </a:r>
            <a:r>
              <a:rPr lang="pt-BR" dirty="0" smtClean="0"/>
              <a:t>9.076</a:t>
            </a:r>
            <a:r>
              <a:rPr lang="pt-BR" dirty="0"/>
              <a:t>/2017, </a:t>
            </a:r>
            <a:r>
              <a:rPr lang="pt-BR" dirty="0">
                <a:solidFill>
                  <a:srgbClr val="3366FF"/>
                </a:solidFill>
              </a:rPr>
              <a:t>interrompeu o ciclo de Conferências das </a:t>
            </a:r>
            <a:r>
              <a:rPr lang="bg-BG" dirty="0" smtClean="0">
                <a:solidFill>
                  <a:srgbClr val="3366FF"/>
                </a:solidFill>
              </a:rPr>
              <a:t>	</a:t>
            </a:r>
            <a:r>
              <a:rPr lang="pt-BR" dirty="0" smtClean="0">
                <a:solidFill>
                  <a:srgbClr val="3366FF"/>
                </a:solidFill>
              </a:rPr>
              <a:t>Cidades </a:t>
            </a:r>
            <a:r>
              <a:rPr lang="pt-BR" dirty="0">
                <a:solidFill>
                  <a:srgbClr val="3366FF"/>
                </a:solidFill>
              </a:rPr>
              <a:t>e desestruturou o funcionamento do Conselho</a:t>
            </a:r>
            <a:r>
              <a:rPr lang="pt-BR" dirty="0"/>
              <a:t>. 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6" name="Content Placeholder 7"/>
          <p:cNvPicPr>
            <a:picLocks noChangeAspect="1"/>
          </p:cNvPicPr>
          <p:nvPr/>
        </p:nvPicPr>
        <p:blipFill>
          <a:blip r:embed="rId2"/>
          <a:srcRect t="-145236" b="-145236"/>
          <a:stretch>
            <a:fillRect/>
          </a:stretch>
        </p:blipFill>
        <p:spPr>
          <a:xfrm>
            <a:off x="0" y="2204278"/>
            <a:ext cx="8195000" cy="47553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5120668"/>
            <a:ext cx="81033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3366FF"/>
                </a:solidFill>
              </a:rPr>
              <a:t>Menor Orçamento do Saneamento Básico desde a criação da SNSA/Ministério das Cidades.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10267" y="6136330"/>
            <a:ext cx="6112933" cy="523220"/>
          </a:xfrm>
          <a:prstGeom prst="rect">
            <a:avLst/>
          </a:prstGeom>
          <a:solidFill>
            <a:srgbClr val="95B3D7"/>
          </a:solidFill>
        </p:spPr>
        <p:txBody>
          <a:bodyPr wrap="square" rtlCol="0">
            <a:spAutoFit/>
          </a:bodyPr>
          <a:lstStyle/>
          <a:p>
            <a:pPr algn="ctr"/>
            <a:r>
              <a:rPr lang="bg-BG" sz="2800" b="1" dirty="0" smtClean="0">
                <a:latin typeface="+mj-lt"/>
              </a:rPr>
              <a:t>MP </a:t>
            </a:r>
            <a:r>
              <a:rPr lang="mr-IN" sz="2800" b="1" dirty="0" smtClean="0">
                <a:latin typeface="+mj-lt"/>
              </a:rPr>
              <a:t>868</a:t>
            </a:r>
            <a:r>
              <a:rPr lang="mr-IN" sz="2800" b="1" dirty="0">
                <a:latin typeface="+mj-lt"/>
              </a:rPr>
              <a:t>/2018 </a:t>
            </a:r>
            <a:endParaRPr lang="es-ES_tradnl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0066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bg-BG" sz="3600" b="1" dirty="0" smtClean="0"/>
              <a:t>A mudança na</a:t>
            </a:r>
            <a:r>
              <a:rPr lang="pt-BR" sz="3600" b="1" dirty="0" smtClean="0"/>
              <a:t> gestão do saneamento na forma de MP: qual a urgência</a:t>
            </a:r>
            <a:r>
              <a:rPr lang="bg-BG" sz="3600" b="1" dirty="0" smtClean="0"/>
              <a:t>? </a:t>
            </a:r>
            <a:br>
              <a:rPr lang="bg-BG" sz="3600" b="1" dirty="0" smtClean="0"/>
            </a:br>
            <a:r>
              <a:rPr lang="bg-BG" sz="3600" b="1" dirty="0" smtClean="0"/>
              <a:t>A insuficiência de  debate público </a:t>
            </a:r>
            <a:endParaRPr lang="pt-B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4445000"/>
          </a:xfrm>
        </p:spPr>
        <p:txBody>
          <a:bodyPr>
            <a:normAutofit/>
          </a:bodyPr>
          <a:lstStyle/>
          <a:p>
            <a:r>
              <a:rPr lang="pt-BR" sz="2800" dirty="0"/>
              <a:t>A Medida Provisória (MP) é um instrumento com força de lei, adotado pelo presidente da República, </a:t>
            </a:r>
            <a:r>
              <a:rPr lang="pt-BR" sz="2800" b="1" dirty="0">
                <a:solidFill>
                  <a:srgbClr val="3366FF"/>
                </a:solidFill>
              </a:rPr>
              <a:t>em casos de relevância e urgência. </a:t>
            </a:r>
            <a:r>
              <a:rPr lang="pt-BR" sz="2800" dirty="0"/>
              <a:t>Produz efeitos imediatos, mas depende de aprovação do Congresso Nacional para transformação definitiva em lei. </a:t>
            </a:r>
            <a:endParaRPr lang="bg-BG" sz="2800" dirty="0" smtClean="0"/>
          </a:p>
          <a:p>
            <a:r>
              <a:rPr lang="pt-BR" sz="2800" b="1" dirty="0">
                <a:solidFill>
                  <a:srgbClr val="3366FF"/>
                </a:solidFill>
              </a:rPr>
              <a:t>Falta de debate público  </a:t>
            </a:r>
            <a:r>
              <a:rPr lang="pt-BR" sz="2800" dirty="0"/>
              <a:t>sobretudo se comparado ao tempo de maturação da Lei 11.445/2007 e ao debate público que ensejou o projeto e finalmente a lei aprovada. </a:t>
            </a:r>
          </a:p>
          <a:p>
            <a:endParaRPr lang="pt-BR" dirty="0" smtClean="0"/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194177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67" y="274638"/>
            <a:ext cx="9008533" cy="792162"/>
          </a:xfrm>
        </p:spPr>
        <p:txBody>
          <a:bodyPr>
            <a:normAutofit fontScale="90000"/>
          </a:bodyPr>
          <a:lstStyle/>
          <a:p>
            <a:r>
              <a:rPr lang="bg-BG" b="1" dirty="0" smtClean="0"/>
              <a:t>Principais pontos negativos da MP 868 (1)</a:t>
            </a:r>
            <a:endParaRPr lang="es-ES_tradn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066" y="1227667"/>
            <a:ext cx="7941733" cy="2683933"/>
          </a:xfrm>
        </p:spPr>
        <p:txBody>
          <a:bodyPr>
            <a:normAutofit fontScale="92500" lnSpcReduction="20000"/>
          </a:bodyPr>
          <a:lstStyle/>
          <a:p>
            <a:r>
              <a:rPr lang="pt-BR" sz="2800" dirty="0" smtClean="0"/>
              <a:t>Art. 8°D </a:t>
            </a:r>
            <a:r>
              <a:rPr lang="bg-BG" sz="2800" dirty="0" smtClean="0"/>
              <a:t> - </a:t>
            </a:r>
            <a:r>
              <a:rPr lang="pt-BR" sz="2800" dirty="0" smtClean="0"/>
              <a:t>Permite a venda da CESB’s sem a extinção do Contrato de Programa de mediante anuência do titular dos serviços.</a:t>
            </a:r>
          </a:p>
          <a:p>
            <a:endParaRPr lang="pt-BR" sz="2800" dirty="0" smtClean="0"/>
          </a:p>
          <a:p>
            <a:r>
              <a:rPr lang="pt-BR" sz="2800" dirty="0" smtClean="0"/>
              <a:t>Art. 10° C  </a:t>
            </a:r>
            <a:r>
              <a:rPr lang="bg-BG" sz="2800" dirty="0" smtClean="0"/>
              <a:t>- </a:t>
            </a:r>
            <a:r>
              <a:rPr lang="pt-BR" sz="2800" dirty="0" smtClean="0"/>
              <a:t>Obriga os municípios a fazerem um chamamento público antes de assinar o Contrato de Programa com as CESB’s</a:t>
            </a:r>
            <a:r>
              <a:rPr lang="bg-BG" sz="2800" dirty="0" smtClean="0"/>
              <a:t>.</a:t>
            </a:r>
            <a:r>
              <a:rPr lang="pt-BR" sz="2800" dirty="0" smtClean="0"/>
              <a:t> </a:t>
            </a:r>
          </a:p>
          <a:p>
            <a:endParaRPr lang="es-ES_tradnl" dirty="0"/>
          </a:p>
          <a:p>
            <a:endParaRPr lang="es-ES_tradnl" dirty="0"/>
          </a:p>
        </p:txBody>
      </p:sp>
      <p:sp>
        <p:nvSpPr>
          <p:cNvPr id="4" name="TextBox 3"/>
          <p:cNvSpPr txBox="1"/>
          <p:nvPr/>
        </p:nvSpPr>
        <p:spPr>
          <a:xfrm>
            <a:off x="321734" y="4097867"/>
            <a:ext cx="8635999" cy="267765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3366FF"/>
                </a:solidFill>
              </a:rPr>
              <a:t>Fere a lógica da gestão associada de serviços públicos, orientada pela Lei dos Consórcios Públicos (11.107/2005</a:t>
            </a:r>
            <a:r>
              <a:rPr lang="pt-BR" sz="2400" b="1" dirty="0" smtClean="0">
                <a:solidFill>
                  <a:srgbClr val="3366FF"/>
                </a:solidFill>
              </a:rPr>
              <a:t>)</a:t>
            </a:r>
            <a:r>
              <a:rPr lang="bg-BG" sz="2400" b="1" dirty="0" smtClean="0">
                <a:solidFill>
                  <a:srgbClr val="3366FF"/>
                </a:solidFill>
              </a:rPr>
              <a:t>,</a:t>
            </a:r>
            <a:r>
              <a:rPr lang="pt-BR" sz="2400" b="1" dirty="0" smtClean="0">
                <a:solidFill>
                  <a:srgbClr val="3366FF"/>
                </a:solidFill>
              </a:rPr>
              <a:t> </a:t>
            </a:r>
            <a:r>
              <a:rPr lang="bg-BG" sz="2400" b="1" dirty="0" smtClean="0">
                <a:solidFill>
                  <a:srgbClr val="3366FF"/>
                </a:solidFill>
              </a:rPr>
              <a:t>que </a:t>
            </a:r>
            <a:r>
              <a:rPr lang="pt-BR" sz="2400" b="1" dirty="0" smtClean="0">
                <a:solidFill>
                  <a:srgbClr val="3366FF"/>
                </a:solidFill>
              </a:rPr>
              <a:t>regulamentou o Art. 241 da CF.</a:t>
            </a:r>
            <a:endParaRPr lang="bg-BG" sz="2400" b="1" dirty="0" smtClean="0">
              <a:solidFill>
                <a:srgbClr val="3366FF"/>
              </a:solidFill>
            </a:endParaRPr>
          </a:p>
          <a:p>
            <a:pPr algn="ctr"/>
            <a:r>
              <a:rPr lang="bg-BG" sz="2400" b="1" dirty="0" smtClean="0">
                <a:solidFill>
                  <a:srgbClr val="3366FF"/>
                </a:solidFill>
              </a:rPr>
              <a:t>Quebra a lógica de subsidiariedade  entre entes da federação (Estados e Muncípios) na prestação dos serviços de saneamento e  coloca em questão a responsabilidade do poder público como condutor do processo de universalização dos serviços.</a:t>
            </a:r>
            <a:r>
              <a:rPr lang="pt-BR" sz="2400" b="1" dirty="0" smtClean="0">
                <a:solidFill>
                  <a:srgbClr val="3366FF"/>
                </a:solidFill>
              </a:rPr>
              <a:t> </a:t>
            </a:r>
            <a:endParaRPr lang="pt-BR" sz="2400" b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817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533" y="274638"/>
            <a:ext cx="9025467" cy="1143000"/>
          </a:xfrm>
        </p:spPr>
        <p:txBody>
          <a:bodyPr>
            <a:normAutofit fontScale="90000"/>
          </a:bodyPr>
          <a:lstStyle/>
          <a:p>
            <a:r>
              <a:rPr lang="bg-BG" b="1" dirty="0"/>
              <a:t>Principais pontos negativos da </a:t>
            </a:r>
            <a:r>
              <a:rPr lang="bg-BG" b="1" dirty="0" smtClean="0"/>
              <a:t>MP 868 (2)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bg-BG" b="1" dirty="0" smtClean="0">
                <a:solidFill>
                  <a:srgbClr val="3366FF"/>
                </a:solidFill>
              </a:rPr>
              <a:t>Facilita a privatização das CEBs </a:t>
            </a:r>
            <a:r>
              <a:rPr lang="bg-BG" dirty="0" smtClean="0"/>
              <a:t>( o contrato de programa é o único ativo das companhias que pode torná-las atrativas ao setor privado).</a:t>
            </a:r>
          </a:p>
          <a:p>
            <a:endParaRPr lang="bg-BG" dirty="0"/>
          </a:p>
          <a:p>
            <a:pPr marL="0" indent="0">
              <a:buNone/>
            </a:pPr>
            <a:r>
              <a:rPr lang="pt-BR" dirty="0" smtClean="0"/>
              <a:t>Faz com que os municípios mais rentáveis, mesmo desejando manter seus serviços geridos por entes públicos, sejam obrigados realizar uma licitação para definir o novo prestador. </a:t>
            </a:r>
            <a:r>
              <a:rPr lang="pt-BR" b="1" dirty="0" smtClean="0">
                <a:solidFill>
                  <a:srgbClr val="3366FF"/>
                </a:solidFill>
              </a:rPr>
              <a:t>Facilita a privatização dos serviços públicos municipais</a:t>
            </a:r>
            <a:r>
              <a:rPr lang="bg-BG" b="1" dirty="0" smtClean="0">
                <a:solidFill>
                  <a:srgbClr val="3366FF"/>
                </a:solidFill>
              </a:rPr>
              <a:t>.</a:t>
            </a:r>
            <a:endParaRPr lang="pt-BR" b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591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734" y="274638"/>
            <a:ext cx="8365066" cy="1143000"/>
          </a:xfrm>
        </p:spPr>
        <p:txBody>
          <a:bodyPr>
            <a:noAutofit/>
          </a:bodyPr>
          <a:lstStyle/>
          <a:p>
            <a:r>
              <a:rPr lang="bg-BG" sz="3200" b="1" dirty="0" smtClean="0">
                <a:solidFill>
                  <a:srgbClr val="000000"/>
                </a:solidFill>
              </a:rPr>
              <a:t>Os prestadores privados têm interesse em atuar nas áreas onde está o maior déficit em saneamento no país?</a:t>
            </a:r>
            <a:endParaRPr lang="es-ES_tradnl" sz="3200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34" y="1769533"/>
            <a:ext cx="8568266" cy="1498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2800" dirty="0" smtClean="0"/>
              <a:t>Onde está o déficit de atendimento: população rural dispersa; população urbana de baixa renda vivendo em assentamentos precários e nas periferias urbanas.</a:t>
            </a:r>
            <a:endParaRPr lang="es-ES_tradnl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21734" y="3439235"/>
            <a:ext cx="8365067" cy="1384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g-BG" sz="2800" dirty="0" smtClean="0"/>
              <a:t>Uma população com baixa capacidade de pagamento de tarifas, em áreas onde a vibilização do acesso demanda investimentos importantes.</a:t>
            </a:r>
            <a:endParaRPr lang="es-ES_tradnl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5537200"/>
            <a:ext cx="8229601" cy="954107"/>
          </a:xfrm>
          <a:prstGeom prst="rect">
            <a:avLst/>
          </a:prstGeom>
          <a:solidFill>
            <a:srgbClr val="95B3D7"/>
          </a:solidFill>
        </p:spPr>
        <p:txBody>
          <a:bodyPr wrap="square" rtlCol="0">
            <a:spAutoFit/>
          </a:bodyPr>
          <a:lstStyle/>
          <a:p>
            <a:pPr algn="ctr"/>
            <a:r>
              <a:rPr lang="bg-BG" sz="2800" dirty="0" smtClean="0"/>
              <a:t>Contradição clara entre a lógica do lucro e o atendimento à população mais vulnerável.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3957488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b="1" dirty="0"/>
              <a:t>Os prestadores privados têm interesse em atuar nas áreas onde está o maior déficit em </a:t>
            </a:r>
            <a:r>
              <a:rPr lang="bg-BG" sz="3200" b="1" dirty="0" smtClean="0"/>
              <a:t>saneamento </a:t>
            </a:r>
            <a:r>
              <a:rPr lang="bg-BG" sz="3200" b="1" dirty="0"/>
              <a:t>no país?</a:t>
            </a:r>
            <a:endParaRPr lang="es-ES_tradnl" dirty="0"/>
          </a:p>
        </p:txBody>
      </p:sp>
      <p:pic>
        <p:nvPicPr>
          <p:cNvPr id="4" name="Content Placeholder 3" descr="Figura1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474" r="-5474"/>
          <a:stretch>
            <a:fillRect/>
          </a:stretch>
        </p:blipFill>
        <p:spPr>
          <a:xfrm>
            <a:off x="-72965" y="1600200"/>
            <a:ext cx="9560305" cy="5257800"/>
          </a:xfrm>
        </p:spPr>
      </p:pic>
      <p:sp>
        <p:nvSpPr>
          <p:cNvPr id="5" name="TextBox 4"/>
          <p:cNvSpPr txBox="1"/>
          <p:nvPr/>
        </p:nvSpPr>
        <p:spPr>
          <a:xfrm>
            <a:off x="4538133" y="6485467"/>
            <a:ext cx="4826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Fonte: apresentação institucional da AEGEA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57380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831" y="274638"/>
            <a:ext cx="8811835" cy="1143000"/>
          </a:xfrm>
          <a:noFill/>
        </p:spPr>
        <p:txBody>
          <a:bodyPr>
            <a:noAutofit/>
          </a:bodyPr>
          <a:lstStyle/>
          <a:p>
            <a:r>
              <a:rPr lang="bg-BG" sz="3600" b="1" dirty="0" smtClean="0"/>
              <a:t>O </a:t>
            </a:r>
            <a:r>
              <a:rPr lang="pt-BR" sz="3600" b="1" dirty="0" smtClean="0"/>
              <a:t>setor privado</a:t>
            </a:r>
            <a:r>
              <a:rPr lang="bg-BG" sz="3600" b="1" dirty="0" smtClean="0"/>
              <a:t> vai investir recursos próprios na universalização do acesso ao sanemento?</a:t>
            </a:r>
            <a:endParaRPr lang="pt-B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863" y="1591733"/>
            <a:ext cx="8060267" cy="15409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sz="2800" dirty="0" smtClean="0"/>
              <a:t>Volume de investimentos dos 94 prestadores privados que atendem municípios com água e ou esgotos ( serviços municipais) e um prestador regional  - dados do SNIS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864" y="3132666"/>
            <a:ext cx="6536270" cy="303896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2831" y="5858933"/>
            <a:ext cx="88118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Principal fonte de recursos onerosos: FGTS e FAT; Taxa de juros: de 5 a 8% ao ano</a:t>
            </a:r>
            <a:endParaRPr lang="pt-BR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230533" y="3420533"/>
            <a:ext cx="191346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Em 2017 o volume de recursos onerosos continua superando o volume investido com recursos próprios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67451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noFill/>
        </p:spPr>
        <p:txBody>
          <a:bodyPr>
            <a:noAutofit/>
          </a:bodyPr>
          <a:lstStyle/>
          <a:p>
            <a:r>
              <a:rPr lang="pt-BR" sz="3200" b="1" dirty="0" smtClean="0"/>
              <a:t>Investimentos privados, universalização e  acesso das populações pobres e vulneráveis</a:t>
            </a:r>
            <a:endParaRPr lang="pt-B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8333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Nos países onde os serviços são universalizados, esse </a:t>
            </a:r>
            <a:r>
              <a:rPr lang="pt-BR" b="1" dirty="0" smtClean="0">
                <a:solidFill>
                  <a:srgbClr val="3366FF"/>
                </a:solidFill>
              </a:rPr>
              <a:t>processo se deu mediante massivos investimentos públicos</a:t>
            </a:r>
            <a:r>
              <a:rPr lang="bg-BG" dirty="0" smtClean="0"/>
              <a:t>.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b="1" dirty="0" smtClean="0">
                <a:solidFill>
                  <a:srgbClr val="3366FF"/>
                </a:solidFill>
              </a:rPr>
              <a:t>lógica de lucro não é compatível com o atendimento da população mais pobres</a:t>
            </a:r>
            <a:r>
              <a:rPr lang="bg-BG" dirty="0" smtClean="0"/>
              <a:t>.</a:t>
            </a:r>
          </a:p>
          <a:p>
            <a:r>
              <a:rPr lang="bg-BG" dirty="0" smtClean="0"/>
              <a:t>Os serviços são prestados em caráter de monopólio </a:t>
            </a:r>
            <a:r>
              <a:rPr lang="mr-IN" dirty="0" smtClean="0"/>
              <a:t>–</a:t>
            </a:r>
            <a:r>
              <a:rPr lang="bg-BG" dirty="0" smtClean="0"/>
              <a:t> o usuário não pode escolher entre dois prestadores, um público e um privado.</a:t>
            </a:r>
            <a:endParaRPr lang="pt-BR" dirty="0" smtClean="0"/>
          </a:p>
          <a:p>
            <a:r>
              <a:rPr lang="pt-BR" dirty="0" smtClean="0"/>
              <a:t>A legislação e as estruturas de regulação existentes hoje no Brasil não garantem o direito universal aos serviços</a:t>
            </a:r>
            <a:r>
              <a:rPr lang="bg-BG" dirty="0" smtClean="0"/>
              <a:t>.</a:t>
            </a:r>
            <a:endParaRPr lang="pt-BR" dirty="0" smtClean="0"/>
          </a:p>
          <a:p>
            <a:r>
              <a:rPr lang="bg-BG" dirty="0" smtClean="0"/>
              <a:t>Como consequência da MP</a:t>
            </a:r>
            <a:r>
              <a:rPr lang="pt-BR" dirty="0" smtClean="0"/>
              <a:t> setor </a:t>
            </a:r>
            <a:r>
              <a:rPr lang="bg-BG" dirty="0" smtClean="0"/>
              <a:t>de saneamento </a:t>
            </a:r>
            <a:r>
              <a:rPr lang="pt-BR" dirty="0" smtClean="0"/>
              <a:t>viria a ser fragmentado: </a:t>
            </a:r>
            <a:r>
              <a:rPr lang="pt-BR" b="1" dirty="0" smtClean="0">
                <a:solidFill>
                  <a:srgbClr val="3366FF"/>
                </a:solidFill>
              </a:rPr>
              <a:t>o atendimento d</a:t>
            </a:r>
            <a:r>
              <a:rPr lang="bg-BG" b="1" dirty="0" smtClean="0">
                <a:solidFill>
                  <a:srgbClr val="3366FF"/>
                </a:solidFill>
              </a:rPr>
              <a:t>as áreas</a:t>
            </a:r>
            <a:r>
              <a:rPr lang="pt-BR" b="1" dirty="0" smtClean="0">
                <a:solidFill>
                  <a:srgbClr val="3366FF"/>
                </a:solidFill>
              </a:rPr>
              <a:t> pobres através do Estado e o atendimento das classes média e altas via setor privado</a:t>
            </a:r>
            <a:r>
              <a:rPr lang="bg-BG" b="1" dirty="0" smtClean="0">
                <a:solidFill>
                  <a:srgbClr val="3366FF"/>
                </a:solidFill>
              </a:rPr>
              <a:t>.</a:t>
            </a:r>
            <a:endParaRPr lang="pt-BR" b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350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761</Words>
  <Application>Microsoft Macintosh PowerPoint</Application>
  <PresentationFormat>On-screen Show (4:3)</PresentationFormat>
  <Paragraphs>53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MP Modernização do Marco Regulatório do Saneamento Básico X UNIVERSALIZAÇÃO DO ACESSO AOS SERVIÇOS</vt:lpstr>
      <vt:lpstr>Política do governo federal: a herança da  gestão Temer</vt:lpstr>
      <vt:lpstr>A mudança na gestão do saneamento na forma de MP: qual a urgência?  A insuficiência de  debate público </vt:lpstr>
      <vt:lpstr>Principais pontos negativos da MP 868 (1)</vt:lpstr>
      <vt:lpstr>Principais pontos negativos da MP 868 (2)</vt:lpstr>
      <vt:lpstr>Os prestadores privados têm interesse em atuar nas áreas onde está o maior déficit em saneamento no país?</vt:lpstr>
      <vt:lpstr>Os prestadores privados têm interesse em atuar nas áreas onde está o maior déficit em saneamento no país?</vt:lpstr>
      <vt:lpstr>O setor privado vai investir recursos próprios na universalização do acesso ao sanemento?</vt:lpstr>
      <vt:lpstr>Investimentos privados, universalização e  acesso das populações pobres e vulneráveis</vt:lpstr>
      <vt:lpstr>Conclusões sobre a MP</vt:lpstr>
      <vt:lpstr>Propostas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 Modernização do Marco Regulatório do Saneamento Básico: Questões e conflitos face ao direito humano à água  </dc:title>
  <dc:creator>Ana Lucia</dc:creator>
  <cp:lastModifiedBy>Ana Lucia Britto</cp:lastModifiedBy>
  <cp:revision>41</cp:revision>
  <dcterms:created xsi:type="dcterms:W3CDTF">2018-08-16T15:50:45Z</dcterms:created>
  <dcterms:modified xsi:type="dcterms:W3CDTF">2019-04-15T00:26:24Z</dcterms:modified>
</cp:coreProperties>
</file>