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83" r:id="rId2"/>
    <p:sldId id="257" r:id="rId3"/>
    <p:sldId id="282" r:id="rId4"/>
    <p:sldId id="277" r:id="rId5"/>
    <p:sldId id="271" r:id="rId6"/>
    <p:sldId id="262" r:id="rId7"/>
    <p:sldId id="275" r:id="rId8"/>
    <p:sldId id="261" r:id="rId9"/>
    <p:sldId id="276" r:id="rId10"/>
    <p:sldId id="280" r:id="rId11"/>
    <p:sldId id="278" r:id="rId12"/>
    <p:sldId id="281" r:id="rId13"/>
    <p:sldId id="279" r:id="rId14"/>
    <p:sldId id="289" r:id="rId15"/>
    <p:sldId id="287" r:id="rId16"/>
    <p:sldId id="288" r:id="rId17"/>
    <p:sldId id="285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5BC69-E046-488A-AA40-85E5C81428E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</dgm:pt>
    <dgm:pt modelId="{26BF8800-B54C-40FF-8205-1F95548C6FF1}">
      <dgm:prSet phldrT="[Texto]"/>
      <dgm:spPr/>
      <dgm:t>
        <a:bodyPr/>
        <a:lstStyle/>
        <a:p>
          <a:r>
            <a:rPr lang="pt-BR" dirty="0"/>
            <a:t>Portaria </a:t>
          </a:r>
        </a:p>
      </dgm:t>
    </dgm:pt>
    <dgm:pt modelId="{A6C33097-4168-470A-9C88-664BE1D6F8AD}" type="parTrans" cxnId="{46D16880-1B69-4880-98AA-214905FE3E0C}">
      <dgm:prSet/>
      <dgm:spPr/>
      <dgm:t>
        <a:bodyPr/>
        <a:lstStyle/>
        <a:p>
          <a:endParaRPr lang="pt-BR"/>
        </a:p>
      </dgm:t>
    </dgm:pt>
    <dgm:pt modelId="{1AE3A470-1C71-4C7A-A2A1-E1A2F9B96518}" type="sibTrans" cxnId="{46D16880-1B69-4880-98AA-214905FE3E0C}">
      <dgm:prSet/>
      <dgm:spPr/>
      <dgm:t>
        <a:bodyPr/>
        <a:lstStyle/>
        <a:p>
          <a:endParaRPr lang="pt-BR"/>
        </a:p>
      </dgm:t>
    </dgm:pt>
    <dgm:pt modelId="{5929C893-C54D-4D42-9106-BB337B3717EE}">
      <dgm:prSet phldrT="[Texto]"/>
      <dgm:spPr/>
      <dgm:t>
        <a:bodyPr/>
        <a:lstStyle/>
        <a:p>
          <a:r>
            <a:rPr lang="pt-BR" dirty="0"/>
            <a:t>Apresentação da proposta</a:t>
          </a:r>
        </a:p>
      </dgm:t>
    </dgm:pt>
    <dgm:pt modelId="{A0DFDB3F-A589-403A-A5B1-1F1FBC9F02A4}" type="parTrans" cxnId="{D0C5B5F9-2EAD-4866-97EF-107A8242FFB4}">
      <dgm:prSet/>
      <dgm:spPr/>
      <dgm:t>
        <a:bodyPr/>
        <a:lstStyle/>
        <a:p>
          <a:endParaRPr lang="pt-BR"/>
        </a:p>
      </dgm:t>
    </dgm:pt>
    <dgm:pt modelId="{FDB25320-09D5-4B8F-8B6D-D47F038C7603}" type="sibTrans" cxnId="{D0C5B5F9-2EAD-4866-97EF-107A8242FFB4}">
      <dgm:prSet/>
      <dgm:spPr/>
      <dgm:t>
        <a:bodyPr/>
        <a:lstStyle/>
        <a:p>
          <a:endParaRPr lang="pt-BR"/>
        </a:p>
      </dgm:t>
    </dgm:pt>
    <dgm:pt modelId="{5335434A-8847-4B9A-A384-43E3E3488E9C}">
      <dgm:prSet phldrT="[Texto]"/>
      <dgm:spPr/>
      <dgm:t>
        <a:bodyPr/>
        <a:lstStyle/>
        <a:p>
          <a:r>
            <a:rPr lang="pt-BR" dirty="0"/>
            <a:t>Seleção</a:t>
          </a:r>
        </a:p>
      </dgm:t>
    </dgm:pt>
    <dgm:pt modelId="{12000DFF-0021-46F2-BF1A-D478FA17F1CC}" type="parTrans" cxnId="{79079F49-40DD-4CCA-897F-EA42D56A6C96}">
      <dgm:prSet/>
      <dgm:spPr/>
      <dgm:t>
        <a:bodyPr/>
        <a:lstStyle/>
        <a:p>
          <a:endParaRPr lang="pt-BR"/>
        </a:p>
      </dgm:t>
    </dgm:pt>
    <dgm:pt modelId="{36835786-34F5-4337-A5D4-8B9A139CD45F}" type="sibTrans" cxnId="{79079F49-40DD-4CCA-897F-EA42D56A6C96}">
      <dgm:prSet/>
      <dgm:spPr/>
      <dgm:t>
        <a:bodyPr/>
        <a:lstStyle/>
        <a:p>
          <a:endParaRPr lang="pt-BR"/>
        </a:p>
      </dgm:t>
    </dgm:pt>
    <dgm:pt modelId="{0A5855E6-54AB-41E1-B600-7BE12787BB7E}">
      <dgm:prSet phldrT="[Texto]"/>
      <dgm:spPr/>
      <dgm:t>
        <a:bodyPr/>
        <a:lstStyle/>
        <a:p>
          <a:r>
            <a:rPr lang="pt-BR" dirty="0"/>
            <a:t>Enquadramento</a:t>
          </a:r>
        </a:p>
      </dgm:t>
    </dgm:pt>
    <dgm:pt modelId="{9821CC1F-1263-451B-BDF7-15D62FB41D9D}" type="parTrans" cxnId="{ECC121B1-8F8E-4736-A3CF-9DB4CAF29EED}">
      <dgm:prSet/>
      <dgm:spPr/>
      <dgm:t>
        <a:bodyPr/>
        <a:lstStyle/>
        <a:p>
          <a:endParaRPr lang="pt-BR"/>
        </a:p>
      </dgm:t>
    </dgm:pt>
    <dgm:pt modelId="{73727F62-DD39-4453-863B-15D1C930A8F7}" type="sibTrans" cxnId="{ECC121B1-8F8E-4736-A3CF-9DB4CAF29EED}">
      <dgm:prSet/>
      <dgm:spPr/>
      <dgm:t>
        <a:bodyPr/>
        <a:lstStyle/>
        <a:p>
          <a:endParaRPr lang="pt-BR"/>
        </a:p>
      </dgm:t>
    </dgm:pt>
    <dgm:pt modelId="{D9BC1DED-FEB7-4ECA-9EA1-D99CDB40E007}">
      <dgm:prSet phldrT="[Texto]"/>
      <dgm:spPr/>
      <dgm:t>
        <a:bodyPr/>
        <a:lstStyle/>
        <a:p>
          <a:r>
            <a:rPr lang="pt-BR" dirty="0"/>
            <a:t>Documentação p contratação</a:t>
          </a:r>
        </a:p>
      </dgm:t>
    </dgm:pt>
    <dgm:pt modelId="{3545E0B3-8A16-4FF6-9DD4-7DAE3F4ABE8D}" type="parTrans" cxnId="{3BBEB2F1-891C-4CFC-B38E-B913CE2C57B7}">
      <dgm:prSet/>
      <dgm:spPr/>
      <dgm:t>
        <a:bodyPr/>
        <a:lstStyle/>
        <a:p>
          <a:endParaRPr lang="pt-BR"/>
        </a:p>
      </dgm:t>
    </dgm:pt>
    <dgm:pt modelId="{4005ACA7-CB05-49F6-9223-F23E010DF956}" type="sibTrans" cxnId="{3BBEB2F1-891C-4CFC-B38E-B913CE2C57B7}">
      <dgm:prSet/>
      <dgm:spPr/>
      <dgm:t>
        <a:bodyPr/>
        <a:lstStyle/>
        <a:p>
          <a:endParaRPr lang="pt-BR"/>
        </a:p>
      </dgm:t>
    </dgm:pt>
    <dgm:pt modelId="{E723B997-EDF1-4966-8116-F3B8C9C04837}" type="pres">
      <dgm:prSet presAssocID="{4E25BC69-E046-488A-AA40-85E5C81428E7}" presName="outerComposite" presStyleCnt="0">
        <dgm:presLayoutVars>
          <dgm:chMax val="5"/>
          <dgm:dir/>
          <dgm:resizeHandles val="exact"/>
        </dgm:presLayoutVars>
      </dgm:prSet>
      <dgm:spPr/>
    </dgm:pt>
    <dgm:pt modelId="{9B6D601B-1762-4A86-B26F-101035ED668E}" type="pres">
      <dgm:prSet presAssocID="{4E25BC69-E046-488A-AA40-85E5C81428E7}" presName="dummyMaxCanvas" presStyleCnt="0">
        <dgm:presLayoutVars/>
      </dgm:prSet>
      <dgm:spPr/>
    </dgm:pt>
    <dgm:pt modelId="{815BE563-D647-41C2-BF94-512D1BB9651D}" type="pres">
      <dgm:prSet presAssocID="{4E25BC69-E046-488A-AA40-85E5C81428E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0BEFE9-C128-4AE4-98F9-B3925B88035B}" type="pres">
      <dgm:prSet presAssocID="{4E25BC69-E046-488A-AA40-85E5C81428E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0AA153-E9C8-4EC0-9FBC-8835B3558764}" type="pres">
      <dgm:prSet presAssocID="{4E25BC69-E046-488A-AA40-85E5C81428E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0FBEC1-ABE0-4361-A539-F8AD8747E1E4}" type="pres">
      <dgm:prSet presAssocID="{4E25BC69-E046-488A-AA40-85E5C81428E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7D6ED2-0526-4816-BE3D-EADFF53C27CF}" type="pres">
      <dgm:prSet presAssocID="{4E25BC69-E046-488A-AA40-85E5C81428E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54BCCC-40C4-4C99-A1EA-E205E70E28CD}" type="pres">
      <dgm:prSet presAssocID="{4E25BC69-E046-488A-AA40-85E5C81428E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28128F-06D3-490B-BE5E-D6CB6C6F344A}" type="pres">
      <dgm:prSet presAssocID="{4E25BC69-E046-488A-AA40-85E5C81428E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9CC896-12C2-49BC-A5D2-6FD6D766FC65}" type="pres">
      <dgm:prSet presAssocID="{4E25BC69-E046-488A-AA40-85E5C81428E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26C9D-E226-4C67-BC96-AC3077EC8EB5}" type="pres">
      <dgm:prSet presAssocID="{4E25BC69-E046-488A-AA40-85E5C81428E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9A995-936F-4A25-BCAC-B3A41F6086A9}" type="pres">
      <dgm:prSet presAssocID="{4E25BC69-E046-488A-AA40-85E5C81428E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93E407-437B-4741-A9CA-50005A485F45}" type="pres">
      <dgm:prSet presAssocID="{4E25BC69-E046-488A-AA40-85E5C81428E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EFCDCA-E01B-434D-8627-41BD3283AA2B}" type="pres">
      <dgm:prSet presAssocID="{4E25BC69-E046-488A-AA40-85E5C81428E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E95891-9EE0-416B-869A-FC9E9A0DF4DA}" type="pres">
      <dgm:prSet presAssocID="{4E25BC69-E046-488A-AA40-85E5C81428E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2FAA7A-D709-48D3-9DA6-E46F1A08FC4D}" type="pres">
      <dgm:prSet presAssocID="{4E25BC69-E046-488A-AA40-85E5C81428E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C5B5F9-2EAD-4866-97EF-107A8242FFB4}" srcId="{4E25BC69-E046-488A-AA40-85E5C81428E7}" destId="{5929C893-C54D-4D42-9106-BB337B3717EE}" srcOrd="1" destOrd="0" parTransId="{A0DFDB3F-A589-403A-A5B1-1F1FBC9F02A4}" sibTransId="{FDB25320-09D5-4B8F-8B6D-D47F038C7603}"/>
    <dgm:cxn modelId="{3BBEB2F1-891C-4CFC-B38E-B913CE2C57B7}" srcId="{4E25BC69-E046-488A-AA40-85E5C81428E7}" destId="{D9BC1DED-FEB7-4ECA-9EA1-D99CDB40E007}" srcOrd="4" destOrd="0" parTransId="{3545E0B3-8A16-4FF6-9DD4-7DAE3F4ABE8D}" sibTransId="{4005ACA7-CB05-49F6-9223-F23E010DF956}"/>
    <dgm:cxn modelId="{B1814E9B-17B4-4DE9-9F78-8B3442D8FC4F}" type="presOf" srcId="{FDB25320-09D5-4B8F-8B6D-D47F038C7603}" destId="{6E28128F-06D3-490B-BE5E-D6CB6C6F344A}" srcOrd="0" destOrd="0" presId="urn:microsoft.com/office/officeart/2005/8/layout/vProcess5"/>
    <dgm:cxn modelId="{D9418B2B-8DD4-4914-9F0F-2E83B675EAE1}" type="presOf" srcId="{0A5855E6-54AB-41E1-B600-7BE12787BB7E}" destId="{C90AA153-E9C8-4EC0-9FBC-8835B3558764}" srcOrd="0" destOrd="0" presId="urn:microsoft.com/office/officeart/2005/8/layout/vProcess5"/>
    <dgm:cxn modelId="{D53EAF8D-DABF-4AE0-9E8E-DCE3832D8AD2}" type="presOf" srcId="{D9BC1DED-FEB7-4ECA-9EA1-D99CDB40E007}" destId="{877D6ED2-0526-4816-BE3D-EADFF53C27CF}" srcOrd="0" destOrd="0" presId="urn:microsoft.com/office/officeart/2005/8/layout/vProcess5"/>
    <dgm:cxn modelId="{5266DCE3-75F1-4B57-80B6-7BF48E9EEB13}" type="presOf" srcId="{1AE3A470-1C71-4C7A-A2A1-E1A2F9B96518}" destId="{9454BCCC-40C4-4C99-A1EA-E205E70E28CD}" srcOrd="0" destOrd="0" presId="urn:microsoft.com/office/officeart/2005/8/layout/vProcess5"/>
    <dgm:cxn modelId="{13001BDB-77AB-4321-8EA4-6CE7D332F67E}" type="presOf" srcId="{5929C893-C54D-4D42-9106-BB337B3717EE}" destId="{4793E407-437B-4741-A9CA-50005A485F45}" srcOrd="1" destOrd="0" presId="urn:microsoft.com/office/officeart/2005/8/layout/vProcess5"/>
    <dgm:cxn modelId="{C2BD2DD3-11CB-4182-B3B4-E139D71166C4}" type="presOf" srcId="{D9BC1DED-FEB7-4ECA-9EA1-D99CDB40E007}" destId="{272FAA7A-D709-48D3-9DA6-E46F1A08FC4D}" srcOrd="1" destOrd="0" presId="urn:microsoft.com/office/officeart/2005/8/layout/vProcess5"/>
    <dgm:cxn modelId="{003F1EFC-624B-4665-B59B-E19D42BC7823}" type="presOf" srcId="{5335434A-8847-4B9A-A384-43E3E3488E9C}" destId="{870FBEC1-ABE0-4361-A539-F8AD8747E1E4}" srcOrd="0" destOrd="0" presId="urn:microsoft.com/office/officeart/2005/8/layout/vProcess5"/>
    <dgm:cxn modelId="{6A783465-36BF-4A43-AF7A-D64B5795E008}" type="presOf" srcId="{5929C893-C54D-4D42-9106-BB337B3717EE}" destId="{750BEFE9-C128-4AE4-98F9-B3925B88035B}" srcOrd="0" destOrd="0" presId="urn:microsoft.com/office/officeart/2005/8/layout/vProcess5"/>
    <dgm:cxn modelId="{69835449-F993-426B-8951-565530E61078}" type="presOf" srcId="{36835786-34F5-4337-A5D4-8B9A139CD45F}" destId="{E6426C9D-E226-4C67-BC96-AC3077EC8EB5}" srcOrd="0" destOrd="0" presId="urn:microsoft.com/office/officeart/2005/8/layout/vProcess5"/>
    <dgm:cxn modelId="{79079F49-40DD-4CCA-897F-EA42D56A6C96}" srcId="{4E25BC69-E046-488A-AA40-85E5C81428E7}" destId="{5335434A-8847-4B9A-A384-43E3E3488E9C}" srcOrd="3" destOrd="0" parTransId="{12000DFF-0021-46F2-BF1A-D478FA17F1CC}" sibTransId="{36835786-34F5-4337-A5D4-8B9A139CD45F}"/>
    <dgm:cxn modelId="{46D16880-1B69-4880-98AA-214905FE3E0C}" srcId="{4E25BC69-E046-488A-AA40-85E5C81428E7}" destId="{26BF8800-B54C-40FF-8205-1F95548C6FF1}" srcOrd="0" destOrd="0" parTransId="{A6C33097-4168-470A-9C88-664BE1D6F8AD}" sibTransId="{1AE3A470-1C71-4C7A-A2A1-E1A2F9B96518}"/>
    <dgm:cxn modelId="{2C2EFA5B-F178-49AB-A305-4D881E9DB59E}" type="presOf" srcId="{5335434A-8847-4B9A-A384-43E3E3488E9C}" destId="{8BE95891-9EE0-416B-869A-FC9E9A0DF4DA}" srcOrd="1" destOrd="0" presId="urn:microsoft.com/office/officeart/2005/8/layout/vProcess5"/>
    <dgm:cxn modelId="{BC42FA83-0341-4B5C-A595-7061F3EB56AC}" type="presOf" srcId="{26BF8800-B54C-40FF-8205-1F95548C6FF1}" destId="{815BE563-D647-41C2-BF94-512D1BB9651D}" srcOrd="0" destOrd="0" presId="urn:microsoft.com/office/officeart/2005/8/layout/vProcess5"/>
    <dgm:cxn modelId="{ECC121B1-8F8E-4736-A3CF-9DB4CAF29EED}" srcId="{4E25BC69-E046-488A-AA40-85E5C81428E7}" destId="{0A5855E6-54AB-41E1-B600-7BE12787BB7E}" srcOrd="2" destOrd="0" parTransId="{9821CC1F-1263-451B-BDF7-15D62FB41D9D}" sibTransId="{73727F62-DD39-4453-863B-15D1C930A8F7}"/>
    <dgm:cxn modelId="{46E88714-AF26-4774-BB34-F8521B4F4825}" type="presOf" srcId="{0A5855E6-54AB-41E1-B600-7BE12787BB7E}" destId="{53EFCDCA-E01B-434D-8627-41BD3283AA2B}" srcOrd="1" destOrd="0" presId="urn:microsoft.com/office/officeart/2005/8/layout/vProcess5"/>
    <dgm:cxn modelId="{5A3B267A-1B65-46EE-96B8-6E87A664C515}" type="presOf" srcId="{73727F62-DD39-4453-863B-15D1C930A8F7}" destId="{139CC896-12C2-49BC-A5D2-6FD6D766FC65}" srcOrd="0" destOrd="0" presId="urn:microsoft.com/office/officeart/2005/8/layout/vProcess5"/>
    <dgm:cxn modelId="{C83ED1DA-6C89-4E06-91CA-86BE297AC850}" type="presOf" srcId="{26BF8800-B54C-40FF-8205-1F95548C6FF1}" destId="{6DE9A995-936F-4A25-BCAC-B3A41F6086A9}" srcOrd="1" destOrd="0" presId="urn:microsoft.com/office/officeart/2005/8/layout/vProcess5"/>
    <dgm:cxn modelId="{BA9EE0E2-54CD-4DF7-BE1B-CFC651F41BF0}" type="presOf" srcId="{4E25BC69-E046-488A-AA40-85E5C81428E7}" destId="{E723B997-EDF1-4966-8116-F3B8C9C04837}" srcOrd="0" destOrd="0" presId="urn:microsoft.com/office/officeart/2005/8/layout/vProcess5"/>
    <dgm:cxn modelId="{AF1026DF-82D8-476A-9B2B-8A07106936D1}" type="presParOf" srcId="{E723B997-EDF1-4966-8116-F3B8C9C04837}" destId="{9B6D601B-1762-4A86-B26F-101035ED668E}" srcOrd="0" destOrd="0" presId="urn:microsoft.com/office/officeart/2005/8/layout/vProcess5"/>
    <dgm:cxn modelId="{45CBF15B-4312-4F09-83D0-CFD0516927A3}" type="presParOf" srcId="{E723B997-EDF1-4966-8116-F3B8C9C04837}" destId="{815BE563-D647-41C2-BF94-512D1BB9651D}" srcOrd="1" destOrd="0" presId="urn:microsoft.com/office/officeart/2005/8/layout/vProcess5"/>
    <dgm:cxn modelId="{1B5F2C10-4F70-4DB8-A223-DF843FA42E5E}" type="presParOf" srcId="{E723B997-EDF1-4966-8116-F3B8C9C04837}" destId="{750BEFE9-C128-4AE4-98F9-B3925B88035B}" srcOrd="2" destOrd="0" presId="urn:microsoft.com/office/officeart/2005/8/layout/vProcess5"/>
    <dgm:cxn modelId="{A12A950B-C892-4FB8-9A1A-CF27E91B5BF0}" type="presParOf" srcId="{E723B997-EDF1-4966-8116-F3B8C9C04837}" destId="{C90AA153-E9C8-4EC0-9FBC-8835B3558764}" srcOrd="3" destOrd="0" presId="urn:microsoft.com/office/officeart/2005/8/layout/vProcess5"/>
    <dgm:cxn modelId="{66B7A0A0-6614-4465-BF68-1BC8A04B276C}" type="presParOf" srcId="{E723B997-EDF1-4966-8116-F3B8C9C04837}" destId="{870FBEC1-ABE0-4361-A539-F8AD8747E1E4}" srcOrd="4" destOrd="0" presId="urn:microsoft.com/office/officeart/2005/8/layout/vProcess5"/>
    <dgm:cxn modelId="{34493D7A-952B-4366-BE30-95F8A84E4C6C}" type="presParOf" srcId="{E723B997-EDF1-4966-8116-F3B8C9C04837}" destId="{877D6ED2-0526-4816-BE3D-EADFF53C27CF}" srcOrd="5" destOrd="0" presId="urn:microsoft.com/office/officeart/2005/8/layout/vProcess5"/>
    <dgm:cxn modelId="{5652D164-D24D-4AD0-8B98-F5AAFC359585}" type="presParOf" srcId="{E723B997-EDF1-4966-8116-F3B8C9C04837}" destId="{9454BCCC-40C4-4C99-A1EA-E205E70E28CD}" srcOrd="6" destOrd="0" presId="urn:microsoft.com/office/officeart/2005/8/layout/vProcess5"/>
    <dgm:cxn modelId="{128C81EF-3378-4E10-8642-E12BEFE91C9D}" type="presParOf" srcId="{E723B997-EDF1-4966-8116-F3B8C9C04837}" destId="{6E28128F-06D3-490B-BE5E-D6CB6C6F344A}" srcOrd="7" destOrd="0" presId="urn:microsoft.com/office/officeart/2005/8/layout/vProcess5"/>
    <dgm:cxn modelId="{F7B7AA98-D64A-4448-B9DF-E0BE0745CA2B}" type="presParOf" srcId="{E723B997-EDF1-4966-8116-F3B8C9C04837}" destId="{139CC896-12C2-49BC-A5D2-6FD6D766FC65}" srcOrd="8" destOrd="0" presId="urn:microsoft.com/office/officeart/2005/8/layout/vProcess5"/>
    <dgm:cxn modelId="{E36529FE-1142-4C6F-B7B2-22FBFC907BC0}" type="presParOf" srcId="{E723B997-EDF1-4966-8116-F3B8C9C04837}" destId="{E6426C9D-E226-4C67-BC96-AC3077EC8EB5}" srcOrd="9" destOrd="0" presId="urn:microsoft.com/office/officeart/2005/8/layout/vProcess5"/>
    <dgm:cxn modelId="{99A27E7E-F9EA-4220-B826-CB769EB01E7A}" type="presParOf" srcId="{E723B997-EDF1-4966-8116-F3B8C9C04837}" destId="{6DE9A995-936F-4A25-BCAC-B3A41F6086A9}" srcOrd="10" destOrd="0" presId="urn:microsoft.com/office/officeart/2005/8/layout/vProcess5"/>
    <dgm:cxn modelId="{4EACAA8D-F70D-469E-A213-A3B5AE117646}" type="presParOf" srcId="{E723B997-EDF1-4966-8116-F3B8C9C04837}" destId="{4793E407-437B-4741-A9CA-50005A485F45}" srcOrd="11" destOrd="0" presId="urn:microsoft.com/office/officeart/2005/8/layout/vProcess5"/>
    <dgm:cxn modelId="{F2BCCBCC-8E42-4CBA-A1EC-D3C93867540D}" type="presParOf" srcId="{E723B997-EDF1-4966-8116-F3B8C9C04837}" destId="{53EFCDCA-E01B-434D-8627-41BD3283AA2B}" srcOrd="12" destOrd="0" presId="urn:microsoft.com/office/officeart/2005/8/layout/vProcess5"/>
    <dgm:cxn modelId="{FF8770BA-B861-425A-8548-123A616F2A56}" type="presParOf" srcId="{E723B997-EDF1-4966-8116-F3B8C9C04837}" destId="{8BE95891-9EE0-416B-869A-FC9E9A0DF4DA}" srcOrd="13" destOrd="0" presId="urn:microsoft.com/office/officeart/2005/8/layout/vProcess5"/>
    <dgm:cxn modelId="{B0CD7AD1-ACCE-4B3A-8C0B-1C9C25138466}" type="presParOf" srcId="{E723B997-EDF1-4966-8116-F3B8C9C04837}" destId="{272FAA7A-D709-48D3-9DA6-E46F1A08FC4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BE563-D647-41C2-BF94-512D1BB9651D}">
      <dsp:nvSpPr>
        <dsp:cNvPr id="0" name=""/>
        <dsp:cNvSpPr/>
      </dsp:nvSpPr>
      <dsp:spPr>
        <a:xfrm>
          <a:off x="0" y="0"/>
          <a:ext cx="9020489" cy="920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/>
            <a:t>Portaria </a:t>
          </a:r>
        </a:p>
      </dsp:txBody>
      <dsp:txXfrm>
        <a:off x="26972" y="26972"/>
        <a:ext cx="7919038" cy="866941"/>
      </dsp:txXfrm>
    </dsp:sp>
    <dsp:sp modelId="{750BEFE9-C128-4AE4-98F9-B3925B88035B}">
      <dsp:nvSpPr>
        <dsp:cNvPr id="0" name=""/>
        <dsp:cNvSpPr/>
      </dsp:nvSpPr>
      <dsp:spPr>
        <a:xfrm>
          <a:off x="673607" y="1048785"/>
          <a:ext cx="9020489" cy="920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/>
            <a:t>Apresentação da proposta</a:t>
          </a:r>
        </a:p>
      </dsp:txBody>
      <dsp:txXfrm>
        <a:off x="700579" y="1075757"/>
        <a:ext cx="7694361" cy="866941"/>
      </dsp:txXfrm>
    </dsp:sp>
    <dsp:sp modelId="{C90AA153-E9C8-4EC0-9FBC-8835B3558764}">
      <dsp:nvSpPr>
        <dsp:cNvPr id="0" name=""/>
        <dsp:cNvSpPr/>
      </dsp:nvSpPr>
      <dsp:spPr>
        <a:xfrm>
          <a:off x="1347215" y="2097571"/>
          <a:ext cx="9020489" cy="920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/>
            <a:t>Enquadramento</a:t>
          </a:r>
        </a:p>
      </dsp:txBody>
      <dsp:txXfrm>
        <a:off x="1374187" y="2124543"/>
        <a:ext cx="7694361" cy="866941"/>
      </dsp:txXfrm>
    </dsp:sp>
    <dsp:sp modelId="{870FBEC1-ABE0-4361-A539-F8AD8747E1E4}">
      <dsp:nvSpPr>
        <dsp:cNvPr id="0" name=""/>
        <dsp:cNvSpPr/>
      </dsp:nvSpPr>
      <dsp:spPr>
        <a:xfrm>
          <a:off x="2020823" y="3146357"/>
          <a:ext cx="9020489" cy="920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/>
            <a:t>Seleção</a:t>
          </a:r>
        </a:p>
      </dsp:txBody>
      <dsp:txXfrm>
        <a:off x="2047795" y="3173329"/>
        <a:ext cx="7694361" cy="866941"/>
      </dsp:txXfrm>
    </dsp:sp>
    <dsp:sp modelId="{877D6ED2-0526-4816-BE3D-EADFF53C27CF}">
      <dsp:nvSpPr>
        <dsp:cNvPr id="0" name=""/>
        <dsp:cNvSpPr/>
      </dsp:nvSpPr>
      <dsp:spPr>
        <a:xfrm>
          <a:off x="2694431" y="4195143"/>
          <a:ext cx="9020489" cy="9208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/>
            <a:t>Documentação p contratação</a:t>
          </a:r>
        </a:p>
      </dsp:txBody>
      <dsp:txXfrm>
        <a:off x="2721403" y="4222115"/>
        <a:ext cx="7694361" cy="866941"/>
      </dsp:txXfrm>
    </dsp:sp>
    <dsp:sp modelId="{9454BCCC-40C4-4C99-A1EA-E205E70E28CD}">
      <dsp:nvSpPr>
        <dsp:cNvPr id="0" name=""/>
        <dsp:cNvSpPr/>
      </dsp:nvSpPr>
      <dsp:spPr>
        <a:xfrm>
          <a:off x="8421913" y="672757"/>
          <a:ext cx="598575" cy="598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8556592" y="672757"/>
        <a:ext cx="329217" cy="450428"/>
      </dsp:txXfrm>
    </dsp:sp>
    <dsp:sp modelId="{6E28128F-06D3-490B-BE5E-D6CB6C6F344A}">
      <dsp:nvSpPr>
        <dsp:cNvPr id="0" name=""/>
        <dsp:cNvSpPr/>
      </dsp:nvSpPr>
      <dsp:spPr>
        <a:xfrm>
          <a:off x="9095521" y="1721543"/>
          <a:ext cx="598575" cy="598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9230200" y="1721543"/>
        <a:ext cx="329217" cy="450428"/>
      </dsp:txXfrm>
    </dsp:sp>
    <dsp:sp modelId="{139CC896-12C2-49BC-A5D2-6FD6D766FC65}">
      <dsp:nvSpPr>
        <dsp:cNvPr id="0" name=""/>
        <dsp:cNvSpPr/>
      </dsp:nvSpPr>
      <dsp:spPr>
        <a:xfrm>
          <a:off x="9769129" y="2754981"/>
          <a:ext cx="598575" cy="598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9903808" y="2754981"/>
        <a:ext cx="329217" cy="450428"/>
      </dsp:txXfrm>
    </dsp:sp>
    <dsp:sp modelId="{E6426C9D-E226-4C67-BC96-AC3077EC8EB5}">
      <dsp:nvSpPr>
        <dsp:cNvPr id="0" name=""/>
        <dsp:cNvSpPr/>
      </dsp:nvSpPr>
      <dsp:spPr>
        <a:xfrm>
          <a:off x="10442737" y="3813999"/>
          <a:ext cx="598575" cy="598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10577416" y="3813999"/>
        <a:ext cx="329217" cy="450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6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0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9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4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8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7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2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6DF5E7-47FC-47AF-9FA5-4CD3AA58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Portaria nº 367, de 7 de junho de 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8F9798F-B4B5-4C12-B2A0-434024CD6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2º As Entidades Organizadoras - EO dos grupos associativos, previamente habilitadas pelo Ministério das Cidades, poderão apresentar, a qualquer tempo, propostas ao Agente Financeiro - AF para fins de seleção de propostas.</a:t>
            </a:r>
          </a:p>
          <a:p>
            <a:r>
              <a:rPr lang="pt-BR" dirty="0"/>
              <a:t>Art. 3º O processo de seleção é composto de duas fases: o enquadramento, que se destina a verificar o atendimento ao regramento e objetivos do programa, e a hierarquização, que consiste em eleger os projetos até o limite dos recursos alocados ao PMCMV-E.</a:t>
            </a:r>
          </a:p>
        </p:txBody>
      </p:sp>
    </p:spTree>
    <p:extLst>
      <p:ext uri="{BB962C8B-B14F-4D97-AF65-F5344CB8AC3E}">
        <p14:creationId xmlns:p14="http://schemas.microsoft.com/office/powerpoint/2010/main" val="82425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CF724B7-3EEC-422B-8AD7-10E043ADD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82" y="3074506"/>
            <a:ext cx="9029846" cy="33807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6877219-2841-4C09-8FD7-5AEBF11A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24" y="196981"/>
            <a:ext cx="4430056" cy="27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A79691E-ECA1-48CC-8207-6525D0BBC8F0}"/>
              </a:ext>
            </a:extLst>
          </p:cNvPr>
          <p:cNvSpPr txBox="1"/>
          <p:nvPr/>
        </p:nvSpPr>
        <p:spPr>
          <a:xfrm>
            <a:off x="1351941" y="418507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PROJETO RONDON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DEF05E8-3451-4982-A707-13316390E774}"/>
              </a:ext>
            </a:extLst>
          </p:cNvPr>
          <p:cNvSpPr txBox="1"/>
          <p:nvPr/>
        </p:nvSpPr>
        <p:spPr>
          <a:xfrm>
            <a:off x="821635" y="1722783"/>
            <a:ext cx="327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SÃO PAULO – SP</a:t>
            </a:r>
          </a:p>
          <a:p>
            <a:endParaRPr lang="pt-BR" dirty="0"/>
          </a:p>
          <a:p>
            <a:r>
              <a:rPr lang="pt-BR" dirty="0"/>
              <a:t>131 APARTAMENTOS</a:t>
            </a:r>
          </a:p>
        </p:txBody>
      </p:sp>
      <p:pic>
        <p:nvPicPr>
          <p:cNvPr id="4" name="Imagem 3" descr="ULCM.jpg">
            <a:extLst>
              <a:ext uri="{FF2B5EF4-FFF2-40B4-BE49-F238E27FC236}">
                <a16:creationId xmlns:a16="http://schemas.microsoft.com/office/drawing/2014/main" xmlns="" id="{3B1F8076-2641-429A-9474-92BBDEA411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124" y="5217009"/>
            <a:ext cx="1003954" cy="86175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0430633-D5C3-4971-8138-CCB5A551D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02" y="941727"/>
            <a:ext cx="6134324" cy="54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0064317-6F23-4120-BCF5-315D6537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49" y="579907"/>
            <a:ext cx="3159673" cy="25706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CCDC6D3-99AC-471D-BB5D-1F7CF831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9" y="3429000"/>
            <a:ext cx="7858533" cy="292713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19D14AE-599A-488D-881D-6097FDD0B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478" y="501861"/>
            <a:ext cx="3159673" cy="24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56AE84A-942F-4059-AADA-B537FDFFB96F}"/>
              </a:ext>
            </a:extLst>
          </p:cNvPr>
          <p:cNvSpPr txBox="1"/>
          <p:nvPr/>
        </p:nvSpPr>
        <p:spPr>
          <a:xfrm>
            <a:off x="1060394" y="53616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PROJETO ZILMA MARIA DE OLIVEIRA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D36C9CF-EB7E-4013-998B-3E9A632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418" y="1722782"/>
            <a:ext cx="5368348" cy="402626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57D4164-1394-490D-A1F4-8263478CBF8C}"/>
              </a:ext>
            </a:extLst>
          </p:cNvPr>
          <p:cNvSpPr txBox="1"/>
          <p:nvPr/>
        </p:nvSpPr>
        <p:spPr>
          <a:xfrm>
            <a:off x="821635" y="1722783"/>
            <a:ext cx="327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RECIFE-PE</a:t>
            </a:r>
          </a:p>
          <a:p>
            <a:endParaRPr lang="pt-BR" dirty="0"/>
          </a:p>
          <a:p>
            <a:r>
              <a:rPr lang="pt-BR" dirty="0"/>
              <a:t>64 APARTAMENTOS</a:t>
            </a:r>
          </a:p>
        </p:txBody>
      </p:sp>
    </p:spTree>
    <p:extLst>
      <p:ext uri="{BB962C8B-B14F-4D97-AF65-F5344CB8AC3E}">
        <p14:creationId xmlns:p14="http://schemas.microsoft.com/office/powerpoint/2010/main" val="267550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ED698C7-5F00-4A2A-BEAE-B444ABFD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5893F6-3325-4EBB-933D-381D9D0232F6}"/>
              </a:ext>
            </a:extLst>
          </p:cNvPr>
          <p:cNvSpPr txBox="1"/>
          <p:nvPr/>
        </p:nvSpPr>
        <p:spPr>
          <a:xfrm>
            <a:off x="1060394" y="53616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PROJETO JAIME LINS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5238BCB-E455-47BB-9F67-61716BFC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52" y="1204675"/>
            <a:ext cx="5117165" cy="511716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ECC8494-C96B-47BA-B30A-00809BD94D0F}"/>
              </a:ext>
            </a:extLst>
          </p:cNvPr>
          <p:cNvSpPr txBox="1"/>
          <p:nvPr/>
        </p:nvSpPr>
        <p:spPr>
          <a:xfrm>
            <a:off x="821635" y="1722783"/>
            <a:ext cx="327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IPOJUCA - PE</a:t>
            </a:r>
          </a:p>
          <a:p>
            <a:endParaRPr lang="pt-BR" dirty="0"/>
          </a:p>
          <a:p>
            <a:r>
              <a:rPr lang="pt-BR" dirty="0"/>
              <a:t>288 APARTAMENTOS</a:t>
            </a:r>
          </a:p>
        </p:txBody>
      </p:sp>
    </p:spTree>
    <p:extLst>
      <p:ext uri="{BB962C8B-B14F-4D97-AF65-F5344CB8AC3E}">
        <p14:creationId xmlns:p14="http://schemas.microsoft.com/office/powerpoint/2010/main" val="218640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E1C7A3D-61F8-4D63-B67E-4B5FAF95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6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73B533-7E9A-47C6-B714-6B68A824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1C4115E-43A7-4967-9F1E-28FD1CC64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Valores previstos na LOA = </a:t>
            </a:r>
            <a:r>
              <a:rPr lang="pt-BR" sz="2800" dirty="0">
                <a:solidFill>
                  <a:srgbClr val="FF0000"/>
                </a:solidFill>
              </a:rPr>
              <a:t>R$ 564 milhões 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Recursos contingenciados</a:t>
            </a:r>
          </a:p>
          <a:p>
            <a:r>
              <a:rPr lang="pt-BR" dirty="0"/>
              <a:t>Obras paralisadas </a:t>
            </a:r>
          </a:p>
          <a:p>
            <a:r>
              <a:rPr lang="pt-BR" dirty="0"/>
              <a:t>Pagamentos com mais de 60 dias de atraso</a:t>
            </a:r>
          </a:p>
          <a:p>
            <a:pPr lvl="3"/>
            <a:r>
              <a:rPr lang="pt-BR" sz="1800" dirty="0"/>
              <a:t>Valor liberados em 6 de setembro cobrem até 2 de agosto.</a:t>
            </a:r>
          </a:p>
          <a:p>
            <a:r>
              <a:rPr lang="pt-BR" sz="2600" dirty="0"/>
              <a:t>Obras sem autorização de início</a:t>
            </a:r>
          </a:p>
          <a:p>
            <a:r>
              <a:rPr lang="pt-BR" sz="2600" dirty="0"/>
              <a:t>Obras que solicitam retomada sem autorização</a:t>
            </a:r>
          </a:p>
          <a:p>
            <a:pPr lvl="3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9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00EC8B-0DF2-464F-B7AF-8F0F34FB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2020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27801F-D212-4040-8542-3D934C62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8557"/>
            <a:ext cx="9720073" cy="4440803"/>
          </a:xfrm>
        </p:spPr>
        <p:txBody>
          <a:bodyPr>
            <a:normAutofit/>
          </a:bodyPr>
          <a:lstStyle/>
          <a:p>
            <a:r>
              <a:rPr lang="pt-BR" dirty="0"/>
              <a:t>Proposta da PLOA</a:t>
            </a:r>
          </a:p>
          <a:p>
            <a:r>
              <a:rPr lang="pt-BR" dirty="0"/>
              <a:t>Transferência ao FDS = </a:t>
            </a:r>
            <a:r>
              <a:rPr lang="pt-BR" sz="4000" b="1" dirty="0">
                <a:solidFill>
                  <a:srgbClr val="FF0000"/>
                </a:solidFill>
              </a:rPr>
              <a:t>R$ 236 milhões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Obras em andamento</a:t>
            </a:r>
          </a:p>
          <a:p>
            <a:pPr marL="0" indent="0">
              <a:buNone/>
            </a:pPr>
            <a:r>
              <a:rPr lang="pt-BR" dirty="0"/>
              <a:t>Retomada de obras paralisadas</a:t>
            </a:r>
          </a:p>
          <a:p>
            <a:pPr marL="0" indent="0">
              <a:buNone/>
            </a:pPr>
            <a:r>
              <a:rPr lang="pt-BR" dirty="0"/>
              <a:t>Início da fase de obras de empreendimentos já contratados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			 27 empreendimentos, com 17.500 uh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Seleção Portaria 595</a:t>
            </a:r>
          </a:p>
          <a:p>
            <a:pPr marL="0" indent="0">
              <a:buNone/>
            </a:pPr>
            <a:r>
              <a:rPr lang="pt-BR" dirty="0"/>
              <a:t>Novos empreendimentos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28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DEC66977-146C-4F18-B32E-0D3E2096D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211317"/>
              </p:ext>
            </p:extLst>
          </p:nvPr>
        </p:nvGraphicFramePr>
        <p:xfrm>
          <a:off x="212035" y="1192696"/>
          <a:ext cx="11714921" cy="511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30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89945A-F360-431A-973D-3133ABDF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Portaria 595 de 25 de setembro 2018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116A37A-897A-4A82-BBBD-2506F8EF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Selecionou 8.889 unidades habitacionais para contratação em 2 meses</a:t>
            </a:r>
          </a:p>
          <a:p>
            <a:endParaRPr lang="pt-BR" dirty="0"/>
          </a:p>
          <a:p>
            <a:r>
              <a:rPr lang="pt-BR" dirty="0"/>
              <a:t>§1º As instituição financeiras oficiais federais deverão observar os seguintes prazos, contados a partir da data de publicação desta Portaria:</a:t>
            </a:r>
          </a:p>
          <a:p>
            <a:r>
              <a:rPr lang="pt-BR" dirty="0"/>
              <a:t>I - 30 (trinta) dias para que os proponentes apresentem toda a documentação necessária à análise das operações, improrrogáveis, sob pena de cancelamento automático da seleção; e</a:t>
            </a:r>
          </a:p>
          <a:p>
            <a:r>
              <a:rPr lang="pt-BR" dirty="0"/>
              <a:t>II - 60 (sessenta) dias para a contratação das operações.</a:t>
            </a:r>
          </a:p>
        </p:txBody>
      </p:sp>
    </p:spTree>
    <p:extLst>
      <p:ext uri="{BB962C8B-B14F-4D97-AF65-F5344CB8AC3E}">
        <p14:creationId xmlns:p14="http://schemas.microsoft.com/office/powerpoint/2010/main" val="120922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2CBB1E-E7DC-468A-852D-4BB93E37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EXIGÊNCIAS PARA CONTRATAÇÃO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B131DC-6655-4286-B740-9148E38C0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DOCUMENTAÇÃO JURÍDICA DO TERRENO, PROPRIETÁRIOS, ENTIDADE E FAMÍLIAS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ENQUDRAMENTO DE 100% DAS FAMILIAS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PROJETOS APROVADOS NOS DIVERSOS ORGÃOS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DIRETRIZES E PROJETOS JUNTO ÀS CONCESSIONÁRIAS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ORÇAMENTO, CRONOGRAMA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MEMORIAL DESCRITIVO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MINUTA DE CONVENÇÃO DE CONDOMÍNIO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PROJETO DE TRABALHO SOCIAL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50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8"/>
          <a:stretch/>
        </p:blipFill>
        <p:spPr>
          <a:xfrm>
            <a:off x="937818" y="664186"/>
            <a:ext cx="7967643" cy="4754601"/>
          </a:xfr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3A4A41E-F77C-4D89-83A7-7781F024118C}"/>
              </a:ext>
            </a:extLst>
          </p:cNvPr>
          <p:cNvSpPr/>
          <p:nvPr/>
        </p:nvSpPr>
        <p:spPr>
          <a:xfrm>
            <a:off x="2927648" y="6569588"/>
            <a:ext cx="1968814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700" b="1" kern="0" dirty="0">
                <a:latin typeface="+mj-lt"/>
              </a:rPr>
              <a:t>USINA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700" b="1" kern="0" dirty="0">
                <a:latin typeface="+mj-lt"/>
              </a:rPr>
              <a:t>Centro de trabalhos para o ambiente habitado</a:t>
            </a:r>
          </a:p>
        </p:txBody>
      </p:sp>
      <p:pic>
        <p:nvPicPr>
          <p:cNvPr id="11" name="Imagem 10" descr="caramujos pontilhados.eps">
            <a:extLst>
              <a:ext uri="{FF2B5EF4-FFF2-40B4-BE49-F238E27FC236}">
                <a16:creationId xmlns:a16="http://schemas.microsoft.com/office/drawing/2014/main" xmlns="" id="{B4C222BA-F9D8-4F0C-A8F7-8B02903175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648" y="6093296"/>
            <a:ext cx="644218" cy="462052"/>
          </a:xfrm>
          <a:prstGeom prst="rect">
            <a:avLst/>
          </a:prstGeom>
        </p:spPr>
      </p:pic>
      <p:pic>
        <p:nvPicPr>
          <p:cNvPr id="19" name="Imagem 18" descr="ULCM.jpg">
            <a:extLst>
              <a:ext uri="{FF2B5EF4-FFF2-40B4-BE49-F238E27FC236}">
                <a16:creationId xmlns:a16="http://schemas.microsoft.com/office/drawing/2014/main" xmlns="" id="{137FB448-ECF8-467B-A37D-BBC2B56066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2064" y="6132250"/>
            <a:ext cx="709634" cy="609119"/>
          </a:xfrm>
          <a:prstGeom prst="rect">
            <a:avLst/>
          </a:prstGeom>
        </p:spPr>
      </p:pic>
      <p:pic>
        <p:nvPicPr>
          <p:cNvPr id="20" name="Imagem 19" descr="logo umm.jpg">
            <a:extLst>
              <a:ext uri="{FF2B5EF4-FFF2-40B4-BE49-F238E27FC236}">
                <a16:creationId xmlns:a16="http://schemas.microsoft.com/office/drawing/2014/main" xmlns="" id="{9C3A0821-6AA6-45C2-A20B-26D62AEEEF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8114" b="8455"/>
          <a:stretch>
            <a:fillRect/>
          </a:stretch>
        </p:blipFill>
        <p:spPr>
          <a:xfrm>
            <a:off x="8112225" y="5877272"/>
            <a:ext cx="933767" cy="980728"/>
          </a:xfrm>
          <a:prstGeom prst="rect">
            <a:avLst/>
          </a:prstGeom>
        </p:spPr>
      </p:pic>
      <p:pic>
        <p:nvPicPr>
          <p:cNvPr id="21" name="Imagem 20" descr="CMP.jpg">
            <a:extLst>
              <a:ext uri="{FF2B5EF4-FFF2-40B4-BE49-F238E27FC236}">
                <a16:creationId xmlns:a16="http://schemas.microsoft.com/office/drawing/2014/main" xmlns="" id="{D3CAA486-6A52-4AC6-917F-E0D19A1B569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82214" y="6143644"/>
            <a:ext cx="594360" cy="618744"/>
          </a:xfrm>
          <a:prstGeom prst="rect">
            <a:avLst/>
          </a:prstGeom>
        </p:spPr>
      </p:pic>
      <p:pic>
        <p:nvPicPr>
          <p:cNvPr id="22" name="Imagem 21" descr="FLM.png">
            <a:extLst>
              <a:ext uri="{FF2B5EF4-FFF2-40B4-BE49-F238E27FC236}">
                <a16:creationId xmlns:a16="http://schemas.microsoft.com/office/drawing/2014/main" xmlns="" id="{EA848913-6B04-4144-8745-229A512EDFC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7888" y="6285664"/>
            <a:ext cx="716090" cy="35804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612A2ECE-3A66-4A70-A920-F1F6428B62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10" y="5877272"/>
            <a:ext cx="1022461" cy="9807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DC0EC1E-DC94-4DCB-8060-C730DE3C002B}"/>
              </a:ext>
            </a:extLst>
          </p:cNvPr>
          <p:cNvSpPr txBox="1"/>
          <p:nvPr/>
        </p:nvSpPr>
        <p:spPr>
          <a:xfrm>
            <a:off x="1950277" y="5497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MUTIRÃO CAROLINA MARIA DE JESUS</a:t>
            </a:r>
          </a:p>
        </p:txBody>
      </p:sp>
    </p:spTree>
    <p:extLst>
      <p:ext uri="{BB962C8B-B14F-4D97-AF65-F5344CB8AC3E}">
        <p14:creationId xmlns:p14="http://schemas.microsoft.com/office/powerpoint/2010/main" val="244406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01908"/>
            <a:ext cx="9053853" cy="550509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524000" y="3712966"/>
            <a:ext cx="3707904" cy="219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40" y="252308"/>
            <a:ext cx="2786082" cy="654032"/>
          </a:xfrm>
        </p:spPr>
        <p:txBody>
          <a:bodyPr>
            <a:normAutofit/>
          </a:bodyPr>
          <a:lstStyle/>
          <a:p>
            <a:r>
              <a:rPr lang="pt-BR" sz="2200" b="1" dirty="0"/>
              <a:t>IMPLANTAÇÃO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3827254"/>
            <a:ext cx="3829048" cy="21940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1600" dirty="0"/>
              <a:t>ÁREA DO TERRENO = 4.637,20 m²</a:t>
            </a:r>
          </a:p>
          <a:p>
            <a:pPr>
              <a:buNone/>
            </a:pPr>
            <a:r>
              <a:rPr lang="pt-BR" sz="1600" dirty="0"/>
              <a:t>ÁREA DE CONSTRUÍDA = 19.791,95 m²</a:t>
            </a:r>
          </a:p>
          <a:p>
            <a:pPr>
              <a:buNone/>
            </a:pPr>
            <a:r>
              <a:rPr lang="pt-BR" sz="1600" dirty="0"/>
              <a:t>Nº DE UNIDADES RESIDENCIAIS = 227  </a:t>
            </a:r>
          </a:p>
          <a:p>
            <a:pPr>
              <a:buNone/>
            </a:pPr>
            <a:r>
              <a:rPr lang="pt-BR" sz="1600" dirty="0"/>
              <a:t>TAMANHO DOS APTOS = 60 A 64 m</a:t>
            </a:r>
            <a:r>
              <a:rPr lang="pt-BR" sz="1400" dirty="0"/>
              <a:t>2</a:t>
            </a:r>
            <a:r>
              <a:rPr lang="pt-BR" sz="1600" dirty="0"/>
              <a:t> </a:t>
            </a:r>
          </a:p>
          <a:p>
            <a:pPr>
              <a:buNone/>
            </a:pPr>
            <a:r>
              <a:rPr lang="pt-BR" sz="1600" dirty="0"/>
              <a:t>VAGAS DE AUTOMÓVEIS = 68</a:t>
            </a:r>
          </a:p>
          <a:p>
            <a:pPr>
              <a:buNone/>
            </a:pPr>
            <a:r>
              <a:rPr lang="pt-BR" sz="1600" dirty="0"/>
              <a:t>TAXA DE OCUPAÇÃO = 0,38</a:t>
            </a:r>
          </a:p>
          <a:p>
            <a:pPr>
              <a:buNone/>
            </a:pPr>
            <a:r>
              <a:rPr lang="pt-BR" sz="1600" dirty="0"/>
              <a:t>COEFICIENTE DE APROVEITAMENTO= 2,95</a:t>
            </a:r>
          </a:p>
          <a:p>
            <a:pPr>
              <a:buNone/>
            </a:pPr>
            <a:endParaRPr lang="pt-BR" sz="1600" dirty="0"/>
          </a:p>
          <a:p>
            <a:endParaRPr lang="pt-BR" sz="12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9E93694-4F39-4A48-9ECA-F26884AAEF63}"/>
              </a:ext>
            </a:extLst>
          </p:cNvPr>
          <p:cNvSpPr/>
          <p:nvPr/>
        </p:nvSpPr>
        <p:spPr>
          <a:xfrm>
            <a:off x="2927648" y="6569588"/>
            <a:ext cx="1968814" cy="28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700" b="1" kern="0" dirty="0">
                <a:latin typeface="+mj-lt"/>
              </a:rPr>
              <a:t>USINA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700" b="1" kern="0" dirty="0">
                <a:latin typeface="+mj-lt"/>
              </a:rPr>
              <a:t>Centro de trabalhos para o ambiente habitado</a:t>
            </a:r>
          </a:p>
        </p:txBody>
      </p:sp>
      <p:pic>
        <p:nvPicPr>
          <p:cNvPr id="15" name="Imagem 14" descr="caramujos pontilhados.eps">
            <a:extLst>
              <a:ext uri="{FF2B5EF4-FFF2-40B4-BE49-F238E27FC236}">
                <a16:creationId xmlns:a16="http://schemas.microsoft.com/office/drawing/2014/main" xmlns="" id="{361CF221-0302-4949-90DB-83C669FB56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648" y="6093296"/>
            <a:ext cx="644218" cy="462052"/>
          </a:xfrm>
          <a:prstGeom prst="rect">
            <a:avLst/>
          </a:prstGeom>
        </p:spPr>
      </p:pic>
      <p:pic>
        <p:nvPicPr>
          <p:cNvPr id="16" name="Imagem 15" descr="ULCM.jpg">
            <a:extLst>
              <a:ext uri="{FF2B5EF4-FFF2-40B4-BE49-F238E27FC236}">
                <a16:creationId xmlns:a16="http://schemas.microsoft.com/office/drawing/2014/main" xmlns="" id="{811C6948-E8DA-40F2-BEDF-A35FACDF2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2064" y="6132250"/>
            <a:ext cx="709634" cy="609119"/>
          </a:xfrm>
          <a:prstGeom prst="rect">
            <a:avLst/>
          </a:prstGeom>
        </p:spPr>
      </p:pic>
      <p:pic>
        <p:nvPicPr>
          <p:cNvPr id="17" name="Imagem 16" descr="logo umm.jpg">
            <a:extLst>
              <a:ext uri="{FF2B5EF4-FFF2-40B4-BE49-F238E27FC236}">
                <a16:creationId xmlns:a16="http://schemas.microsoft.com/office/drawing/2014/main" xmlns="" id="{8B314F7D-2311-4346-B3A1-5C28B0B585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8114" b="8455"/>
          <a:stretch>
            <a:fillRect/>
          </a:stretch>
        </p:blipFill>
        <p:spPr>
          <a:xfrm>
            <a:off x="8112225" y="5877272"/>
            <a:ext cx="933767" cy="980728"/>
          </a:xfrm>
          <a:prstGeom prst="rect">
            <a:avLst/>
          </a:prstGeom>
        </p:spPr>
      </p:pic>
      <p:pic>
        <p:nvPicPr>
          <p:cNvPr id="18" name="Imagem 17" descr="CMP.jpg">
            <a:extLst>
              <a:ext uri="{FF2B5EF4-FFF2-40B4-BE49-F238E27FC236}">
                <a16:creationId xmlns:a16="http://schemas.microsoft.com/office/drawing/2014/main" xmlns="" id="{754552DE-5509-4D71-A472-6BC1B675ED9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82214" y="6143644"/>
            <a:ext cx="594360" cy="618744"/>
          </a:xfrm>
          <a:prstGeom prst="rect">
            <a:avLst/>
          </a:prstGeom>
        </p:spPr>
      </p:pic>
      <p:pic>
        <p:nvPicPr>
          <p:cNvPr id="19" name="Imagem 18" descr="FLM.png">
            <a:extLst>
              <a:ext uri="{FF2B5EF4-FFF2-40B4-BE49-F238E27FC236}">
                <a16:creationId xmlns:a16="http://schemas.microsoft.com/office/drawing/2014/main" xmlns="" id="{8800C432-E8E7-4630-B56C-91FC007683C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7888" y="6285664"/>
            <a:ext cx="716090" cy="35804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807BA973-6340-4C81-A156-46C300533E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10" y="5877272"/>
            <a:ext cx="102246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75F85A8-F702-40C8-97CE-7CEB5A385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10D56C7-8593-4632-9033-0B2B94CD7BF4}"/>
              </a:ext>
            </a:extLst>
          </p:cNvPr>
          <p:cNvSpPr txBox="1">
            <a:spLocks/>
          </p:cNvSpPr>
          <p:nvPr/>
        </p:nvSpPr>
        <p:spPr>
          <a:xfrm>
            <a:off x="1559496" y="116632"/>
            <a:ext cx="9108504" cy="6540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pt-BR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VOTAÇÃO DAS COMISSÕES DE ACOMPANHAMENTO DE OBRA E COMISSÃO DE REPRESENTANTES DO EMPREENDIMENTO (CAO E CRE): 2018</a:t>
            </a:r>
          </a:p>
          <a:p>
            <a:pPr algn="ctr" defTabSz="914400">
              <a:spcBef>
                <a:spcPct val="0"/>
              </a:spcBef>
              <a:defRPr/>
            </a:pPr>
            <a:endParaRPr lang="pt-BR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161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GANÂNCIA-PC\Backup VAIDADE\0_trabalhos_atuais\0_UMM-Leste\06_Belem\005_PROCESSO PARTICIPATIVO\07_7a Assembleia 25-06-16\FOTOS\Kaya\P1190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7" y="548680"/>
            <a:ext cx="361325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4" descr="K_P11904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454" y="3284984"/>
            <a:ext cx="369853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3284984"/>
            <a:ext cx="3475159" cy="252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42" y="548680"/>
            <a:ext cx="3941543" cy="2520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52400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UMA HISTÓRIA CONSTRUÍDA A MUITAS MÃOS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FD33CAD7-99A5-4A18-AE65-3A0FDCC2CF8A}"/>
              </a:ext>
            </a:extLst>
          </p:cNvPr>
          <p:cNvSpPr/>
          <p:nvPr/>
        </p:nvSpPr>
        <p:spPr>
          <a:xfrm>
            <a:off x="2927648" y="6569588"/>
            <a:ext cx="1968814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700" b="1" kern="0" dirty="0">
                <a:latin typeface="+mj-lt"/>
              </a:rPr>
              <a:t>USINA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700" b="1" kern="0" dirty="0">
                <a:latin typeface="+mj-lt"/>
              </a:rPr>
              <a:t>Centro de trabalhos para o ambiente habitado</a:t>
            </a:r>
          </a:p>
        </p:txBody>
      </p:sp>
      <p:pic>
        <p:nvPicPr>
          <p:cNvPr id="19" name="Imagem 18" descr="caramujos pontilhados.eps">
            <a:extLst>
              <a:ext uri="{FF2B5EF4-FFF2-40B4-BE49-F238E27FC236}">
                <a16:creationId xmlns:a16="http://schemas.microsoft.com/office/drawing/2014/main" xmlns="" id="{C89A6652-9186-4EB9-8055-9733032339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7648" y="6093296"/>
            <a:ext cx="644218" cy="462052"/>
          </a:xfrm>
          <a:prstGeom prst="rect">
            <a:avLst/>
          </a:prstGeom>
        </p:spPr>
      </p:pic>
      <p:pic>
        <p:nvPicPr>
          <p:cNvPr id="20" name="Imagem 19" descr="ULCM.jpg">
            <a:extLst>
              <a:ext uri="{FF2B5EF4-FFF2-40B4-BE49-F238E27FC236}">
                <a16:creationId xmlns:a16="http://schemas.microsoft.com/office/drawing/2014/main" xmlns="" id="{7A743569-AADE-46FC-ACAD-D886CE093D5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064" y="6132250"/>
            <a:ext cx="709634" cy="609119"/>
          </a:xfrm>
          <a:prstGeom prst="rect">
            <a:avLst/>
          </a:prstGeom>
        </p:spPr>
      </p:pic>
      <p:pic>
        <p:nvPicPr>
          <p:cNvPr id="21" name="Imagem 20" descr="logo umm.jpg">
            <a:extLst>
              <a:ext uri="{FF2B5EF4-FFF2-40B4-BE49-F238E27FC236}">
                <a16:creationId xmlns:a16="http://schemas.microsoft.com/office/drawing/2014/main" xmlns="" id="{2F8A5820-E88D-4E82-AFE9-E4ABB78B880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t="8114" b="8455"/>
          <a:stretch>
            <a:fillRect/>
          </a:stretch>
        </p:blipFill>
        <p:spPr>
          <a:xfrm>
            <a:off x="8112225" y="5877272"/>
            <a:ext cx="933767" cy="980728"/>
          </a:xfrm>
          <a:prstGeom prst="rect">
            <a:avLst/>
          </a:prstGeom>
        </p:spPr>
      </p:pic>
      <p:pic>
        <p:nvPicPr>
          <p:cNvPr id="22" name="Imagem 21" descr="CMP.jpg">
            <a:extLst>
              <a:ext uri="{FF2B5EF4-FFF2-40B4-BE49-F238E27FC236}">
                <a16:creationId xmlns:a16="http://schemas.microsoft.com/office/drawing/2014/main" xmlns="" id="{3208DDB3-144D-487D-8136-AC1FDE9C3B0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82214" y="6143644"/>
            <a:ext cx="594360" cy="618744"/>
          </a:xfrm>
          <a:prstGeom prst="rect">
            <a:avLst/>
          </a:prstGeom>
        </p:spPr>
      </p:pic>
      <p:pic>
        <p:nvPicPr>
          <p:cNvPr id="23" name="Imagem 22" descr="FLM.png">
            <a:extLst>
              <a:ext uri="{FF2B5EF4-FFF2-40B4-BE49-F238E27FC236}">
                <a16:creationId xmlns:a16="http://schemas.microsoft.com/office/drawing/2014/main" xmlns="" id="{5C2CD582-14A8-4892-A5F8-738B8A02403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87888" y="6285664"/>
            <a:ext cx="716090" cy="35804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9D90D91E-4DF5-4CD9-B01E-99E1A303C7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10" y="5877272"/>
            <a:ext cx="102246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2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D8B99A6-9803-49F4-B587-29E4D2A2986C}"/>
              </a:ext>
            </a:extLst>
          </p:cNvPr>
          <p:cNvSpPr txBox="1"/>
          <p:nvPr/>
        </p:nvSpPr>
        <p:spPr>
          <a:xfrm>
            <a:off x="1351941" y="418507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PROJETO CATUMBI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92CEF0E-5CB1-444D-9C5C-E6C839DF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79" y="955475"/>
            <a:ext cx="4442306" cy="548401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58A8BFB-3BE7-4C93-8B57-00C4723F112B}"/>
              </a:ext>
            </a:extLst>
          </p:cNvPr>
          <p:cNvSpPr txBox="1"/>
          <p:nvPr/>
        </p:nvSpPr>
        <p:spPr>
          <a:xfrm>
            <a:off x="821635" y="1722783"/>
            <a:ext cx="327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SÃO PAULO – SP</a:t>
            </a:r>
          </a:p>
          <a:p>
            <a:endParaRPr lang="pt-BR" dirty="0"/>
          </a:p>
          <a:p>
            <a:r>
              <a:rPr lang="pt-BR" dirty="0"/>
              <a:t>166 APARTAMENTOS</a:t>
            </a:r>
          </a:p>
        </p:txBody>
      </p:sp>
      <p:pic>
        <p:nvPicPr>
          <p:cNvPr id="5" name="Imagem 4" descr="ULCM.jpg">
            <a:extLst>
              <a:ext uri="{FF2B5EF4-FFF2-40B4-BE49-F238E27FC236}">
                <a16:creationId xmlns:a16="http://schemas.microsoft.com/office/drawing/2014/main" xmlns="" id="{5219FC2F-6E09-4F9C-BE80-37DE532B40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124" y="5217009"/>
            <a:ext cx="1003954" cy="8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3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</TotalTime>
  <Words>445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Tw Cen MT</vt:lpstr>
      <vt:lpstr>Tw Cen MT Condensed</vt:lpstr>
      <vt:lpstr>Wingdings</vt:lpstr>
      <vt:lpstr>Wingdings 3</vt:lpstr>
      <vt:lpstr>Integral</vt:lpstr>
      <vt:lpstr>Portaria nº 367, de 7 de junho de 2018</vt:lpstr>
      <vt:lpstr>Apresentação do PowerPoint</vt:lpstr>
      <vt:lpstr>Portaria 595 de 25 de setembro 2018</vt:lpstr>
      <vt:lpstr>EXIGÊNCIAS PARA CONTRATAÇÃO</vt:lpstr>
      <vt:lpstr>Apresentação do PowerPoint</vt:lpstr>
      <vt:lpstr>IMPLANTAÇÃO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 2019</vt:lpstr>
      <vt:lpstr>ORÇAMENTO 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 1</dc:creator>
  <cp:lastModifiedBy>Ana Marcia Silva Tomaim</cp:lastModifiedBy>
  <cp:revision>10</cp:revision>
  <dcterms:created xsi:type="dcterms:W3CDTF">2019-09-10T10:16:09Z</dcterms:created>
  <dcterms:modified xsi:type="dcterms:W3CDTF">2019-09-10T12:21:09Z</dcterms:modified>
</cp:coreProperties>
</file>