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6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26839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Texto do Título</a:t>
            </a:r>
          </a:p>
        </p:txBody>
      </p:sp>
      <p:sp>
        <p:nvSpPr>
          <p:cNvPr id="1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aime Silveira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–Jaime Silveira</a:t>
            </a:r>
          </a:p>
        </p:txBody>
      </p:sp>
      <p:sp>
        <p:nvSpPr>
          <p:cNvPr id="94" name="“Digite uma citação aqui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“Digite uma citação aqui.” </a:t>
            </a:r>
          </a:p>
        </p:txBody>
      </p:sp>
      <p:sp>
        <p:nvSpPr>
          <p:cNvPr id="9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m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m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o do Título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Texto do Título</a:t>
            </a:r>
          </a:p>
        </p:txBody>
      </p:sp>
      <p:sp>
        <p:nvSpPr>
          <p:cNvPr id="2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m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o do Título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do Título</a:t>
            </a:r>
          </a:p>
        </p:txBody>
      </p:sp>
      <p:sp>
        <p:nvSpPr>
          <p:cNvPr id="40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Sup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9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7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Marcadores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m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67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8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rês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m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m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m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age_mini.jpeg" descr="image_mini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45092" y="1253148"/>
            <a:ext cx="10914616" cy="72473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Identificação e demarcação de terrenos de marinha.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r>
              <a:t>Identificação e demarcação de terrenos de marinha.</a:t>
            </a:r>
          </a:p>
        </p:txBody>
      </p:sp>
      <p:sp>
        <p:nvSpPr>
          <p:cNvPr id="122" name="Maurício Leal Dias - professor da faculdade de direito da UFPA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>
            <a:lvl1pPr defTabSz="537463">
              <a:defRPr sz="3404"/>
            </a:lvl1pPr>
          </a:lstStyle>
          <a:p>
            <a:r>
              <a:t>Maurício Leal Dias - professor da faculdade de direito da UFPA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Questões Preliminar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Questões Preliminares</a:t>
            </a:r>
          </a:p>
        </p:txBody>
      </p:sp>
      <p:sp>
        <p:nvSpPr>
          <p:cNvPr id="125" name="Art. 20. São bens da União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defTabSz="228600">
              <a:spcBef>
                <a:spcPts val="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Art. 20. São bens da União.</a:t>
            </a:r>
          </a:p>
          <a:p>
            <a:pPr marL="0" indent="0" defTabSz="228600">
              <a:spcBef>
                <a:spcPts val="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228600">
              <a:spcBef>
                <a:spcPts val="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VII - os terrenos de marinha e seus acrescidos;</a:t>
            </a:r>
          </a:p>
          <a:p>
            <a:pPr marL="0" indent="0" defTabSz="228600">
              <a:spcBef>
                <a:spcPts val="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228600">
              <a:spcBef>
                <a:spcPts val="0"/>
              </a:spcBef>
              <a:buSzTx/>
              <a:buNone/>
              <a:defRPr sz="2000" b="1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Função socioambiental do patrimônio da União.</a:t>
            </a:r>
          </a:p>
          <a:p>
            <a:pPr marL="0" indent="0" defTabSz="228600">
              <a:spcBef>
                <a:spcPts val="0"/>
              </a:spcBef>
              <a:buSzTx/>
              <a:buNone/>
              <a:defRPr sz="2000" b="1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228600">
              <a:spcBef>
                <a:spcPts val="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a) Aplicação do Princípio da Função Social da Propriedade nos Bens Imóveis da União;</a:t>
            </a:r>
          </a:p>
          <a:p>
            <a:pPr marL="0" indent="0" defTabSz="228600">
              <a:spcBef>
                <a:spcPts val="0"/>
              </a:spcBef>
              <a:buSzTx/>
              <a:buNone/>
              <a:defRPr sz="2000" b="1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228600">
              <a:lnSpc>
                <a:spcPts val="3200"/>
              </a:lnSpc>
              <a:spcBef>
                <a:spcPts val="60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b) O Respeito aos Direitos Fundamentais para a Destinação dos Bens Imóveis da União para Fins de Interesse Social </a:t>
            </a:r>
          </a:p>
          <a:p>
            <a:pPr marL="0" indent="0" defTabSz="228600">
              <a:lnSpc>
                <a:spcPts val="3200"/>
              </a:lnSpc>
              <a:spcBef>
                <a:spcPts val="60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228600">
              <a:lnSpc>
                <a:spcPts val="3200"/>
              </a:lnSpc>
              <a:spcBef>
                <a:spcPts val="600"/>
              </a:spcBef>
              <a:buSzTx/>
              <a:buNone/>
              <a:defRPr sz="2000">
                <a:solidFill>
                  <a:srgbClr val="03030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t>c) O Papel do Plano Diretor para a Destinação dos Bens Imóveis da União para Fins Sociais </a:t>
            </a:r>
          </a:p>
          <a:p>
            <a:pPr marL="0" indent="0" defTabSz="228600">
              <a:lnSpc>
                <a:spcPts val="3200"/>
              </a:lnSpc>
              <a:spcBef>
                <a:spcPts val="600"/>
              </a:spcBef>
              <a:buSzTx/>
              <a:buNone/>
              <a:defRPr sz="2000">
                <a:solidFill>
                  <a:srgbClr val="010101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228600">
              <a:lnSpc>
                <a:spcPts val="2900"/>
              </a:lnSpc>
              <a:spcBef>
                <a:spcPts val="600"/>
              </a:spcBef>
              <a:buSzTx/>
              <a:buNone/>
              <a:defRPr sz="1750">
                <a:solidFill>
                  <a:srgbClr val="010101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228600">
              <a:spcBef>
                <a:spcPts val="0"/>
              </a:spcBef>
              <a:buSzTx/>
              <a:buNone/>
              <a:defRPr sz="1150" b="1">
                <a:solidFill>
                  <a:srgbClr val="010101"/>
                </a:solidFill>
                <a:latin typeface="Georgia"/>
                <a:ea typeface="Georgia"/>
                <a:cs typeface="Georgia"/>
                <a:sym typeface="Georgia"/>
              </a:defRPr>
            </a:pPr>
            <a:endParaRPr/>
          </a:p>
          <a:p>
            <a:pPr marL="0" indent="0" defTabSz="228600">
              <a:spcBef>
                <a:spcPts val="0"/>
              </a:spcBef>
              <a:buSzTx/>
              <a:buNone/>
              <a:defRPr sz="1150" b="1">
                <a:solidFill>
                  <a:srgbClr val="010101"/>
                </a:solidFill>
                <a:latin typeface="Georgia"/>
                <a:ea typeface="Georgia"/>
                <a:cs typeface="Georgia"/>
                <a:sym typeface="Georgia"/>
              </a:defRPr>
            </a:pPr>
            <a:r>
              <a:t> </a:t>
            </a:r>
            <a:endParaRPr sz="600"/>
          </a:p>
          <a:p>
            <a:pPr marL="0" indent="0" defTabSz="228600">
              <a:spcBef>
                <a:spcPts val="0"/>
              </a:spcBef>
              <a:buSzTx/>
              <a:buNone/>
              <a:defRPr sz="1150" b="1">
                <a:solidFill>
                  <a:srgbClr val="1B1B1B"/>
                </a:solidFill>
                <a:latin typeface="Georgia"/>
                <a:ea typeface="Georgia"/>
                <a:cs typeface="Georgia"/>
                <a:sym typeface="Georgia"/>
              </a:defRPr>
            </a:pPr>
            <a:endParaRPr sz="600"/>
          </a:p>
          <a:p>
            <a:pPr marL="0" indent="0" defTabSz="228600">
              <a:spcBef>
                <a:spcPts val="0"/>
              </a:spcBef>
              <a:buSzTx/>
              <a:buNone/>
              <a:defRPr sz="1150" b="1">
                <a:solidFill>
                  <a:srgbClr val="1B1B1B"/>
                </a:solidFill>
                <a:latin typeface="Georgia"/>
                <a:ea typeface="Georgia"/>
                <a:cs typeface="Georgia"/>
                <a:sym typeface="Georgia"/>
              </a:defRPr>
            </a:pPr>
            <a:endParaRPr sz="6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endParaRPr/>
          </a:p>
        </p:txBody>
      </p:sp>
      <p:sp>
        <p:nvSpPr>
          <p:cNvPr id="128" name="O Projeto de Decreto Legislativo no 581, de 2017, pretende sustar a aplicação da Orientação Normativa ON-GEADE-002-01, aprovada pela Portaria no 162, de 21 de setembro de 2001, da Secretaria do Patrimônio da União (SPU). O referido regulamento disciplina a demarcação de terrenos de marinha e seus acrescidos."/>
          <p:cNvSpPr txBox="1">
            <a:spLocks noGrp="1"/>
          </p:cNvSpPr>
          <p:nvPr>
            <p:ph type="body" idx="1"/>
          </p:nvPr>
        </p:nvSpPr>
        <p:spPr>
          <a:xfrm>
            <a:off x="1041400" y="2597150"/>
            <a:ext cx="11099800" cy="6286500"/>
          </a:xfrm>
          <a:prstGeom prst="rect">
            <a:avLst/>
          </a:prstGeom>
        </p:spPr>
        <p:txBody>
          <a:bodyPr/>
          <a:lstStyle/>
          <a:p>
            <a:pPr marL="486171" indent="-486171" algn="just"/>
            <a:r>
              <a:rPr sz="3500">
                <a:latin typeface="Verdana"/>
                <a:ea typeface="Verdana"/>
                <a:cs typeface="Verdana"/>
                <a:sym typeface="Verdana"/>
              </a:rPr>
              <a:t>O Projeto de Decreto Legislativo no 581, de 2017, pretende sustar a aplicação da Orientação Normativa ON-GEADE-002-01, aprovada pela Portaria no 162, de 21 de setembro de 2001, da Secretaria do Patrimônio da União (SPU). O referido regulamento disciplina a demarcação de terrenos de marinha e seus acresc</a:t>
            </a:r>
            <a:r>
              <a:t>idos. </a:t>
            </a:r>
            <a:endParaRPr sz="1200"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endParaRPr/>
          </a:p>
        </p:txBody>
      </p:sp>
      <p:sp>
        <p:nvSpPr>
          <p:cNvPr id="131" name="O projeto afirma que &quot;as demarcações fundamentadas nos vícios relatados trazem, nas palavras do autor, “grande prejuízo para a população dos estados litorâneos, especialmente para a municipalidade, que perde para a União o domínio de importante patrimônio urbano, tanto em termos econômicos como físicos, influindo diretamente na autonomia municipal no ordenamento do solo urbano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 algn="just" defTabSz="379475">
              <a:lnSpc>
                <a:spcPts val="4900"/>
              </a:lnSpc>
              <a:spcBef>
                <a:spcPts val="900"/>
              </a:spcBef>
              <a:buSzTx/>
              <a:buNone/>
              <a:defRPr sz="2905">
                <a:latin typeface="Verdana"/>
                <a:ea typeface="Verdana"/>
                <a:cs typeface="Verdana"/>
                <a:sym typeface="Verdana"/>
              </a:defRPr>
            </a:pPr>
            <a:r>
              <a:t>O projeto afirma que "as demarcações fundamentadas nos vícios relatados trazem, nas palavras do autor, “grande prejuízo para a população dos estados litorâneos, especialmente para a municipalidade, que perde para a União o domínio de importante patrimônio urbano, tanto em termos econômicos como físicos, influindo diretamente na autonomia municipal no ordenamento do solo urbano. </a:t>
            </a:r>
          </a:p>
          <a:p>
            <a:pPr marL="0" indent="0" defTabSz="379475">
              <a:lnSpc>
                <a:spcPts val="4900"/>
              </a:lnSpc>
              <a:spcBef>
                <a:spcPts val="900"/>
              </a:spcBef>
              <a:buSzTx/>
              <a:buNone/>
              <a:defRPr sz="2905"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0" indent="0" defTabSz="379475">
              <a:lnSpc>
                <a:spcPts val="4900"/>
              </a:lnSpc>
              <a:spcBef>
                <a:spcPts val="900"/>
              </a:spcBef>
              <a:buSzTx/>
              <a:buNone/>
              <a:defRPr sz="2905">
                <a:latin typeface="Verdana"/>
                <a:ea typeface="Verdana"/>
                <a:cs typeface="Verdana"/>
                <a:sym typeface="Verdana"/>
              </a:defRPr>
            </a:pPr>
            <a:r>
              <a:t>Será?</a:t>
            </a:r>
          </a:p>
          <a:p>
            <a:pPr marL="0" indent="0" defTabSz="379475">
              <a:lnSpc>
                <a:spcPts val="4900"/>
              </a:lnSpc>
              <a:spcBef>
                <a:spcPts val="900"/>
              </a:spcBef>
              <a:buSzTx/>
              <a:buNone/>
              <a:defRPr sz="2905" i="1">
                <a:latin typeface="Verdana"/>
                <a:ea typeface="Verdana"/>
                <a:cs typeface="Verdana"/>
                <a:sym typeface="Verdana"/>
              </a:defRPr>
            </a:pPr>
            <a:r>
              <a:t>Acredito que independente da dominialidade o município por meio do plano diretor tem o poder/dever de impor a destinação social dos imóveis da União ao cumprimento de uma função socioambiental.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endParaRPr/>
          </a:p>
        </p:txBody>
      </p:sp>
      <p:sp>
        <p:nvSpPr>
          <p:cNvPr id="134" name="Competência do art. 30,II para suplementar a legislação federal e a estadual no que couber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4499" indent="-444499" algn="just">
              <a:defRPr sz="3500">
                <a:latin typeface="Verdana"/>
                <a:ea typeface="Verdana"/>
                <a:cs typeface="Verdana"/>
                <a:sym typeface="Verdana"/>
              </a:defRPr>
            </a:pPr>
            <a:r>
              <a:t>Competência do art. 30,II para suplementar a legislação federal e a estadual no que couber.</a:t>
            </a:r>
          </a:p>
          <a:p>
            <a:pPr marL="444499" indent="-444499" algn="just">
              <a:defRPr sz="3500">
                <a:latin typeface="Verdana"/>
                <a:ea typeface="Verdana"/>
                <a:cs typeface="Verdana"/>
                <a:sym typeface="Verdana"/>
              </a:defRPr>
            </a:pPr>
            <a:r>
              <a:t>Competência do art. 30,VIII para promover o adequado ordenamento territorial mediante, planejamento do uso, ocupação e parcelamento do solo urbano.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endParaRPr/>
          </a:p>
        </p:txBody>
      </p:sp>
      <p:sp>
        <p:nvSpPr>
          <p:cNvPr id="137" name="As questões técnicas decorrentes da metodologia empregada na demarcação (ON- GEADE-002) devem ser revistas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408939" indent="-408939" defTabSz="537463">
              <a:spcBef>
                <a:spcPts val="3800"/>
              </a:spcBef>
              <a:defRPr sz="3220">
                <a:latin typeface="Verdana"/>
                <a:ea typeface="Verdana"/>
                <a:cs typeface="Verdana"/>
                <a:sym typeface="Verdana"/>
              </a:defRPr>
            </a:pPr>
            <a:r>
              <a:t>As questões técnicas decorrentes da metodologia empregada na demarcação (ON- GEADE-002) devem ser revistas.</a:t>
            </a:r>
          </a:p>
          <a:p>
            <a:pPr marL="153352" indent="-153352" defTabSz="420623">
              <a:lnSpc>
                <a:spcPts val="5500"/>
              </a:lnSpc>
              <a:spcBef>
                <a:spcPts val="1100"/>
              </a:spcBef>
              <a:defRPr sz="322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153352" indent="-153352" defTabSz="420623">
              <a:lnSpc>
                <a:spcPts val="5500"/>
              </a:lnSpc>
              <a:spcBef>
                <a:spcPts val="1100"/>
              </a:spcBef>
              <a:defRPr sz="3220">
                <a:latin typeface="Verdana"/>
                <a:ea typeface="Verdana"/>
                <a:cs typeface="Verdana"/>
                <a:sym typeface="Verdana"/>
              </a:defRPr>
            </a:pPr>
            <a:r>
              <a:t> Compatibilizar as demarcações com a competência municipal para o ordenamento territorial.</a:t>
            </a:r>
          </a:p>
          <a:p>
            <a:pPr marL="153352" indent="-153352" defTabSz="420623">
              <a:lnSpc>
                <a:spcPts val="5500"/>
              </a:lnSpc>
              <a:spcBef>
                <a:spcPts val="1100"/>
              </a:spcBef>
              <a:defRPr sz="3220">
                <a:latin typeface="Verdana"/>
                <a:ea typeface="Verdana"/>
                <a:cs typeface="Verdana"/>
                <a:sym typeface="Verdana"/>
              </a:defRPr>
            </a:pPr>
            <a:endParaRPr/>
          </a:p>
          <a:p>
            <a:pPr marL="153352" indent="-153352" defTabSz="420623">
              <a:lnSpc>
                <a:spcPts val="5500"/>
              </a:lnSpc>
              <a:spcBef>
                <a:spcPts val="1100"/>
              </a:spcBef>
              <a:defRPr sz="3220">
                <a:latin typeface="Verdana"/>
                <a:ea typeface="Verdana"/>
                <a:cs typeface="Verdana"/>
                <a:sym typeface="Verdana"/>
              </a:defRPr>
            </a:pPr>
            <a:r>
              <a:t> A destinação dos terrenos de marinha devem estar associada com a promoção de direitos fundamentais como a moradia e o meio ambiente ecologicamente equilibrado e o direito à cidades sustentáveis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–mlealdias@gmail.com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–mlealdias@gmail.com</a:t>
            </a:r>
          </a:p>
        </p:txBody>
      </p:sp>
      <p:sp>
        <p:nvSpPr>
          <p:cNvPr id="140" name="Obrigado!"/>
          <p:cNvSpPr txBox="1">
            <a:spLocks noGrp="1"/>
          </p:cNvSpPr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Obrigado!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Personalizar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7" baseType="lpstr">
      <vt:lpstr>Georgia</vt:lpstr>
      <vt:lpstr>Helvetica Light</vt:lpstr>
      <vt:lpstr>Helvetica Neue</vt:lpstr>
      <vt:lpstr>Helvetica Neue Light</vt:lpstr>
      <vt:lpstr>Helvetica Neue Medium</vt:lpstr>
      <vt:lpstr>Helvetica Neue Thin</vt:lpstr>
      <vt:lpstr>Times</vt:lpstr>
      <vt:lpstr>Verdana</vt:lpstr>
      <vt:lpstr>White</vt:lpstr>
      <vt:lpstr>Apresentação do PowerPoint</vt:lpstr>
      <vt:lpstr>Identificação e demarcação de terrenos de marinha.</vt:lpstr>
      <vt:lpstr>Questões Preliminares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Patricia Maria Campos de Miranda</dc:creator>
  <cp:lastModifiedBy>Patricia Maria Campos de Miranda</cp:lastModifiedBy>
  <cp:revision>1</cp:revision>
  <dcterms:modified xsi:type="dcterms:W3CDTF">2019-10-09T16:56:40Z</dcterms:modified>
</cp:coreProperties>
</file>