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35" r:id="rId4"/>
    <p:sldId id="340" r:id="rId5"/>
    <p:sldId id="341" r:id="rId6"/>
    <p:sldId id="345" r:id="rId7"/>
    <p:sldId id="347" r:id="rId8"/>
    <p:sldId id="348" r:id="rId9"/>
    <p:sldId id="350" r:id="rId10"/>
    <p:sldId id="313" r:id="rId11"/>
    <p:sldId id="352" r:id="rId12"/>
    <p:sldId id="353" r:id="rId13"/>
    <p:sldId id="354" r:id="rId14"/>
    <p:sldId id="357" r:id="rId15"/>
    <p:sldId id="356" r:id="rId16"/>
    <p:sldId id="358" r:id="rId17"/>
    <p:sldId id="359" r:id="rId18"/>
    <p:sldId id="360" r:id="rId19"/>
    <p:sldId id="361" r:id="rId20"/>
    <p:sldId id="36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tinoco" initials="nt" lastIdx="1" clrIdx="0">
    <p:extLst>
      <p:ext uri="{19B8F6BF-5375-455C-9EA6-DF929625EA0E}">
        <p15:presenceInfo xmlns:p15="http://schemas.microsoft.com/office/powerpoint/2012/main" userId="S::tinoco@enerzee.com.br::ebb71d37-3d4e-4c04-8035-63d4fe1c25da" providerId="AD"/>
      </p:ext>
    </p:extLst>
  </p:cmAuthor>
  <p:cmAuthor id="2" name="Ana Virgínia Ferrari" initials="AVF" lastIdx="1" clrIdx="1">
    <p:extLst>
      <p:ext uri="{19B8F6BF-5375-455C-9EA6-DF929625EA0E}">
        <p15:presenceInfo xmlns:p15="http://schemas.microsoft.com/office/powerpoint/2012/main" userId="64e6359bfe372d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37A"/>
    <a:srgbClr val="001882"/>
    <a:srgbClr val="FFFFFF"/>
    <a:srgbClr val="69C4ED"/>
    <a:srgbClr val="0F2765"/>
    <a:srgbClr val="009EDF"/>
    <a:srgbClr val="21264C"/>
    <a:srgbClr val="00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42273-1992-408F-A293-44190570A437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DFD6-8B9F-4B6E-87A1-249155D8B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18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3714F-92C7-4D43-9164-AE359C89A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41B285-D603-45C7-AAA5-547439407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F55385-A5AE-4AC8-A989-5B989EED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E0BC-1FF5-409E-911C-4E72693AD968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5A80F1-DB52-43F0-BF81-759CC0C6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0FBA37-2CFC-4EA5-AAA9-7C293199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7B12-4973-45C5-BB44-7AB145FDD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83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891FD-4422-4CEC-ABF6-320CB00F0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FF5BA2-A224-452D-91DA-3D27C1C86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1A1A0E-F66F-4E44-910B-620F3B95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E0BC-1FF5-409E-911C-4E72693AD968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2990F5-A4BA-4A43-9664-E995EDBE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29E5E4-CD0B-4EB6-B894-9D4C8CF6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7B12-4973-45C5-BB44-7AB145FDD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49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F836E7-241F-4C14-A27F-F72A49E60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9A07BC-8A37-467B-9819-C9A14EA40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9DCD9F-6AA3-4C02-8AA7-225C80C6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E0BC-1FF5-409E-911C-4E72693AD968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DA611B-6B86-42C9-A5D8-D3D7658FD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D42943-E121-49DF-B83B-F8C575E45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7B12-4973-45C5-BB44-7AB145FDD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85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6EC7E-2966-47BA-A307-78F4709C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B4E908-184C-48A6-B186-FE76FB8C5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0FFF61-20D9-44CE-A9C2-84C0A439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E0BC-1FF5-409E-911C-4E72693AD968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5FC5C9-72D4-411D-8F6D-C97B9455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EEBE33-1042-4812-91A7-A878C7A6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7B12-4973-45C5-BB44-7AB145FDD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53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CCA51-4523-42AF-AFF7-D005106F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1CC144-6D38-4B06-8C49-06830DB91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F948A7-A918-441E-8E5D-785A971A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E0BC-1FF5-409E-911C-4E72693AD968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79B89-A37B-49E2-8011-A27536DA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84E2F0-2F54-48CF-9F3A-33419102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7B12-4973-45C5-BB44-7AB145FDD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85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4E6FD-8A0C-430A-BE61-156BE891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256D47-FCF8-4103-B82B-501E86626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86F76C-C9C6-462B-83BE-B152439A5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1F0ECC-2A88-4F6F-BA8B-85D2402BA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E0BC-1FF5-409E-911C-4E72693AD968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24FD8F-8E50-4970-8240-A3CE5D6A2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6C0E57-4A49-4E87-BCA3-9F82FB77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7B12-4973-45C5-BB44-7AB145FDD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3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0F126-EEE7-4745-8386-9C65EB6D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C82551-57B7-40ED-87B6-08EA2E7B4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E60821-0FB1-4198-ACA6-53EB75BCE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456652-4083-418D-AC7C-238AD3493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7E388A8-8907-48D7-8B1F-B229592E4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2ACE80A-16F2-42E0-990D-A6F658BB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E0BC-1FF5-409E-911C-4E72693AD968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4A9FD41-F85E-498D-856C-52D9E6F6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E8CF1BD-3740-4D88-9C84-D015D212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7B12-4973-45C5-BB44-7AB145FDD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01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8AC06-8C7A-49CE-A3CF-D2D8E25C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227556-5535-4E9B-8E78-3DF4960B5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E0BC-1FF5-409E-911C-4E72693AD968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66B0D2-D2E4-4F19-BB33-D8C427F2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C170FB9-350A-4DB6-8096-A15F1CAC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7B12-4973-45C5-BB44-7AB145FDD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59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9D3362B-F2B1-460A-BDF2-AD3F8D12F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E0BC-1FF5-409E-911C-4E72693AD968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AFA6D19-99F8-4B88-A19D-5503C2D5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E0D0D0-BFB7-4B95-B4E6-00E70080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7B12-4973-45C5-BB44-7AB145FDD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9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F1DF4-9980-4384-B465-F7404D07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48C647-477A-4294-936E-24B47AF0C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C24B6C-1371-431C-BB99-663A469A1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534DB6-3F18-42C0-BCEA-C52349AE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E0BC-1FF5-409E-911C-4E72693AD968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97F6CD-A4C6-4DA0-B4CE-AE02E4342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7FA21D-38FD-4C35-B656-9F3B4E29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7B12-4973-45C5-BB44-7AB145FDD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60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E0428-C8C4-4BF7-A214-8EE1B3B9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C16D0B4-7086-4AAB-B964-AFDDC615D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A76275-CC8D-4FD3-B736-FF36FAABF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4D7C9B-C6DF-4FC6-AA55-618832499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E0BC-1FF5-409E-911C-4E72693AD968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28A400-98BC-4121-A7B0-A1DC780F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F62155-1C35-4E2D-9842-C54E9433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7B12-4973-45C5-BB44-7AB145FDD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48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730C212-0F21-4C18-A54D-50B92F3C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D7BB27-A6F6-46DC-9FA2-142D25F0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4F9F1-A966-4FB6-8ABE-82E241BCA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9E0BC-1FF5-409E-911C-4E72693AD968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7ACAB0-4C30-4E08-8D5A-FE1D9DEDE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7AC87B-F3BF-4110-BB93-0D2F767B7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57B12-4973-45C5-BB44-7AB145FDD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94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neel.gov.br/scg/gd/gd_fonte_detalhe.asp?Tipo=1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2.aneel.gov.br/scg/gd/gd_fonte_detalhe.asp?Tipo=2" TargetMode="External"/><Relationship Id="rId5" Type="http://schemas.openxmlformats.org/officeDocument/2006/relationships/hyperlink" Target="http://www2.aneel.gov.br/scg/gd/gd_fonte_detalhe.asp?Tipo=12" TargetMode="External"/><Relationship Id="rId4" Type="http://schemas.openxmlformats.org/officeDocument/2006/relationships/hyperlink" Target="http://www2.aneel.gov.br/scg/gd/gd_fonte_detalhe.asp?Tipo=7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EFC7C-D0F1-4B12-BDC5-E5B7A470E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542736"/>
            <a:ext cx="10668000" cy="1097279"/>
          </a:xfrm>
        </p:spPr>
        <p:txBody>
          <a:bodyPr>
            <a:normAutofit/>
          </a:bodyPr>
          <a:lstStyle/>
          <a:p>
            <a:r>
              <a:rPr lang="pt-BR" sz="7000" dirty="0">
                <a:solidFill>
                  <a:srgbClr val="0F2765"/>
                </a:solidFill>
                <a:latin typeface="Franklin Gothic Demi" panose="020B0703020102020204" pitchFamily="34" charset="0"/>
              </a:rPr>
              <a:t>GERAÇÃO DISTRÍBUIDA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B6CE39-0279-40D4-91B6-6E06FB0F2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0015"/>
            <a:ext cx="9144000" cy="386824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rgbClr val="0F337A"/>
                </a:solidFill>
                <a:latin typeface="Franklin Gothic Book" panose="020B0503020102020204" pitchFamily="34" charset="0"/>
              </a:rPr>
              <a:t>UMA OPORTUNIDADE  PARA O PAÍS</a:t>
            </a:r>
          </a:p>
        </p:txBody>
      </p:sp>
      <p:pic>
        <p:nvPicPr>
          <p:cNvPr id="5" name="Imagem 4" descr="Uma imagem contendo placar&#10;&#10;Descrição gerada automaticamente">
            <a:extLst>
              <a:ext uri="{FF2B5EF4-FFF2-40B4-BE49-F238E27FC236}">
                <a16:creationId xmlns:a16="http://schemas.microsoft.com/office/drawing/2014/main" id="{407C9B4F-B382-4ED5-97EC-074420C98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96" y="4737294"/>
            <a:ext cx="3789608" cy="18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4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C9C4A03F-D7AD-4AB8-9EF7-3ADE3E22AAB8}"/>
              </a:ext>
            </a:extLst>
          </p:cNvPr>
          <p:cNvSpPr/>
          <p:nvPr/>
        </p:nvSpPr>
        <p:spPr>
          <a:xfrm>
            <a:off x="1038662" y="1674054"/>
            <a:ext cx="6023320" cy="4326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Usuário\Downloads\IMG-20191019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80" y="1674054"/>
            <a:ext cx="8002259" cy="386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906E293-CAC5-43E4-8E01-B45AEE0895E8}"/>
              </a:ext>
            </a:extLst>
          </p:cNvPr>
          <p:cNvSpPr txBox="1"/>
          <p:nvPr/>
        </p:nvSpPr>
        <p:spPr>
          <a:xfrm>
            <a:off x="1195753" y="963444"/>
            <a:ext cx="9791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F337A"/>
                </a:solidFill>
                <a:latin typeface="Franklin Gothic Book" panose="020B0503020102020204" pitchFamily="34" charset="0"/>
              </a:rPr>
              <a:t>Observação: GD em 2018 foi cerca de </a:t>
            </a:r>
            <a:r>
              <a:rPr lang="pt-BR" sz="2000" b="1" dirty="0">
                <a:solidFill>
                  <a:srgbClr val="0F337A"/>
                </a:solidFill>
                <a:latin typeface="Franklin Gothic Book" panose="020B0503020102020204" pitchFamily="34" charset="0"/>
              </a:rPr>
              <a:t>apenas</a:t>
            </a:r>
            <a:r>
              <a:rPr lang="pt-BR" sz="2000" dirty="0">
                <a:solidFill>
                  <a:srgbClr val="0F337A"/>
                </a:solidFill>
                <a:latin typeface="Franklin Gothic Book" panose="020B0503020102020204" pitchFamily="34" charset="0"/>
              </a:rPr>
              <a:t> R$ 200 milhões</a:t>
            </a:r>
            <a:endParaRPr lang="pt-BR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1BF3C7B-4C66-4434-99CA-0B663E7D634B}"/>
              </a:ext>
            </a:extLst>
          </p:cNvPr>
          <p:cNvSpPr txBox="1"/>
          <p:nvPr/>
        </p:nvSpPr>
        <p:spPr>
          <a:xfrm>
            <a:off x="1038662" y="394057"/>
            <a:ext cx="101146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00" dirty="0">
                <a:solidFill>
                  <a:srgbClr val="0F337A"/>
                </a:solidFill>
                <a:latin typeface="Franklin Gothic Demi" panose="020B0703020102020204" pitchFamily="34" charset="0"/>
              </a:rPr>
              <a:t>SUBSÍDIOS EXISTENTES HOJE NA CONTA: R$20 BILHÕES</a:t>
            </a:r>
            <a:endParaRPr lang="pt-BR" sz="31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20" name="Imagem 19" descr="Uma imagem contendo placar&#10;&#10;Descrição gerada automaticamente">
            <a:extLst>
              <a:ext uri="{FF2B5EF4-FFF2-40B4-BE49-F238E27FC236}">
                <a16:creationId xmlns:a16="http://schemas.microsoft.com/office/drawing/2014/main" id="{F3222C97-AF24-4250-AFBF-72FC57098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83" y="5776093"/>
            <a:ext cx="2081617" cy="10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9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E7E414E9-1962-4A72-8D5E-F278CC799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28" y="1144801"/>
            <a:ext cx="3932806" cy="384853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D2682A7-57C0-4656-83DC-8C7D54BC5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799" y="1149689"/>
            <a:ext cx="5995350" cy="3733246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88D6D42-E9B4-4D17-BF36-387596115060}"/>
              </a:ext>
            </a:extLst>
          </p:cNvPr>
          <p:cNvCxnSpPr>
            <a:cxnSpLocks/>
          </p:cNvCxnSpPr>
          <p:nvPr/>
        </p:nvCxnSpPr>
        <p:spPr>
          <a:xfrm>
            <a:off x="0" y="933887"/>
            <a:ext cx="8934139" cy="0"/>
          </a:xfrm>
          <a:prstGeom prst="line">
            <a:avLst/>
          </a:prstGeom>
          <a:ln w="76200">
            <a:solidFill>
              <a:srgbClr val="001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6922B52-3891-41EC-B841-ACFD7E6A4926}"/>
              </a:ext>
            </a:extLst>
          </p:cNvPr>
          <p:cNvSpPr txBox="1"/>
          <p:nvPr/>
        </p:nvSpPr>
        <p:spPr>
          <a:xfrm>
            <a:off x="798851" y="369152"/>
            <a:ext cx="81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F337A"/>
                </a:solidFill>
                <a:latin typeface="Franklin Gothic Demi" panose="020B0703020102020204" pitchFamily="34" charset="0"/>
              </a:rPr>
              <a:t>FONTES INCENTIVADAS (Subsídios) </a:t>
            </a:r>
            <a:endParaRPr lang="pt-BR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8" name="Tabela 9">
            <a:extLst>
              <a:ext uri="{FF2B5EF4-FFF2-40B4-BE49-F238E27FC236}">
                <a16:creationId xmlns:a16="http://schemas.microsoft.com/office/drawing/2014/main" id="{F24657DF-2A3F-4B3C-9A95-D01391CE4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700613"/>
              </p:ext>
            </p:extLst>
          </p:nvPr>
        </p:nvGraphicFramePr>
        <p:xfrm>
          <a:off x="798851" y="4882935"/>
          <a:ext cx="6094721" cy="172643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87379">
                  <a:extLst>
                    <a:ext uri="{9D8B030D-6E8A-4147-A177-3AD203B41FA5}">
                      <a16:colId xmlns:a16="http://schemas.microsoft.com/office/drawing/2014/main" val="701467775"/>
                    </a:ext>
                  </a:extLst>
                </a:gridCol>
                <a:gridCol w="1903671">
                  <a:extLst>
                    <a:ext uri="{9D8B030D-6E8A-4147-A177-3AD203B41FA5}">
                      <a16:colId xmlns:a16="http://schemas.microsoft.com/office/drawing/2014/main" val="62040446"/>
                    </a:ext>
                  </a:extLst>
                </a:gridCol>
                <a:gridCol w="1903671">
                  <a:extLst>
                    <a:ext uri="{9D8B030D-6E8A-4147-A177-3AD203B41FA5}">
                      <a16:colId xmlns:a16="http://schemas.microsoft.com/office/drawing/2014/main" val="2076058754"/>
                    </a:ext>
                  </a:extLst>
                </a:gridCol>
              </a:tblGrid>
              <a:tr h="294000">
                <a:tc>
                  <a:txBody>
                    <a:bodyPr/>
                    <a:lstStyle/>
                    <a:p>
                      <a:r>
                        <a:rPr lang="pt-BR" sz="1500" b="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Demi" panose="020B0703020102020204" pitchFamily="34" charset="0"/>
                        </a:rPr>
                        <a:t>FONTE</a:t>
                      </a:r>
                      <a:endParaRPr lang="pt-BR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 panose="020B0703020102020204" pitchFamily="34" charset="0"/>
                      </a:endParaRPr>
                    </a:p>
                  </a:txBody>
                  <a:tcPr marL="70966" marR="70966" marT="35483" marB="35483"/>
                </a:tc>
                <a:tc>
                  <a:txBody>
                    <a:bodyPr/>
                    <a:lstStyle/>
                    <a:p>
                      <a:r>
                        <a:rPr lang="pt-BR" sz="1500" b="0" cap="none" spc="0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Demi" panose="020B0703020102020204" pitchFamily="34" charset="0"/>
                        </a:rPr>
                        <a:t>Pot</a:t>
                      </a:r>
                      <a:r>
                        <a:rPr lang="pt-BR" sz="1500" b="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Demi" panose="020B0703020102020204" pitchFamily="34" charset="0"/>
                        </a:rPr>
                        <a:t> (</a:t>
                      </a:r>
                      <a:r>
                        <a:rPr lang="pt-BR" sz="1500" b="0" cap="none" spc="0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Demi" panose="020B0703020102020204" pitchFamily="34" charset="0"/>
                        </a:rPr>
                        <a:t>Kw</a:t>
                      </a:r>
                      <a:r>
                        <a:rPr lang="pt-BR" sz="1500" b="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Demi" panose="020B0703020102020204" pitchFamily="34" charset="0"/>
                        </a:rPr>
                        <a:t>)</a:t>
                      </a:r>
                      <a:endParaRPr lang="pt-BR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 panose="020B0703020102020204" pitchFamily="34" charset="0"/>
                      </a:endParaRPr>
                    </a:p>
                  </a:txBody>
                  <a:tcPr marL="70966" marR="70966" marT="35483" marB="35483"/>
                </a:tc>
                <a:tc>
                  <a:txBody>
                    <a:bodyPr/>
                    <a:lstStyle/>
                    <a:p>
                      <a:r>
                        <a:rPr lang="pt-BR" sz="1500" b="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Demi" panose="020B0703020102020204" pitchFamily="34" charset="0"/>
                        </a:rPr>
                        <a:t>%</a:t>
                      </a:r>
                      <a:endParaRPr lang="pt-BR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 panose="020B0703020102020204" pitchFamily="34" charset="0"/>
                      </a:endParaRPr>
                    </a:p>
                  </a:txBody>
                  <a:tcPr marL="70966" marR="70966" marT="35483" marB="35483"/>
                </a:tc>
                <a:extLst>
                  <a:ext uri="{0D108BD9-81ED-4DB2-BD59-A6C34878D82A}">
                    <a16:rowId xmlns:a16="http://schemas.microsoft.com/office/drawing/2014/main" val="861092770"/>
                  </a:ext>
                </a:extLst>
              </a:tr>
              <a:tr h="294000">
                <a:tc>
                  <a:txBody>
                    <a:bodyPr/>
                    <a:lstStyle/>
                    <a:p>
                      <a:r>
                        <a:rPr lang="pt-BR" sz="15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Book" panose="020B0503020102020204" pitchFamily="34" charset="0"/>
                        </a:rPr>
                        <a:t>GERAÇÃO TOTAL NO BRASIL</a:t>
                      </a:r>
                      <a:endParaRPr lang="pt-BR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70966" marR="70966" marT="35483" marB="35483"/>
                </a:tc>
                <a:tc>
                  <a:txBody>
                    <a:bodyPr/>
                    <a:lstStyle/>
                    <a:p>
                      <a:r>
                        <a:rPr lang="pt-BR" sz="15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Book" panose="020B0503020102020204" pitchFamily="34" charset="0"/>
                        </a:rPr>
                        <a:t>167.869.579</a:t>
                      </a:r>
                      <a:endParaRPr lang="pt-BR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70966" marR="70966" marT="35483" marB="35483"/>
                </a:tc>
                <a:tc>
                  <a:txBody>
                    <a:bodyPr/>
                    <a:lstStyle/>
                    <a:p>
                      <a:r>
                        <a:rPr lang="pt-BR" sz="15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Book" panose="020B0503020102020204" pitchFamily="34" charset="0"/>
                        </a:rPr>
                        <a:t>100,00 %</a:t>
                      </a:r>
                      <a:endParaRPr lang="pt-BR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70966" marR="70966" marT="35483" marB="35483"/>
                </a:tc>
                <a:extLst>
                  <a:ext uri="{0D108BD9-81ED-4DB2-BD59-A6C34878D82A}">
                    <a16:rowId xmlns:a16="http://schemas.microsoft.com/office/drawing/2014/main" val="1507490172"/>
                  </a:ext>
                </a:extLst>
              </a:tr>
              <a:tr h="294000">
                <a:tc>
                  <a:txBody>
                    <a:bodyPr/>
                    <a:lstStyle/>
                    <a:p>
                      <a:r>
                        <a:rPr lang="pt-BR" sz="15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Book" panose="020B0503020102020204" pitchFamily="34" charset="0"/>
                        </a:rPr>
                        <a:t>PCH</a:t>
                      </a:r>
                      <a:endParaRPr lang="pt-BR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70966" marR="70966" marT="35483" marB="3548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Book" panose="020B0503020102020204" pitchFamily="34" charset="0"/>
                        </a:rPr>
                        <a:t>5.270.902</a:t>
                      </a:r>
                      <a:endParaRPr lang="pt-BR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70966" marR="70966" marT="35483" marB="35483"/>
                </a:tc>
                <a:tc>
                  <a:txBody>
                    <a:bodyPr/>
                    <a:lstStyle/>
                    <a:p>
                      <a:r>
                        <a:rPr lang="pt-BR" sz="15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Book" panose="020B0503020102020204" pitchFamily="34" charset="0"/>
                        </a:rPr>
                        <a:t>3,14 %</a:t>
                      </a:r>
                      <a:endParaRPr lang="pt-BR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70966" marR="70966" marT="35483" marB="35483"/>
                </a:tc>
                <a:extLst>
                  <a:ext uri="{0D108BD9-81ED-4DB2-BD59-A6C34878D82A}">
                    <a16:rowId xmlns:a16="http://schemas.microsoft.com/office/drawing/2014/main" val="1825431409"/>
                  </a:ext>
                </a:extLst>
              </a:tr>
              <a:tr h="294000">
                <a:tc>
                  <a:txBody>
                    <a:bodyPr/>
                    <a:lstStyle/>
                    <a:p>
                      <a:r>
                        <a:rPr lang="pt-BR" sz="15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Book" panose="020B0503020102020204" pitchFamily="34" charset="0"/>
                        </a:rPr>
                        <a:t>EOL</a:t>
                      </a:r>
                      <a:endParaRPr lang="pt-BR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70966" marR="70966" marT="35483" marB="35483"/>
                </a:tc>
                <a:tc>
                  <a:txBody>
                    <a:bodyPr/>
                    <a:lstStyle/>
                    <a:p>
                      <a:r>
                        <a:rPr lang="pt-BR" sz="15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Book" panose="020B0503020102020204" pitchFamily="34" charset="0"/>
                        </a:rPr>
                        <a:t>15.560.093</a:t>
                      </a:r>
                      <a:endParaRPr lang="pt-BR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70966" marR="70966" marT="35483" marB="35483"/>
                </a:tc>
                <a:tc>
                  <a:txBody>
                    <a:bodyPr/>
                    <a:lstStyle/>
                    <a:p>
                      <a:r>
                        <a:rPr lang="pt-BR" sz="15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Book" panose="020B0503020102020204" pitchFamily="34" charset="0"/>
                        </a:rPr>
                        <a:t>9,27 %</a:t>
                      </a:r>
                      <a:endParaRPr lang="pt-BR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70966" marR="70966" marT="35483" marB="35483"/>
                </a:tc>
                <a:extLst>
                  <a:ext uri="{0D108BD9-81ED-4DB2-BD59-A6C34878D82A}">
                    <a16:rowId xmlns:a16="http://schemas.microsoft.com/office/drawing/2014/main" val="3325496250"/>
                  </a:ext>
                </a:extLst>
              </a:tr>
              <a:tr h="294000">
                <a:tc>
                  <a:txBody>
                    <a:bodyPr/>
                    <a:lstStyle/>
                    <a:p>
                      <a:r>
                        <a:rPr lang="pt-BR" sz="15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Book" panose="020B0503020102020204" pitchFamily="34" charset="0"/>
                        </a:rPr>
                        <a:t>UFV</a:t>
                      </a:r>
                      <a:endParaRPr lang="pt-BR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70966" marR="70966" marT="35483" marB="35483"/>
                </a:tc>
                <a:tc>
                  <a:txBody>
                    <a:bodyPr/>
                    <a:lstStyle/>
                    <a:p>
                      <a:r>
                        <a:rPr lang="pt-BR" sz="15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Book" panose="020B0503020102020204" pitchFamily="34" charset="0"/>
                        </a:rPr>
                        <a:t>2.269.285</a:t>
                      </a:r>
                      <a:endParaRPr lang="pt-BR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70966" marR="70966" marT="35483" marB="35483"/>
                </a:tc>
                <a:tc>
                  <a:txBody>
                    <a:bodyPr/>
                    <a:lstStyle/>
                    <a:p>
                      <a:r>
                        <a:rPr lang="pt-BR" sz="15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Book" panose="020B0503020102020204" pitchFamily="34" charset="0"/>
                        </a:rPr>
                        <a:t>1,35 %</a:t>
                      </a:r>
                      <a:endParaRPr lang="pt-BR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70966" marR="70966" marT="35483" marB="35483"/>
                </a:tc>
                <a:extLst>
                  <a:ext uri="{0D108BD9-81ED-4DB2-BD59-A6C34878D82A}">
                    <a16:rowId xmlns:a16="http://schemas.microsoft.com/office/drawing/2014/main" val="749513092"/>
                  </a:ext>
                </a:extLst>
              </a:tr>
            </a:tbl>
          </a:graphicData>
        </a:graphic>
      </p:graphicFrame>
      <p:graphicFrame>
        <p:nvGraphicFramePr>
          <p:cNvPr id="15" name="Tabela 15">
            <a:extLst>
              <a:ext uri="{FF2B5EF4-FFF2-40B4-BE49-F238E27FC236}">
                <a16:creationId xmlns:a16="http://schemas.microsoft.com/office/drawing/2014/main" id="{85875595-00C3-4D38-AF9F-A804BE0F2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99810"/>
              </p:ext>
            </p:extLst>
          </p:nvPr>
        </p:nvGraphicFramePr>
        <p:xfrm>
          <a:off x="7059645" y="5577434"/>
          <a:ext cx="4518358" cy="4755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94264">
                  <a:extLst>
                    <a:ext uri="{9D8B030D-6E8A-4147-A177-3AD203B41FA5}">
                      <a16:colId xmlns:a16="http://schemas.microsoft.com/office/drawing/2014/main" val="2215328281"/>
                    </a:ext>
                  </a:extLst>
                </a:gridCol>
                <a:gridCol w="1624094">
                  <a:extLst>
                    <a:ext uri="{9D8B030D-6E8A-4147-A177-3AD203B41FA5}">
                      <a16:colId xmlns:a16="http://schemas.microsoft.com/office/drawing/2014/main" val="3043873705"/>
                    </a:ext>
                  </a:extLst>
                </a:gridCol>
              </a:tblGrid>
              <a:tr h="475550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Franklin Gothic Book" panose="020B0503020102020204" pitchFamily="34" charset="0"/>
                        </a:rPr>
                        <a:t>PREVISÃO DE INCENTIVOS NOS</a:t>
                      </a:r>
                    </a:p>
                    <a:p>
                      <a:pPr algn="ctr"/>
                      <a:r>
                        <a:rPr lang="pt-BR" sz="1200" b="1" dirty="0">
                          <a:latin typeface="Franklin Gothic Book" panose="020B0503020102020204" pitchFamily="34" charset="0"/>
                        </a:rPr>
                        <a:t>ENCARGOS (MILHÕES) 2020</a:t>
                      </a:r>
                    </a:p>
                  </a:txBody>
                  <a:tcPr marL="43110" marR="43110" marT="21555" marB="21555">
                    <a:solidFill>
                      <a:srgbClr val="0F33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Franklin Gothic Book" panose="020B0503020102020204" pitchFamily="34" charset="0"/>
                        </a:rPr>
                        <a:t>9.442</a:t>
                      </a:r>
                    </a:p>
                  </a:txBody>
                  <a:tcPr marL="43110" marR="43110" marT="21555" marB="21555">
                    <a:solidFill>
                      <a:srgbClr val="0F3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373014"/>
                  </a:ext>
                </a:extLst>
              </a:tr>
            </a:tbl>
          </a:graphicData>
        </a:graphic>
      </p:graphicFrame>
      <p:pic>
        <p:nvPicPr>
          <p:cNvPr id="10" name="Imagem 9" descr="Uma imagem contendo placar&#10;&#10;Descrição gerada automaticamente">
            <a:extLst>
              <a:ext uri="{FF2B5EF4-FFF2-40B4-BE49-F238E27FC236}">
                <a16:creationId xmlns:a16="http://schemas.microsoft.com/office/drawing/2014/main" id="{7CCFD8C2-C379-4A22-8C3B-749282FD7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70" y="182575"/>
            <a:ext cx="2081617" cy="10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99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D951550-BA98-4EF2-BF69-826F6FA1696E}"/>
              </a:ext>
            </a:extLst>
          </p:cNvPr>
          <p:cNvSpPr txBox="1"/>
          <p:nvPr/>
        </p:nvSpPr>
        <p:spPr>
          <a:xfrm>
            <a:off x="798851" y="702980"/>
            <a:ext cx="81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F337A"/>
                </a:solidFill>
                <a:latin typeface="Franklin Gothic Demi" panose="020B0703020102020204" pitchFamily="34" charset="0"/>
              </a:rPr>
              <a:t>REGULAÇÃO TARIFÁRIA</a:t>
            </a:r>
            <a:endParaRPr lang="pt-BR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3" name="Imagem 82" descr="Uma imagem contendo placar&#10;&#10;Descrição gerada automaticamente">
            <a:extLst>
              <a:ext uri="{FF2B5EF4-FFF2-40B4-BE49-F238E27FC236}">
                <a16:creationId xmlns:a16="http://schemas.microsoft.com/office/drawing/2014/main" id="{95F55E99-282F-4FA4-8D4E-20FE0A35D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70" y="182575"/>
            <a:ext cx="2081617" cy="1040809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2378EC2-32B7-4C24-8102-60A81005FA62}"/>
              </a:ext>
            </a:extLst>
          </p:cNvPr>
          <p:cNvCxnSpPr>
            <a:cxnSpLocks/>
          </p:cNvCxnSpPr>
          <p:nvPr/>
        </p:nvCxnSpPr>
        <p:spPr>
          <a:xfrm>
            <a:off x="0" y="1340290"/>
            <a:ext cx="8934139" cy="0"/>
          </a:xfrm>
          <a:prstGeom prst="line">
            <a:avLst/>
          </a:prstGeom>
          <a:ln w="76200">
            <a:solidFill>
              <a:srgbClr val="001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8D796D5-D04B-4FE6-8E6F-172B0C4F77E7}"/>
              </a:ext>
            </a:extLst>
          </p:cNvPr>
          <p:cNvSpPr txBox="1"/>
          <p:nvPr/>
        </p:nvSpPr>
        <p:spPr>
          <a:xfrm>
            <a:off x="798851" y="1383972"/>
            <a:ext cx="81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F337A"/>
                </a:solidFill>
                <a:latin typeface="Franklin Gothic Book" panose="020B0503020102020204" pitchFamily="34" charset="0"/>
              </a:rPr>
              <a:t>Parcela B</a:t>
            </a:r>
            <a:endParaRPr lang="pt-BR" sz="2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5675FF2-B5A6-4FA7-9A91-29827A6CD56C}"/>
              </a:ext>
            </a:extLst>
          </p:cNvPr>
          <p:cNvSpPr txBox="1"/>
          <p:nvPr/>
        </p:nvSpPr>
        <p:spPr>
          <a:xfrm>
            <a:off x="968828" y="2116875"/>
            <a:ext cx="4958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Franklin Gothic Book" panose="020B0503020102020204" pitchFamily="34" charset="0"/>
              </a:rPr>
              <a:t>A parte que cabe à distribuidora representa </a:t>
            </a:r>
            <a:r>
              <a:rPr lang="pt-BR" sz="2000" b="1" dirty="0">
                <a:latin typeface="Franklin Gothic Book" panose="020B0503020102020204" pitchFamily="34" charset="0"/>
              </a:rPr>
              <a:t>menos de um terço da tarifa de energia elétrica</a:t>
            </a:r>
            <a:r>
              <a:rPr lang="pt-BR" sz="2000" dirty="0">
                <a:latin typeface="Franklin Gothic Book" panose="020B0503020102020204" pitchFamily="34" charset="0"/>
              </a:rPr>
              <a:t>, também chamados de custos gerenciáveis. A distribuidora incorre em dois tipos de despesas no provimento de serviço de distribuição:</a:t>
            </a:r>
          </a:p>
        </p:txBody>
      </p:sp>
      <p:pic>
        <p:nvPicPr>
          <p:cNvPr id="22" name="Imagem 21" descr="Tela de celular com aplicativo aberto&#10;&#10;Descrição gerada automaticamente">
            <a:extLst>
              <a:ext uri="{FF2B5EF4-FFF2-40B4-BE49-F238E27FC236}">
                <a16:creationId xmlns:a16="http://schemas.microsoft.com/office/drawing/2014/main" id="{A01B4801-C589-4052-8F0B-4BE0F667C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22" t="27153" r="26537" b="36184"/>
          <a:stretch/>
        </p:blipFill>
        <p:spPr>
          <a:xfrm>
            <a:off x="6264735" y="1992611"/>
            <a:ext cx="4958439" cy="2187519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F332C7BB-265C-4838-A1B2-B5D6FA4AD4B2}"/>
              </a:ext>
            </a:extLst>
          </p:cNvPr>
          <p:cNvGrpSpPr/>
          <p:nvPr/>
        </p:nvGrpSpPr>
        <p:grpSpPr>
          <a:xfrm>
            <a:off x="968828" y="4342091"/>
            <a:ext cx="4474029" cy="1698626"/>
            <a:chOff x="968828" y="4456394"/>
            <a:chExt cx="4474029" cy="1698626"/>
          </a:xfrm>
        </p:grpSpPr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26B6AE12-A934-47E0-9618-D0DA246FD998}"/>
                </a:ext>
              </a:extLst>
            </p:cNvPr>
            <p:cNvSpPr txBox="1"/>
            <p:nvPr/>
          </p:nvSpPr>
          <p:spPr>
            <a:xfrm>
              <a:off x="1257299" y="4613209"/>
              <a:ext cx="389708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400" dirty="0">
                  <a:latin typeface="Franklin Gothic Book" panose="020B0503020102020204" pitchFamily="34" charset="0"/>
                </a:rPr>
                <a:t>São os custos de operação e manutenção Referentes à prestação dos serviços de distribuição de energia elétrica: gastos com pessoal, administração, materiais, serviços fornecedores, arrendamentos, aluguéis, seguros, entre outros.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35CBCD43-2738-4D03-9C72-F5A031FA4AE9}"/>
                </a:ext>
              </a:extLst>
            </p:cNvPr>
            <p:cNvSpPr/>
            <p:nvPr/>
          </p:nvSpPr>
          <p:spPr>
            <a:xfrm>
              <a:off x="968828" y="4456394"/>
              <a:ext cx="4474029" cy="1698626"/>
            </a:xfrm>
            <a:prstGeom prst="rect">
              <a:avLst/>
            </a:prstGeom>
            <a:noFill/>
            <a:ln>
              <a:solidFill>
                <a:srgbClr val="0018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C54CE307-5DC9-4107-8926-1193CFA2803C}"/>
              </a:ext>
            </a:extLst>
          </p:cNvPr>
          <p:cNvSpPr/>
          <p:nvPr/>
        </p:nvSpPr>
        <p:spPr>
          <a:xfrm>
            <a:off x="6460672" y="4342090"/>
            <a:ext cx="4474029" cy="1698626"/>
          </a:xfrm>
          <a:prstGeom prst="rect">
            <a:avLst/>
          </a:prstGeom>
          <a:noFill/>
          <a:ln>
            <a:solidFill>
              <a:srgbClr val="001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7D20035-A689-42C9-B7AE-1AD142B0DC07}"/>
              </a:ext>
            </a:extLst>
          </p:cNvPr>
          <p:cNvSpPr txBox="1"/>
          <p:nvPr/>
        </p:nvSpPr>
        <p:spPr>
          <a:xfrm>
            <a:off x="6749143" y="4714349"/>
            <a:ext cx="3897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Franklin Gothic Book" panose="020B0503020102020204" pitchFamily="34" charset="0"/>
              </a:rPr>
              <a:t>São os custos para ampliar as redes e os sistemas elétricos, além de investir na modernização e melhoria crescente da qualidade dos serviços prestados..</a:t>
            </a:r>
          </a:p>
        </p:txBody>
      </p:sp>
      <p:sp>
        <p:nvSpPr>
          <p:cNvPr id="33" name="Sinal de Adição 32">
            <a:extLst>
              <a:ext uri="{FF2B5EF4-FFF2-40B4-BE49-F238E27FC236}">
                <a16:creationId xmlns:a16="http://schemas.microsoft.com/office/drawing/2014/main" id="{B9AC0205-BC1F-43B5-8772-F42C658F5444}"/>
              </a:ext>
            </a:extLst>
          </p:cNvPr>
          <p:cNvSpPr/>
          <p:nvPr/>
        </p:nvSpPr>
        <p:spPr>
          <a:xfrm>
            <a:off x="5494564" y="4754056"/>
            <a:ext cx="914400" cy="914400"/>
          </a:xfrm>
          <a:prstGeom prst="mathPlus">
            <a:avLst/>
          </a:prstGeom>
          <a:solidFill>
            <a:srgbClr val="001882"/>
          </a:solidFill>
          <a:ln>
            <a:solidFill>
              <a:srgbClr val="001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26E7058-209E-48B0-AF4C-9EB148B00F64}"/>
              </a:ext>
            </a:extLst>
          </p:cNvPr>
          <p:cNvSpPr txBox="1"/>
          <p:nvPr/>
        </p:nvSpPr>
        <p:spPr>
          <a:xfrm>
            <a:off x="1548685" y="6096108"/>
            <a:ext cx="331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F337A"/>
                </a:solidFill>
                <a:latin typeface="Franklin Gothic Book" panose="020B0503020102020204" pitchFamily="34" charset="0"/>
              </a:rPr>
              <a:t>Despesas Operacionais</a:t>
            </a:r>
            <a:endParaRPr lang="pt-BR" sz="2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44C6569-CEA1-4BA0-992F-2F306129B5E9}"/>
              </a:ext>
            </a:extLst>
          </p:cNvPr>
          <p:cNvSpPr txBox="1"/>
          <p:nvPr/>
        </p:nvSpPr>
        <p:spPr>
          <a:xfrm>
            <a:off x="7040529" y="6096107"/>
            <a:ext cx="331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F337A"/>
                </a:solidFill>
                <a:latin typeface="Franklin Gothic Book" panose="020B0503020102020204" pitchFamily="34" charset="0"/>
              </a:rPr>
              <a:t>Despesas de Capital</a:t>
            </a:r>
            <a:endParaRPr lang="pt-BR" sz="2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434827C-03FE-49B6-A843-0236F6B9288D}"/>
              </a:ext>
            </a:extLst>
          </p:cNvPr>
          <p:cNvSpPr/>
          <p:nvPr/>
        </p:nvSpPr>
        <p:spPr>
          <a:xfrm>
            <a:off x="1805762" y="3105834"/>
            <a:ext cx="8580475" cy="646331"/>
          </a:xfrm>
          <a:prstGeom prst="rect">
            <a:avLst/>
          </a:prstGeom>
          <a:ln>
            <a:solidFill>
              <a:srgbClr val="00188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0F337A"/>
                </a:solidFill>
                <a:latin typeface="Franklin Gothic Demi" panose="020B0703020102020204" pitchFamily="34" charset="0"/>
              </a:rPr>
              <a:t>GERAÇÃO DISTRIBUÍDA</a:t>
            </a:r>
          </a:p>
        </p:txBody>
      </p:sp>
      <p:pic>
        <p:nvPicPr>
          <p:cNvPr id="7" name="Imagem 6" descr="Uma imagem contendo placar&#10;&#10;Descrição gerada automaticamente">
            <a:extLst>
              <a:ext uri="{FF2B5EF4-FFF2-40B4-BE49-F238E27FC236}">
                <a16:creationId xmlns:a16="http://schemas.microsoft.com/office/drawing/2014/main" id="{34D6879B-AA92-4A51-93E3-F21E625F8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83" y="5776093"/>
            <a:ext cx="2081617" cy="10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42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D951550-BA98-4EF2-BF69-826F6FA1696E}"/>
              </a:ext>
            </a:extLst>
          </p:cNvPr>
          <p:cNvSpPr txBox="1"/>
          <p:nvPr/>
        </p:nvSpPr>
        <p:spPr>
          <a:xfrm>
            <a:off x="798851" y="702980"/>
            <a:ext cx="81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F337A"/>
                </a:solidFill>
                <a:latin typeface="Franklin Gothic Demi" panose="020B0703020102020204" pitchFamily="34" charset="0"/>
              </a:rPr>
              <a:t>GERAÇÃO DISTRIBUÍDA – SITUAÇÃO ATUAL</a:t>
            </a:r>
            <a:endParaRPr lang="pt-BR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3" name="Imagem 82" descr="Uma imagem contendo placar&#10;&#10;Descrição gerada automaticamente">
            <a:extLst>
              <a:ext uri="{FF2B5EF4-FFF2-40B4-BE49-F238E27FC236}">
                <a16:creationId xmlns:a16="http://schemas.microsoft.com/office/drawing/2014/main" id="{95F55E99-282F-4FA4-8D4E-20FE0A35D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70" y="182575"/>
            <a:ext cx="2081617" cy="1040809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2378EC2-32B7-4C24-8102-60A81005FA62}"/>
              </a:ext>
            </a:extLst>
          </p:cNvPr>
          <p:cNvCxnSpPr>
            <a:cxnSpLocks/>
          </p:cNvCxnSpPr>
          <p:nvPr/>
        </p:nvCxnSpPr>
        <p:spPr>
          <a:xfrm>
            <a:off x="0" y="1340290"/>
            <a:ext cx="8934139" cy="0"/>
          </a:xfrm>
          <a:prstGeom prst="line">
            <a:avLst/>
          </a:prstGeom>
          <a:ln w="76200">
            <a:solidFill>
              <a:srgbClr val="001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78D219F-3F4D-4FFB-B16B-BB1511AEC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639943"/>
              </p:ext>
            </p:extLst>
          </p:nvPr>
        </p:nvGraphicFramePr>
        <p:xfrm>
          <a:off x="911367" y="2664823"/>
          <a:ext cx="10369265" cy="30345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4627">
                  <a:extLst>
                    <a:ext uri="{9D8B030D-6E8A-4147-A177-3AD203B41FA5}">
                      <a16:colId xmlns:a16="http://schemas.microsoft.com/office/drawing/2014/main" val="3408886732"/>
                    </a:ext>
                  </a:extLst>
                </a:gridCol>
                <a:gridCol w="1516365">
                  <a:extLst>
                    <a:ext uri="{9D8B030D-6E8A-4147-A177-3AD203B41FA5}">
                      <a16:colId xmlns:a16="http://schemas.microsoft.com/office/drawing/2014/main" val="1685804770"/>
                    </a:ext>
                  </a:extLst>
                </a:gridCol>
                <a:gridCol w="4627145">
                  <a:extLst>
                    <a:ext uri="{9D8B030D-6E8A-4147-A177-3AD203B41FA5}">
                      <a16:colId xmlns:a16="http://schemas.microsoft.com/office/drawing/2014/main" val="1392299242"/>
                    </a:ext>
                  </a:extLst>
                </a:gridCol>
                <a:gridCol w="2274549">
                  <a:extLst>
                    <a:ext uri="{9D8B030D-6E8A-4147-A177-3AD203B41FA5}">
                      <a16:colId xmlns:a16="http://schemas.microsoft.com/office/drawing/2014/main" val="2788988459"/>
                    </a:ext>
                  </a:extLst>
                </a:gridCol>
                <a:gridCol w="936579">
                  <a:extLst>
                    <a:ext uri="{9D8B030D-6E8A-4147-A177-3AD203B41FA5}">
                      <a16:colId xmlns:a16="http://schemas.microsoft.com/office/drawing/2014/main" val="3064885247"/>
                    </a:ext>
                  </a:extLst>
                </a:gridCol>
              </a:tblGrid>
              <a:tr h="4246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2800" b="0" u="none" strike="noStrike" dirty="0">
                          <a:effectLst/>
                          <a:latin typeface="Franklin Gothic Demi" panose="020B0703020102020204" pitchFamily="34" charset="0"/>
                        </a:rPr>
                        <a:t>UNIDADES CONSUMIDORAS COM GERAÇÃO DISTRIBUÍDA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119475" marR="119475" marT="59737" marB="5973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769152"/>
                  </a:ext>
                </a:extLst>
              </a:tr>
              <a:tr h="6463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  <a:latin typeface="Franklin Gothic Book" panose="020B0503020102020204" pitchFamily="34" charset="0"/>
                        </a:rPr>
                        <a:t>Tipo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  <a:latin typeface="Franklin Gothic Book" panose="020B0503020102020204" pitchFamily="34" charset="0"/>
                        </a:rPr>
                        <a:t>Quantidade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  <a:latin typeface="Franklin Gothic Book" panose="020B0503020102020204" pitchFamily="34" charset="0"/>
                        </a:rPr>
                        <a:t>Quantidade de UCS que recebem os créditos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  <a:latin typeface="Franklin Gothic Book" panose="020B0503020102020204" pitchFamily="34" charset="0"/>
                        </a:rPr>
                        <a:t>Potência Instalada (kW)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280665"/>
                  </a:ext>
                </a:extLst>
              </a:tr>
              <a:tr h="3626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  <a:latin typeface="Franklin Gothic Book" panose="020B0503020102020204" pitchFamily="34" charset="0"/>
                          <a:hlinkClick r:id="rId3" tooltip="Clique para ver todas as UNIDADES CONSUMIDORAS deste TIPO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CGH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  <a:latin typeface="Franklin Gothic Book" panose="020B0503020102020204" pitchFamily="34" charset="0"/>
                        </a:rPr>
                        <a:t>96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  <a:latin typeface="Franklin Gothic Book" panose="020B0503020102020204" pitchFamily="34" charset="0"/>
                        </a:rPr>
                        <a:t>7.710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  <a:latin typeface="Franklin Gothic Book" panose="020B0503020102020204" pitchFamily="34" charset="0"/>
                        </a:rPr>
                        <a:t>93.149,60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  <a:latin typeface="Franklin Gothic Book" panose="020B0503020102020204" pitchFamily="34" charset="0"/>
                        </a:rPr>
                        <a:t>5,77%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220854"/>
                  </a:ext>
                </a:extLst>
              </a:tr>
              <a:tr h="3626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  <a:latin typeface="Franklin Gothic Book" panose="020B0503020102020204" pitchFamily="34" charset="0"/>
                          <a:hlinkClick r:id="rId4" tooltip="Clique para ver todas as UNIDADES CONSUMIDORAS deste TIPO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EOL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  <a:latin typeface="Franklin Gothic Book" panose="020B0503020102020204" pitchFamily="34" charset="0"/>
                        </a:rPr>
                        <a:t>60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  <a:latin typeface="Franklin Gothic Book" panose="020B0503020102020204" pitchFamily="34" charset="0"/>
                        </a:rPr>
                        <a:t>104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  <a:latin typeface="Franklin Gothic Book" panose="020B0503020102020204" pitchFamily="34" charset="0"/>
                        </a:rPr>
                        <a:t>10.360,86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  <a:latin typeface="Franklin Gothic Book" panose="020B0503020102020204" pitchFamily="34" charset="0"/>
                        </a:rPr>
                        <a:t>0,64%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322352"/>
                  </a:ext>
                </a:extLst>
              </a:tr>
              <a:tr h="3626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  <a:latin typeface="Franklin Gothic Book" panose="020B0503020102020204" pitchFamily="34" charset="0"/>
                          <a:hlinkClick r:id="rId5" tooltip="Clique para ver todas as UNIDADES CONSUMIDORAS deste TIPO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UFV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  <a:latin typeface="Franklin Gothic Book" panose="020B0503020102020204" pitchFamily="34" charset="0"/>
                        </a:rPr>
                        <a:t>127.255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  <a:latin typeface="Franklin Gothic Book" panose="020B0503020102020204" pitchFamily="34" charset="0"/>
                        </a:rPr>
                        <a:t>159.600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  <a:latin typeface="Franklin Gothic Book" panose="020B0503020102020204" pitchFamily="34" charset="0"/>
                        </a:rPr>
                        <a:t>1.462.385,43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  <a:latin typeface="Franklin Gothic Book" panose="020B0503020102020204" pitchFamily="34" charset="0"/>
                        </a:rPr>
                        <a:t>90,52%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304631"/>
                  </a:ext>
                </a:extLst>
              </a:tr>
              <a:tr h="3771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  <a:latin typeface="Franklin Gothic Book" panose="020B0503020102020204" pitchFamily="34" charset="0"/>
                          <a:hlinkClick r:id="rId6" tooltip="Clique para ver todas as UNIDADES CONSUMIDORAS deste TIPO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UTE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  <a:latin typeface="Franklin Gothic Book" panose="020B0503020102020204" pitchFamily="34" charset="0"/>
                        </a:rPr>
                        <a:t>186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  <a:latin typeface="Franklin Gothic Book" panose="020B0503020102020204" pitchFamily="34" charset="0"/>
                        </a:rPr>
                        <a:t>3.951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  <a:latin typeface="Franklin Gothic Book" panose="020B0503020102020204" pitchFamily="34" charset="0"/>
                        </a:rPr>
                        <a:t>49.647,84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  <a:latin typeface="Franklin Gothic Book" panose="020B0503020102020204" pitchFamily="34" charset="0"/>
                        </a:rPr>
                        <a:t>3,07%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718858"/>
                  </a:ext>
                </a:extLst>
              </a:tr>
              <a:tr h="3771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127.597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171.365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1.615.543,73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96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75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D951550-BA98-4EF2-BF69-826F6FA1696E}"/>
              </a:ext>
            </a:extLst>
          </p:cNvPr>
          <p:cNvSpPr txBox="1"/>
          <p:nvPr/>
        </p:nvSpPr>
        <p:spPr>
          <a:xfrm>
            <a:off x="798851" y="702980"/>
            <a:ext cx="81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F337A"/>
                </a:solidFill>
                <a:latin typeface="Franklin Gothic Demi" panose="020B0703020102020204" pitchFamily="34" charset="0"/>
              </a:rPr>
              <a:t>GERAÇÃO DISTRIBUÍDA x ACR</a:t>
            </a:r>
            <a:endParaRPr lang="pt-BR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3" name="Imagem 82" descr="Uma imagem contendo placar&#10;&#10;Descrição gerada automaticamente">
            <a:extLst>
              <a:ext uri="{FF2B5EF4-FFF2-40B4-BE49-F238E27FC236}">
                <a16:creationId xmlns:a16="http://schemas.microsoft.com/office/drawing/2014/main" id="{95F55E99-282F-4FA4-8D4E-20FE0A35D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70" y="182575"/>
            <a:ext cx="2081617" cy="1040809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2378EC2-32B7-4C24-8102-60A81005FA62}"/>
              </a:ext>
            </a:extLst>
          </p:cNvPr>
          <p:cNvCxnSpPr>
            <a:cxnSpLocks/>
          </p:cNvCxnSpPr>
          <p:nvPr/>
        </p:nvCxnSpPr>
        <p:spPr>
          <a:xfrm>
            <a:off x="0" y="1340290"/>
            <a:ext cx="8934139" cy="0"/>
          </a:xfrm>
          <a:prstGeom prst="line">
            <a:avLst/>
          </a:prstGeom>
          <a:ln w="76200">
            <a:solidFill>
              <a:srgbClr val="001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3B9D9C2-9709-4C75-AF82-F74E62BCC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643383"/>
              </p:ext>
            </p:extLst>
          </p:nvPr>
        </p:nvGraphicFramePr>
        <p:xfrm>
          <a:off x="1496842" y="1796164"/>
          <a:ext cx="9198315" cy="16328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14929">
                  <a:extLst>
                    <a:ext uri="{9D8B030D-6E8A-4147-A177-3AD203B41FA5}">
                      <a16:colId xmlns:a16="http://schemas.microsoft.com/office/drawing/2014/main" val="1657293865"/>
                    </a:ext>
                  </a:extLst>
                </a:gridCol>
                <a:gridCol w="3483386">
                  <a:extLst>
                    <a:ext uri="{9D8B030D-6E8A-4147-A177-3AD203B41FA5}">
                      <a16:colId xmlns:a16="http://schemas.microsoft.com/office/drawing/2014/main" val="1263469061"/>
                    </a:ext>
                  </a:extLst>
                </a:gridCol>
              </a:tblGrid>
              <a:tr h="6123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500" b="0" u="none" strike="noStrike" dirty="0">
                          <a:effectLst/>
                          <a:latin typeface="Franklin Gothic Demi" panose="020B0703020102020204" pitchFamily="34" charset="0"/>
                        </a:rPr>
                        <a:t>CONSUMIDORES CATIVO X GERAÇÃO DISTRIBUIDA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130627" marR="130627" marT="65313" marB="6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396900"/>
                  </a:ext>
                </a:extLst>
              </a:tr>
              <a:tr h="3401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CONSUMIDORES CATIVO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                                         84.464.220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526813"/>
                  </a:ext>
                </a:extLst>
              </a:tr>
              <a:tr h="3401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CONSUMIDORES C/GD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                                              171.365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464877"/>
                  </a:ext>
                </a:extLst>
              </a:tr>
              <a:tr h="3401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Franklin Gothic Book" panose="020B0503020102020204" pitchFamily="34" charset="0"/>
                        </a:rPr>
                        <a:t>REPRESENTATIVIDADE GD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0,20%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352053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433C534-D4D5-4A59-B6E5-ED5EEB1F5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48081"/>
              </p:ext>
            </p:extLst>
          </p:nvPr>
        </p:nvGraphicFramePr>
        <p:xfrm>
          <a:off x="1489276" y="3718033"/>
          <a:ext cx="9205881" cy="26827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19630">
                  <a:extLst>
                    <a:ext uri="{9D8B030D-6E8A-4147-A177-3AD203B41FA5}">
                      <a16:colId xmlns:a16="http://schemas.microsoft.com/office/drawing/2014/main" val="227696811"/>
                    </a:ext>
                  </a:extLst>
                </a:gridCol>
                <a:gridCol w="3486251">
                  <a:extLst>
                    <a:ext uri="{9D8B030D-6E8A-4147-A177-3AD203B41FA5}">
                      <a16:colId xmlns:a16="http://schemas.microsoft.com/office/drawing/2014/main" val="3195768600"/>
                    </a:ext>
                  </a:extLst>
                </a:gridCol>
              </a:tblGrid>
              <a:tr h="6400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500" b="0" u="none" strike="noStrike" dirty="0">
                          <a:effectLst/>
                          <a:latin typeface="Franklin Gothic Demi" panose="020B0703020102020204" pitchFamily="34" charset="0"/>
                        </a:rPr>
                        <a:t>CONSUMO DE ENERGIA MWh/Mês - CATIVO - AGOSTO 2019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812527"/>
                  </a:ext>
                </a:extLst>
              </a:tr>
              <a:tr h="3404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Franklin Gothic Book" panose="020B0503020102020204" pitchFamily="34" charset="0"/>
                        </a:rPr>
                        <a:t>CONSUMO DE ENERGIA MWh/Mês - CATIVO*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  <a:latin typeface="Franklin Gothic Book" panose="020B0503020102020204" pitchFamily="34" charset="0"/>
                        </a:rPr>
                        <a:t>                                   38.613.381,63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187656"/>
                  </a:ext>
                </a:extLst>
              </a:tr>
              <a:tr h="3404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Franklin Gothic Book" panose="020B0503020102020204" pitchFamily="34" charset="0"/>
                        </a:rPr>
                        <a:t>PRODUÇÃO/INJETADO MWh/mês - GD**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  <a:latin typeface="Franklin Gothic Book" panose="020B0503020102020204" pitchFamily="34" charset="0"/>
                        </a:rPr>
                        <a:t>                                           99.870,72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359556"/>
                  </a:ext>
                </a:extLst>
              </a:tr>
              <a:tr h="3404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Franklin Gothic Book" panose="020B0503020102020204" pitchFamily="34" charset="0"/>
                        </a:rPr>
                        <a:t>REPRESENTATIVIDADE GD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  <a:latin typeface="Franklin Gothic Book" panose="020B0503020102020204" pitchFamily="34" charset="0"/>
                        </a:rPr>
                        <a:t>0,26%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133414"/>
                  </a:ext>
                </a:extLst>
              </a:tr>
              <a:tr h="3404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Franklin Gothic Book" panose="020B0503020102020204" pitchFamily="34" charset="0"/>
                        </a:rPr>
                        <a:t>* Fonte EPE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307338"/>
                  </a:ext>
                </a:extLst>
              </a:tr>
              <a:tr h="3404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Franklin Gothic Book" panose="020B0503020102020204" pitchFamily="34" charset="0"/>
                        </a:rPr>
                        <a:t>** Estimado pelo fator de eficiência de cada fonte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793531"/>
                  </a:ext>
                </a:extLst>
              </a:tr>
              <a:tr h="3404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Franklin Gothic Book" panose="020B0503020102020204" pitchFamily="34" charset="0"/>
                        </a:rPr>
                        <a:t>** Considerando que 50% desta geração foi injetada na rede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309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96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D951550-BA98-4EF2-BF69-826F6FA1696E}"/>
              </a:ext>
            </a:extLst>
          </p:cNvPr>
          <p:cNvSpPr txBox="1"/>
          <p:nvPr/>
        </p:nvSpPr>
        <p:spPr>
          <a:xfrm>
            <a:off x="798851" y="702980"/>
            <a:ext cx="81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F337A"/>
                </a:solidFill>
                <a:latin typeface="Franklin Gothic Demi" panose="020B0703020102020204" pitchFamily="34" charset="0"/>
              </a:rPr>
              <a:t>PRINCIPAIS BENEFÍCIOS DA FONTE AO BRASIL</a:t>
            </a:r>
            <a:endParaRPr lang="pt-BR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3" name="Imagem 82" descr="Uma imagem contendo placar&#10;&#10;Descrição gerada automaticamente">
            <a:extLst>
              <a:ext uri="{FF2B5EF4-FFF2-40B4-BE49-F238E27FC236}">
                <a16:creationId xmlns:a16="http://schemas.microsoft.com/office/drawing/2014/main" id="{95F55E99-282F-4FA4-8D4E-20FE0A35D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70" y="182575"/>
            <a:ext cx="2081617" cy="1040809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2378EC2-32B7-4C24-8102-60A81005FA62}"/>
              </a:ext>
            </a:extLst>
          </p:cNvPr>
          <p:cNvCxnSpPr>
            <a:cxnSpLocks/>
          </p:cNvCxnSpPr>
          <p:nvPr/>
        </p:nvCxnSpPr>
        <p:spPr>
          <a:xfrm>
            <a:off x="0" y="1340290"/>
            <a:ext cx="8934139" cy="0"/>
          </a:xfrm>
          <a:prstGeom prst="line">
            <a:avLst/>
          </a:prstGeom>
          <a:ln w="76200">
            <a:solidFill>
              <a:srgbClr val="001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1589E7C6-4A4D-4B0E-8326-C6007A029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/>
          <a:stretch/>
        </p:blipFill>
        <p:spPr bwMode="auto">
          <a:xfrm>
            <a:off x="643467" y="1692906"/>
            <a:ext cx="10905066" cy="4770033"/>
          </a:xfrm>
          <a:prstGeom prst="rect">
            <a:avLst/>
          </a:prstGeom>
          <a:noFill/>
          <a:ln w="9525">
            <a:solidFill>
              <a:srgbClr val="0F33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912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placar&#10;&#10;Descrição gerada automaticamente">
            <a:extLst>
              <a:ext uri="{FF2B5EF4-FFF2-40B4-BE49-F238E27FC236}">
                <a16:creationId xmlns:a16="http://schemas.microsoft.com/office/drawing/2014/main" id="{12176707-8FB2-43DC-870D-FE55E70D0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83" y="5776093"/>
            <a:ext cx="2081617" cy="104080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5475FAD-14AF-4EE2-8AAB-74DAE7C5CCED}"/>
              </a:ext>
            </a:extLst>
          </p:cNvPr>
          <p:cNvSpPr txBox="1"/>
          <p:nvPr/>
        </p:nvSpPr>
        <p:spPr>
          <a:xfrm>
            <a:off x="380999" y="901926"/>
            <a:ext cx="1143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0F337A"/>
                </a:solidFill>
                <a:latin typeface="Franklin Gothic Demi" panose="020B0703020102020204" pitchFamily="34" charset="0"/>
              </a:rPr>
              <a:t>É MUITO CEDO PARA MUDAR AS REGRAS...</a:t>
            </a:r>
            <a:endParaRPr lang="pt-BR" sz="35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5506A00-7A5E-4FBF-85A8-F663262A9229}"/>
              </a:ext>
            </a:extLst>
          </p:cNvPr>
          <p:cNvSpPr/>
          <p:nvPr/>
        </p:nvSpPr>
        <p:spPr>
          <a:xfrm>
            <a:off x="819000" y="1759257"/>
            <a:ext cx="10553998" cy="4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marR="48514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b="1" dirty="0">
                <a:latin typeface="Franklin Gothic Book" panose="020B0503020102020204" pitchFamily="34" charset="0"/>
              </a:rPr>
              <a:t>Números de Unidades Consumidoras com Geração =0,2% das Unidades Existentes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F3FB61B-E2B1-4BD0-BA8A-C0637452B7C0}"/>
              </a:ext>
            </a:extLst>
          </p:cNvPr>
          <p:cNvSpPr/>
          <p:nvPr/>
        </p:nvSpPr>
        <p:spPr>
          <a:xfrm>
            <a:off x="818999" y="2460453"/>
            <a:ext cx="8033657" cy="4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marR="48514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Franklin Gothic Book" panose="020B0503020102020204" pitchFamily="34" charset="0"/>
              </a:rPr>
              <a:t>2. </a:t>
            </a:r>
            <a:r>
              <a:rPr lang="pt-BR" b="1" dirty="0">
                <a:latin typeface="Franklin Gothic Book" panose="020B0503020102020204" pitchFamily="34" charset="0"/>
              </a:rPr>
              <a:t>Geração Produzida &lt; 0,3% da Geração Produzida no Brasil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CD883A6-5554-446F-B09C-7729F055FBF7}"/>
              </a:ext>
            </a:extLst>
          </p:cNvPr>
          <p:cNvSpPr/>
          <p:nvPr/>
        </p:nvSpPr>
        <p:spPr>
          <a:xfrm>
            <a:off x="819000" y="3143890"/>
            <a:ext cx="10553996" cy="87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marR="485140" algn="just">
              <a:lnSpc>
                <a:spcPct val="150000"/>
              </a:lnSpc>
            </a:pPr>
            <a:r>
              <a:rPr lang="pt-BR" dirty="0">
                <a:latin typeface="Franklin Gothic Book" panose="020B0503020102020204" pitchFamily="34" charset="0"/>
              </a:rPr>
              <a:t>3. </a:t>
            </a:r>
            <a:r>
              <a:rPr lang="pt-BR" b="1" dirty="0">
                <a:latin typeface="Franklin Gothic Book" panose="020B0503020102020204" pitchFamily="34" charset="0"/>
              </a:rPr>
              <a:t>Crescimento de Novos consumidores que viram clientes das Distribuidoras superior a  1,9 milhões por ano.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91331A2-55FC-46F1-A266-B55C1AA10D63}"/>
              </a:ext>
            </a:extLst>
          </p:cNvPr>
          <p:cNvSpPr/>
          <p:nvPr/>
        </p:nvSpPr>
        <p:spPr>
          <a:xfrm>
            <a:off x="818999" y="4242826"/>
            <a:ext cx="10553997" cy="87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marR="485140" algn="just">
              <a:lnSpc>
                <a:spcPct val="150000"/>
              </a:lnSpc>
            </a:pPr>
            <a:r>
              <a:rPr lang="pt-BR" b="1" dirty="0">
                <a:latin typeface="Franklin Gothic Book" panose="020B0503020102020204" pitchFamily="34" charset="0"/>
              </a:rPr>
              <a:t>4. Uma das maiores gerações de empregos diretos por MW instalado: cerca de 30 para cada 1MW instalado por ano</a:t>
            </a:r>
          </a:p>
        </p:txBody>
      </p:sp>
    </p:spTree>
    <p:extLst>
      <p:ext uri="{BB962C8B-B14F-4D97-AF65-F5344CB8AC3E}">
        <p14:creationId xmlns:p14="http://schemas.microsoft.com/office/powerpoint/2010/main" val="307737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D951550-BA98-4EF2-BF69-826F6FA1696E}"/>
              </a:ext>
            </a:extLst>
          </p:cNvPr>
          <p:cNvSpPr txBox="1"/>
          <p:nvPr/>
        </p:nvSpPr>
        <p:spPr>
          <a:xfrm>
            <a:off x="2028355" y="832677"/>
            <a:ext cx="8135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0F337A"/>
                </a:solidFill>
                <a:latin typeface="Franklin Gothic Demi" panose="020B0703020102020204" pitchFamily="34" charset="0"/>
              </a:rPr>
              <a:t>NOSSA PROPOSTA</a:t>
            </a:r>
            <a:endParaRPr lang="pt-BR" sz="4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6" name="Imagem 5" descr="Uma imagem contendo placar&#10;&#10;Descrição gerada automaticamente">
            <a:extLst>
              <a:ext uri="{FF2B5EF4-FFF2-40B4-BE49-F238E27FC236}">
                <a16:creationId xmlns:a16="http://schemas.microsoft.com/office/drawing/2014/main" id="{12176707-8FB2-43DC-870D-FE55E70D0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83" y="5776093"/>
            <a:ext cx="2081617" cy="104080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D5B51AD-E94C-4FFB-9509-CCA86EB7C9D7}"/>
              </a:ext>
            </a:extLst>
          </p:cNvPr>
          <p:cNvSpPr txBox="1"/>
          <p:nvPr/>
        </p:nvSpPr>
        <p:spPr>
          <a:xfrm>
            <a:off x="883771" y="1873486"/>
            <a:ext cx="10424456" cy="390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Franklin Gothic Book" panose="020B0503020102020204" pitchFamily="34" charset="0"/>
              </a:rPr>
              <a:t>Transição do modelo de forma gradual e ao longo de um período planejado começando a partir de um gatilho de atendimento da demanda de energia elétrica de pelo menos 5% da matriz elétrica conforme as boas práticas internacionais, através de uma taxação mais justa e equilibrada, levando-se em consideração de forma consistente e transparente todos os ganhos e benefícios da geração distribuída para o sistema elétrico, para a sociedade e para o País.</a:t>
            </a:r>
          </a:p>
        </p:txBody>
      </p:sp>
    </p:spTree>
    <p:extLst>
      <p:ext uri="{BB962C8B-B14F-4D97-AF65-F5344CB8AC3E}">
        <p14:creationId xmlns:p14="http://schemas.microsoft.com/office/powerpoint/2010/main" val="1703460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BD5B51AD-E94C-4FFB-9509-CCA86EB7C9D7}"/>
              </a:ext>
            </a:extLst>
          </p:cNvPr>
          <p:cNvSpPr txBox="1"/>
          <p:nvPr/>
        </p:nvSpPr>
        <p:spPr>
          <a:xfrm>
            <a:off x="883772" y="832677"/>
            <a:ext cx="10424456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F337A"/>
                </a:solidFill>
                <a:latin typeface="Franklin Gothic Book" panose="020B0503020102020204" pitchFamily="34" charset="0"/>
              </a:rPr>
              <a:t>Propomos a adoção de alternativas com gatilhos para cada modalidade de Geração Distribuída.</a:t>
            </a:r>
          </a:p>
        </p:txBody>
      </p:sp>
      <p:pic>
        <p:nvPicPr>
          <p:cNvPr id="6" name="Imagem 5" descr="Uma imagem contendo placar&#10;&#10;Descrição gerada automaticamente">
            <a:extLst>
              <a:ext uri="{FF2B5EF4-FFF2-40B4-BE49-F238E27FC236}">
                <a16:creationId xmlns:a16="http://schemas.microsoft.com/office/drawing/2014/main" id="{12176707-8FB2-43DC-870D-FE55E70D0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83" y="5776093"/>
            <a:ext cx="2081617" cy="1040809"/>
          </a:xfrm>
          <a:prstGeom prst="rect">
            <a:avLst/>
          </a:prstGeom>
        </p:spPr>
      </p:pic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BB75006C-9B22-46B5-98E7-50AF822F84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29531" r="3663" b="11543"/>
          <a:stretch/>
        </p:blipFill>
        <p:spPr>
          <a:xfrm>
            <a:off x="2101554" y="2214754"/>
            <a:ext cx="7988891" cy="356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2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434827C-03FE-49B6-A843-0236F6B9288D}"/>
              </a:ext>
            </a:extLst>
          </p:cNvPr>
          <p:cNvSpPr/>
          <p:nvPr/>
        </p:nvSpPr>
        <p:spPr>
          <a:xfrm>
            <a:off x="1805762" y="2828835"/>
            <a:ext cx="8580475" cy="1200329"/>
          </a:xfrm>
          <a:prstGeom prst="rect">
            <a:avLst/>
          </a:prstGeom>
          <a:ln>
            <a:solidFill>
              <a:srgbClr val="00188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0F337A"/>
                </a:solidFill>
                <a:latin typeface="Franklin Gothic Demi" panose="020B0703020102020204" pitchFamily="34" charset="0"/>
              </a:rPr>
              <a:t>POR QUE A PROPOSTA DA ANEEL É INJUSTA E TECNICAMENTE INCORRETA</a:t>
            </a:r>
          </a:p>
        </p:txBody>
      </p:sp>
      <p:pic>
        <p:nvPicPr>
          <p:cNvPr id="7" name="Imagem 6" descr="Uma imagem contendo placar&#10;&#10;Descrição gerada automaticamente">
            <a:extLst>
              <a:ext uri="{FF2B5EF4-FFF2-40B4-BE49-F238E27FC236}">
                <a16:creationId xmlns:a16="http://schemas.microsoft.com/office/drawing/2014/main" id="{34D6879B-AA92-4A51-93E3-F21E625F8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83" y="5776093"/>
            <a:ext cx="2081617" cy="10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16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placar&#10;&#10;Descrição gerada automaticamente">
            <a:extLst>
              <a:ext uri="{FF2B5EF4-FFF2-40B4-BE49-F238E27FC236}">
                <a16:creationId xmlns:a16="http://schemas.microsoft.com/office/drawing/2014/main" id="{12176707-8FB2-43DC-870D-FE55E70D0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" y="349000"/>
            <a:ext cx="5393921" cy="269696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D8BFF98-9AA0-4E4D-B717-0F101CC5A04C}"/>
              </a:ext>
            </a:extLst>
          </p:cNvPr>
          <p:cNvSpPr txBox="1"/>
          <p:nvPr/>
        </p:nvSpPr>
        <p:spPr>
          <a:xfrm>
            <a:off x="6563099" y="1189650"/>
            <a:ext cx="4726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000" cap="all" dirty="0">
                <a:solidFill>
                  <a:srgbClr val="0F337A"/>
                </a:solidFill>
                <a:latin typeface="Franklin Gothic Demi Cond" panose="020B0706030402020204" pitchFamily="34" charset="0"/>
              </a:rPr>
              <a:t>SINDICATO DA CONSTRUÇÃO, GERAÇÃO, TRANSMISSÃO E DISTRIBUIÇÃO DE ENERGIA ELÉTRICA E GÁS NO ESTADO DE MATO GROSSO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2CF1CFC-DFFA-4881-BAEF-9AFAF71CCD67}"/>
              </a:ext>
            </a:extLst>
          </p:cNvPr>
          <p:cNvSpPr txBox="1"/>
          <p:nvPr/>
        </p:nvSpPr>
        <p:spPr>
          <a:xfrm>
            <a:off x="7441909" y="4876637"/>
            <a:ext cx="4459717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t-BR" sz="2000" b="1" dirty="0">
                <a:solidFill>
                  <a:srgbClr val="0F337A"/>
                </a:solidFill>
                <a:latin typeface="Franklin Gothic Book" panose="020B0503020102020204" pitchFamily="34" charset="0"/>
              </a:rPr>
              <a:t>Telefone: </a:t>
            </a:r>
            <a:r>
              <a:rPr lang="pt-BR" sz="2000" dirty="0">
                <a:solidFill>
                  <a:srgbClr val="0F337A"/>
                </a:solidFill>
                <a:latin typeface="Franklin Gothic Book" panose="020B0503020102020204" pitchFamily="34" charset="0"/>
              </a:rPr>
              <a:t>(65) 9.8167-5888</a:t>
            </a:r>
          </a:p>
          <a:p>
            <a:pPr fontAlgn="base">
              <a:lnSpc>
                <a:spcPct val="150000"/>
              </a:lnSpc>
            </a:pPr>
            <a:r>
              <a:rPr lang="pt-BR" sz="2000" b="1" dirty="0">
                <a:solidFill>
                  <a:srgbClr val="0F337A"/>
                </a:solidFill>
                <a:latin typeface="Franklin Gothic Book" panose="020B0503020102020204" pitchFamily="34" charset="0"/>
              </a:rPr>
              <a:t>E-mail: </a:t>
            </a:r>
            <a:r>
              <a:rPr lang="pt-BR" sz="2000" dirty="0">
                <a:solidFill>
                  <a:srgbClr val="0F337A"/>
                </a:solidFill>
                <a:latin typeface="Franklin Gothic Book" panose="020B0503020102020204" pitchFamily="34" charset="0"/>
              </a:rPr>
              <a:t>tinoco@enerzee.com.br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D9CF5D-0ECC-48CF-BB81-B76D81D7B035}"/>
              </a:ext>
            </a:extLst>
          </p:cNvPr>
          <p:cNvSpPr txBox="1"/>
          <p:nvPr/>
        </p:nvSpPr>
        <p:spPr>
          <a:xfrm>
            <a:off x="3732627" y="3045962"/>
            <a:ext cx="4726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Muito obrigado pela atenção!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C06B87A-364D-42EB-BD36-646CFC2531E2}"/>
              </a:ext>
            </a:extLst>
          </p:cNvPr>
          <p:cNvSpPr txBox="1"/>
          <p:nvPr/>
        </p:nvSpPr>
        <p:spPr>
          <a:xfrm>
            <a:off x="49964" y="4875240"/>
            <a:ext cx="7540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800" dirty="0">
                <a:solidFill>
                  <a:srgbClr val="0F337A"/>
                </a:solidFill>
                <a:latin typeface="Franklin Gothic Book" panose="020B0503020102020204" pitchFamily="34" charset="0"/>
              </a:rPr>
              <a:t>Francisco Nelson Costa Tinoco </a:t>
            </a:r>
          </a:p>
          <a:p>
            <a:pPr algn="ctr" fontAlgn="base"/>
            <a:r>
              <a:rPr lang="pt-BR" sz="2800" b="1" dirty="0">
                <a:solidFill>
                  <a:srgbClr val="0F337A"/>
                </a:solidFill>
                <a:latin typeface="Franklin Gothic Book" panose="020B0503020102020204" pitchFamily="34" charset="0"/>
              </a:rPr>
              <a:t>Vice-Presidente</a:t>
            </a:r>
            <a:endParaRPr lang="pt-BR" sz="3200" cap="all" dirty="0">
              <a:solidFill>
                <a:srgbClr val="0F337A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9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Agrupar 83">
            <a:extLst>
              <a:ext uri="{FF2B5EF4-FFF2-40B4-BE49-F238E27FC236}">
                <a16:creationId xmlns:a16="http://schemas.microsoft.com/office/drawing/2014/main" id="{33D2CC9F-ADE9-4F0E-9E2A-60D0E6FFBB5F}"/>
              </a:ext>
            </a:extLst>
          </p:cNvPr>
          <p:cNvGrpSpPr/>
          <p:nvPr/>
        </p:nvGrpSpPr>
        <p:grpSpPr>
          <a:xfrm>
            <a:off x="0" y="401316"/>
            <a:ext cx="5814646" cy="789073"/>
            <a:chOff x="0" y="322230"/>
            <a:chExt cx="5814646" cy="789073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D951550-BA98-4EF2-BF69-826F6FA1696E}"/>
                </a:ext>
              </a:extLst>
            </p:cNvPr>
            <p:cNvSpPr txBox="1"/>
            <p:nvPr/>
          </p:nvSpPr>
          <p:spPr>
            <a:xfrm>
              <a:off x="422031" y="322230"/>
              <a:ext cx="53926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dirty="0">
                  <a:solidFill>
                    <a:srgbClr val="0F337A"/>
                  </a:solidFill>
                  <a:latin typeface="Franklin Gothic Demi" panose="020B0703020102020204" pitchFamily="34" charset="0"/>
                </a:rPr>
                <a:t>PROPOSTA DA ANEEL</a:t>
              </a:r>
              <a:r>
                <a:rPr lang="pt-BR" sz="4000" dirty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L</a:t>
              </a:r>
            </a:p>
          </p:txBody>
        </p:sp>
        <p:cxnSp>
          <p:nvCxnSpPr>
            <p:cNvPr id="3" name="Conector reto 2">
              <a:extLst>
                <a:ext uri="{FF2B5EF4-FFF2-40B4-BE49-F238E27FC236}">
                  <a16:creationId xmlns:a16="http://schemas.microsoft.com/office/drawing/2014/main" id="{7FB3989C-618D-4B08-8BFB-63288A39F15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11303"/>
              <a:ext cx="5697415" cy="0"/>
            </a:xfrm>
            <a:prstGeom prst="line">
              <a:avLst/>
            </a:prstGeom>
            <a:ln w="76200">
              <a:solidFill>
                <a:srgbClr val="0018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CE4E8B82-975D-4837-AB56-5549F5AE2F57}"/>
              </a:ext>
            </a:extLst>
          </p:cNvPr>
          <p:cNvGrpSpPr/>
          <p:nvPr/>
        </p:nvGrpSpPr>
        <p:grpSpPr>
          <a:xfrm>
            <a:off x="687517" y="1703060"/>
            <a:ext cx="10816965" cy="3451880"/>
            <a:chOff x="707706" y="2210230"/>
            <a:chExt cx="10816965" cy="3451880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4E7A691A-037E-4C57-8F6C-C7793031DCC3}"/>
                </a:ext>
              </a:extLst>
            </p:cNvPr>
            <p:cNvSpPr txBox="1"/>
            <p:nvPr/>
          </p:nvSpPr>
          <p:spPr>
            <a:xfrm>
              <a:off x="5086053" y="2837222"/>
              <a:ext cx="64386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000" dirty="0">
                  <a:latin typeface="Franklin Gothic Book" panose="020B0503020102020204" pitchFamily="34" charset="0"/>
                </a:rPr>
                <a:t>Com essa alternativa o</a:t>
              </a:r>
              <a:r>
                <a:rPr lang="pt-BR" sz="2000" b="1" dirty="0">
                  <a:latin typeface="Franklin Gothic Book" panose="020B0503020102020204" pitchFamily="34" charset="0"/>
                </a:rPr>
                <a:t> PROSSUMIDOR  </a:t>
              </a:r>
              <a:r>
                <a:rPr lang="pt-BR" sz="2000" dirty="0">
                  <a:latin typeface="Franklin Gothic Book" panose="020B0503020102020204" pitchFamily="34" charset="0"/>
                </a:rPr>
                <a:t>terá uma redução na sua conta de energia de apenas 38% sobre a energia injetada.</a:t>
              </a:r>
            </a:p>
          </p:txBody>
        </p:sp>
        <p:grpSp>
          <p:nvGrpSpPr>
            <p:cNvPr id="81" name="Agrupar 80">
              <a:extLst>
                <a:ext uri="{FF2B5EF4-FFF2-40B4-BE49-F238E27FC236}">
                  <a16:creationId xmlns:a16="http://schemas.microsoft.com/office/drawing/2014/main" id="{E792B898-4B4C-4049-B1E4-DB545D633FE7}"/>
                </a:ext>
              </a:extLst>
            </p:cNvPr>
            <p:cNvGrpSpPr/>
            <p:nvPr/>
          </p:nvGrpSpPr>
          <p:grpSpPr>
            <a:xfrm>
              <a:off x="707706" y="2210230"/>
              <a:ext cx="4174990" cy="3451880"/>
              <a:chOff x="667328" y="1638561"/>
              <a:chExt cx="4174990" cy="3451880"/>
            </a:xfrm>
          </p:grpSpPr>
          <p:sp>
            <p:nvSpPr>
              <p:cNvPr id="11" name="Retângulo: Cantos Arredondados 10">
                <a:extLst>
                  <a:ext uri="{FF2B5EF4-FFF2-40B4-BE49-F238E27FC236}">
                    <a16:creationId xmlns:a16="http://schemas.microsoft.com/office/drawing/2014/main" id="{830280CD-4FC1-4C8C-817D-11C91940B3E7}"/>
                  </a:ext>
                </a:extLst>
              </p:cNvPr>
              <p:cNvSpPr/>
              <p:nvPr/>
            </p:nvSpPr>
            <p:spPr>
              <a:xfrm>
                <a:off x="678884" y="1638561"/>
                <a:ext cx="4147932" cy="949006"/>
              </a:xfrm>
              <a:prstGeom prst="roundRect">
                <a:avLst/>
              </a:prstGeom>
              <a:solidFill>
                <a:srgbClr val="69C4ED"/>
              </a:solidFill>
              <a:ln>
                <a:solidFill>
                  <a:srgbClr val="69C4E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Subtítulo 2">
                <a:extLst>
                  <a:ext uri="{FF2B5EF4-FFF2-40B4-BE49-F238E27FC236}">
                    <a16:creationId xmlns:a16="http://schemas.microsoft.com/office/drawing/2014/main" id="{5392BC56-A89E-40A2-A24B-86853C58F6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4883" y="1695948"/>
                <a:ext cx="3995929" cy="70258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4000" dirty="0">
                    <a:solidFill>
                      <a:schemeClr val="bg1"/>
                    </a:solidFill>
                    <a:latin typeface="Franklin Gothic Demi" panose="020B0703020102020204" pitchFamily="34" charset="0"/>
                  </a:rPr>
                  <a:t>ALTERNATIVA 5</a:t>
                </a:r>
              </a:p>
            </p:txBody>
          </p:sp>
          <p:sp>
            <p:nvSpPr>
              <p:cNvPr id="13" name="Retângulo: Cantos Arredondados 12">
                <a:extLst>
                  <a:ext uri="{FF2B5EF4-FFF2-40B4-BE49-F238E27FC236}">
                    <a16:creationId xmlns:a16="http://schemas.microsoft.com/office/drawing/2014/main" id="{976E4106-9624-47BC-BFB7-651283F08D76}"/>
                  </a:ext>
                </a:extLst>
              </p:cNvPr>
              <p:cNvSpPr/>
              <p:nvPr/>
            </p:nvSpPr>
            <p:spPr>
              <a:xfrm>
                <a:off x="678883" y="2333950"/>
                <a:ext cx="4147932" cy="4652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Subtítulo 2">
                <a:extLst>
                  <a:ext uri="{FF2B5EF4-FFF2-40B4-BE49-F238E27FC236}">
                    <a16:creationId xmlns:a16="http://schemas.microsoft.com/office/drawing/2014/main" id="{0DE0021D-AB77-4099-A320-EF0D3DC42D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332" y="2362395"/>
                <a:ext cx="3995929" cy="45034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2000" dirty="0">
                    <a:solidFill>
                      <a:schemeClr val="bg1"/>
                    </a:solidFill>
                    <a:latin typeface="Franklin Gothic Demi" panose="020B0703020102020204" pitchFamily="34" charset="0"/>
                  </a:rPr>
                  <a:t>TUSD</a:t>
                </a:r>
              </a:p>
            </p:txBody>
          </p:sp>
          <p:sp>
            <p:nvSpPr>
              <p:cNvPr id="15" name="Retângulo: Cantos Arredondados 14">
                <a:extLst>
                  <a:ext uri="{FF2B5EF4-FFF2-40B4-BE49-F238E27FC236}">
                    <a16:creationId xmlns:a16="http://schemas.microsoft.com/office/drawing/2014/main" id="{AE31CD9C-33E6-45AB-9DC9-7D1143E3C49F}"/>
                  </a:ext>
                </a:extLst>
              </p:cNvPr>
              <p:cNvSpPr/>
              <p:nvPr/>
            </p:nvSpPr>
            <p:spPr>
              <a:xfrm>
                <a:off x="678883" y="2908270"/>
                <a:ext cx="1021481" cy="74937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: Cantos Arredondados 15">
                <a:extLst>
                  <a:ext uri="{FF2B5EF4-FFF2-40B4-BE49-F238E27FC236}">
                    <a16:creationId xmlns:a16="http://schemas.microsoft.com/office/drawing/2014/main" id="{63D6D3C7-0317-4722-978C-C1D772D3E0DE}"/>
                  </a:ext>
                </a:extLst>
              </p:cNvPr>
              <p:cNvSpPr/>
              <p:nvPr/>
            </p:nvSpPr>
            <p:spPr>
              <a:xfrm>
                <a:off x="1719816" y="2908270"/>
                <a:ext cx="1021481" cy="74937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: Cantos Arredondados 18">
                <a:extLst>
                  <a:ext uri="{FF2B5EF4-FFF2-40B4-BE49-F238E27FC236}">
                    <a16:creationId xmlns:a16="http://schemas.microsoft.com/office/drawing/2014/main" id="{373FA87B-2B32-4B5C-A2FF-DD7558868D1D}"/>
                  </a:ext>
                </a:extLst>
              </p:cNvPr>
              <p:cNvSpPr/>
              <p:nvPr/>
            </p:nvSpPr>
            <p:spPr>
              <a:xfrm>
                <a:off x="2764402" y="2906102"/>
                <a:ext cx="1021481" cy="74937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Retângulo: Cantos Arredondados 19">
                <a:extLst>
                  <a:ext uri="{FF2B5EF4-FFF2-40B4-BE49-F238E27FC236}">
                    <a16:creationId xmlns:a16="http://schemas.microsoft.com/office/drawing/2014/main" id="{3BE0D541-0518-4A7D-9E8F-798E794048D8}"/>
                  </a:ext>
                </a:extLst>
              </p:cNvPr>
              <p:cNvSpPr/>
              <p:nvPr/>
            </p:nvSpPr>
            <p:spPr>
              <a:xfrm>
                <a:off x="3805335" y="2906102"/>
                <a:ext cx="1021481" cy="74937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Subtítulo 2">
                <a:extLst>
                  <a:ext uri="{FF2B5EF4-FFF2-40B4-BE49-F238E27FC236}">
                    <a16:creationId xmlns:a16="http://schemas.microsoft.com/office/drawing/2014/main" id="{6A39317A-6E1A-4B28-A23D-1F89AE67A3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053" y="3036531"/>
                <a:ext cx="633488" cy="46519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500"/>
                  </a:spcBef>
                  <a:buNone/>
                </a:pPr>
                <a:r>
                  <a:rPr lang="pt-BR" sz="1000" dirty="0">
                    <a:solidFill>
                      <a:schemeClr val="bg1"/>
                    </a:solidFill>
                    <a:latin typeface="Franklin Gothic Demi" panose="020B0703020102020204" pitchFamily="34" charset="0"/>
                  </a:rPr>
                  <a:t>Transp.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500"/>
                  </a:spcBef>
                  <a:buNone/>
                </a:pPr>
                <a:r>
                  <a:rPr lang="pt-BR" sz="1000" dirty="0">
                    <a:solidFill>
                      <a:schemeClr val="bg1"/>
                    </a:solidFill>
                    <a:latin typeface="Franklin Gothic Demi" panose="020B0703020102020204" pitchFamily="34" charset="0"/>
                  </a:rPr>
                  <a:t>fio A</a:t>
                </a:r>
              </a:p>
            </p:txBody>
          </p:sp>
          <p:sp>
            <p:nvSpPr>
              <p:cNvPr id="27" name="Subtítulo 2">
                <a:extLst>
                  <a:ext uri="{FF2B5EF4-FFF2-40B4-BE49-F238E27FC236}">
                    <a16:creationId xmlns:a16="http://schemas.microsoft.com/office/drawing/2014/main" id="{5F882002-1646-4AFD-BB82-8068D39B39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3812" y="3048188"/>
                <a:ext cx="633488" cy="46519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500"/>
                  </a:spcBef>
                  <a:buNone/>
                </a:pPr>
                <a:r>
                  <a:rPr lang="pt-BR" sz="1000" dirty="0">
                    <a:solidFill>
                      <a:schemeClr val="bg1"/>
                    </a:solidFill>
                    <a:latin typeface="Franklin Gothic Demi" panose="020B0703020102020204" pitchFamily="34" charset="0"/>
                  </a:rPr>
                  <a:t>Transp.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500"/>
                  </a:spcBef>
                  <a:buNone/>
                </a:pPr>
                <a:r>
                  <a:rPr lang="pt-BR" sz="1000" dirty="0">
                    <a:solidFill>
                      <a:schemeClr val="bg1"/>
                    </a:solidFill>
                    <a:latin typeface="Franklin Gothic Demi" panose="020B0703020102020204" pitchFamily="34" charset="0"/>
                  </a:rPr>
                  <a:t>fio B</a:t>
                </a:r>
              </a:p>
            </p:txBody>
          </p:sp>
          <p:sp>
            <p:nvSpPr>
              <p:cNvPr id="28" name="Subtítulo 2">
                <a:extLst>
                  <a:ext uri="{FF2B5EF4-FFF2-40B4-BE49-F238E27FC236}">
                    <a16:creationId xmlns:a16="http://schemas.microsoft.com/office/drawing/2014/main" id="{7DA102EA-3A7C-4ADA-BCC8-6FAC01FC35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60749" y="3116795"/>
                <a:ext cx="1025133" cy="32798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500"/>
                  </a:spcBef>
                  <a:buNone/>
                </a:pPr>
                <a:r>
                  <a:rPr lang="pt-BR" sz="1000" dirty="0">
                    <a:solidFill>
                      <a:schemeClr val="bg1"/>
                    </a:solidFill>
                    <a:latin typeface="Franklin Gothic Demi" panose="020B0703020102020204" pitchFamily="34" charset="0"/>
                  </a:rPr>
                  <a:t>Encargos</a:t>
                </a:r>
              </a:p>
            </p:txBody>
          </p:sp>
          <p:sp>
            <p:nvSpPr>
              <p:cNvPr id="29" name="Subtítulo 2">
                <a:extLst>
                  <a:ext uri="{FF2B5EF4-FFF2-40B4-BE49-F238E27FC236}">
                    <a16:creationId xmlns:a16="http://schemas.microsoft.com/office/drawing/2014/main" id="{3502E651-520B-4A82-982B-D069F4CC8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05335" y="3131273"/>
                <a:ext cx="1021481" cy="26581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500"/>
                  </a:spcBef>
                  <a:buNone/>
                </a:pPr>
                <a:r>
                  <a:rPr lang="pt-BR" sz="1000" dirty="0">
                    <a:solidFill>
                      <a:schemeClr val="bg1"/>
                    </a:solidFill>
                    <a:latin typeface="Franklin Gothic Demi" panose="020B0703020102020204" pitchFamily="34" charset="0"/>
                  </a:rPr>
                  <a:t>Perdas</a:t>
                </a:r>
              </a:p>
            </p:txBody>
          </p:sp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28BD96DF-9652-4761-A738-50A0B4D4EDE6}"/>
                  </a:ext>
                </a:extLst>
              </p:cNvPr>
              <p:cNvSpPr/>
              <p:nvPr/>
            </p:nvSpPr>
            <p:spPr>
              <a:xfrm>
                <a:off x="678881" y="3762424"/>
                <a:ext cx="4147932" cy="4652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Subtítulo 2">
                <a:extLst>
                  <a:ext uri="{FF2B5EF4-FFF2-40B4-BE49-F238E27FC236}">
                    <a16:creationId xmlns:a16="http://schemas.microsoft.com/office/drawing/2014/main" id="{34E13345-633B-492A-BEEC-352020A3C1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7329" y="3817442"/>
                <a:ext cx="4147932" cy="35831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2000" dirty="0">
                    <a:solidFill>
                      <a:schemeClr val="bg1"/>
                    </a:solidFill>
                    <a:latin typeface="Franklin Gothic Demi" panose="020B0703020102020204" pitchFamily="34" charset="0"/>
                  </a:rPr>
                  <a:t>TE</a:t>
                </a:r>
              </a:p>
            </p:txBody>
          </p:sp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F5DEBFED-82DC-4B02-B1A0-FD91AB492ED5}"/>
                  </a:ext>
                </a:extLst>
              </p:cNvPr>
              <p:cNvSpPr/>
              <p:nvPr/>
            </p:nvSpPr>
            <p:spPr>
              <a:xfrm>
                <a:off x="667329" y="4336638"/>
                <a:ext cx="2073966" cy="74937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081EE886-46FC-4267-B855-10EFA208EE7E}"/>
                  </a:ext>
                </a:extLst>
              </p:cNvPr>
              <p:cNvSpPr/>
              <p:nvPr/>
            </p:nvSpPr>
            <p:spPr>
              <a:xfrm>
                <a:off x="2768352" y="4341071"/>
                <a:ext cx="2073966" cy="74937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Subtítulo 2">
                <a:extLst>
                  <a:ext uri="{FF2B5EF4-FFF2-40B4-BE49-F238E27FC236}">
                    <a16:creationId xmlns:a16="http://schemas.microsoft.com/office/drawing/2014/main" id="{014DEDDF-DCEE-46B3-BC3A-09771E50CD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7328" y="4541203"/>
                <a:ext cx="2073966" cy="35831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2000" dirty="0">
                    <a:solidFill>
                      <a:schemeClr val="bg1"/>
                    </a:solidFill>
                    <a:latin typeface="Franklin Gothic Demi" panose="020B0703020102020204" pitchFamily="34" charset="0"/>
                  </a:rPr>
                  <a:t>Energia</a:t>
                </a:r>
              </a:p>
            </p:txBody>
          </p:sp>
          <p:sp>
            <p:nvSpPr>
              <p:cNvPr id="35" name="Subtítulo 2">
                <a:extLst>
                  <a:ext uri="{FF2B5EF4-FFF2-40B4-BE49-F238E27FC236}">
                    <a16:creationId xmlns:a16="http://schemas.microsoft.com/office/drawing/2014/main" id="{FC6A7390-5680-4A84-BF1B-9B16CA26B1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58770" y="4541203"/>
                <a:ext cx="2068042" cy="358312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2000" dirty="0">
                    <a:solidFill>
                      <a:schemeClr val="bg1"/>
                    </a:solidFill>
                    <a:latin typeface="Franklin Gothic Demi" panose="020B0703020102020204" pitchFamily="34" charset="0"/>
                  </a:rPr>
                  <a:t>Encargos e demais componentes</a:t>
                </a:r>
              </a:p>
            </p:txBody>
          </p:sp>
        </p:grpSp>
        <p:grpSp>
          <p:nvGrpSpPr>
            <p:cNvPr id="79" name="Agrupar 78">
              <a:extLst>
                <a:ext uri="{FF2B5EF4-FFF2-40B4-BE49-F238E27FC236}">
                  <a16:creationId xmlns:a16="http://schemas.microsoft.com/office/drawing/2014/main" id="{120B5C74-70B7-4EFC-B2A7-864155CE7DCA}"/>
                </a:ext>
              </a:extLst>
            </p:cNvPr>
            <p:cNvGrpSpPr/>
            <p:nvPr/>
          </p:nvGrpSpPr>
          <p:grpSpPr>
            <a:xfrm>
              <a:off x="5086053" y="4336638"/>
              <a:ext cx="6438618" cy="1325318"/>
              <a:chOff x="5013986" y="3760690"/>
              <a:chExt cx="6438618" cy="1325318"/>
            </a:xfrm>
          </p:grpSpPr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C762F1BF-4A28-4C9F-9233-B5BDABF28A67}"/>
                  </a:ext>
                </a:extLst>
              </p:cNvPr>
              <p:cNvSpPr/>
              <p:nvPr/>
            </p:nvSpPr>
            <p:spPr>
              <a:xfrm>
                <a:off x="5013987" y="3762425"/>
                <a:ext cx="3177803" cy="465200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Subtítulo 2">
                <a:extLst>
                  <a:ext uri="{FF2B5EF4-FFF2-40B4-BE49-F238E27FC236}">
                    <a16:creationId xmlns:a16="http://schemas.microsoft.com/office/drawing/2014/main" id="{6D6BDD2B-BED5-45CD-B097-12C5A6DC59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13987" y="3817443"/>
                <a:ext cx="3177803" cy="35831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2000" dirty="0">
                    <a:solidFill>
                      <a:schemeClr val="bg1"/>
                    </a:solidFill>
                    <a:latin typeface="Franklin Gothic Demi" panose="020B0703020102020204" pitchFamily="34" charset="0"/>
                  </a:rPr>
                  <a:t>TE</a:t>
                </a:r>
              </a:p>
            </p:txBody>
          </p:sp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4F526AAA-B67E-41B4-8852-1393C8B03F62}"/>
                  </a:ext>
                </a:extLst>
              </p:cNvPr>
              <p:cNvSpPr/>
              <p:nvPr/>
            </p:nvSpPr>
            <p:spPr>
              <a:xfrm>
                <a:off x="5013987" y="4341072"/>
                <a:ext cx="1749550" cy="318382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DA7E91E7-C520-4BBA-AA25-D94E3684B83A}"/>
                  </a:ext>
                </a:extLst>
              </p:cNvPr>
              <p:cNvSpPr/>
              <p:nvPr/>
            </p:nvSpPr>
            <p:spPr>
              <a:xfrm>
                <a:off x="5013986" y="4764155"/>
                <a:ext cx="1749551" cy="321853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Subtítulo 2">
                <a:extLst>
                  <a:ext uri="{FF2B5EF4-FFF2-40B4-BE49-F238E27FC236}">
                    <a16:creationId xmlns:a16="http://schemas.microsoft.com/office/drawing/2014/main" id="{7B551A79-A11B-498A-8AD3-66C64B1B05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13987" y="4380707"/>
                <a:ext cx="1694208" cy="23964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1000" dirty="0">
                    <a:solidFill>
                      <a:schemeClr val="bg1"/>
                    </a:solidFill>
                    <a:latin typeface="Franklin Gothic Demi" panose="020B0703020102020204" pitchFamily="34" charset="0"/>
                  </a:rPr>
                  <a:t>ENERGIA</a:t>
                </a:r>
              </a:p>
            </p:txBody>
          </p:sp>
          <p:sp>
            <p:nvSpPr>
              <p:cNvPr id="45" name="Subtítulo 2">
                <a:extLst>
                  <a:ext uri="{FF2B5EF4-FFF2-40B4-BE49-F238E27FC236}">
                    <a16:creationId xmlns:a16="http://schemas.microsoft.com/office/drawing/2014/main" id="{90EDEAFA-2A6A-4EFC-810D-A2D339EBCB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13987" y="4805257"/>
                <a:ext cx="1694208" cy="239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1000" dirty="0">
                    <a:solidFill>
                      <a:schemeClr val="bg1">
                        <a:lumMod val="50000"/>
                      </a:schemeClr>
                    </a:solidFill>
                    <a:latin typeface="Franklin Gothic Demi" panose="020B0703020102020204" pitchFamily="34" charset="0"/>
                  </a:rPr>
                  <a:t>38%</a:t>
                </a:r>
              </a:p>
            </p:txBody>
          </p:sp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085C7AA-E9F3-42F1-96B1-FF513F0C3EAF}"/>
                  </a:ext>
                </a:extLst>
              </p:cNvPr>
              <p:cNvSpPr/>
              <p:nvPr/>
            </p:nvSpPr>
            <p:spPr>
              <a:xfrm>
                <a:off x="6832829" y="4339604"/>
                <a:ext cx="1358962" cy="318382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3D195F0B-AA3C-47A9-B4A4-6E8E7BDAB47A}"/>
                  </a:ext>
                </a:extLst>
              </p:cNvPr>
              <p:cNvSpPr/>
              <p:nvPr/>
            </p:nvSpPr>
            <p:spPr>
              <a:xfrm>
                <a:off x="6832833" y="4762420"/>
                <a:ext cx="1358958" cy="321853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Subtítulo 2">
                <a:extLst>
                  <a:ext uri="{FF2B5EF4-FFF2-40B4-BE49-F238E27FC236}">
                    <a16:creationId xmlns:a16="http://schemas.microsoft.com/office/drawing/2014/main" id="{1DE28806-CAD9-4624-9EED-4639F0DCBB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2829" y="4380707"/>
                <a:ext cx="1358962" cy="23964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1000" dirty="0">
                    <a:solidFill>
                      <a:schemeClr val="bg1"/>
                    </a:solidFill>
                    <a:latin typeface="Franklin Gothic Demi" panose="020B0703020102020204" pitchFamily="34" charset="0"/>
                  </a:rPr>
                  <a:t>ENCARGOS</a:t>
                </a:r>
              </a:p>
            </p:txBody>
          </p:sp>
          <p:sp>
            <p:nvSpPr>
              <p:cNvPr id="49" name="Subtítulo 2">
                <a:extLst>
                  <a:ext uri="{FF2B5EF4-FFF2-40B4-BE49-F238E27FC236}">
                    <a16:creationId xmlns:a16="http://schemas.microsoft.com/office/drawing/2014/main" id="{CC1595E8-5D60-4981-8FF4-0A5AF0E524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2831" y="4803522"/>
                <a:ext cx="1358959" cy="239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1000" dirty="0">
                    <a:solidFill>
                      <a:schemeClr val="bg1">
                        <a:lumMod val="50000"/>
                      </a:schemeClr>
                    </a:solidFill>
                    <a:latin typeface="Franklin Gothic Demi" panose="020B0703020102020204" pitchFamily="34" charset="0"/>
                  </a:rPr>
                  <a:t>12%</a:t>
                </a:r>
              </a:p>
            </p:txBody>
          </p:sp>
          <p:sp>
            <p:nvSpPr>
              <p:cNvPr id="52" name="Retângulo: Cantos Arredondados 51">
                <a:extLst>
                  <a:ext uri="{FF2B5EF4-FFF2-40B4-BE49-F238E27FC236}">
                    <a16:creationId xmlns:a16="http://schemas.microsoft.com/office/drawing/2014/main" id="{5DCA60A3-5BAE-4B72-B28F-BC728F4379DB}"/>
                  </a:ext>
                </a:extLst>
              </p:cNvPr>
              <p:cNvSpPr/>
              <p:nvPr/>
            </p:nvSpPr>
            <p:spPr>
              <a:xfrm>
                <a:off x="8274801" y="3760690"/>
                <a:ext cx="3177803" cy="465200"/>
              </a:xfrm>
              <a:prstGeom prst="roundRect">
                <a:avLst/>
              </a:prstGeom>
              <a:solidFill>
                <a:srgbClr val="69C4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Subtítulo 2">
                <a:extLst>
                  <a:ext uri="{FF2B5EF4-FFF2-40B4-BE49-F238E27FC236}">
                    <a16:creationId xmlns:a16="http://schemas.microsoft.com/office/drawing/2014/main" id="{D46D089E-1AAF-43C3-B2F2-9EBD4F2A23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4801" y="3815708"/>
                <a:ext cx="3177803" cy="35831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2000" dirty="0">
                    <a:solidFill>
                      <a:schemeClr val="bg1"/>
                    </a:solidFill>
                    <a:latin typeface="Franklin Gothic Demi" panose="020B0703020102020204" pitchFamily="34" charset="0"/>
                  </a:rPr>
                  <a:t>TUSD</a:t>
                </a:r>
              </a:p>
            </p:txBody>
          </p:sp>
          <p:grpSp>
            <p:nvGrpSpPr>
              <p:cNvPr id="66" name="Agrupar 65">
                <a:extLst>
                  <a:ext uri="{FF2B5EF4-FFF2-40B4-BE49-F238E27FC236}">
                    <a16:creationId xmlns:a16="http://schemas.microsoft.com/office/drawing/2014/main" id="{9D61632D-B181-4BC5-A8A4-710A85C9C71D}"/>
                  </a:ext>
                </a:extLst>
              </p:cNvPr>
              <p:cNvGrpSpPr/>
              <p:nvPr/>
            </p:nvGrpSpPr>
            <p:grpSpPr>
              <a:xfrm>
                <a:off x="8274801" y="4337869"/>
                <a:ext cx="643546" cy="746404"/>
                <a:chOff x="8274801" y="4337869"/>
                <a:chExt cx="643546" cy="746404"/>
              </a:xfrm>
            </p:grpSpPr>
            <p:sp>
              <p:nvSpPr>
                <p:cNvPr id="54" name="Retângulo: Cantos Arredondados 53">
                  <a:extLst>
                    <a:ext uri="{FF2B5EF4-FFF2-40B4-BE49-F238E27FC236}">
                      <a16:creationId xmlns:a16="http://schemas.microsoft.com/office/drawing/2014/main" id="{2CB2D059-83D1-4131-8BB8-EDE25552C1C0}"/>
                    </a:ext>
                  </a:extLst>
                </p:cNvPr>
                <p:cNvSpPr/>
                <p:nvPr/>
              </p:nvSpPr>
              <p:spPr>
                <a:xfrm>
                  <a:off x="8274801" y="4339337"/>
                  <a:ext cx="643545" cy="318382"/>
                </a:xfrm>
                <a:prstGeom prst="roundRect">
                  <a:avLst/>
                </a:prstGeom>
                <a:solidFill>
                  <a:srgbClr val="69C4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423FE5B1-581F-4845-991D-C691B6080053}"/>
                    </a:ext>
                  </a:extLst>
                </p:cNvPr>
                <p:cNvSpPr/>
                <p:nvPr/>
              </p:nvSpPr>
              <p:spPr>
                <a:xfrm>
                  <a:off x="8274801" y="4762420"/>
                  <a:ext cx="643546" cy="321853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6" name="Subtítulo 2">
                  <a:extLst>
                    <a:ext uri="{FF2B5EF4-FFF2-40B4-BE49-F238E27FC236}">
                      <a16:creationId xmlns:a16="http://schemas.microsoft.com/office/drawing/2014/main" id="{C90464B0-BF1A-47D5-AE4C-E4A71F231EE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342944" y="4337869"/>
                  <a:ext cx="507258" cy="318382"/>
                </a:xfrm>
                <a:prstGeom prst="rect">
                  <a:avLst/>
                </a:prstGeom>
              </p:spPr>
              <p:txBody>
                <a:bodyPr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:r>
                    <a:rPr lang="pt-BR" sz="700" dirty="0">
                      <a:solidFill>
                        <a:schemeClr val="bg1"/>
                      </a:solidFill>
                      <a:latin typeface="Franklin Gothic Demi" panose="020B0703020102020204" pitchFamily="34" charset="0"/>
                    </a:rPr>
                    <a:t>TRANS. FIO A </a:t>
                  </a:r>
                </a:p>
              </p:txBody>
            </p:sp>
            <p:sp>
              <p:nvSpPr>
                <p:cNvPr id="57" name="Subtítulo 2">
                  <a:extLst>
                    <a:ext uri="{FF2B5EF4-FFF2-40B4-BE49-F238E27FC236}">
                      <a16:creationId xmlns:a16="http://schemas.microsoft.com/office/drawing/2014/main" id="{2F11A85C-8983-4386-8977-64AD2B14352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274801" y="4803523"/>
                  <a:ext cx="643545" cy="2379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pt-BR" sz="1000" dirty="0">
                      <a:solidFill>
                        <a:schemeClr val="bg1">
                          <a:lumMod val="50000"/>
                        </a:schemeClr>
                      </a:solidFill>
                      <a:latin typeface="Franklin Gothic Demi" panose="020B0703020102020204" pitchFamily="34" charset="0"/>
                    </a:rPr>
                    <a:t>6%</a:t>
                  </a:r>
                </a:p>
              </p:txBody>
            </p:sp>
          </p:grpSp>
          <p:sp>
            <p:nvSpPr>
              <p:cNvPr id="62" name="Retângulo: Cantos Arredondados 61">
                <a:extLst>
                  <a:ext uri="{FF2B5EF4-FFF2-40B4-BE49-F238E27FC236}">
                    <a16:creationId xmlns:a16="http://schemas.microsoft.com/office/drawing/2014/main" id="{0F7C11A8-2A7E-4D1F-A76E-A8660B59E88E}"/>
                  </a:ext>
                </a:extLst>
              </p:cNvPr>
              <p:cNvSpPr/>
              <p:nvPr/>
            </p:nvSpPr>
            <p:spPr>
              <a:xfrm>
                <a:off x="8986489" y="4334096"/>
                <a:ext cx="863482" cy="318382"/>
              </a:xfrm>
              <a:prstGeom prst="roundRect">
                <a:avLst/>
              </a:prstGeom>
              <a:solidFill>
                <a:srgbClr val="69C4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63" name="Retângulo: Cantos Arredondados 62">
                <a:extLst>
                  <a:ext uri="{FF2B5EF4-FFF2-40B4-BE49-F238E27FC236}">
                    <a16:creationId xmlns:a16="http://schemas.microsoft.com/office/drawing/2014/main" id="{653EEE60-65FD-401E-963F-8AF212C4BF4E}"/>
                  </a:ext>
                </a:extLst>
              </p:cNvPr>
              <p:cNvSpPr/>
              <p:nvPr/>
            </p:nvSpPr>
            <p:spPr>
              <a:xfrm>
                <a:off x="8986487" y="4759817"/>
                <a:ext cx="863482" cy="318382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" name="Subtítulo 2">
                <a:extLst>
                  <a:ext uri="{FF2B5EF4-FFF2-40B4-BE49-F238E27FC236}">
                    <a16:creationId xmlns:a16="http://schemas.microsoft.com/office/drawing/2014/main" id="{FE0B6254-96E0-4FC4-A38C-3FAF2B53C6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55285" y="4801787"/>
                <a:ext cx="525885" cy="237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1000" dirty="0">
                    <a:solidFill>
                      <a:schemeClr val="bg1">
                        <a:lumMod val="50000"/>
                      </a:schemeClr>
                    </a:solidFill>
                    <a:latin typeface="Franklin Gothic Demi" panose="020B0703020102020204" pitchFamily="34" charset="0"/>
                  </a:rPr>
                  <a:t>28%</a:t>
                </a:r>
              </a:p>
            </p:txBody>
          </p:sp>
          <p:sp>
            <p:nvSpPr>
              <p:cNvPr id="65" name="Subtítulo 2">
                <a:extLst>
                  <a:ext uri="{FF2B5EF4-FFF2-40B4-BE49-F238E27FC236}">
                    <a16:creationId xmlns:a16="http://schemas.microsoft.com/office/drawing/2014/main" id="{CD87A454-6C82-4657-9EC5-60E0EA7E1A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93920" y="4382012"/>
                <a:ext cx="848614" cy="23487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pt-BR" sz="700" dirty="0">
                    <a:solidFill>
                      <a:schemeClr val="bg1"/>
                    </a:solidFill>
                    <a:latin typeface="Franklin Gothic Demi" panose="020B0703020102020204" pitchFamily="34" charset="0"/>
                  </a:rPr>
                  <a:t>TRANS. FIO B</a:t>
                </a:r>
              </a:p>
            </p:txBody>
          </p:sp>
          <p:sp>
            <p:nvSpPr>
              <p:cNvPr id="69" name="Retângulo: Cantos Arredondados 68">
                <a:extLst>
                  <a:ext uri="{FF2B5EF4-FFF2-40B4-BE49-F238E27FC236}">
                    <a16:creationId xmlns:a16="http://schemas.microsoft.com/office/drawing/2014/main" id="{B50BDC2C-4A69-41DB-BDEF-A376BA4FF166}"/>
                  </a:ext>
                </a:extLst>
              </p:cNvPr>
              <p:cNvSpPr/>
              <p:nvPr/>
            </p:nvSpPr>
            <p:spPr>
              <a:xfrm>
                <a:off x="9918109" y="4335564"/>
                <a:ext cx="726560" cy="318382"/>
              </a:xfrm>
              <a:prstGeom prst="roundRect">
                <a:avLst/>
              </a:prstGeom>
              <a:solidFill>
                <a:srgbClr val="69C4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70" name="Retângulo: Cantos Arredondados 69">
                <a:extLst>
                  <a:ext uri="{FF2B5EF4-FFF2-40B4-BE49-F238E27FC236}">
                    <a16:creationId xmlns:a16="http://schemas.microsoft.com/office/drawing/2014/main" id="{BED236A2-7545-4544-8886-6C45943F1503}"/>
                  </a:ext>
                </a:extLst>
              </p:cNvPr>
              <p:cNvSpPr/>
              <p:nvPr/>
            </p:nvSpPr>
            <p:spPr>
              <a:xfrm>
                <a:off x="9918108" y="4758647"/>
                <a:ext cx="724925" cy="321853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" name="Subtítulo 2">
                <a:extLst>
                  <a:ext uri="{FF2B5EF4-FFF2-40B4-BE49-F238E27FC236}">
                    <a16:creationId xmlns:a16="http://schemas.microsoft.com/office/drawing/2014/main" id="{9CF26D60-13C9-460D-87A0-B1693D104D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10672" y="4379661"/>
                <a:ext cx="724925" cy="23617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pt-BR" sz="700" dirty="0">
                    <a:solidFill>
                      <a:schemeClr val="bg1"/>
                    </a:solidFill>
                    <a:latin typeface="Franklin Gothic Demi" panose="020B0703020102020204" pitchFamily="34" charset="0"/>
                  </a:rPr>
                  <a:t>ENCARGOS</a:t>
                </a:r>
              </a:p>
            </p:txBody>
          </p:sp>
          <p:sp>
            <p:nvSpPr>
              <p:cNvPr id="72" name="Subtítulo 2">
                <a:extLst>
                  <a:ext uri="{FF2B5EF4-FFF2-40B4-BE49-F238E27FC236}">
                    <a16:creationId xmlns:a16="http://schemas.microsoft.com/office/drawing/2014/main" id="{141D2FAA-7A1A-47ED-BA93-079A8E1BC7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58797" y="4798316"/>
                <a:ext cx="643545" cy="237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1000" dirty="0">
                    <a:solidFill>
                      <a:schemeClr val="bg1">
                        <a:lumMod val="50000"/>
                      </a:schemeClr>
                    </a:solidFill>
                    <a:latin typeface="Franklin Gothic Demi" panose="020B0703020102020204" pitchFamily="34" charset="0"/>
                  </a:rPr>
                  <a:t>8%</a:t>
                </a:r>
              </a:p>
            </p:txBody>
          </p:sp>
          <p:sp>
            <p:nvSpPr>
              <p:cNvPr id="75" name="Retângulo: Cantos Arredondados 74">
                <a:extLst>
                  <a:ext uri="{FF2B5EF4-FFF2-40B4-BE49-F238E27FC236}">
                    <a16:creationId xmlns:a16="http://schemas.microsoft.com/office/drawing/2014/main" id="{FE407403-EA4D-473E-BBC6-5ADDC1F5D5FE}"/>
                  </a:ext>
                </a:extLst>
              </p:cNvPr>
              <p:cNvSpPr/>
              <p:nvPr/>
            </p:nvSpPr>
            <p:spPr>
              <a:xfrm>
                <a:off x="10726044" y="4333263"/>
                <a:ext cx="726560" cy="318382"/>
              </a:xfrm>
              <a:prstGeom prst="roundRect">
                <a:avLst/>
              </a:prstGeom>
              <a:solidFill>
                <a:srgbClr val="69C4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D3486E2C-09C4-47B1-B0BC-D8CB55D53B31}"/>
                  </a:ext>
                </a:extLst>
              </p:cNvPr>
              <p:cNvSpPr/>
              <p:nvPr/>
            </p:nvSpPr>
            <p:spPr>
              <a:xfrm>
                <a:off x="10711172" y="4756346"/>
                <a:ext cx="741428" cy="321853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7" name="Subtítulo 2">
                <a:extLst>
                  <a:ext uri="{FF2B5EF4-FFF2-40B4-BE49-F238E27FC236}">
                    <a16:creationId xmlns:a16="http://schemas.microsoft.com/office/drawing/2014/main" id="{4E5D4A5F-DFBD-40B9-AAA2-B83EB07999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86752" y="4381119"/>
                <a:ext cx="590268" cy="23923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pt-BR" sz="700" dirty="0">
                    <a:solidFill>
                      <a:schemeClr val="bg1"/>
                    </a:solidFill>
                    <a:latin typeface="Franklin Gothic Demi" panose="020B0703020102020204" pitchFamily="34" charset="0"/>
                  </a:rPr>
                  <a:t>PERDAS</a:t>
                </a:r>
              </a:p>
            </p:txBody>
          </p:sp>
          <p:sp>
            <p:nvSpPr>
              <p:cNvPr id="78" name="Subtítulo 2">
                <a:extLst>
                  <a:ext uri="{FF2B5EF4-FFF2-40B4-BE49-F238E27FC236}">
                    <a16:creationId xmlns:a16="http://schemas.microsoft.com/office/drawing/2014/main" id="{4A3C538A-E64D-49ED-8839-969FC22928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7551" y="4806124"/>
                <a:ext cx="643545" cy="237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1000" dirty="0">
                    <a:solidFill>
                      <a:schemeClr val="bg1">
                        <a:lumMod val="50000"/>
                      </a:schemeClr>
                    </a:solidFill>
                    <a:latin typeface="Franklin Gothic Demi" panose="020B0703020102020204" pitchFamily="34" charset="0"/>
                  </a:rPr>
                  <a:t>8%</a:t>
                </a:r>
              </a:p>
            </p:txBody>
          </p:sp>
        </p:grpSp>
      </p:grpSp>
      <p:pic>
        <p:nvPicPr>
          <p:cNvPr id="83" name="Imagem 82" descr="Uma imagem contendo placar&#10;&#10;Descrição gerada automaticamente">
            <a:extLst>
              <a:ext uri="{FF2B5EF4-FFF2-40B4-BE49-F238E27FC236}">
                <a16:creationId xmlns:a16="http://schemas.microsoft.com/office/drawing/2014/main" id="{95F55E99-282F-4FA4-8D4E-20FE0A35D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83" y="5776093"/>
            <a:ext cx="2081617" cy="10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6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E7A691A-037E-4C57-8F6C-C7793031DCC3}"/>
              </a:ext>
            </a:extLst>
          </p:cNvPr>
          <p:cNvSpPr txBox="1"/>
          <p:nvPr/>
        </p:nvSpPr>
        <p:spPr>
          <a:xfrm>
            <a:off x="798851" y="1991127"/>
            <a:ext cx="7983768" cy="335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marR="485140">
              <a:spcAft>
                <a:spcPts val="0"/>
              </a:spcAft>
            </a:pPr>
            <a:r>
              <a:rPr lang="pt-BR" sz="2800" b="1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 setor elétrico é </a:t>
            </a:r>
            <a:r>
              <a:rPr lang="pt-BR" sz="2800" b="1" spc="-15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composto </a:t>
            </a:r>
            <a:r>
              <a:rPr lang="pt-BR" sz="2800" b="1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por três tipos de empresas: </a:t>
            </a:r>
          </a:p>
          <a:p>
            <a:pPr marL="460375" marR="485140" algn="just">
              <a:spcAft>
                <a:spcPts val="0"/>
              </a:spcAft>
            </a:pPr>
            <a:endParaRPr lang="pt-BR" sz="2400" b="1" dirty="0">
              <a:latin typeface="Franklin Gothic Book" panose="020B05030201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746125" marR="48514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spc="-15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Geradoras – </a:t>
            </a:r>
            <a:r>
              <a:rPr lang="pt-BR" spc="-15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Produção de  </a:t>
            </a:r>
            <a:r>
              <a:rPr lang="pt-BR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energia;</a:t>
            </a:r>
          </a:p>
          <a:p>
            <a:pPr marL="746125" marR="48514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Transmissoras – </a:t>
            </a:r>
            <a:r>
              <a:rPr lang="pt-BR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Transmissão de energia </a:t>
            </a:r>
            <a:r>
              <a:rPr lang="pt-BR" spc="-15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para </a:t>
            </a:r>
            <a:r>
              <a:rPr lang="pt-BR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os centros consumidores;</a:t>
            </a:r>
          </a:p>
          <a:p>
            <a:pPr marL="746125" marR="48514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Distribuidoras - </a:t>
            </a:r>
            <a:r>
              <a:rPr lang="pt-BR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Distribuição da energia </a:t>
            </a:r>
            <a:r>
              <a:rPr lang="pt-BR" spc="-15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até </a:t>
            </a:r>
            <a:r>
              <a:rPr lang="pt-BR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casa/indústria/comercio, entre outras.</a:t>
            </a:r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83" name="Imagem 82" descr="Uma imagem contendo placar&#10;&#10;Descrição gerada automaticamente">
            <a:extLst>
              <a:ext uri="{FF2B5EF4-FFF2-40B4-BE49-F238E27FC236}">
                <a16:creationId xmlns:a16="http://schemas.microsoft.com/office/drawing/2014/main" id="{95F55E99-282F-4FA4-8D4E-20FE0A35D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83" y="5776093"/>
            <a:ext cx="2081617" cy="1040809"/>
          </a:xfrm>
          <a:prstGeom prst="rect">
            <a:avLst/>
          </a:prstGeom>
        </p:spPr>
      </p:pic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CFAE5380-A33B-4BBA-9253-8FBBB3A36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998" y="2023784"/>
            <a:ext cx="3409381" cy="345222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332B1B-2C66-4B7D-B745-2B38BF4F223F}"/>
              </a:ext>
            </a:extLst>
          </p:cNvPr>
          <p:cNvSpPr txBox="1"/>
          <p:nvPr/>
        </p:nvSpPr>
        <p:spPr>
          <a:xfrm>
            <a:off x="798851" y="702980"/>
            <a:ext cx="81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F337A"/>
                </a:solidFill>
                <a:latin typeface="Franklin Gothic Demi" panose="020B0703020102020204" pitchFamily="34" charset="0"/>
              </a:rPr>
              <a:t>O CAMINHO DA ENERGIA ELÉTRICA</a:t>
            </a:r>
            <a:endParaRPr lang="pt-BR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B7F004B-E8D6-4D2C-8D0A-1AF3CCDB79CE}"/>
              </a:ext>
            </a:extLst>
          </p:cNvPr>
          <p:cNvCxnSpPr>
            <a:cxnSpLocks/>
          </p:cNvCxnSpPr>
          <p:nvPr/>
        </p:nvCxnSpPr>
        <p:spPr>
          <a:xfrm>
            <a:off x="0" y="1340290"/>
            <a:ext cx="8934139" cy="0"/>
          </a:xfrm>
          <a:prstGeom prst="line">
            <a:avLst/>
          </a:prstGeom>
          <a:ln w="76200">
            <a:solidFill>
              <a:srgbClr val="001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9094EB10-8ECA-4361-A91B-F8D58DD20C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734" t="8933" r="7293" b="63963"/>
          <a:stretch/>
        </p:blipFill>
        <p:spPr>
          <a:xfrm>
            <a:off x="10940758" y="1649186"/>
            <a:ext cx="1255926" cy="85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D951550-BA98-4EF2-BF69-826F6FA1696E}"/>
              </a:ext>
            </a:extLst>
          </p:cNvPr>
          <p:cNvSpPr txBox="1"/>
          <p:nvPr/>
        </p:nvSpPr>
        <p:spPr>
          <a:xfrm>
            <a:off x="798851" y="702980"/>
            <a:ext cx="81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F337A"/>
                </a:solidFill>
                <a:latin typeface="Franklin Gothic Demi" panose="020B0703020102020204" pitchFamily="34" charset="0"/>
              </a:rPr>
              <a:t>MODELO INSTITUCIONAL DO SETOR ELÉTRICO BRASILEIRO </a:t>
            </a:r>
            <a:endParaRPr lang="pt-BR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E7A691A-037E-4C57-8F6C-C7793031DCC3}"/>
              </a:ext>
            </a:extLst>
          </p:cNvPr>
          <p:cNvSpPr txBox="1"/>
          <p:nvPr/>
        </p:nvSpPr>
        <p:spPr>
          <a:xfrm>
            <a:off x="1628930" y="2673262"/>
            <a:ext cx="893413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marR="485140" algn="just">
              <a:spcAft>
                <a:spcPts val="0"/>
              </a:spcAft>
            </a:pPr>
            <a:r>
              <a:rPr lang="pt-BR" sz="2800" b="1" dirty="0">
                <a:latin typeface="Franklin Gothic Book" panose="020B0503020102020204" pitchFamily="34" charset="0"/>
              </a:rPr>
              <a:t>Modelo do Setor Elétrico  Brasileiro, em 2003, criou dois ambientes de contratação de energia.</a:t>
            </a:r>
          </a:p>
          <a:p>
            <a:pPr marL="460375" marR="485140" algn="just">
              <a:spcAft>
                <a:spcPts val="0"/>
              </a:spcAft>
            </a:pPr>
            <a:endParaRPr lang="pt-BR" sz="2400" dirty="0">
              <a:latin typeface="Franklin Gothic Book" panose="020B0503020102020204" pitchFamily="34" charset="0"/>
            </a:endParaRPr>
          </a:p>
          <a:p>
            <a:pPr marL="460375" marR="485140" algn="just">
              <a:spcAft>
                <a:spcPts val="0"/>
              </a:spcAft>
            </a:pPr>
            <a:r>
              <a:rPr lang="pt-BR" sz="2400" b="1" dirty="0">
                <a:latin typeface="Franklin Gothic Book" panose="020B0503020102020204" pitchFamily="34" charset="0"/>
              </a:rPr>
              <a:t>ACL</a:t>
            </a:r>
            <a:r>
              <a:rPr lang="pt-BR" sz="2400" dirty="0">
                <a:latin typeface="Franklin Gothic Book" panose="020B0503020102020204" pitchFamily="34" charset="0"/>
              </a:rPr>
              <a:t> – Ambiente de Contratação Livre </a:t>
            </a:r>
          </a:p>
          <a:p>
            <a:pPr marL="460375" marR="485140" algn="just">
              <a:spcAft>
                <a:spcPts val="0"/>
              </a:spcAft>
            </a:pPr>
            <a:r>
              <a:rPr lang="pt-BR" sz="2400" b="1" dirty="0">
                <a:latin typeface="Franklin Gothic Book" panose="020B0503020102020204" pitchFamily="34" charset="0"/>
              </a:rPr>
              <a:t>ACR </a:t>
            </a:r>
            <a:r>
              <a:rPr lang="pt-BR" sz="2400" dirty="0">
                <a:latin typeface="Franklin Gothic Book" panose="020B0503020102020204" pitchFamily="34" charset="0"/>
              </a:rPr>
              <a:t>– Ambiente de Contratação Regulada</a:t>
            </a:r>
          </a:p>
          <a:p>
            <a:pPr marL="460375" marR="485140" algn="just">
              <a:spcAft>
                <a:spcPts val="0"/>
              </a:spcAft>
            </a:pPr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83" name="Imagem 82" descr="Uma imagem contendo placar&#10;&#10;Descrição gerada automaticamente">
            <a:extLst>
              <a:ext uri="{FF2B5EF4-FFF2-40B4-BE49-F238E27FC236}">
                <a16:creationId xmlns:a16="http://schemas.microsoft.com/office/drawing/2014/main" id="{95F55E99-282F-4FA4-8D4E-20FE0A35D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83" y="5776093"/>
            <a:ext cx="2081617" cy="1040809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2378EC2-32B7-4C24-8102-60A81005FA62}"/>
              </a:ext>
            </a:extLst>
          </p:cNvPr>
          <p:cNvCxnSpPr>
            <a:cxnSpLocks/>
          </p:cNvCxnSpPr>
          <p:nvPr/>
        </p:nvCxnSpPr>
        <p:spPr>
          <a:xfrm>
            <a:off x="0" y="1340290"/>
            <a:ext cx="8934139" cy="0"/>
          </a:xfrm>
          <a:prstGeom prst="line">
            <a:avLst/>
          </a:prstGeom>
          <a:ln w="76200">
            <a:solidFill>
              <a:srgbClr val="001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8D796D5-D04B-4FE6-8E6F-172B0C4F77E7}"/>
              </a:ext>
            </a:extLst>
          </p:cNvPr>
          <p:cNvSpPr txBox="1"/>
          <p:nvPr/>
        </p:nvSpPr>
        <p:spPr>
          <a:xfrm>
            <a:off x="798851" y="1383972"/>
            <a:ext cx="81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F337A"/>
                </a:solidFill>
                <a:latin typeface="Franklin Gothic Book" panose="020B0503020102020204" pitchFamily="34" charset="0"/>
              </a:rPr>
              <a:t>Ambiente de Contratação</a:t>
            </a:r>
            <a:endParaRPr lang="pt-BR" sz="2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1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434827C-03FE-49B6-A843-0236F6B9288D}"/>
              </a:ext>
            </a:extLst>
          </p:cNvPr>
          <p:cNvSpPr/>
          <p:nvPr/>
        </p:nvSpPr>
        <p:spPr>
          <a:xfrm>
            <a:off x="1805762" y="2828835"/>
            <a:ext cx="8580475" cy="1200329"/>
          </a:xfrm>
          <a:prstGeom prst="rect">
            <a:avLst/>
          </a:prstGeom>
          <a:ln>
            <a:solidFill>
              <a:srgbClr val="00188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0F337A"/>
                </a:solidFill>
                <a:latin typeface="Franklin Gothic Demi" panose="020B0703020102020204" pitchFamily="34" charset="0"/>
              </a:rPr>
              <a:t>REGULAÇÃO</a:t>
            </a:r>
          </a:p>
          <a:p>
            <a:pPr algn="ctr"/>
            <a:r>
              <a:rPr lang="pt-BR" sz="3600" dirty="0">
                <a:solidFill>
                  <a:srgbClr val="0F337A"/>
                </a:solidFill>
                <a:latin typeface="Franklin Gothic Demi" panose="020B0703020102020204" pitchFamily="34" charset="0"/>
              </a:rPr>
              <a:t>TARIFÁRIA</a:t>
            </a:r>
          </a:p>
        </p:txBody>
      </p:sp>
      <p:pic>
        <p:nvPicPr>
          <p:cNvPr id="7" name="Imagem 6" descr="Uma imagem contendo placar&#10;&#10;Descrição gerada automaticamente">
            <a:extLst>
              <a:ext uri="{FF2B5EF4-FFF2-40B4-BE49-F238E27FC236}">
                <a16:creationId xmlns:a16="http://schemas.microsoft.com/office/drawing/2014/main" id="{34D6879B-AA92-4A51-93E3-F21E625F8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83" y="5776093"/>
            <a:ext cx="2081617" cy="10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2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D951550-BA98-4EF2-BF69-826F6FA1696E}"/>
              </a:ext>
            </a:extLst>
          </p:cNvPr>
          <p:cNvSpPr txBox="1"/>
          <p:nvPr/>
        </p:nvSpPr>
        <p:spPr>
          <a:xfrm>
            <a:off x="798851" y="702980"/>
            <a:ext cx="81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F337A"/>
                </a:solidFill>
                <a:latin typeface="Franklin Gothic Demi" panose="020B0703020102020204" pitchFamily="34" charset="0"/>
              </a:rPr>
              <a:t>REGULAÇÃO TARIFÁRIA</a:t>
            </a:r>
            <a:endParaRPr lang="pt-BR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2378EC2-32B7-4C24-8102-60A81005FA62}"/>
              </a:ext>
            </a:extLst>
          </p:cNvPr>
          <p:cNvCxnSpPr>
            <a:cxnSpLocks/>
          </p:cNvCxnSpPr>
          <p:nvPr/>
        </p:nvCxnSpPr>
        <p:spPr>
          <a:xfrm>
            <a:off x="0" y="1340290"/>
            <a:ext cx="8934139" cy="0"/>
          </a:xfrm>
          <a:prstGeom prst="line">
            <a:avLst/>
          </a:prstGeom>
          <a:ln w="76200">
            <a:solidFill>
              <a:srgbClr val="001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01C08650-33FF-41B9-8AC7-5BC14A3F6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785" y="1757158"/>
            <a:ext cx="6238102" cy="4397862"/>
          </a:xfrm>
          <a:prstGeom prst="rect">
            <a:avLst/>
          </a:prstGeom>
        </p:spPr>
      </p:pic>
      <p:pic>
        <p:nvPicPr>
          <p:cNvPr id="9" name="Imagem 8" descr="Uma imagem contendo placar&#10;&#10;Descrição gerada automaticamente">
            <a:extLst>
              <a:ext uri="{FF2B5EF4-FFF2-40B4-BE49-F238E27FC236}">
                <a16:creationId xmlns:a16="http://schemas.microsoft.com/office/drawing/2014/main" id="{47657958-6C6F-40A2-8356-89C94930C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70" y="182575"/>
            <a:ext cx="2081617" cy="104080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0BE17FE-BAC3-4C17-AB32-38251030E601}"/>
              </a:ext>
            </a:extLst>
          </p:cNvPr>
          <p:cNvSpPr/>
          <p:nvPr/>
        </p:nvSpPr>
        <p:spPr>
          <a:xfrm>
            <a:off x="-1" y="2239550"/>
            <a:ext cx="525578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marR="485140" algn="just"/>
            <a:r>
              <a:rPr lang="pt-BR" sz="2000" b="1" dirty="0">
                <a:latin typeface="Franklin Gothic Book" panose="020B0503020102020204" pitchFamily="34" charset="0"/>
              </a:rPr>
              <a:t>Parcela A -</a:t>
            </a:r>
            <a:r>
              <a:rPr lang="pt-BR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trata-se de custos cujos os montantes e </a:t>
            </a:r>
            <a:r>
              <a:rPr lang="pt-BR" b="1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preços escapam à vontade ou gestão da distribuidora</a:t>
            </a:r>
            <a:r>
              <a:rPr lang="pt-BR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pt-BR" b="1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BR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que atua apenas como arrecadadora. São os chamados custos não- gerenciáveis.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0B453C-499E-4FE4-A89F-73DDC0388151}"/>
              </a:ext>
            </a:extLst>
          </p:cNvPr>
          <p:cNvSpPr txBox="1"/>
          <p:nvPr/>
        </p:nvSpPr>
        <p:spPr>
          <a:xfrm>
            <a:off x="0" y="4646915"/>
            <a:ext cx="52557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marR="485140" algn="just">
              <a:spcAft>
                <a:spcPts val="0"/>
              </a:spcAft>
            </a:pPr>
            <a:r>
              <a:rPr lang="pt-BR" sz="2000" b="1" dirty="0">
                <a:latin typeface="Franklin Gothic Book" panose="020B0503020102020204" pitchFamily="34" charset="0"/>
              </a:rPr>
              <a:t>Parcela B</a:t>
            </a:r>
            <a:r>
              <a:rPr lang="pt-BR" sz="2000" dirty="0">
                <a:latin typeface="Franklin Gothic Book" panose="020B0503020102020204" pitchFamily="34" charset="0"/>
              </a:rPr>
              <a:t> – </a:t>
            </a:r>
            <a:r>
              <a:rPr lang="pt-BR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são </a:t>
            </a:r>
            <a:r>
              <a:rPr lang="pt-BR" b="1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os</a:t>
            </a:r>
            <a:r>
              <a:rPr lang="pt-BR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BR" b="1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custos diretamente gerenciáveis e administrados pela própria distribuidora</a:t>
            </a:r>
            <a:r>
              <a:rPr lang="pt-BR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 como operação, manutenção e remuneração dos investimentos.</a:t>
            </a:r>
            <a:endParaRPr lang="pt-BR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Uma imagem contendo comida, quarto&#10;&#10;Descrição gerada automaticamente">
            <a:extLst>
              <a:ext uri="{FF2B5EF4-FFF2-40B4-BE49-F238E27FC236}">
                <a16:creationId xmlns:a16="http://schemas.microsoft.com/office/drawing/2014/main" id="{A3A72E55-5A80-4680-85A8-A2BF9104F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1"/>
          <a:stretch/>
        </p:blipFill>
        <p:spPr>
          <a:xfrm>
            <a:off x="8142927" y="2090846"/>
            <a:ext cx="3348110" cy="2006402"/>
          </a:xfrm>
          <a:prstGeom prst="rect">
            <a:avLst/>
          </a:prstGeom>
        </p:spPr>
      </p:pic>
      <p:pic>
        <p:nvPicPr>
          <p:cNvPr id="13" name="Imagem 12" descr="Uma imagem contendo ao ar livre, água, por do sol, barco&#10;&#10;Descrição gerada automaticamente">
            <a:extLst>
              <a:ext uri="{FF2B5EF4-FFF2-40B4-BE49-F238E27FC236}">
                <a16:creationId xmlns:a16="http://schemas.microsoft.com/office/drawing/2014/main" id="{B9F16F3F-70BE-4AC3-86BB-ED7B9DFF2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46" y="2092579"/>
            <a:ext cx="3348110" cy="200886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D951550-BA98-4EF2-BF69-826F6FA1696E}"/>
              </a:ext>
            </a:extLst>
          </p:cNvPr>
          <p:cNvSpPr txBox="1"/>
          <p:nvPr/>
        </p:nvSpPr>
        <p:spPr>
          <a:xfrm>
            <a:off x="798851" y="702980"/>
            <a:ext cx="81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F337A"/>
                </a:solidFill>
                <a:latin typeface="Franklin Gothic Demi" panose="020B0703020102020204" pitchFamily="34" charset="0"/>
              </a:rPr>
              <a:t>REGULAÇÃO TARIFÁRIA</a:t>
            </a:r>
            <a:endParaRPr lang="pt-BR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3" name="Imagem 82" descr="Uma imagem contendo placar&#10;&#10;Descrição gerada automaticamente">
            <a:extLst>
              <a:ext uri="{FF2B5EF4-FFF2-40B4-BE49-F238E27FC236}">
                <a16:creationId xmlns:a16="http://schemas.microsoft.com/office/drawing/2014/main" id="{95F55E99-282F-4FA4-8D4E-20FE0A35D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70" y="182575"/>
            <a:ext cx="2081617" cy="1040809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2378EC2-32B7-4C24-8102-60A81005FA62}"/>
              </a:ext>
            </a:extLst>
          </p:cNvPr>
          <p:cNvCxnSpPr>
            <a:cxnSpLocks/>
          </p:cNvCxnSpPr>
          <p:nvPr/>
        </p:nvCxnSpPr>
        <p:spPr>
          <a:xfrm>
            <a:off x="0" y="1340290"/>
            <a:ext cx="8934139" cy="0"/>
          </a:xfrm>
          <a:prstGeom prst="line">
            <a:avLst/>
          </a:prstGeom>
          <a:ln w="76200">
            <a:solidFill>
              <a:srgbClr val="001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8D796D5-D04B-4FE6-8E6F-172B0C4F77E7}"/>
              </a:ext>
            </a:extLst>
          </p:cNvPr>
          <p:cNvSpPr txBox="1"/>
          <p:nvPr/>
        </p:nvSpPr>
        <p:spPr>
          <a:xfrm>
            <a:off x="798851" y="1383972"/>
            <a:ext cx="81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F337A"/>
                </a:solidFill>
                <a:latin typeface="Franklin Gothic Book" panose="020B0503020102020204" pitchFamily="34" charset="0"/>
              </a:rPr>
              <a:t>Parcela A</a:t>
            </a:r>
            <a:endParaRPr lang="pt-BR" sz="2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Imagem 4" descr="Uma imagem contendo natureza, montanha, grama, grande&#10;&#10;Descrição gerada automaticamente">
            <a:extLst>
              <a:ext uri="{FF2B5EF4-FFF2-40B4-BE49-F238E27FC236}">
                <a16:creationId xmlns:a16="http://schemas.microsoft.com/office/drawing/2014/main" id="{DD001C8A-73F9-45CB-A3B5-520AD62B23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/>
          <a:stretch/>
        </p:blipFill>
        <p:spPr>
          <a:xfrm>
            <a:off x="523378" y="2232432"/>
            <a:ext cx="1470515" cy="750047"/>
          </a:xfrm>
          <a:prstGeom prst="rect">
            <a:avLst/>
          </a:prstGeom>
          <a:ln>
            <a:solidFill>
              <a:srgbClr val="001882"/>
            </a:solidFill>
          </a:ln>
        </p:spPr>
      </p:pic>
      <p:pic>
        <p:nvPicPr>
          <p:cNvPr id="3" name="Imagem 2" descr="Moinho de vento de metal&#10;&#10;Descrição gerada automaticamente">
            <a:extLst>
              <a:ext uri="{FF2B5EF4-FFF2-40B4-BE49-F238E27FC236}">
                <a16:creationId xmlns:a16="http://schemas.microsoft.com/office/drawing/2014/main" id="{304A84A4-DE46-4C5F-8654-420CAF422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44" y="3105320"/>
            <a:ext cx="1497971" cy="764052"/>
          </a:xfrm>
          <a:prstGeom prst="rect">
            <a:avLst/>
          </a:prstGeom>
          <a:ln>
            <a:solidFill>
              <a:srgbClr val="001882"/>
            </a:solidFill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C8E583F-7C6A-4F2B-8CE6-E8545DA65A69}"/>
              </a:ext>
            </a:extLst>
          </p:cNvPr>
          <p:cNvSpPr txBox="1"/>
          <p:nvPr/>
        </p:nvSpPr>
        <p:spPr>
          <a:xfrm>
            <a:off x="506005" y="3915631"/>
            <a:ext cx="31258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Franklin Gothic Book" panose="020B0503020102020204" pitchFamily="34" charset="0"/>
              </a:rPr>
              <a:t>A </a:t>
            </a:r>
            <a:r>
              <a:rPr lang="pt-BR" sz="1400" b="1" dirty="0">
                <a:latin typeface="Franklin Gothic Book" panose="020B0503020102020204" pitchFamily="34" charset="0"/>
              </a:rPr>
              <a:t>Geração</a:t>
            </a:r>
            <a:r>
              <a:rPr lang="pt-BR" sz="1400" dirty="0">
                <a:latin typeface="Franklin Gothic Book" panose="020B0503020102020204" pitchFamily="34" charset="0"/>
              </a:rPr>
              <a:t> é o elo inicial que produz energia elétrica a partir da conversão de outras formas de energia em eletricidade. Para atender seus consumidores, as distribuidoras precisam comprar a energia que são vendidas em leilões de geração, nos quais os geradores competem para oferecer energia ao menor preço</a:t>
            </a:r>
            <a:r>
              <a:rPr lang="pt-BR" sz="1600" dirty="0"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4D4988C-5CC2-484A-9C87-0C0064E35854}"/>
              </a:ext>
            </a:extLst>
          </p:cNvPr>
          <p:cNvSpPr/>
          <p:nvPr/>
        </p:nvSpPr>
        <p:spPr>
          <a:xfrm>
            <a:off x="394890" y="2090847"/>
            <a:ext cx="3348111" cy="4163450"/>
          </a:xfrm>
          <a:prstGeom prst="rect">
            <a:avLst/>
          </a:prstGeom>
          <a:noFill/>
          <a:ln>
            <a:solidFill>
              <a:srgbClr val="001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AA779E6-667F-4DFC-8102-1635268D27AF}"/>
              </a:ext>
            </a:extLst>
          </p:cNvPr>
          <p:cNvSpPr txBox="1"/>
          <p:nvPr/>
        </p:nvSpPr>
        <p:spPr>
          <a:xfrm>
            <a:off x="4416955" y="4288574"/>
            <a:ext cx="30505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Franklin Gothic Book" panose="020B0503020102020204" pitchFamily="34" charset="0"/>
              </a:rPr>
              <a:t>A </a:t>
            </a:r>
            <a:r>
              <a:rPr lang="pt-BR" sz="1400" b="1" dirty="0">
                <a:latin typeface="Franklin Gothic Book" panose="020B0503020102020204" pitchFamily="34" charset="0"/>
              </a:rPr>
              <a:t>Transmissão</a:t>
            </a:r>
            <a:r>
              <a:rPr lang="pt-BR" sz="1400" dirty="0">
                <a:latin typeface="Franklin Gothic Book" panose="020B0503020102020204" pitchFamily="34" charset="0"/>
              </a:rPr>
              <a:t> refere-se ao transporte de energia elétrica dos geradores à concessão das distribuidoras. Esses valores são definidos por meio de licitações públicas promovidas pelo governo federal, cujo os custos são rateados pelos agentes do setor.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D3D4E85-B875-4C6A-93B0-2F4684B77477}"/>
              </a:ext>
            </a:extLst>
          </p:cNvPr>
          <p:cNvSpPr/>
          <p:nvPr/>
        </p:nvSpPr>
        <p:spPr>
          <a:xfrm>
            <a:off x="4268195" y="2092578"/>
            <a:ext cx="3348111" cy="4161718"/>
          </a:xfrm>
          <a:prstGeom prst="rect">
            <a:avLst/>
          </a:prstGeom>
          <a:noFill/>
          <a:ln>
            <a:solidFill>
              <a:srgbClr val="001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inal de Adição 6">
            <a:extLst>
              <a:ext uri="{FF2B5EF4-FFF2-40B4-BE49-F238E27FC236}">
                <a16:creationId xmlns:a16="http://schemas.microsoft.com/office/drawing/2014/main" id="{A35ECFF3-7FC0-46FE-B3A4-4F0265B65C64}"/>
              </a:ext>
            </a:extLst>
          </p:cNvPr>
          <p:cNvSpPr/>
          <p:nvPr/>
        </p:nvSpPr>
        <p:spPr>
          <a:xfrm>
            <a:off x="3547685" y="3182848"/>
            <a:ext cx="914400" cy="914400"/>
          </a:xfrm>
          <a:prstGeom prst="mathPlus">
            <a:avLst/>
          </a:prstGeom>
          <a:solidFill>
            <a:srgbClr val="001882"/>
          </a:solidFill>
          <a:ln>
            <a:solidFill>
              <a:srgbClr val="001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387F4CB-EADA-4519-97B3-F6776EE221F0}"/>
              </a:ext>
            </a:extLst>
          </p:cNvPr>
          <p:cNvSpPr txBox="1"/>
          <p:nvPr/>
        </p:nvSpPr>
        <p:spPr>
          <a:xfrm>
            <a:off x="8291686" y="4546635"/>
            <a:ext cx="30505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Franklin Gothic Book" panose="020B0503020102020204" pitchFamily="34" charset="0"/>
              </a:rPr>
              <a:t>Os </a:t>
            </a:r>
            <a:r>
              <a:rPr lang="pt-BR" sz="1400" b="1" dirty="0">
                <a:latin typeface="Franklin Gothic Book" panose="020B0503020102020204" pitchFamily="34" charset="0"/>
              </a:rPr>
              <a:t>Encargos Setoriais </a:t>
            </a:r>
            <a:r>
              <a:rPr lang="pt-BR" sz="1400" dirty="0">
                <a:latin typeface="Franklin Gothic Book" panose="020B0503020102020204" pitchFamily="34" charset="0"/>
              </a:rPr>
              <a:t>são valores cobrados por determinação legal para o desenvolvimento do setor elétrico e para as políticas energéticas do Governo Federal.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E874EE30-2B9A-434D-A6BB-98205DC0E63B}"/>
              </a:ext>
            </a:extLst>
          </p:cNvPr>
          <p:cNvSpPr/>
          <p:nvPr/>
        </p:nvSpPr>
        <p:spPr>
          <a:xfrm>
            <a:off x="8142926" y="2092578"/>
            <a:ext cx="3348111" cy="4161718"/>
          </a:xfrm>
          <a:prstGeom prst="rect">
            <a:avLst/>
          </a:prstGeom>
          <a:noFill/>
          <a:ln>
            <a:solidFill>
              <a:srgbClr val="001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inal de Adição 19">
            <a:extLst>
              <a:ext uri="{FF2B5EF4-FFF2-40B4-BE49-F238E27FC236}">
                <a16:creationId xmlns:a16="http://schemas.microsoft.com/office/drawing/2014/main" id="{643F06D5-8B03-4C49-B214-558B60AD4133}"/>
              </a:ext>
            </a:extLst>
          </p:cNvPr>
          <p:cNvSpPr/>
          <p:nvPr/>
        </p:nvSpPr>
        <p:spPr>
          <a:xfrm>
            <a:off x="7420991" y="3276412"/>
            <a:ext cx="914400" cy="914400"/>
          </a:xfrm>
          <a:prstGeom prst="mathPlus">
            <a:avLst/>
          </a:prstGeom>
          <a:solidFill>
            <a:srgbClr val="001882"/>
          </a:solidFill>
          <a:ln>
            <a:solidFill>
              <a:srgbClr val="001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B479862-D271-485C-920F-CD46ABCB4827}"/>
              </a:ext>
            </a:extLst>
          </p:cNvPr>
          <p:cNvSpPr txBox="1"/>
          <p:nvPr/>
        </p:nvSpPr>
        <p:spPr>
          <a:xfrm>
            <a:off x="1323001" y="6254297"/>
            <a:ext cx="134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F337A"/>
                </a:solidFill>
                <a:latin typeface="Franklin Gothic Book" panose="020B0503020102020204" pitchFamily="34" charset="0"/>
              </a:rPr>
              <a:t>Geração</a:t>
            </a:r>
            <a:endParaRPr lang="pt-BR" sz="2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6269437-9DF2-488F-A32B-7DF99A3CA8E9}"/>
              </a:ext>
            </a:extLst>
          </p:cNvPr>
          <p:cNvSpPr txBox="1"/>
          <p:nvPr/>
        </p:nvSpPr>
        <p:spPr>
          <a:xfrm>
            <a:off x="5011769" y="6254296"/>
            <a:ext cx="186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F337A"/>
                </a:solidFill>
                <a:latin typeface="Franklin Gothic Book" panose="020B0503020102020204" pitchFamily="34" charset="0"/>
              </a:rPr>
              <a:t>Transmissão</a:t>
            </a:r>
            <a:endParaRPr lang="pt-BR" sz="2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588D52D-ADB5-4F9C-856D-4CB2202887DE}"/>
              </a:ext>
            </a:extLst>
          </p:cNvPr>
          <p:cNvSpPr txBox="1"/>
          <p:nvPr/>
        </p:nvSpPr>
        <p:spPr>
          <a:xfrm>
            <a:off x="8389773" y="6254295"/>
            <a:ext cx="285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F337A"/>
                </a:solidFill>
                <a:latin typeface="Franklin Gothic Book" panose="020B0503020102020204" pitchFamily="34" charset="0"/>
              </a:rPr>
              <a:t>Encargos Setoriais</a:t>
            </a:r>
            <a:endParaRPr lang="pt-BR" sz="2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8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xícara, mesa, comida, conjunto&#10;&#10;Descrição gerada automaticamente">
            <a:extLst>
              <a:ext uri="{FF2B5EF4-FFF2-40B4-BE49-F238E27FC236}">
                <a16:creationId xmlns:a16="http://schemas.microsoft.com/office/drawing/2014/main" id="{617ED076-0C86-4C62-9B22-493E13FD4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46" y="299721"/>
            <a:ext cx="3727802" cy="1833345"/>
          </a:xfrm>
          <a:prstGeom prst="rect">
            <a:avLst/>
          </a:prstGeom>
        </p:spPr>
      </p:pic>
      <p:pic>
        <p:nvPicPr>
          <p:cNvPr id="83" name="Imagem 82" descr="Uma imagem contendo placar&#10;&#10;Descrição gerada automaticamente">
            <a:extLst>
              <a:ext uri="{FF2B5EF4-FFF2-40B4-BE49-F238E27FC236}">
                <a16:creationId xmlns:a16="http://schemas.microsoft.com/office/drawing/2014/main" id="{95F55E99-282F-4FA4-8D4E-20FE0A35D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83" y="5776093"/>
            <a:ext cx="2081617" cy="1040809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2378EC2-32B7-4C24-8102-60A81005FA62}"/>
              </a:ext>
            </a:extLst>
          </p:cNvPr>
          <p:cNvCxnSpPr>
            <a:cxnSpLocks/>
          </p:cNvCxnSpPr>
          <p:nvPr/>
        </p:nvCxnSpPr>
        <p:spPr>
          <a:xfrm>
            <a:off x="0" y="1340290"/>
            <a:ext cx="8934139" cy="0"/>
          </a:xfrm>
          <a:prstGeom prst="line">
            <a:avLst/>
          </a:prstGeom>
          <a:ln w="76200">
            <a:solidFill>
              <a:srgbClr val="001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8D796D5-D04B-4FE6-8E6F-172B0C4F77E7}"/>
              </a:ext>
            </a:extLst>
          </p:cNvPr>
          <p:cNvSpPr txBox="1"/>
          <p:nvPr/>
        </p:nvSpPr>
        <p:spPr>
          <a:xfrm>
            <a:off x="798851" y="1383972"/>
            <a:ext cx="81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F337A"/>
                </a:solidFill>
                <a:latin typeface="Franklin Gothic Book" panose="020B0503020102020204" pitchFamily="34" charset="0"/>
              </a:rPr>
              <a:t>Quais são os Encargos Setoriais?</a:t>
            </a:r>
            <a:endParaRPr lang="pt-BR" sz="2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4F5C115-4E84-4890-9D08-6E5176DA7ACB}"/>
              </a:ext>
            </a:extLst>
          </p:cNvPr>
          <p:cNvSpPr txBox="1"/>
          <p:nvPr/>
        </p:nvSpPr>
        <p:spPr>
          <a:xfrm>
            <a:off x="798851" y="702980"/>
            <a:ext cx="81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F337A"/>
                </a:solidFill>
                <a:latin typeface="Franklin Gothic Demi" panose="020B0703020102020204" pitchFamily="34" charset="0"/>
              </a:rPr>
              <a:t>REGULAÇÃO TARIFÁRIA</a:t>
            </a:r>
            <a:endParaRPr lang="pt-BR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9F111CA-256B-429C-A95E-90217C98C958}"/>
              </a:ext>
            </a:extLst>
          </p:cNvPr>
          <p:cNvSpPr txBox="1"/>
          <p:nvPr/>
        </p:nvSpPr>
        <p:spPr>
          <a:xfrm>
            <a:off x="1222184" y="2133066"/>
            <a:ext cx="9747631" cy="3729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marR="485140" algn="just">
              <a:lnSpc>
                <a:spcPct val="150000"/>
              </a:lnSpc>
            </a:pPr>
            <a:r>
              <a:rPr lang="pt-BR" sz="2000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Os Encargos Setoriais </a:t>
            </a:r>
            <a:r>
              <a:rPr lang="pt-BR" sz="2000" b="1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são instituídos por lei </a:t>
            </a:r>
            <a:r>
              <a:rPr lang="pt-BR" sz="2000" dirty="0">
                <a:latin typeface="Franklin Gothic Book" panose="020B0503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para o desenvolvimento do setor elétrico e para as políticas energéticas do Governo Federal.</a:t>
            </a:r>
          </a:p>
          <a:p>
            <a:pPr marL="460375" marR="485140" algn="just">
              <a:lnSpc>
                <a:spcPct val="150000"/>
              </a:lnSpc>
            </a:pPr>
            <a:endParaRPr lang="pt-BR" sz="2000" dirty="0">
              <a:latin typeface="Franklin Gothic Book" panose="020B0503020102020204" pitchFamily="34" charset="0"/>
            </a:endParaRPr>
          </a:p>
          <a:p>
            <a:pPr marL="746125" marR="48514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Franklin Gothic Book" panose="020B0503020102020204" pitchFamily="34" charset="0"/>
              </a:rPr>
              <a:t>Conta de Desenvolvimento Energético -  CDE;</a:t>
            </a:r>
          </a:p>
          <a:p>
            <a:pPr marL="746125" marR="48514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Franklin Gothic Book" panose="020B0503020102020204" pitchFamily="34" charset="0"/>
              </a:rPr>
              <a:t>Programa de Incentivo à Fontes Alternativas de Energia Elétrica – PROINFA; </a:t>
            </a:r>
          </a:p>
          <a:p>
            <a:pPr marL="746125" marR="48514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Franklin Gothic Book" panose="020B0503020102020204" pitchFamily="34" charset="0"/>
              </a:rPr>
              <a:t>Encargos de Serviços do Sistema – ESS e de Energia de Reserva – EER;</a:t>
            </a:r>
          </a:p>
          <a:p>
            <a:pPr marL="746125" marR="48514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Franklin Gothic Book" panose="020B0503020102020204" pitchFamily="34" charset="0"/>
              </a:rPr>
              <a:t>Taxa de Fiscalização dos Serviços de Energia Elétrica – TFSEE</a:t>
            </a:r>
          </a:p>
          <a:p>
            <a:pPr marL="746125" marR="48514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Franklin Gothic Book" panose="020B0503020102020204" pitchFamily="34" charset="0"/>
              </a:rPr>
              <a:t>Pesquisa e Desenvolvimento – </a:t>
            </a:r>
            <a:r>
              <a:rPr lang="pt-BR" sz="2000" dirty="0" err="1">
                <a:latin typeface="Franklin Gothic Book" panose="020B0503020102020204" pitchFamily="34" charset="0"/>
              </a:rPr>
              <a:t>P&amp;d</a:t>
            </a:r>
            <a:r>
              <a:rPr lang="pt-BR" sz="2000" dirty="0">
                <a:latin typeface="Franklin Gothic Book" panose="020B0503020102020204" pitchFamily="34" charset="0"/>
              </a:rPr>
              <a:t> e Programa de Eficiência Energética - PEE</a:t>
            </a:r>
          </a:p>
        </p:txBody>
      </p:sp>
    </p:spTree>
    <p:extLst>
      <p:ext uri="{BB962C8B-B14F-4D97-AF65-F5344CB8AC3E}">
        <p14:creationId xmlns:p14="http://schemas.microsoft.com/office/powerpoint/2010/main" val="592765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975</Words>
  <Application>Microsoft Office PowerPoint</Application>
  <PresentationFormat>Widescreen</PresentationFormat>
  <Paragraphs>158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Franklin Gothic Book</vt:lpstr>
      <vt:lpstr>Franklin Gothic Demi</vt:lpstr>
      <vt:lpstr>Franklin Gothic Demi Cond</vt:lpstr>
      <vt:lpstr>Tema do Office</vt:lpstr>
      <vt:lpstr>GERAÇÃO DISTRÍBUIDA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GERAÇÃO DISTRÍBUIDA</dc:title>
  <dc:creator>nelson tinoco</dc:creator>
  <cp:lastModifiedBy>nelson tinoco</cp:lastModifiedBy>
  <cp:revision>51</cp:revision>
  <dcterms:created xsi:type="dcterms:W3CDTF">2019-11-03T20:39:01Z</dcterms:created>
  <dcterms:modified xsi:type="dcterms:W3CDTF">2019-11-06T07:27:14Z</dcterms:modified>
</cp:coreProperties>
</file>