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6" r:id="rId3"/>
    <p:sldId id="287" r:id="rId4"/>
    <p:sldId id="280" r:id="rId5"/>
    <p:sldId id="284" r:id="rId6"/>
    <p:sldId id="262" r:id="rId7"/>
    <p:sldId id="282" r:id="rId8"/>
    <p:sldId id="285" r:id="rId9"/>
    <p:sldId id="277" r:id="rId10"/>
    <p:sldId id="263" r:id="rId11"/>
    <p:sldId id="283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83C5"/>
    <a:srgbClr val="3A8F36"/>
    <a:srgbClr val="0D83C6"/>
    <a:srgbClr val="F7A418"/>
    <a:srgbClr val="2B924F"/>
    <a:srgbClr val="92BF2B"/>
    <a:srgbClr val="4F753C"/>
    <a:srgbClr val="5BB135"/>
    <a:srgbClr val="076088"/>
    <a:srgbClr val="3DC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D49182-A983-448C-89EC-9CEDDAC57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6DE938-3AFA-4C88-B19F-520155835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07D54B5-76E6-45F1-9CF2-E1A1EFDF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7831-69D2-4C3E-85C6-D3CA1923A8B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DF2AEE3-1B81-4869-844F-C6EA776A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08AAD08-62AB-46F8-807D-F4C9FBA3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E592-A706-43BC-A5FA-1DD5C79FE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54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E6195E-A2C5-4FF8-A9A7-FABA51B5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7292784-DC86-4F33-963A-496309E50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ADD1C0F-BBA0-4B59-B6CF-87CD4055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7831-69D2-4C3E-85C6-D3CA1923A8B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213DC04-5D40-4445-932E-01A305E8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E72A810-607B-4D14-ADAF-3034BEA2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E592-A706-43BC-A5FA-1DD5C79FE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73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263CB4F-4B5D-4F4A-B07C-2F41014D0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6045771-CF02-44CA-97C1-AA6D5AE93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AFE81BD-8C8E-4AD9-9387-9396D128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7831-69D2-4C3E-85C6-D3CA1923A8B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9EB6A39-6121-4889-80D3-EB96301A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350EEA1-3F6C-4C6A-9D7F-336136B8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E592-A706-43BC-A5FA-1DD5C79FE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98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80BC9E-34D5-4271-8DB2-05605DC9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F38672A-DD78-4008-82D4-8589564B9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A142959-4EE3-45DC-8BB7-5D59B792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7831-69D2-4C3E-85C6-D3CA1923A8B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813D821-30E2-4E11-B5B7-CA86EA95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A371842-0F86-405F-90F8-AD5551C1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E592-A706-43BC-A5FA-1DD5C79FE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37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F9E07C-E937-44CC-96FA-3A2EFE40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336ED3B-2D60-4BCC-9DC9-2722B57AF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6DC84BB-68FD-4A54-A0A9-AF43A49B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7831-69D2-4C3E-85C6-D3CA1923A8B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DC03F5E-CD01-464F-8736-196FB841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7640DFC-3AEA-401B-8200-F1D0445C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E592-A706-43BC-A5FA-1DD5C79FE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64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B2C08B-1BB4-4B62-ACBF-64C14A48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E8FAE66-0FF7-4410-B0BB-4CB59265B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6896D74-E9EB-4A2D-976B-7A5CDB80A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8410DF8-1337-4C64-82D8-E1C6B97F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7831-69D2-4C3E-85C6-D3CA1923A8B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B6B545D-AF71-47CA-9DFC-6200D113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0F480BE-8489-40A2-9E2C-F46F65CD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E592-A706-43BC-A5FA-1DD5C79FE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6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0E6AD-45CE-42E1-9E02-632BB55C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4EC7B36-96BA-4F4C-8E5D-A970D9B02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9102E8A-F8B0-498A-AAF8-DFFD83BD8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3B3D5D48-775F-4330-B22B-BA5F0DE62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C6E9687-B1D7-478D-9C0F-D81493B1D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A18D951-0252-4B3C-8255-FA544C7CB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7831-69D2-4C3E-85C6-D3CA1923A8B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D387F4D7-E434-4708-ACD2-4FF3135C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08049995-1B94-4ED5-A765-D20B2CFA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E592-A706-43BC-A5FA-1DD5C79FE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15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7E0EDA-3685-4A5B-9C66-58C4BA31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D357DA9-452E-45F6-AA50-FC6134A8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7831-69D2-4C3E-85C6-D3CA1923A8B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F5AEFF9-3884-450C-9C8F-8CADBEF9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A88B6D51-EE35-45B8-B5B8-6BAAD1FC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E592-A706-43BC-A5FA-1DD5C79FE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11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EDF686CF-C789-4AED-8F8A-173D430D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7831-69D2-4C3E-85C6-D3CA1923A8B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DD8C99A-9497-431B-A693-62F467C0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A77F139-F277-43C6-88CB-CD4225CA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E592-A706-43BC-A5FA-1DD5C79FE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C7653F-8136-4FD4-8A2A-FCE5DFF9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DF0DF40-C279-468C-9A45-00401A54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E2CE73F-8E4B-4037-B1A5-6CC007038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7181981-AF9C-4B73-87F0-611FA2025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7831-69D2-4C3E-85C6-D3CA1923A8B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DD0B74B-0B53-4753-90D8-1FAA9D4E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E1F1459-31E3-4586-9790-4445088F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E592-A706-43BC-A5FA-1DD5C79FE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20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43DBFC-08AF-40B9-8600-8FAF3C24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C8532917-94F4-473E-BA03-2C82BB506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8708DD8-61B2-420A-A203-0FF07A44D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F789283-35EB-4265-854B-879D54FD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7831-69D2-4C3E-85C6-D3CA1923A8B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2D6822C-2F1B-4162-B8AE-0A16D2AF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84E067E-74A8-440F-A9B7-F62A00D9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E592-A706-43BC-A5FA-1DD5C79FE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69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7220408-DC64-4025-8CAF-6E312D71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B4BA76A-A2DE-4A32-B5DC-ACF23912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1EDFA81-C5AD-4C33-BF59-1F6E60BF3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7831-69D2-4C3E-85C6-D3CA1923A8B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340A307-4E67-4691-A0FD-BF1F5B345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530A33E-75FE-446C-93A1-391FDB0C3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AE592-A706-43BC-A5FA-1DD5C79FE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77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72F5087-60C2-4986-9322-FC0B43116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67" y="0"/>
            <a:ext cx="5604633" cy="38481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7B5772C-C047-4496-AFC0-E885E3A46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0396"/>
            <a:ext cx="12192000" cy="245760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D938AE5A-2118-4701-B5E7-00B7FAA49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79" y="998621"/>
            <a:ext cx="3951649" cy="198521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A5022C6-655F-4C5D-A67D-E4F8DEFB0B20}"/>
              </a:ext>
            </a:extLst>
          </p:cNvPr>
          <p:cNvSpPr txBox="1"/>
          <p:nvPr/>
        </p:nvSpPr>
        <p:spPr>
          <a:xfrm>
            <a:off x="1705829" y="3190132"/>
            <a:ext cx="4449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18362"/>
                </a:solidFill>
                <a:cs typeface="Arial" panose="020B0604020202020204" pitchFamily="34" charset="0"/>
              </a:rPr>
              <a:t>Revisão da Resolução Normativa 482/2012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DBD2E357-D9BC-428F-8EB0-2FB13943FD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901" y="5991727"/>
            <a:ext cx="2184561" cy="7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6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70BE279-FF31-4CB1-8589-71F66320B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2" y="0"/>
            <a:ext cx="12191237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2EC01B3-E2CB-421D-9217-7702521E8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2965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4BE5086-F9AB-459B-8B65-0A45ACD07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39" y="171587"/>
            <a:ext cx="1849896" cy="1044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DB4FAAE-B11D-4717-9916-94442BCD4442}"/>
              </a:ext>
            </a:extLst>
          </p:cNvPr>
          <p:cNvSpPr txBox="1"/>
          <p:nvPr/>
        </p:nvSpPr>
        <p:spPr>
          <a:xfrm>
            <a:off x="6467912" y="1959800"/>
            <a:ext cx="4774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38758E"/>
                </a:solidFill>
              </a:rPr>
              <a:t>QUANTO A </a:t>
            </a:r>
            <a:r>
              <a:rPr lang="pt-BR" sz="2800" b="1" dirty="0">
                <a:solidFill>
                  <a:srgbClr val="38758E"/>
                </a:solidFill>
              </a:rPr>
              <a:t>GERAÇÃO DISTRIBUÍDA</a:t>
            </a:r>
            <a:r>
              <a:rPr lang="pt-BR" sz="2800" dirty="0">
                <a:solidFill>
                  <a:srgbClr val="38758E"/>
                </a:solidFill>
              </a:rPr>
              <a:t> CUSTA PARA OS CONSUMIDORES QUE </a:t>
            </a:r>
            <a:r>
              <a:rPr lang="pt-BR" sz="2800" b="1" dirty="0">
                <a:solidFill>
                  <a:srgbClr val="38758E"/>
                </a:solidFill>
              </a:rPr>
              <a:t>NÃO ESTÃO</a:t>
            </a:r>
            <a:r>
              <a:rPr lang="pt-BR" sz="2800" dirty="0">
                <a:solidFill>
                  <a:srgbClr val="38758E"/>
                </a:solidFill>
              </a:rPr>
              <a:t> NESSE SISTEMA?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1439A2D-6250-41B5-B2B1-4FE155275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3" y="2656086"/>
            <a:ext cx="6123907" cy="440400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7C22512-7836-441D-924A-E5C7E6AD1BE5}"/>
              </a:ext>
            </a:extLst>
          </p:cNvPr>
          <p:cNvSpPr/>
          <p:nvPr/>
        </p:nvSpPr>
        <p:spPr>
          <a:xfrm>
            <a:off x="724249" y="4233158"/>
            <a:ext cx="1139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2018</a:t>
            </a:r>
          </a:p>
          <a:p>
            <a:pPr algn="ctr"/>
            <a:r>
              <a:rPr lang="pt-BR" b="1" dirty="0">
                <a:solidFill>
                  <a:srgbClr val="2B924F"/>
                </a:solidFill>
              </a:rPr>
              <a:t>R$ 205</a:t>
            </a:r>
          </a:p>
          <a:p>
            <a:pPr algn="ctr"/>
            <a:r>
              <a:rPr lang="pt-BR" b="1" dirty="0">
                <a:solidFill>
                  <a:srgbClr val="2B924F"/>
                </a:solidFill>
              </a:rPr>
              <a:t>milhões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EA5206F-6FC9-4666-961B-FEBA785B7142}"/>
              </a:ext>
            </a:extLst>
          </p:cNvPr>
          <p:cNvSpPr/>
          <p:nvPr/>
        </p:nvSpPr>
        <p:spPr>
          <a:xfrm>
            <a:off x="1598513" y="3750602"/>
            <a:ext cx="1639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2021</a:t>
            </a:r>
          </a:p>
          <a:p>
            <a:pPr algn="ctr"/>
            <a:r>
              <a:rPr lang="pt-BR" b="1" dirty="0">
                <a:solidFill>
                  <a:srgbClr val="2B924F"/>
                </a:solidFill>
              </a:rPr>
              <a:t>R$ 1 bilhão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C03FF7CA-2A1B-430D-85CA-D2001C51310A}"/>
              </a:ext>
            </a:extLst>
          </p:cNvPr>
          <p:cNvSpPr/>
          <p:nvPr/>
        </p:nvSpPr>
        <p:spPr>
          <a:xfrm>
            <a:off x="2631758" y="3202497"/>
            <a:ext cx="1639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2023</a:t>
            </a:r>
          </a:p>
          <a:p>
            <a:pPr algn="ctr"/>
            <a:r>
              <a:rPr lang="pt-BR" b="1" dirty="0">
                <a:solidFill>
                  <a:srgbClr val="2B924F"/>
                </a:solidFill>
              </a:rPr>
              <a:t>R$ 2 bilhões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F4C594E-6D27-4C91-A6D3-B6D7F6F0D072}"/>
              </a:ext>
            </a:extLst>
          </p:cNvPr>
          <p:cNvSpPr/>
          <p:nvPr/>
        </p:nvSpPr>
        <p:spPr>
          <a:xfrm>
            <a:off x="3683046" y="2667678"/>
            <a:ext cx="1639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2025</a:t>
            </a:r>
          </a:p>
          <a:p>
            <a:pPr algn="ctr"/>
            <a:r>
              <a:rPr lang="pt-BR" b="1" dirty="0">
                <a:solidFill>
                  <a:srgbClr val="2B924F"/>
                </a:solidFill>
              </a:rPr>
              <a:t>R$ 3 bilhões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62FA5163-C8CC-4166-A725-CC3042AAD84D}"/>
              </a:ext>
            </a:extLst>
          </p:cNvPr>
          <p:cNvSpPr/>
          <p:nvPr/>
        </p:nvSpPr>
        <p:spPr>
          <a:xfrm>
            <a:off x="4842126" y="2127962"/>
            <a:ext cx="1639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2027</a:t>
            </a:r>
          </a:p>
          <a:p>
            <a:pPr algn="ctr"/>
            <a:r>
              <a:rPr lang="pt-BR" b="1" dirty="0">
                <a:solidFill>
                  <a:srgbClr val="2B924F"/>
                </a:solidFill>
              </a:rPr>
              <a:t>R$ 4 bilhões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49659F1-B539-4C84-8994-CE965B19C1E6}"/>
              </a:ext>
            </a:extLst>
          </p:cNvPr>
          <p:cNvSpPr/>
          <p:nvPr/>
        </p:nvSpPr>
        <p:spPr>
          <a:xfrm>
            <a:off x="7428327" y="4833322"/>
            <a:ext cx="38141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600" dirty="0">
                <a:solidFill>
                  <a:srgbClr val="2B924F"/>
                </a:solidFill>
              </a:rPr>
              <a:t>Veja o gasto previsto por </a:t>
            </a:r>
          </a:p>
          <a:p>
            <a:pPr algn="r"/>
            <a:r>
              <a:rPr lang="pt-BR" sz="2600" dirty="0">
                <a:solidFill>
                  <a:srgbClr val="2B924F"/>
                </a:solidFill>
              </a:rPr>
              <a:t>ano, com a regra atual.</a:t>
            </a:r>
          </a:p>
        </p:txBody>
      </p:sp>
    </p:spTree>
    <p:extLst>
      <p:ext uri="{BB962C8B-B14F-4D97-AF65-F5344CB8AC3E}">
        <p14:creationId xmlns:p14="http://schemas.microsoft.com/office/powerpoint/2010/main" val="3397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72F5087-60C2-4986-9322-FC0B43116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67" y="0"/>
            <a:ext cx="5604633" cy="38481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7B5772C-C047-4496-AFC0-E885E3A46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0396"/>
            <a:ext cx="12192000" cy="245760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D938AE5A-2118-4701-B5E7-00B7FAA49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5" y="998621"/>
            <a:ext cx="3951649" cy="198521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A5022C6-655F-4C5D-A67D-E4F8DEFB0B20}"/>
              </a:ext>
            </a:extLst>
          </p:cNvPr>
          <p:cNvSpPr txBox="1"/>
          <p:nvPr/>
        </p:nvSpPr>
        <p:spPr>
          <a:xfrm>
            <a:off x="587301" y="3293251"/>
            <a:ext cx="4449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018362"/>
                </a:solidFill>
                <a:cs typeface="Arial" panose="020B0604020202020204" pitchFamily="34" charset="0"/>
              </a:rPr>
              <a:t>Obrigado!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DBD2E357-D9BC-428F-8EB0-2FB13943FD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901" y="5991727"/>
            <a:ext cx="2184561" cy="70986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55027DC-D83D-4A42-B18A-D4FEA7EF413A}"/>
              </a:ext>
            </a:extLst>
          </p:cNvPr>
          <p:cNvSpPr txBox="1"/>
          <p:nvPr/>
        </p:nvSpPr>
        <p:spPr>
          <a:xfrm>
            <a:off x="587300" y="4433667"/>
            <a:ext cx="4449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B83C5"/>
                </a:solidFill>
                <a:cs typeface="Arial" panose="020B0604020202020204" pitchFamily="34" charset="0"/>
              </a:rPr>
              <a:t>Carlos Mattar</a:t>
            </a:r>
          </a:p>
          <a:p>
            <a:pPr algn="ctr"/>
            <a:r>
              <a:rPr lang="pt-BR" sz="2400" b="1" dirty="0">
                <a:solidFill>
                  <a:srgbClr val="0B83C5"/>
                </a:solidFill>
                <a:cs typeface="Arial" panose="020B0604020202020204" pitchFamily="34" charset="0"/>
              </a:rPr>
              <a:t>Superintendente de Regulação dos Serviços de Distribuição</a:t>
            </a:r>
          </a:p>
        </p:txBody>
      </p:sp>
    </p:spTree>
    <p:extLst>
      <p:ext uri="{BB962C8B-B14F-4D97-AF65-F5344CB8AC3E}">
        <p14:creationId xmlns:p14="http://schemas.microsoft.com/office/powerpoint/2010/main" val="152710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707AF184-7B29-47C4-A0A2-BD1AC5392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7" cy="6858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13B04A20-A0A9-4CD4-A567-1CCA5094F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622" y="216570"/>
            <a:ext cx="1868054" cy="93846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84A01EA-38F0-42B0-A6D1-DDF6DACD25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4809"/>
            <a:ext cx="12192000" cy="271365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CDB66CDB-7718-41C9-B34F-603F52C71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901" y="5991727"/>
            <a:ext cx="2184561" cy="7098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76923F9-29B7-40F0-B970-3261AF232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422" y="1724758"/>
            <a:ext cx="1499441" cy="12544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03E1433-4AE9-4712-9839-998871287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2235" y="1878433"/>
            <a:ext cx="760181" cy="101281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17E03F4-3845-4BFB-91A5-CF2F4E663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1868" y="1722287"/>
            <a:ext cx="1359958" cy="137635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D2AF3BD-4887-40E0-8B8F-234734577F40}"/>
              </a:ext>
            </a:extLst>
          </p:cNvPr>
          <p:cNvSpPr txBox="1"/>
          <p:nvPr/>
        </p:nvSpPr>
        <p:spPr>
          <a:xfrm>
            <a:off x="7444831" y="1453940"/>
            <a:ext cx="43931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>
                <a:solidFill>
                  <a:srgbClr val="1A7DAA"/>
                </a:solidFill>
              </a:rPr>
              <a:t>A geração própria custaria, na conta de luz de todos os brasileiros, o mesmo valor do subsídio na tarifa da população de baixa renda no Nordeste, ou seja, cerca de R$ 1 bilhão.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DD869A4F-21BB-432E-ADF5-2240AD5E92AB}"/>
              </a:ext>
            </a:extLst>
          </p:cNvPr>
          <p:cNvSpPr txBox="1"/>
          <p:nvPr/>
        </p:nvSpPr>
        <p:spPr>
          <a:xfrm>
            <a:off x="730451" y="648937"/>
            <a:ext cx="755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7A418"/>
                </a:solidFill>
              </a:rPr>
              <a:t>TARIFA SOCIAL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C51EAE70-D3B5-4830-B319-85F4470EEE9A}"/>
              </a:ext>
            </a:extLst>
          </p:cNvPr>
          <p:cNvSpPr txBox="1"/>
          <p:nvPr/>
        </p:nvSpPr>
        <p:spPr>
          <a:xfrm>
            <a:off x="468836" y="3403294"/>
            <a:ext cx="2394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0D83C6"/>
                </a:solidFill>
              </a:rPr>
              <a:t>R$ 1 Bi</a:t>
            </a:r>
          </a:p>
          <a:p>
            <a:pPr algn="ctr"/>
            <a:r>
              <a:rPr lang="pt-BR" sz="3600" dirty="0">
                <a:solidFill>
                  <a:srgbClr val="0D83C6"/>
                </a:solidFill>
              </a:rPr>
              <a:t>em 2021</a:t>
            </a:r>
            <a:endParaRPr lang="pt-BR" sz="4400" dirty="0">
              <a:solidFill>
                <a:srgbClr val="0D83C6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9F891D12-33F9-4420-A4CC-563BE2863BA0}"/>
              </a:ext>
            </a:extLst>
          </p:cNvPr>
          <p:cNvSpPr txBox="1"/>
          <p:nvPr/>
        </p:nvSpPr>
        <p:spPr>
          <a:xfrm>
            <a:off x="3764678" y="3661961"/>
            <a:ext cx="2394339" cy="144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800" b="1" dirty="0">
                <a:solidFill>
                  <a:srgbClr val="3A8F36"/>
                </a:solidFill>
              </a:rPr>
              <a:t>R$ 1 Bi</a:t>
            </a:r>
          </a:p>
          <a:p>
            <a:pPr algn="ctr">
              <a:lnSpc>
                <a:spcPts val="3500"/>
              </a:lnSpc>
            </a:pPr>
            <a:r>
              <a:rPr lang="pt-BR" sz="3600" dirty="0">
                <a:solidFill>
                  <a:srgbClr val="3A8F36"/>
                </a:solidFill>
              </a:rPr>
              <a:t>Baixa renda</a:t>
            </a:r>
          </a:p>
          <a:p>
            <a:pPr algn="ctr">
              <a:lnSpc>
                <a:spcPts val="3500"/>
              </a:lnSpc>
            </a:pPr>
            <a:r>
              <a:rPr lang="pt-BR" sz="3600" dirty="0">
                <a:solidFill>
                  <a:srgbClr val="3A8F36"/>
                </a:solidFill>
              </a:rPr>
              <a:t>no NE</a:t>
            </a:r>
            <a:endParaRPr lang="pt-BR" sz="4400" dirty="0">
              <a:solidFill>
                <a:srgbClr val="3A8F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0DEFBB0C-4879-462B-AE9F-F260FA014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7" cy="6858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E98D312F-589C-4E9F-A205-AB073234E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271365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1096D31-0596-475B-ABA5-9F47D2609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39" y="171587"/>
            <a:ext cx="1849896" cy="1044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10323ED-4B31-4CA3-A697-56BEA8E4FCB0}"/>
              </a:ext>
            </a:extLst>
          </p:cNvPr>
          <p:cNvSpPr txBox="1"/>
          <p:nvPr/>
        </p:nvSpPr>
        <p:spPr>
          <a:xfrm>
            <a:off x="485544" y="1548501"/>
            <a:ext cx="6042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B83C5"/>
                </a:solidFill>
              </a:rPr>
              <a:t>O QUE A ANEEL PROPÕE </a:t>
            </a:r>
            <a:r>
              <a:rPr lang="pt-BR" sz="2800" dirty="0">
                <a:solidFill>
                  <a:srgbClr val="0B83C5"/>
                </a:solidFill>
              </a:rPr>
              <a:t>PARA AQUELES QUE GERAM A PRÓPRIA </a:t>
            </a:r>
            <a:r>
              <a:rPr lang="pt-BR" sz="2800" b="1" dirty="0">
                <a:solidFill>
                  <a:srgbClr val="0B83C5"/>
                </a:solidFill>
              </a:rPr>
              <a:t>ENERGIA ELÉTRICA</a:t>
            </a:r>
            <a:r>
              <a:rPr lang="pt-BR" sz="2800" dirty="0">
                <a:solidFill>
                  <a:srgbClr val="0B83C5"/>
                </a:solidFill>
              </a:rPr>
              <a:t>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258E22C-E99D-4187-8B01-15576E7D6B80}"/>
              </a:ext>
            </a:extLst>
          </p:cNvPr>
          <p:cNvSpPr txBox="1"/>
          <p:nvPr/>
        </p:nvSpPr>
        <p:spPr>
          <a:xfrm>
            <a:off x="7524919" y="2274838"/>
            <a:ext cx="4159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2B924F"/>
                </a:solidFill>
              </a:rPr>
              <a:t>A revisão da Resolução ANEEL 482/2012 é necessária para fazer com que aqueles que produzem a própria energia e usam a rede de distribuição passem a pagar por ela.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7645FB0-2377-4DD2-B232-4148A81A93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25" y="2601709"/>
            <a:ext cx="3215774" cy="369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B03161D2-A619-4FE2-8642-D53C912B9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3" y="255751"/>
            <a:ext cx="8923662" cy="660380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E0BE726D-17E4-400F-905A-1599686B4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2D87DBC-1ADC-479C-B3D8-395A06743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EAB25E5-B4E3-478F-BD31-9207096A09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7"/>
            <a:ext cx="12192000" cy="684672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E8C53FEC-6194-4DB9-8F45-26341A884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" y="427"/>
            <a:ext cx="12192000" cy="685714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78EE1683-CD9E-4CB1-A3F1-38BD82BEC688}"/>
              </a:ext>
            </a:extLst>
          </p:cNvPr>
          <p:cNvSpPr txBox="1"/>
          <p:nvPr/>
        </p:nvSpPr>
        <p:spPr>
          <a:xfrm>
            <a:off x="956973" y="430187"/>
            <a:ext cx="2478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spc="-150" dirty="0">
                <a:solidFill>
                  <a:srgbClr val="0B83C5"/>
                </a:solidFill>
              </a:rPr>
              <a:t>O ORGULHO</a:t>
            </a:r>
          </a:p>
          <a:p>
            <a:r>
              <a:rPr lang="pt-BR" sz="3200" b="1" spc="-150" dirty="0">
                <a:solidFill>
                  <a:srgbClr val="0B83C5"/>
                </a:solidFill>
              </a:rPr>
              <a:t>QUE DÁ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012C143-8701-488C-B70D-EFB51B970BB7}"/>
              </a:ext>
            </a:extLst>
          </p:cNvPr>
          <p:cNvSpPr txBox="1"/>
          <p:nvPr/>
        </p:nvSpPr>
        <p:spPr>
          <a:xfrm>
            <a:off x="3786976" y="5847428"/>
            <a:ext cx="2017336" cy="85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D437DE7-297C-4A0F-83A9-C3A975513136}"/>
              </a:ext>
            </a:extLst>
          </p:cNvPr>
          <p:cNvSpPr txBox="1"/>
          <p:nvPr/>
        </p:nvSpPr>
        <p:spPr>
          <a:xfrm>
            <a:off x="7989488" y="5744411"/>
            <a:ext cx="2017336" cy="85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46ECF83-685C-4571-84DF-908A99F3F228}"/>
              </a:ext>
            </a:extLst>
          </p:cNvPr>
          <p:cNvSpPr txBox="1"/>
          <p:nvPr/>
        </p:nvSpPr>
        <p:spPr>
          <a:xfrm>
            <a:off x="1315233" y="5875808"/>
            <a:ext cx="3144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A644"/>
                </a:solidFill>
              </a:rPr>
              <a:t>Resolução ANEEL 482/2012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97925E87-954F-4310-A65A-0C747A8289AD}"/>
              </a:ext>
            </a:extLst>
          </p:cNvPr>
          <p:cNvSpPr txBox="1"/>
          <p:nvPr/>
        </p:nvSpPr>
        <p:spPr>
          <a:xfrm>
            <a:off x="4461347" y="5877896"/>
            <a:ext cx="3144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A644"/>
                </a:solidFill>
              </a:rPr>
              <a:t>Aprimoramento:</a:t>
            </a:r>
          </a:p>
          <a:p>
            <a:r>
              <a:rPr lang="pt-BR" sz="2400" b="1" dirty="0">
                <a:solidFill>
                  <a:srgbClr val="2BA644"/>
                </a:solidFill>
              </a:rPr>
              <a:t>Redução de barreiras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65D5027-380B-468E-BEE3-2DD1CA10AB99}"/>
              </a:ext>
            </a:extLst>
          </p:cNvPr>
          <p:cNvSpPr txBox="1"/>
          <p:nvPr/>
        </p:nvSpPr>
        <p:spPr>
          <a:xfrm>
            <a:off x="8659645" y="5879984"/>
            <a:ext cx="3144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A644"/>
                </a:solidFill>
              </a:rPr>
              <a:t>Revisão prevista na norma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71F9E65-E742-4245-B467-6C2ED0F7B639}"/>
              </a:ext>
            </a:extLst>
          </p:cNvPr>
          <p:cNvSpPr txBox="1"/>
          <p:nvPr/>
        </p:nvSpPr>
        <p:spPr>
          <a:xfrm>
            <a:off x="10618471" y="5136758"/>
            <a:ext cx="167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Dados de 22/10/2019</a:t>
            </a:r>
          </a:p>
        </p:txBody>
      </p:sp>
    </p:spTree>
    <p:extLst>
      <p:ext uri="{BB962C8B-B14F-4D97-AF65-F5344CB8AC3E}">
        <p14:creationId xmlns:p14="http://schemas.microsoft.com/office/powerpoint/2010/main" val="13521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C732F38-CF35-4F9F-BE2B-EDEDB94F4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7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649E10F-A494-4943-9D55-66CADD898A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73" y="434855"/>
            <a:ext cx="3396908" cy="390283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15027A60-5BCB-4E1D-A6D5-588A590418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622" y="216570"/>
            <a:ext cx="1868054" cy="93846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3BAB7E06-D65B-4CF3-B2C8-9AD6CB5347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4809"/>
            <a:ext cx="12192000" cy="271365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DBD2E357-D9BC-428F-8EB0-2FB13943F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901" y="5991727"/>
            <a:ext cx="2184561" cy="709863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404E6738-6C8E-4DD6-885B-F4916F6E9701}"/>
              </a:ext>
            </a:extLst>
          </p:cNvPr>
          <p:cNvSpPr txBox="1"/>
          <p:nvPr/>
        </p:nvSpPr>
        <p:spPr>
          <a:xfrm>
            <a:off x="687485" y="694864"/>
            <a:ext cx="6068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18362"/>
                </a:solidFill>
              </a:rPr>
              <a:t>É VERDADE QUE A </a:t>
            </a:r>
            <a:r>
              <a:rPr lang="pt-BR" sz="2800" b="1" dirty="0">
                <a:solidFill>
                  <a:srgbClr val="018362"/>
                </a:solidFill>
              </a:rPr>
              <a:t>ANEEL PROPÕE</a:t>
            </a:r>
            <a:r>
              <a:rPr lang="pt-BR" sz="2800" dirty="0">
                <a:solidFill>
                  <a:srgbClr val="018362"/>
                </a:solidFill>
              </a:rPr>
              <a:t> QUE</a:t>
            </a:r>
          </a:p>
          <a:p>
            <a:r>
              <a:rPr lang="pt-BR" sz="2800" dirty="0">
                <a:solidFill>
                  <a:srgbClr val="018362"/>
                </a:solidFill>
              </a:rPr>
              <a:t>EU </a:t>
            </a:r>
            <a:r>
              <a:rPr lang="pt-BR" sz="2800" b="1" dirty="0">
                <a:solidFill>
                  <a:srgbClr val="018362"/>
                </a:solidFill>
              </a:rPr>
              <a:t>PAGUE O CUSTO</a:t>
            </a:r>
            <a:r>
              <a:rPr lang="pt-BR" sz="2800" dirty="0">
                <a:solidFill>
                  <a:srgbClr val="018362"/>
                </a:solidFill>
              </a:rPr>
              <a:t> DA REDE POR TODA A ENERGIA QUE EU </a:t>
            </a:r>
            <a:r>
              <a:rPr lang="pt-BR" sz="2800" b="1" dirty="0">
                <a:solidFill>
                  <a:srgbClr val="018362"/>
                </a:solidFill>
              </a:rPr>
              <a:t>MESMO PRODUZIR</a:t>
            </a:r>
            <a:r>
              <a:rPr lang="pt-BR" sz="2800" dirty="0">
                <a:solidFill>
                  <a:srgbClr val="018362"/>
                </a:solidFill>
              </a:rPr>
              <a:t>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110F20A-76EE-4F0F-B061-9D7B4FB7AB20}"/>
              </a:ext>
            </a:extLst>
          </p:cNvPr>
          <p:cNvSpPr txBox="1"/>
          <p:nvPr/>
        </p:nvSpPr>
        <p:spPr>
          <a:xfrm>
            <a:off x="687485" y="2774722"/>
            <a:ext cx="65136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1A7DAA"/>
                </a:solidFill>
              </a:rPr>
              <a:t>Não. A energia consumida no momento da geração não será cobrada.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02A7155-1799-4D50-B7C2-6AD5D33635C3}"/>
              </a:ext>
            </a:extLst>
          </p:cNvPr>
          <p:cNvSpPr txBox="1"/>
          <p:nvPr/>
        </p:nvSpPr>
        <p:spPr>
          <a:xfrm>
            <a:off x="687485" y="3876158"/>
            <a:ext cx="60681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1A7DAA"/>
                </a:solidFill>
              </a:rPr>
              <a:t>Na proposta da ANEEL, o consumidor só pagará pelo custo da rede quando a utilizar para troca de energia com o sistema.</a:t>
            </a:r>
          </a:p>
        </p:txBody>
      </p:sp>
    </p:spTree>
    <p:extLst>
      <p:ext uri="{BB962C8B-B14F-4D97-AF65-F5344CB8AC3E}">
        <p14:creationId xmlns:p14="http://schemas.microsoft.com/office/powerpoint/2010/main" val="31794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D5858AC-1456-4E70-AE64-1284954BB0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7285"/>
            <a:ext cx="7021996" cy="3949379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F0FF926E-068E-441B-9192-2E6089FCFD6E}"/>
              </a:ext>
            </a:extLst>
          </p:cNvPr>
          <p:cNvSpPr txBox="1"/>
          <p:nvPr/>
        </p:nvSpPr>
        <p:spPr>
          <a:xfrm>
            <a:off x="6747168" y="3166483"/>
            <a:ext cx="48464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B83C5"/>
                </a:solidFill>
              </a:rPr>
              <a:t>Claro que não!</a:t>
            </a:r>
          </a:p>
          <a:p>
            <a:endParaRPr lang="pt-BR" sz="2400" dirty="0">
              <a:solidFill>
                <a:srgbClr val="0B83C5"/>
              </a:solidFill>
            </a:endParaRPr>
          </a:p>
          <a:p>
            <a:r>
              <a:rPr lang="pt-BR" sz="2400" dirty="0">
                <a:solidFill>
                  <a:srgbClr val="0B83C5"/>
                </a:solidFill>
              </a:rPr>
              <a:t>Veja o desempenho da </a:t>
            </a:r>
          </a:p>
          <a:p>
            <a:r>
              <a:rPr lang="pt-BR" sz="4000" dirty="0">
                <a:solidFill>
                  <a:srgbClr val="F8AB19"/>
                </a:solidFill>
              </a:rPr>
              <a:t>geração solar </a:t>
            </a:r>
          </a:p>
          <a:p>
            <a:r>
              <a:rPr lang="pt-BR" sz="2400" dirty="0">
                <a:solidFill>
                  <a:srgbClr val="0B83C5"/>
                </a:solidFill>
              </a:rPr>
              <a:t>nos últimos sete leilões</a:t>
            </a:r>
          </a:p>
          <a:p>
            <a:r>
              <a:rPr lang="pt-BR" sz="2400" dirty="0">
                <a:solidFill>
                  <a:srgbClr val="0B83C5"/>
                </a:solidFill>
              </a:rPr>
              <a:t>promovidos pela Agência. </a:t>
            </a:r>
            <a:endParaRPr lang="pt-BR" b="1" dirty="0">
              <a:solidFill>
                <a:srgbClr val="F8AB19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2EC01B3-E2CB-421D-9217-7702521E8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2965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4BE5086-F9AB-459B-8B65-0A45ACD07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39" y="171587"/>
            <a:ext cx="1849896" cy="1044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6D92877-E3FA-4A1A-8007-844826F1A1BB}"/>
              </a:ext>
            </a:extLst>
          </p:cNvPr>
          <p:cNvSpPr txBox="1"/>
          <p:nvPr/>
        </p:nvSpPr>
        <p:spPr>
          <a:xfrm>
            <a:off x="6747168" y="1831403"/>
            <a:ext cx="4388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spc="-150" dirty="0">
                <a:solidFill>
                  <a:srgbClr val="0B83C5"/>
                </a:solidFill>
              </a:rPr>
              <a:t>A ANEEL É CONTRA A</a:t>
            </a:r>
          </a:p>
          <a:p>
            <a:r>
              <a:rPr lang="pt-BR" sz="3200" b="1" dirty="0">
                <a:solidFill>
                  <a:srgbClr val="F8AB19"/>
                </a:solidFill>
              </a:rPr>
              <a:t>ENERGIA SOLAR?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5B5A57C-D7B7-406E-BF1A-B393A6D74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8" y="1163491"/>
            <a:ext cx="5969000" cy="54102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299929E3-BF46-4173-8AD8-256309708B10}"/>
              </a:ext>
            </a:extLst>
          </p:cNvPr>
          <p:cNvSpPr txBox="1"/>
          <p:nvPr/>
        </p:nvSpPr>
        <p:spPr>
          <a:xfrm>
            <a:off x="934995" y="2297655"/>
            <a:ext cx="1172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spc="-150" dirty="0">
                <a:solidFill>
                  <a:srgbClr val="0B83C5"/>
                </a:solidFill>
              </a:rPr>
              <a:t>Investimento</a:t>
            </a:r>
          </a:p>
          <a:p>
            <a:r>
              <a:rPr lang="pt-BR" sz="1600" dirty="0">
                <a:solidFill>
                  <a:srgbClr val="0B83C5"/>
                </a:solidFill>
              </a:rPr>
              <a:t>previsto:</a:t>
            </a:r>
          </a:p>
          <a:p>
            <a:r>
              <a:rPr lang="pt-BR" sz="2300" b="1" dirty="0">
                <a:solidFill>
                  <a:srgbClr val="0B83C5"/>
                </a:solidFill>
              </a:rPr>
              <a:t>R$ 23</a:t>
            </a:r>
          </a:p>
          <a:p>
            <a:r>
              <a:rPr lang="pt-BR" sz="2300" b="1" dirty="0">
                <a:solidFill>
                  <a:srgbClr val="0B83C5"/>
                </a:solidFill>
              </a:rPr>
              <a:t>bilhões</a:t>
            </a:r>
            <a:endParaRPr lang="pt-BR" sz="2300" b="1" dirty="0">
              <a:solidFill>
                <a:srgbClr val="F8AB19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729951C-972F-4B45-90EB-D6B249140A85}"/>
              </a:ext>
            </a:extLst>
          </p:cNvPr>
          <p:cNvSpPr txBox="1"/>
          <p:nvPr/>
        </p:nvSpPr>
        <p:spPr>
          <a:xfrm>
            <a:off x="4549263" y="1652713"/>
            <a:ext cx="11724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rgbClr val="0B83C5"/>
                </a:solidFill>
              </a:rPr>
              <a:t>4.554</a:t>
            </a:r>
          </a:p>
          <a:p>
            <a:r>
              <a:rPr lang="pt-BR" sz="2300" b="1" dirty="0">
                <a:solidFill>
                  <a:srgbClr val="0B83C5"/>
                </a:solidFill>
              </a:rPr>
              <a:t>MW</a:t>
            </a:r>
          </a:p>
          <a:p>
            <a:r>
              <a:rPr lang="pt-BR" sz="1600" dirty="0">
                <a:solidFill>
                  <a:srgbClr val="0B83C5"/>
                </a:solidFill>
              </a:rPr>
              <a:t>de potência</a:t>
            </a:r>
          </a:p>
          <a:p>
            <a:r>
              <a:rPr lang="pt-BR" sz="1600" dirty="0">
                <a:solidFill>
                  <a:srgbClr val="0B83C5"/>
                </a:solidFill>
              </a:rPr>
              <a:t>instalada</a:t>
            </a:r>
            <a:endParaRPr lang="pt-BR" sz="2300" b="1" dirty="0">
              <a:solidFill>
                <a:srgbClr val="F8AB19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5729AB10-B7A3-4D50-ABE9-FF7780F518BD}"/>
              </a:ext>
            </a:extLst>
          </p:cNvPr>
          <p:cNvSpPr txBox="1"/>
          <p:nvPr/>
        </p:nvSpPr>
        <p:spPr>
          <a:xfrm>
            <a:off x="4550661" y="5152324"/>
            <a:ext cx="11724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rgbClr val="0B83C5"/>
                </a:solidFill>
              </a:rPr>
              <a:t>147</a:t>
            </a:r>
          </a:p>
          <a:p>
            <a:r>
              <a:rPr lang="pt-BR" sz="2300" b="1" dirty="0">
                <a:solidFill>
                  <a:srgbClr val="0B83C5"/>
                </a:solidFill>
              </a:rPr>
              <a:t>usinas</a:t>
            </a:r>
          </a:p>
          <a:p>
            <a:r>
              <a:rPr lang="pt-BR" sz="1600" dirty="0">
                <a:solidFill>
                  <a:srgbClr val="0B83C5"/>
                </a:solidFill>
              </a:rPr>
              <a:t>contratadas</a:t>
            </a:r>
            <a:endParaRPr lang="pt-BR" sz="2300" b="1" dirty="0">
              <a:solidFill>
                <a:srgbClr val="F8AB19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2A0863DB-FBAF-44E8-92A2-97CBF9AFD9F5}"/>
              </a:ext>
            </a:extLst>
          </p:cNvPr>
          <p:cNvSpPr txBox="1"/>
          <p:nvPr/>
        </p:nvSpPr>
        <p:spPr>
          <a:xfrm>
            <a:off x="936393" y="3683238"/>
            <a:ext cx="117240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B83C5"/>
                </a:solidFill>
              </a:rPr>
              <a:t>Valor da </a:t>
            </a:r>
          </a:p>
          <a:p>
            <a:r>
              <a:rPr lang="pt-BR" sz="1600" spc="-150" dirty="0">
                <a:solidFill>
                  <a:srgbClr val="0B83C5"/>
                </a:solidFill>
              </a:rPr>
              <a:t>energia (2019)</a:t>
            </a:r>
            <a:endParaRPr lang="pt-BR" sz="1600" dirty="0">
              <a:solidFill>
                <a:srgbClr val="0B83C5"/>
              </a:solidFill>
            </a:endParaRPr>
          </a:p>
          <a:p>
            <a:r>
              <a:rPr lang="pt-BR" sz="2300" b="1" dirty="0">
                <a:solidFill>
                  <a:srgbClr val="0B83C5"/>
                </a:solidFill>
              </a:rPr>
              <a:t>R$ 85</a:t>
            </a:r>
          </a:p>
          <a:p>
            <a:r>
              <a:rPr lang="pt-BR" sz="2200" b="1" spc="-150" dirty="0">
                <a:solidFill>
                  <a:srgbClr val="0B83C5"/>
                </a:solidFill>
              </a:rPr>
              <a:t>por </a:t>
            </a:r>
            <a:r>
              <a:rPr lang="pt-BR" sz="2200" b="1" spc="-150" dirty="0" err="1">
                <a:solidFill>
                  <a:srgbClr val="0B83C5"/>
                </a:solidFill>
              </a:rPr>
              <a:t>MWh</a:t>
            </a:r>
            <a:endParaRPr lang="pt-BR" sz="2200" b="1" spc="-150" dirty="0">
              <a:solidFill>
                <a:srgbClr val="F8AB19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5709043-36BE-4046-9FEE-D4D1F7AC80B2}"/>
              </a:ext>
            </a:extLst>
          </p:cNvPr>
          <p:cNvSpPr txBox="1"/>
          <p:nvPr/>
        </p:nvSpPr>
        <p:spPr>
          <a:xfrm>
            <a:off x="1802624" y="5110217"/>
            <a:ext cx="142713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rgbClr val="0B83C5"/>
                </a:solidFill>
              </a:rPr>
              <a:t>219 mil</a:t>
            </a:r>
          </a:p>
          <a:p>
            <a:r>
              <a:rPr lang="pt-BR" sz="2300" b="1" dirty="0">
                <a:solidFill>
                  <a:srgbClr val="0B83C5"/>
                </a:solidFill>
              </a:rPr>
              <a:t>empregos</a:t>
            </a:r>
          </a:p>
          <a:p>
            <a:r>
              <a:rPr lang="pt-BR" sz="1600" dirty="0">
                <a:solidFill>
                  <a:srgbClr val="0B83C5"/>
                </a:solidFill>
              </a:rPr>
              <a:t>gerados</a:t>
            </a:r>
            <a:endParaRPr lang="pt-BR" sz="1600" dirty="0">
              <a:solidFill>
                <a:srgbClr val="F8AB19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B8B06A0-CF3D-4EAB-9987-211FF1D9E7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319">
            <a:off x="1738059" y="1968073"/>
            <a:ext cx="3666861" cy="336128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8EBD76F-00AC-461C-94D1-AD567725E5A0}"/>
              </a:ext>
            </a:extLst>
          </p:cNvPr>
          <p:cNvSpPr txBox="1"/>
          <p:nvPr/>
        </p:nvSpPr>
        <p:spPr>
          <a:xfrm>
            <a:off x="844986" y="6319321"/>
            <a:ext cx="5259403" cy="26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40" dirty="0">
                <a:solidFill>
                  <a:srgbClr val="0B83C5"/>
                </a:solidFill>
              </a:rPr>
              <a:t>Fonte: Resultados dos Leilões de Geração no Ambiente Regulado - ANEEL 22/10/2019</a:t>
            </a:r>
          </a:p>
        </p:txBody>
      </p:sp>
    </p:spTree>
    <p:extLst>
      <p:ext uri="{BB962C8B-B14F-4D97-AF65-F5344CB8AC3E}">
        <p14:creationId xmlns:p14="http://schemas.microsoft.com/office/powerpoint/2010/main" val="17164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02D7129-DF64-4E35-954F-D49F42887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50090"/>
            <a:ext cx="12192000" cy="431613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A87AA69A-4479-4F09-8AFE-F65CA67EA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2A7872FD-342F-4A2B-8F17-81DAFAB2C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DF200163-1ACC-4CD3-A173-4CFA32618D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"/>
          <a:stretch/>
        </p:blipFill>
        <p:spPr>
          <a:xfrm>
            <a:off x="0" y="4469705"/>
            <a:ext cx="12192000" cy="182459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6EF4048B-B967-4555-ADA6-7D0E1DBDA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" y="3476147"/>
            <a:ext cx="12192000" cy="83454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93BEE054-5F1A-4327-8417-CDD945E96C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" b="13998"/>
          <a:stretch/>
        </p:blipFill>
        <p:spPr>
          <a:xfrm>
            <a:off x="0" y="2645520"/>
            <a:ext cx="12192000" cy="70971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B8C3A4B-9545-4150-8BD1-8CBB3595756D}"/>
              </a:ext>
            </a:extLst>
          </p:cNvPr>
          <p:cNvSpPr/>
          <p:nvPr/>
        </p:nvSpPr>
        <p:spPr>
          <a:xfrm>
            <a:off x="0" y="1629854"/>
            <a:ext cx="12192000" cy="919293"/>
          </a:xfrm>
          <a:prstGeom prst="rect">
            <a:avLst/>
          </a:prstGeom>
          <a:solidFill>
            <a:srgbClr val="D0EAF4"/>
          </a:solidFill>
          <a:ln>
            <a:solidFill>
              <a:srgbClr val="D0EA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A8904BD3-3479-4CA8-9EE3-982493697C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" y="1674673"/>
            <a:ext cx="12192000" cy="834544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F62ED2D8-480D-4483-9D04-5FD9ABC2DAF1}"/>
              </a:ext>
            </a:extLst>
          </p:cNvPr>
          <p:cNvSpPr txBox="1"/>
          <p:nvPr/>
        </p:nvSpPr>
        <p:spPr>
          <a:xfrm>
            <a:off x="514348" y="1851464"/>
            <a:ext cx="1647825" cy="75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90FD6F65-A0F6-4A9A-AD79-079E8F5DF1C0}"/>
              </a:ext>
            </a:extLst>
          </p:cNvPr>
          <p:cNvSpPr txBox="1"/>
          <p:nvPr/>
        </p:nvSpPr>
        <p:spPr>
          <a:xfrm>
            <a:off x="514348" y="4695062"/>
            <a:ext cx="1647825" cy="75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BE63D4F4-79ED-4D48-93CF-7EE0C0EEAD4D}"/>
              </a:ext>
            </a:extLst>
          </p:cNvPr>
          <p:cNvSpPr txBox="1"/>
          <p:nvPr/>
        </p:nvSpPr>
        <p:spPr>
          <a:xfrm>
            <a:off x="952517" y="435143"/>
            <a:ext cx="7973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spc="-150" dirty="0">
                <a:solidFill>
                  <a:srgbClr val="F8AB19"/>
                </a:solidFill>
              </a:rPr>
              <a:t>TEMPO DE RETORNO DE INVESTIMENTO</a:t>
            </a:r>
          </a:p>
          <a:p>
            <a:r>
              <a:rPr lang="pt-BR" sz="2800" b="1" spc="-150" dirty="0">
                <a:solidFill>
                  <a:srgbClr val="F8AB19"/>
                </a:solidFill>
              </a:rPr>
              <a:t>dos sistemas de geração distribuída solar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FE383F3-4A56-4755-A04D-86DD7099C085}"/>
              </a:ext>
            </a:extLst>
          </p:cNvPr>
          <p:cNvSpPr txBox="1"/>
          <p:nvPr/>
        </p:nvSpPr>
        <p:spPr>
          <a:xfrm>
            <a:off x="419101" y="3454027"/>
            <a:ext cx="19485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PROPOSTA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6,5 anos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77F994E-7099-4DE6-9DC1-516832CD533A}"/>
              </a:ext>
            </a:extLst>
          </p:cNvPr>
          <p:cNvSpPr txBox="1"/>
          <p:nvPr/>
        </p:nvSpPr>
        <p:spPr>
          <a:xfrm>
            <a:off x="537139" y="2554916"/>
            <a:ext cx="16478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38758E"/>
                </a:solidFill>
              </a:rPr>
              <a:t>2019</a:t>
            </a:r>
          </a:p>
          <a:p>
            <a:pPr algn="ctr"/>
            <a:r>
              <a:rPr lang="pt-BR" sz="3200" b="1" dirty="0">
                <a:solidFill>
                  <a:srgbClr val="38758E"/>
                </a:solidFill>
              </a:rPr>
              <a:t>4,5 anos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E5C3E5E2-B288-4328-A902-038BFD97FBCB}"/>
              </a:ext>
            </a:extLst>
          </p:cNvPr>
          <p:cNvSpPr txBox="1"/>
          <p:nvPr/>
        </p:nvSpPr>
        <p:spPr>
          <a:xfrm>
            <a:off x="582723" y="4875370"/>
            <a:ext cx="1556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25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anos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661E7E4-AFF2-43E1-A60E-EEBE20D7197B}"/>
              </a:ext>
            </a:extLst>
          </p:cNvPr>
          <p:cNvSpPr txBox="1"/>
          <p:nvPr/>
        </p:nvSpPr>
        <p:spPr>
          <a:xfrm>
            <a:off x="3265714" y="4397986"/>
            <a:ext cx="566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VIDA ÚTIL DOS PAINÉIS SOLARES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5F6AAB1-46B7-433C-AE83-2F5E1F7535C4}"/>
              </a:ext>
            </a:extLst>
          </p:cNvPr>
          <p:cNvSpPr txBox="1"/>
          <p:nvPr/>
        </p:nvSpPr>
        <p:spPr>
          <a:xfrm>
            <a:off x="2367642" y="6300694"/>
            <a:ext cx="940525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43% </a:t>
            </a:r>
            <a:r>
              <a:rPr lang="pt-BR" sz="2000" dirty="0">
                <a:solidFill>
                  <a:schemeClr val="bg1"/>
                </a:solidFill>
              </a:rPr>
              <a:t>Redução no preço médio dos painéis solares entre 2014 e 2019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BD19E5B7-3332-475A-A208-8ECD63867ED5}"/>
              </a:ext>
            </a:extLst>
          </p:cNvPr>
          <p:cNvSpPr txBox="1"/>
          <p:nvPr/>
        </p:nvSpPr>
        <p:spPr>
          <a:xfrm>
            <a:off x="420499" y="1635012"/>
            <a:ext cx="19485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37768E"/>
                </a:solidFill>
              </a:rPr>
              <a:t>2015</a:t>
            </a:r>
          </a:p>
          <a:p>
            <a:pPr algn="ctr"/>
            <a:r>
              <a:rPr lang="pt-BR" sz="3200" b="1" dirty="0">
                <a:solidFill>
                  <a:srgbClr val="37768E"/>
                </a:solidFill>
              </a:rPr>
              <a:t>7 anos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7F65868-7C29-4589-9083-9549B66ECA56}"/>
              </a:ext>
            </a:extLst>
          </p:cNvPr>
          <p:cNvSpPr/>
          <p:nvPr/>
        </p:nvSpPr>
        <p:spPr>
          <a:xfrm>
            <a:off x="6878972" y="3615218"/>
            <a:ext cx="427839" cy="645138"/>
          </a:xfrm>
          <a:prstGeom prst="rect">
            <a:avLst/>
          </a:prstGeom>
          <a:solidFill>
            <a:srgbClr val="2D9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0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2EC01B3-E2CB-421D-9217-7702521E81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2965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4BE5086-F9AB-459B-8B65-0A45ACD07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39" y="171587"/>
            <a:ext cx="1849896" cy="10440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533C707-4EA3-4A9D-92A4-8EFBA5E0FDC9}"/>
              </a:ext>
            </a:extLst>
          </p:cNvPr>
          <p:cNvSpPr txBox="1"/>
          <p:nvPr/>
        </p:nvSpPr>
        <p:spPr>
          <a:xfrm>
            <a:off x="5952540" y="1597235"/>
            <a:ext cx="4474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spc="-150" dirty="0">
                <a:solidFill>
                  <a:srgbClr val="0B83C5"/>
                </a:solidFill>
              </a:rPr>
              <a:t>AS REGRAS MUDAM PARA </a:t>
            </a:r>
            <a:r>
              <a:rPr lang="pt-BR" sz="2800" b="1" spc="-150" dirty="0">
                <a:solidFill>
                  <a:srgbClr val="0B83C5"/>
                </a:solidFill>
              </a:rPr>
              <a:t>QUEM JÁ TEM</a:t>
            </a:r>
            <a:r>
              <a:rPr lang="pt-BR" sz="2800" spc="-150" dirty="0">
                <a:solidFill>
                  <a:srgbClr val="0B83C5"/>
                </a:solidFill>
              </a:rPr>
              <a:t> A GERAÇÃO DISTRIBUÍDA INSTALADA?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7DF73316-C44C-4E0E-9EF9-217F1AFD8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7830"/>
            <a:ext cx="12192000" cy="243017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F0575E1D-C478-4F14-B481-C0319BFBA7A7}"/>
              </a:ext>
            </a:extLst>
          </p:cNvPr>
          <p:cNvSpPr txBox="1"/>
          <p:nvPr/>
        </p:nvSpPr>
        <p:spPr>
          <a:xfrm>
            <a:off x="5922610" y="3215493"/>
            <a:ext cx="5747004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pt-BR" sz="3000" dirty="0">
                <a:solidFill>
                  <a:srgbClr val="076088"/>
                </a:solidFill>
              </a:rPr>
              <a:t>Não. </a:t>
            </a:r>
          </a:p>
          <a:p>
            <a:pPr>
              <a:lnSpc>
                <a:spcPts val="3400"/>
              </a:lnSpc>
            </a:pPr>
            <a:r>
              <a:rPr lang="pt-BR" sz="3000" dirty="0">
                <a:solidFill>
                  <a:srgbClr val="076088"/>
                </a:solidFill>
              </a:rPr>
              <a:t>Para quem já instalou a geração,</a:t>
            </a:r>
          </a:p>
          <a:p>
            <a:pPr>
              <a:lnSpc>
                <a:spcPts val="3400"/>
              </a:lnSpc>
            </a:pPr>
            <a:r>
              <a:rPr lang="pt-BR" sz="3000" dirty="0">
                <a:solidFill>
                  <a:srgbClr val="076088"/>
                </a:solidFill>
              </a:rPr>
              <a:t>a proposta da ANEEL prevê que</a:t>
            </a:r>
          </a:p>
          <a:p>
            <a:pPr>
              <a:lnSpc>
                <a:spcPts val="3400"/>
              </a:lnSpc>
            </a:pPr>
            <a:r>
              <a:rPr lang="pt-BR" sz="3000" dirty="0">
                <a:solidFill>
                  <a:srgbClr val="076088"/>
                </a:solidFill>
              </a:rPr>
              <a:t>as regras seguem inalteradas </a:t>
            </a:r>
          </a:p>
          <a:p>
            <a:pPr>
              <a:lnSpc>
                <a:spcPts val="3400"/>
              </a:lnSpc>
            </a:pPr>
            <a:r>
              <a:rPr lang="pt-BR" sz="3000" dirty="0">
                <a:solidFill>
                  <a:srgbClr val="0B83C5"/>
                </a:solidFill>
              </a:rPr>
              <a:t>até 31/12/2030</a:t>
            </a:r>
            <a:r>
              <a:rPr lang="pt-BR" sz="3000" dirty="0">
                <a:solidFill>
                  <a:srgbClr val="018362"/>
                </a:solidFill>
              </a:rPr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D61ECC4-F7DC-42E0-AD88-629519C86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" y="1364228"/>
            <a:ext cx="5377343" cy="54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AFBCD97-B394-4823-AEE1-EEC42C459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22" y="837826"/>
            <a:ext cx="4232218" cy="540937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22B0F511-DBA1-4CE5-8692-3D6CEF699136}"/>
              </a:ext>
            </a:extLst>
          </p:cNvPr>
          <p:cNvSpPr txBox="1"/>
          <p:nvPr/>
        </p:nvSpPr>
        <p:spPr>
          <a:xfrm>
            <a:off x="656927" y="2757682"/>
            <a:ext cx="5439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2B924F"/>
                </a:solidFill>
              </a:rPr>
              <a:t>Não. A Agência segue a tendência </a:t>
            </a:r>
          </a:p>
          <a:p>
            <a:r>
              <a:rPr lang="pt-BR" sz="2400" dirty="0">
                <a:solidFill>
                  <a:srgbClr val="2B924F"/>
                </a:solidFill>
              </a:rPr>
              <a:t>da maioria dos casos de sucesso praticados no mundo, permitindo o avanço sustentável da geração distribuída. </a:t>
            </a:r>
            <a:endParaRPr lang="pt-BR" sz="2000" dirty="0">
              <a:solidFill>
                <a:srgbClr val="2B924F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DB4FAAE-B11D-4717-9916-94442BCD4442}"/>
              </a:ext>
            </a:extLst>
          </p:cNvPr>
          <p:cNvSpPr txBox="1"/>
          <p:nvPr/>
        </p:nvSpPr>
        <p:spPr>
          <a:xfrm>
            <a:off x="656926" y="685802"/>
            <a:ext cx="5692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18362"/>
                </a:solidFill>
              </a:rPr>
              <a:t>A PROPOSTA DA ANEEL PARA GERAÇÃO PRÓPRIA ESTÁ </a:t>
            </a:r>
            <a:r>
              <a:rPr lang="pt-BR" sz="2800" b="1" dirty="0">
                <a:solidFill>
                  <a:srgbClr val="018362"/>
                </a:solidFill>
              </a:rPr>
              <a:t>NA CONTRAMÃO DE OUTROS PAÍSES?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2D8D6AE-2DE3-4063-A11E-E83A6A946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00" y="0"/>
            <a:ext cx="2988000" cy="167565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3A331FD-9B27-4A0C-BFDD-007687940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009" y="5684966"/>
            <a:ext cx="2011053" cy="120032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17453483-6BD3-43F9-AFF7-C744C21FD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622" y="216570"/>
            <a:ext cx="1868054" cy="9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426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Calibri Light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Anderson de Oliveira Braga (PDTI)</dc:creator>
  <cp:lastModifiedBy>Vinicius Lára de Queiroz</cp:lastModifiedBy>
  <cp:revision>68</cp:revision>
  <dcterms:created xsi:type="dcterms:W3CDTF">2019-09-24T11:47:40Z</dcterms:created>
  <dcterms:modified xsi:type="dcterms:W3CDTF">2019-11-06T13:51:24Z</dcterms:modified>
</cp:coreProperties>
</file>