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9" r:id="rId1"/>
  </p:sldMasterIdLst>
  <p:notesMasterIdLst>
    <p:notesMasterId r:id="rId15"/>
  </p:notesMasterIdLst>
  <p:handoutMasterIdLst>
    <p:handoutMasterId r:id="rId16"/>
  </p:handoutMasterIdLst>
  <p:sldIdLst>
    <p:sldId id="256" r:id="rId2"/>
    <p:sldId id="282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66" r:id="rId14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5" autoAdjust="0"/>
    <p:restoredTop sz="91554" autoAdjust="0"/>
  </p:normalViewPr>
  <p:slideViewPr>
    <p:cSldViewPr snapToGrid="0">
      <p:cViewPr varScale="1">
        <p:scale>
          <a:sx n="106" d="100"/>
          <a:sy n="106" d="100"/>
        </p:scale>
        <p:origin x="78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240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3E49E1-033A-490A-9067-3213A79D7F82}" type="doc">
      <dgm:prSet loTypeId="urn:microsoft.com/office/officeart/2008/layout/LinedLis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7308408-C55B-402D-91FC-55834CE942B1}">
      <dgm:prSet/>
      <dgm:spPr/>
      <dgm:t>
        <a:bodyPr/>
        <a:lstStyle/>
        <a:p>
          <a:r>
            <a:rPr lang="pt-BR" dirty="0"/>
            <a:t>Incidir na elaboração de uma </a:t>
          </a:r>
          <a:r>
            <a:rPr lang="pt-BR" b="1" dirty="0"/>
            <a:t>metodologia de quantificação de PDA nas cadeias dos principais alimentos</a:t>
          </a:r>
          <a:r>
            <a:rPr lang="pt-BR" dirty="0"/>
            <a:t> – em termos produtivo e de contribuição para a segurança alimentar e nutricional</a:t>
          </a:r>
          <a:endParaRPr lang="en-US" dirty="0"/>
        </a:p>
      </dgm:t>
    </dgm:pt>
    <dgm:pt modelId="{00D21A9D-50C5-4A76-80DA-B3523C73A33C}" type="parTrans" cxnId="{EE5C224D-CEF7-4667-9B14-54AB9512AC17}">
      <dgm:prSet/>
      <dgm:spPr/>
      <dgm:t>
        <a:bodyPr/>
        <a:lstStyle/>
        <a:p>
          <a:endParaRPr lang="en-US"/>
        </a:p>
      </dgm:t>
    </dgm:pt>
    <dgm:pt modelId="{4DD522DA-175C-4FA7-8393-75A97613203B}" type="sibTrans" cxnId="{EE5C224D-CEF7-4667-9B14-54AB9512AC17}">
      <dgm:prSet/>
      <dgm:spPr/>
      <dgm:t>
        <a:bodyPr/>
        <a:lstStyle/>
        <a:p>
          <a:endParaRPr lang="en-US"/>
        </a:p>
      </dgm:t>
    </dgm:pt>
    <dgm:pt modelId="{C20F86CF-4266-4F18-AD66-D6245D7BE066}">
      <dgm:prSet/>
      <dgm:spPr/>
      <dgm:t>
        <a:bodyPr/>
        <a:lstStyle/>
        <a:p>
          <a:r>
            <a:rPr lang="pt-BR" dirty="0"/>
            <a:t>Fomentar </a:t>
          </a:r>
          <a:r>
            <a:rPr lang="pt-BR" b="1" dirty="0"/>
            <a:t>pesquisa, desenvolvimento e inovações tecnológicas</a:t>
          </a:r>
          <a:r>
            <a:rPr lang="pt-BR" dirty="0"/>
            <a:t> que visem o entendimento das causas e a proposta de soluções </a:t>
          </a:r>
          <a:endParaRPr lang="en-US" dirty="0"/>
        </a:p>
      </dgm:t>
    </dgm:pt>
    <dgm:pt modelId="{0769B21C-40B2-422D-8C15-ACEE2D1F7702}" type="parTrans" cxnId="{1B71F774-C640-414F-87A4-B492AA32AF34}">
      <dgm:prSet/>
      <dgm:spPr/>
      <dgm:t>
        <a:bodyPr/>
        <a:lstStyle/>
        <a:p>
          <a:endParaRPr lang="en-US"/>
        </a:p>
      </dgm:t>
    </dgm:pt>
    <dgm:pt modelId="{CBC77947-4591-4035-BBFB-40E84BBA8746}" type="sibTrans" cxnId="{1B71F774-C640-414F-87A4-B492AA32AF34}">
      <dgm:prSet/>
      <dgm:spPr/>
      <dgm:t>
        <a:bodyPr/>
        <a:lstStyle/>
        <a:p>
          <a:endParaRPr lang="en-US"/>
        </a:p>
      </dgm:t>
    </dgm:pt>
    <dgm:pt modelId="{EB1FA74E-CCA4-4D57-BA2F-8073F355A116}" type="pres">
      <dgm:prSet presAssocID="{CD3E49E1-033A-490A-9067-3213A79D7F8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40C8E375-881D-4E2E-A6EA-700A2FEADA55}" type="pres">
      <dgm:prSet presAssocID="{97308408-C55B-402D-91FC-55834CE942B1}" presName="thickLine" presStyleLbl="alignNode1" presStyleIdx="0" presStyleCnt="2"/>
      <dgm:spPr/>
    </dgm:pt>
    <dgm:pt modelId="{9E343339-0427-4C52-A9FD-9187741C465F}" type="pres">
      <dgm:prSet presAssocID="{97308408-C55B-402D-91FC-55834CE942B1}" presName="horz1" presStyleCnt="0"/>
      <dgm:spPr/>
    </dgm:pt>
    <dgm:pt modelId="{448103AF-238D-46A3-9A16-AB734040B971}" type="pres">
      <dgm:prSet presAssocID="{97308408-C55B-402D-91FC-55834CE942B1}" presName="tx1" presStyleLbl="revTx" presStyleIdx="0" presStyleCnt="2"/>
      <dgm:spPr/>
      <dgm:t>
        <a:bodyPr/>
        <a:lstStyle/>
        <a:p>
          <a:endParaRPr lang="pt-BR"/>
        </a:p>
      </dgm:t>
    </dgm:pt>
    <dgm:pt modelId="{01F37C47-3D1C-4E12-B9ED-4528D90CEEC0}" type="pres">
      <dgm:prSet presAssocID="{97308408-C55B-402D-91FC-55834CE942B1}" presName="vert1" presStyleCnt="0"/>
      <dgm:spPr/>
    </dgm:pt>
    <dgm:pt modelId="{7A8176E2-64A2-4AD2-8198-2DA52E2F61F7}" type="pres">
      <dgm:prSet presAssocID="{C20F86CF-4266-4F18-AD66-D6245D7BE066}" presName="thickLine" presStyleLbl="alignNode1" presStyleIdx="1" presStyleCnt="2"/>
      <dgm:spPr/>
    </dgm:pt>
    <dgm:pt modelId="{C0001B4B-2131-499C-9AC5-A456AA8CD669}" type="pres">
      <dgm:prSet presAssocID="{C20F86CF-4266-4F18-AD66-D6245D7BE066}" presName="horz1" presStyleCnt="0"/>
      <dgm:spPr/>
    </dgm:pt>
    <dgm:pt modelId="{3B7D0BA2-E99E-45C9-AD2D-965CCD9DFC91}" type="pres">
      <dgm:prSet presAssocID="{C20F86CF-4266-4F18-AD66-D6245D7BE066}" presName="tx1" presStyleLbl="revTx" presStyleIdx="1" presStyleCnt="2"/>
      <dgm:spPr/>
      <dgm:t>
        <a:bodyPr/>
        <a:lstStyle/>
        <a:p>
          <a:endParaRPr lang="pt-BR"/>
        </a:p>
      </dgm:t>
    </dgm:pt>
    <dgm:pt modelId="{CD0E5E48-68C0-40A7-95A0-EF6EFBD3ABB2}" type="pres">
      <dgm:prSet presAssocID="{C20F86CF-4266-4F18-AD66-D6245D7BE066}" presName="vert1" presStyleCnt="0"/>
      <dgm:spPr/>
    </dgm:pt>
  </dgm:ptLst>
  <dgm:cxnLst>
    <dgm:cxn modelId="{2EDA9231-5F78-4C2E-BDBB-37E9DEEBB74C}" type="presOf" srcId="{C20F86CF-4266-4F18-AD66-D6245D7BE066}" destId="{3B7D0BA2-E99E-45C9-AD2D-965CCD9DFC91}" srcOrd="0" destOrd="0" presId="urn:microsoft.com/office/officeart/2008/layout/LinedList"/>
    <dgm:cxn modelId="{EE5C224D-CEF7-4667-9B14-54AB9512AC17}" srcId="{CD3E49E1-033A-490A-9067-3213A79D7F82}" destId="{97308408-C55B-402D-91FC-55834CE942B1}" srcOrd="0" destOrd="0" parTransId="{00D21A9D-50C5-4A76-80DA-B3523C73A33C}" sibTransId="{4DD522DA-175C-4FA7-8393-75A97613203B}"/>
    <dgm:cxn modelId="{1B71F774-C640-414F-87A4-B492AA32AF34}" srcId="{CD3E49E1-033A-490A-9067-3213A79D7F82}" destId="{C20F86CF-4266-4F18-AD66-D6245D7BE066}" srcOrd="1" destOrd="0" parTransId="{0769B21C-40B2-422D-8C15-ACEE2D1F7702}" sibTransId="{CBC77947-4591-4035-BBFB-40E84BBA8746}"/>
    <dgm:cxn modelId="{77FCEE06-8C52-4291-89F0-9090225FD571}" type="presOf" srcId="{97308408-C55B-402D-91FC-55834CE942B1}" destId="{448103AF-238D-46A3-9A16-AB734040B971}" srcOrd="0" destOrd="0" presId="urn:microsoft.com/office/officeart/2008/layout/LinedList"/>
    <dgm:cxn modelId="{8094866F-2398-4835-A0C7-3435817D0314}" type="presOf" srcId="{CD3E49E1-033A-490A-9067-3213A79D7F82}" destId="{EB1FA74E-CCA4-4D57-BA2F-8073F355A116}" srcOrd="0" destOrd="0" presId="urn:microsoft.com/office/officeart/2008/layout/LinedList"/>
    <dgm:cxn modelId="{87572812-865D-41E8-831F-450687F09BA8}" type="presParOf" srcId="{EB1FA74E-CCA4-4D57-BA2F-8073F355A116}" destId="{40C8E375-881D-4E2E-A6EA-700A2FEADA55}" srcOrd="0" destOrd="0" presId="urn:microsoft.com/office/officeart/2008/layout/LinedList"/>
    <dgm:cxn modelId="{F59C611E-0211-4797-BD57-4AE5A143C5EC}" type="presParOf" srcId="{EB1FA74E-CCA4-4D57-BA2F-8073F355A116}" destId="{9E343339-0427-4C52-A9FD-9187741C465F}" srcOrd="1" destOrd="0" presId="urn:microsoft.com/office/officeart/2008/layout/LinedList"/>
    <dgm:cxn modelId="{879369C0-F121-478F-BA33-75A5022D1FA7}" type="presParOf" srcId="{9E343339-0427-4C52-A9FD-9187741C465F}" destId="{448103AF-238D-46A3-9A16-AB734040B971}" srcOrd="0" destOrd="0" presId="urn:microsoft.com/office/officeart/2008/layout/LinedList"/>
    <dgm:cxn modelId="{692DD8AD-E581-46B9-87BD-9AD061B7ED1C}" type="presParOf" srcId="{9E343339-0427-4C52-A9FD-9187741C465F}" destId="{01F37C47-3D1C-4E12-B9ED-4528D90CEEC0}" srcOrd="1" destOrd="0" presId="urn:microsoft.com/office/officeart/2008/layout/LinedList"/>
    <dgm:cxn modelId="{3A8CB1F8-30DC-4E67-9810-5309E94178FF}" type="presParOf" srcId="{EB1FA74E-CCA4-4D57-BA2F-8073F355A116}" destId="{7A8176E2-64A2-4AD2-8198-2DA52E2F61F7}" srcOrd="2" destOrd="0" presId="urn:microsoft.com/office/officeart/2008/layout/LinedList"/>
    <dgm:cxn modelId="{EFE067F7-D2E2-4BED-A4E3-796F7898BE8F}" type="presParOf" srcId="{EB1FA74E-CCA4-4D57-BA2F-8073F355A116}" destId="{C0001B4B-2131-499C-9AC5-A456AA8CD669}" srcOrd="3" destOrd="0" presId="urn:microsoft.com/office/officeart/2008/layout/LinedList"/>
    <dgm:cxn modelId="{052E7BFB-E277-4AD0-89CB-E98F28A70246}" type="presParOf" srcId="{C0001B4B-2131-499C-9AC5-A456AA8CD669}" destId="{3B7D0BA2-E99E-45C9-AD2D-965CCD9DFC91}" srcOrd="0" destOrd="0" presId="urn:microsoft.com/office/officeart/2008/layout/LinedList"/>
    <dgm:cxn modelId="{7E9AE72A-3CC1-4790-AECD-55929A8CD509}" type="presParOf" srcId="{C0001B4B-2131-499C-9AC5-A456AA8CD669}" destId="{CD0E5E48-68C0-40A7-95A0-EF6EFBD3ABB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BF8491-22E0-4029-B384-AEB5BED46687}" type="doc">
      <dgm:prSet loTypeId="urn:microsoft.com/office/officeart/2008/layout/LinedList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F6B2D52-2F8E-43D0-97A0-A49334D780B9}">
      <dgm:prSet custT="1"/>
      <dgm:spPr/>
      <dgm:t>
        <a:bodyPr/>
        <a:lstStyle/>
        <a:p>
          <a:r>
            <a:rPr lang="pt-BR" sz="2400" b="1" dirty="0"/>
            <a:t>Pontos importantes:</a:t>
          </a:r>
        </a:p>
        <a:p>
          <a:r>
            <a:rPr lang="pt-BR" sz="2400" dirty="0"/>
            <a:t>- Incentivar a doação de alimentos para os Bancos de Alimentos.</a:t>
          </a:r>
        </a:p>
        <a:p>
          <a:r>
            <a:rPr lang="pt-BR" sz="2400" dirty="0"/>
            <a:t>- Responsabilidade civil </a:t>
          </a:r>
        </a:p>
        <a:p>
          <a:r>
            <a:rPr lang="pt-BR" sz="2400" dirty="0"/>
            <a:t>- Isenção fiscal (ICMS, Confaz) </a:t>
          </a:r>
        </a:p>
        <a:p>
          <a:r>
            <a:rPr lang="pt-BR" sz="2400" dirty="0"/>
            <a:t>- Dedução tributária – </a:t>
          </a:r>
          <a:r>
            <a:rPr lang="pt-BR" sz="2000" dirty="0"/>
            <a:t>aos doadores que doarem para bancos públicos e SESC</a:t>
          </a:r>
          <a:endParaRPr lang="pt-BR" sz="2400" dirty="0"/>
        </a:p>
        <a:p>
          <a:r>
            <a:rPr lang="pt-BR" sz="2400" dirty="0"/>
            <a:t>- Rotulagem </a:t>
          </a:r>
          <a:r>
            <a:rPr lang="pt-BR" sz="2000" dirty="0"/>
            <a:t>(que promova a redução de desperdício)</a:t>
          </a:r>
        </a:p>
        <a:p>
          <a:r>
            <a:rPr lang="pt-BR" sz="2400" dirty="0"/>
            <a:t>- Apontar soluções para quando não for possível o aproveitamento para consumo humano</a:t>
          </a:r>
        </a:p>
        <a:p>
          <a:r>
            <a:rPr lang="pt-BR" sz="2400" dirty="0"/>
            <a:t>- Planos de Redução de Desperdício para grandes geradores</a:t>
          </a:r>
          <a:endParaRPr lang="en-US" sz="2800" dirty="0"/>
        </a:p>
      </dgm:t>
    </dgm:pt>
    <dgm:pt modelId="{F2D19B6A-2680-40EB-B8B7-030CEB6FE748}" type="parTrans" cxnId="{22309437-8151-4C8C-A69E-83FCD71626E4}">
      <dgm:prSet/>
      <dgm:spPr/>
      <dgm:t>
        <a:bodyPr/>
        <a:lstStyle/>
        <a:p>
          <a:endParaRPr lang="en-US" sz="1600"/>
        </a:p>
      </dgm:t>
    </dgm:pt>
    <dgm:pt modelId="{759AE385-4297-42C3-B74B-E1C69C2BD890}" type="sibTrans" cxnId="{22309437-8151-4C8C-A69E-83FCD71626E4}">
      <dgm:prSet/>
      <dgm:spPr/>
      <dgm:t>
        <a:bodyPr/>
        <a:lstStyle/>
        <a:p>
          <a:endParaRPr lang="en-US" sz="1600"/>
        </a:p>
      </dgm:t>
    </dgm:pt>
    <dgm:pt modelId="{E71BD3DA-D00E-4F4C-9479-A6631FFB46C3}" type="pres">
      <dgm:prSet presAssocID="{71BF8491-22E0-4029-B384-AEB5BED4668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AD33CA4A-BC12-49EA-A001-DF01B5064B26}" type="pres">
      <dgm:prSet presAssocID="{5F6B2D52-2F8E-43D0-97A0-A49334D780B9}" presName="thickLine" presStyleLbl="alignNode1" presStyleIdx="0" presStyleCnt="1"/>
      <dgm:spPr/>
    </dgm:pt>
    <dgm:pt modelId="{0F537F59-2F38-451F-B933-EB33E83CC62C}" type="pres">
      <dgm:prSet presAssocID="{5F6B2D52-2F8E-43D0-97A0-A49334D780B9}" presName="horz1" presStyleCnt="0"/>
      <dgm:spPr/>
    </dgm:pt>
    <dgm:pt modelId="{F99549E1-44E1-4CA3-8A6D-4351BD0C2BE5}" type="pres">
      <dgm:prSet presAssocID="{5F6B2D52-2F8E-43D0-97A0-A49334D780B9}" presName="tx1" presStyleLbl="revTx" presStyleIdx="0" presStyleCnt="1"/>
      <dgm:spPr/>
      <dgm:t>
        <a:bodyPr/>
        <a:lstStyle/>
        <a:p>
          <a:endParaRPr lang="pt-BR"/>
        </a:p>
      </dgm:t>
    </dgm:pt>
    <dgm:pt modelId="{BE94D1D9-341A-4EFD-9444-1774973AFA48}" type="pres">
      <dgm:prSet presAssocID="{5F6B2D52-2F8E-43D0-97A0-A49334D780B9}" presName="vert1" presStyleCnt="0"/>
      <dgm:spPr/>
    </dgm:pt>
  </dgm:ptLst>
  <dgm:cxnLst>
    <dgm:cxn modelId="{22309437-8151-4C8C-A69E-83FCD71626E4}" srcId="{71BF8491-22E0-4029-B384-AEB5BED46687}" destId="{5F6B2D52-2F8E-43D0-97A0-A49334D780B9}" srcOrd="0" destOrd="0" parTransId="{F2D19B6A-2680-40EB-B8B7-030CEB6FE748}" sibTransId="{759AE385-4297-42C3-B74B-E1C69C2BD890}"/>
    <dgm:cxn modelId="{CE6688C7-1211-4C6C-A47A-9261CB0E1DFE}" type="presOf" srcId="{5F6B2D52-2F8E-43D0-97A0-A49334D780B9}" destId="{F99549E1-44E1-4CA3-8A6D-4351BD0C2BE5}" srcOrd="0" destOrd="0" presId="urn:microsoft.com/office/officeart/2008/layout/LinedList"/>
    <dgm:cxn modelId="{60508C56-4D90-48D2-AF1B-99C029F07FF1}" type="presOf" srcId="{71BF8491-22E0-4029-B384-AEB5BED46687}" destId="{E71BD3DA-D00E-4F4C-9479-A6631FFB46C3}" srcOrd="0" destOrd="0" presId="urn:microsoft.com/office/officeart/2008/layout/LinedList"/>
    <dgm:cxn modelId="{F0418DFB-2CB0-4C05-8AFA-185E24166D0C}" type="presParOf" srcId="{E71BD3DA-D00E-4F4C-9479-A6631FFB46C3}" destId="{AD33CA4A-BC12-49EA-A001-DF01B5064B26}" srcOrd="0" destOrd="0" presId="urn:microsoft.com/office/officeart/2008/layout/LinedList"/>
    <dgm:cxn modelId="{F0307B87-6B6B-45DF-B40E-298A382CFFC8}" type="presParOf" srcId="{E71BD3DA-D00E-4F4C-9479-A6631FFB46C3}" destId="{0F537F59-2F38-451F-B933-EB33E83CC62C}" srcOrd="1" destOrd="0" presId="urn:microsoft.com/office/officeart/2008/layout/LinedList"/>
    <dgm:cxn modelId="{4544C670-C7CA-4CB0-876A-2508BE41E7C3}" type="presParOf" srcId="{0F537F59-2F38-451F-B933-EB33E83CC62C}" destId="{F99549E1-44E1-4CA3-8A6D-4351BD0C2BE5}" srcOrd="0" destOrd="0" presId="urn:microsoft.com/office/officeart/2008/layout/LinedList"/>
    <dgm:cxn modelId="{F1C0AC14-B621-4CFB-84B6-B16C3237F9F7}" type="presParOf" srcId="{0F537F59-2F38-451F-B933-EB33E83CC62C}" destId="{BE94D1D9-341A-4EFD-9444-1774973AFA4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05ABFE-89F9-4031-8709-1E662B5BF0EE}" type="datetimeFigureOut">
              <a:rPr lang="pt-BR" smtClean="0"/>
              <a:t>07/11/2018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CC5B41-EFB8-4076-8020-ECE4A12E32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16204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5C04DC-5B78-4D04-AEA9-1E426735CBEF}" type="datetimeFigureOut">
              <a:rPr lang="pt-BR" smtClean="0"/>
              <a:t>07/11/2018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C685D-C364-42CF-88F9-8936024751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8779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 </a:t>
            </a:r>
            <a:r>
              <a:rPr lang="en-US" dirty="0" err="1"/>
              <a:t>Brasil</a:t>
            </a:r>
            <a:r>
              <a:rPr lang="en-US" dirty="0"/>
              <a:t> </a:t>
            </a:r>
            <a:r>
              <a:rPr lang="en-US" dirty="0" err="1"/>
              <a:t>elaborou</a:t>
            </a:r>
            <a:r>
              <a:rPr lang="en-US" dirty="0"/>
              <a:t> a </a:t>
            </a:r>
            <a:r>
              <a:rPr lang="en-US" dirty="0" err="1"/>
              <a:t>Estrategia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baseline="0" dirty="0"/>
              <a:t> 2017</a:t>
            </a:r>
            <a:r>
              <a:rPr lang="en-US" dirty="0"/>
              <a:t> e </a:t>
            </a:r>
            <a:r>
              <a:rPr lang="en-US" dirty="0" err="1"/>
              <a:t>aguarda</a:t>
            </a:r>
            <a:r>
              <a:rPr lang="en-US" dirty="0"/>
              <a:t> </a:t>
            </a:r>
            <a:r>
              <a:rPr lang="en-US" dirty="0" err="1"/>
              <a:t>atualmente</a:t>
            </a:r>
            <a:r>
              <a:rPr lang="en-US" dirty="0"/>
              <a:t> a </a:t>
            </a:r>
            <a:r>
              <a:rPr lang="en-US" dirty="0" err="1"/>
              <a:t>aprovação</a:t>
            </a:r>
            <a:r>
              <a:rPr lang="en-US" dirty="0"/>
              <a:t> </a:t>
            </a:r>
            <a:r>
              <a:rPr lang="en-US" dirty="0" err="1"/>
              <a:t>pelo</a:t>
            </a:r>
            <a:r>
              <a:rPr lang="en-US" dirty="0"/>
              <a:t> </a:t>
            </a:r>
            <a:r>
              <a:rPr lang="en-US" dirty="0" err="1"/>
              <a:t>Ministro</a:t>
            </a:r>
            <a:r>
              <a:rPr lang="en-US" dirty="0"/>
              <a:t> do MDS. </a:t>
            </a:r>
            <a:r>
              <a:rPr lang="en-US" dirty="0" err="1"/>
              <a:t>Foi</a:t>
            </a:r>
            <a:r>
              <a:rPr lang="en-US" dirty="0"/>
              <a:t> </a:t>
            </a:r>
            <a:r>
              <a:rPr lang="en-US" dirty="0" err="1"/>
              <a:t>elaborada</a:t>
            </a:r>
            <a:r>
              <a:rPr lang="en-US" baseline="0" dirty="0"/>
              <a:t> pela CAISAN, </a:t>
            </a:r>
            <a:r>
              <a:rPr lang="en-US" dirty="0"/>
              <a:t> que </a:t>
            </a:r>
            <a:r>
              <a:rPr lang="en-US" dirty="0" err="1"/>
              <a:t>constituiu</a:t>
            </a:r>
            <a:r>
              <a:rPr lang="en-US" baseline="0" dirty="0"/>
              <a:t> um </a:t>
            </a:r>
            <a:r>
              <a:rPr lang="en-US" baseline="0" dirty="0" err="1"/>
              <a:t>comitê</a:t>
            </a:r>
            <a:r>
              <a:rPr lang="en-US" baseline="0" dirty="0"/>
              <a:t> </a:t>
            </a:r>
            <a:r>
              <a:rPr lang="en-US" baseline="0" dirty="0" err="1"/>
              <a:t>técnico</a:t>
            </a:r>
            <a:r>
              <a:rPr lang="en-US" baseline="0" dirty="0"/>
              <a:t> </a:t>
            </a:r>
            <a:r>
              <a:rPr lang="en-US" baseline="0" dirty="0" err="1"/>
              <a:t>específico</a:t>
            </a:r>
            <a:r>
              <a:rPr lang="en-US" baseline="0" dirty="0"/>
              <a:t> para </a:t>
            </a:r>
            <a:r>
              <a:rPr lang="en-US" baseline="0" dirty="0" err="1"/>
              <a:t>isso</a:t>
            </a:r>
            <a:r>
              <a:rPr lang="en-US" baseline="0" dirty="0"/>
              <a:t>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C685D-C364-42CF-88F9-893602475151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06936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C685D-C364-42CF-88F9-893602475151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58258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C685D-C364-42CF-88F9-893602475151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4092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D5F13338-2BA8-4F9F-9841-53B2DD33F152}" type="slidenum">
              <a:rPr lang="pt-BR" altLang="pt-BR" sz="1200">
                <a:solidFill>
                  <a:srgbClr val="000000"/>
                </a:solidFill>
              </a:rPr>
              <a:pPr/>
              <a:t>2</a:t>
            </a:fld>
            <a:endParaRPr lang="pt-BR" altLang="pt-BR" sz="1200">
              <a:solidFill>
                <a:srgbClr val="000000"/>
              </a:solidFill>
            </a:endParaRPr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5800"/>
            <a:ext cx="6084888" cy="3424238"/>
          </a:xfrm>
          <a:solidFill>
            <a:srgbClr val="FFFFFF"/>
          </a:solidFill>
          <a:ln/>
        </p:spPr>
      </p:sp>
      <p:sp>
        <p:nvSpPr>
          <p:cNvPr id="2867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1638" cy="411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47076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C685D-C364-42CF-88F9-893602475151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6507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C685D-C364-42CF-88F9-893602475151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1090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Para cada eixo foram</a:t>
            </a:r>
            <a:r>
              <a:rPr lang="pt-BR" baseline="0" dirty="0"/>
              <a:t> sistematizados os avanços e os gargalos diagnosticados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C685D-C364-42CF-88F9-893602475151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3721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C685D-C364-42CF-88F9-893602475151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9405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C685D-C364-42CF-88F9-893602475151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6312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C685D-C364-42CF-88F9-893602475151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0454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C685D-C364-42CF-88F9-893602475151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0087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13BED-F57F-4F32-979D-CCCC5CB5F3F5}" type="datetimeFigureOut">
              <a:rPr lang="pt-BR" smtClean="0"/>
              <a:t>07/11/2018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CDB4C-476F-4795-82B0-808F7306B1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8231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13BED-F57F-4F32-979D-CCCC5CB5F3F5}" type="datetimeFigureOut">
              <a:rPr lang="pt-BR" smtClean="0"/>
              <a:t>07/11/2018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CDB4C-476F-4795-82B0-808F7306B1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1198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13BED-F57F-4F32-979D-CCCC5CB5F3F5}" type="datetimeFigureOut">
              <a:rPr lang="pt-BR" smtClean="0"/>
              <a:t>07/11/2018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CDB4C-476F-4795-82B0-808F7306B1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1455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13BED-F57F-4F32-979D-CCCC5CB5F3F5}" type="datetimeFigureOut">
              <a:rPr lang="pt-BR" smtClean="0"/>
              <a:t>07/11/2018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CDB4C-476F-4795-82B0-808F7306B1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2563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13BED-F57F-4F32-979D-CCCC5CB5F3F5}" type="datetimeFigureOut">
              <a:rPr lang="pt-BR" smtClean="0"/>
              <a:t>07/11/2018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CDB4C-476F-4795-82B0-808F7306B1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4984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13BED-F57F-4F32-979D-CCCC5CB5F3F5}" type="datetimeFigureOut">
              <a:rPr lang="pt-BR" smtClean="0"/>
              <a:t>07/11/2018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CDB4C-476F-4795-82B0-808F7306B1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6297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13BED-F57F-4F32-979D-CCCC5CB5F3F5}" type="datetimeFigureOut">
              <a:rPr lang="pt-BR" smtClean="0"/>
              <a:t>07/11/2018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CDB4C-476F-4795-82B0-808F7306B1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5409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13BED-F57F-4F32-979D-CCCC5CB5F3F5}" type="datetimeFigureOut">
              <a:rPr lang="pt-BR" smtClean="0"/>
              <a:t>07/11/2018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CDB4C-476F-4795-82B0-808F7306B1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0356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13BED-F57F-4F32-979D-CCCC5CB5F3F5}" type="datetimeFigureOut">
              <a:rPr lang="pt-BR" smtClean="0"/>
              <a:t>07/11/2018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CDB4C-476F-4795-82B0-808F7306B1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3435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13BED-F57F-4F32-979D-CCCC5CB5F3F5}" type="datetimeFigureOut">
              <a:rPr lang="pt-BR" smtClean="0"/>
              <a:t>07/11/2018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CDB4C-476F-4795-82B0-808F7306B1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0716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13BED-F57F-4F32-979D-CCCC5CB5F3F5}" type="datetimeFigureOut">
              <a:rPr lang="pt-BR" smtClean="0"/>
              <a:t>07/11/2018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CDB4C-476F-4795-82B0-808F7306B1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2226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13BED-F57F-4F32-979D-CCCC5CB5F3F5}" type="datetimeFigureOut">
              <a:rPr lang="pt-BR" smtClean="0"/>
              <a:t>07/11/2018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CDB4C-476F-4795-82B0-808F7306B1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3490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390113" y="517524"/>
            <a:ext cx="6766078" cy="4927601"/>
          </a:xfrm>
        </p:spPr>
        <p:txBody>
          <a:bodyPr anchor="ctr">
            <a:normAutofit/>
          </a:bodyPr>
          <a:lstStyle/>
          <a:p>
            <a:pPr algn="l"/>
            <a:r>
              <a:rPr lang="pt-BR" sz="5400" b="1" dirty="0">
                <a:solidFill>
                  <a:schemeClr val="bg1"/>
                </a:solidFill>
              </a:rPr>
              <a:t>ESTRATÉGIA INTERSETORIAL PARA A REDUÇÃO DE PERDAS E DESPERDÍCIO DE ALIMENTOS NO BRASIL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66107" y="517524"/>
            <a:ext cx="2707937" cy="4927602"/>
          </a:xfrm>
        </p:spPr>
        <p:txBody>
          <a:bodyPr anchor="ctr">
            <a:normAutofit/>
          </a:bodyPr>
          <a:lstStyle/>
          <a:p>
            <a:pPr algn="r"/>
            <a:endParaRPr lang="pt-BR" sz="2000" dirty="0">
              <a:solidFill>
                <a:schemeClr val="accent1"/>
              </a:solidFill>
            </a:endParaRPr>
          </a:p>
          <a:p>
            <a:pPr algn="r"/>
            <a:r>
              <a:rPr lang="en-US" sz="2000" dirty="0">
                <a:solidFill>
                  <a:schemeClr val="bg1"/>
                </a:solidFill>
              </a:rPr>
              <a:t>MINISTÉRIO DO DESENVOLVIMENTO SOCIAL</a:t>
            </a:r>
          </a:p>
          <a:p>
            <a:pPr algn="r"/>
            <a:endParaRPr lang="en-US" sz="2000" dirty="0">
              <a:solidFill>
                <a:schemeClr val="bg1"/>
              </a:solidFill>
            </a:endParaRPr>
          </a:p>
          <a:p>
            <a:pPr algn="r"/>
            <a:r>
              <a:rPr lang="en-US" sz="2000" dirty="0">
                <a:solidFill>
                  <a:schemeClr val="bg1"/>
                </a:solidFill>
              </a:rPr>
              <a:t>CAMARA INTERMINISTERIAL DE SEGURANÇA ALIMENTAR E NUTRIICONAL</a:t>
            </a:r>
            <a:endParaRPr lang="pt-BR" sz="2000" dirty="0">
              <a:solidFill>
                <a:schemeClr val="bg1"/>
              </a:solidFill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4076700" y="609600"/>
            <a:ext cx="0" cy="48355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0059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278956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pt-BR" b="1" dirty="0"/>
              <a:t>Legislação 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xmlns="" id="{36125C2D-70D9-43A3-9F3B-A8B44BC4B4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1437347"/>
              </p:ext>
            </p:extLst>
          </p:nvPr>
        </p:nvGraphicFramePr>
        <p:xfrm>
          <a:off x="5251450" y="419100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67071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  <a:solidFill>
            <a:schemeClr val="accent6"/>
          </a:solidFill>
        </p:spPr>
        <p:txBody>
          <a:bodyPr>
            <a:normAutofit/>
          </a:bodyPr>
          <a:lstStyle/>
          <a:p>
            <a:pPr algn="ctr"/>
            <a:r>
              <a:rPr lang="pt-BR" b="1" dirty="0"/>
              <a:t>Governança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pt-BR" dirty="0"/>
              <a:t>Comitê Gestor no âmbito da CAISAN</a:t>
            </a:r>
          </a:p>
          <a:p>
            <a:pPr lvl="1"/>
            <a:r>
              <a:rPr lang="pt-BR" dirty="0"/>
              <a:t>Finalidade: apoiar e acompanhar as ações necessárias á operacionalização de programas ou planos </a:t>
            </a:r>
            <a:r>
              <a:rPr lang="pt-BR" dirty="0" err="1"/>
              <a:t>intersetoriais</a:t>
            </a:r>
            <a:r>
              <a:rPr lang="pt-BR" dirty="0"/>
              <a:t> relativos às perdas e desperdício de alimentos</a:t>
            </a:r>
          </a:p>
          <a:p>
            <a:pPr marL="457200" lvl="1" indent="0">
              <a:buNone/>
            </a:pPr>
            <a:endParaRPr lang="pt-BR" dirty="0"/>
          </a:p>
          <a:p>
            <a:pPr lvl="1"/>
            <a:r>
              <a:rPr lang="pt-BR" dirty="0"/>
              <a:t>Primeiro passo: elaborar um plano de trabalho para a implementação da Estratégia a partir de seus eixos de ação</a:t>
            </a:r>
          </a:p>
        </p:txBody>
      </p:sp>
    </p:spTree>
    <p:extLst>
      <p:ext uri="{BB962C8B-B14F-4D97-AF65-F5344CB8AC3E}">
        <p14:creationId xmlns:p14="http://schemas.microsoft.com/office/powerpoint/2010/main" val="2854183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7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0631" y="235359"/>
            <a:ext cx="10515600" cy="1325563"/>
          </a:xfrm>
        </p:spPr>
        <p:txBody>
          <a:bodyPr/>
          <a:lstStyle/>
          <a:p>
            <a:pPr algn="ctr"/>
            <a: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Reunião do Comitê Gestor - PDA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895725" y="196215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593747" y="1415230"/>
            <a:ext cx="8829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Oficina de Trabalho sobre Causa e Quantificação de Perdas e Desperdícios de Alimentos no Brasil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8382000" y="31242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09 E 10 AGOSTO DE 2018</a:t>
            </a:r>
          </a:p>
        </p:txBody>
      </p:sp>
    </p:spTree>
    <p:extLst>
      <p:ext uri="{BB962C8B-B14F-4D97-AF65-F5344CB8AC3E}">
        <p14:creationId xmlns:p14="http://schemas.microsoft.com/office/powerpoint/2010/main" val="3638319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30A06A43-DF41-4E7F-A05D-3C9E18CD8C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414"/>
          <a:stretch/>
        </p:blipFill>
        <p:spPr>
          <a:xfrm>
            <a:off x="-1" y="4133850"/>
            <a:ext cx="12277725" cy="2724150"/>
          </a:xfrm>
          <a:prstGeom prst="rect">
            <a:avLst/>
          </a:prstGeom>
        </p:spPr>
      </p:pic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>
          <a:xfrm>
            <a:off x="2802976" y="2832688"/>
            <a:ext cx="6017174" cy="882062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pt-BR" sz="2400" b="1" dirty="0"/>
              <a:t>caisan@mds.gov.br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CBEC085D-52D9-4B4A-B625-57C15685F373}"/>
              </a:ext>
            </a:extLst>
          </p:cNvPr>
          <p:cNvSpPr txBox="1"/>
          <p:nvPr/>
        </p:nvSpPr>
        <p:spPr>
          <a:xfrm>
            <a:off x="2522811" y="538146"/>
            <a:ext cx="70021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MINISTÉRIO DO DESENVOLVIMENTO SOCIAL</a:t>
            </a:r>
          </a:p>
          <a:p>
            <a:pPr algn="ctr"/>
            <a:r>
              <a:rPr lang="pt-BR" sz="2400" b="1" dirty="0"/>
              <a:t>SECRETARIA NACIONAL DE SEGURANÇA ALIMENTAR E NUTRICIONAL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862914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>
          <a:xfrm>
            <a:off x="505709" y="76192"/>
            <a:ext cx="11356622" cy="1141413"/>
          </a:xfrm>
        </p:spPr>
        <p:txBody>
          <a:bodyPr>
            <a:normAutofit/>
          </a:bodyPr>
          <a:lstStyle/>
          <a:p>
            <a:pPr fontAlgn="base"/>
            <a:r>
              <a:rPr lang="pt-BR" altLang="pt-BR" sz="3200" b="1" dirty="0"/>
              <a:t>ODS 12 -</a:t>
            </a:r>
            <a:r>
              <a:rPr lang="pt-BR" sz="3200" b="1" dirty="0"/>
              <a:t> Assegurar padrões de produção e de consumo sustentáveis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idx="1"/>
          </p:nvPr>
        </p:nvSpPr>
        <p:spPr>
          <a:xfrm>
            <a:off x="931688" y="3562352"/>
            <a:ext cx="4742568" cy="2743199"/>
          </a:xfrm>
        </p:spPr>
        <p:txBody>
          <a:bodyPr>
            <a:noAutofit/>
          </a:bodyPr>
          <a:lstStyle/>
          <a:p>
            <a:pPr indent="-336550">
              <a:lnSpc>
                <a:spcPct val="80000"/>
              </a:lnSpc>
              <a:buFont typeface="Arial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dirty="0"/>
              <a:t>Compromissos assumidos pelos Países:</a:t>
            </a:r>
          </a:p>
          <a:p>
            <a:pPr>
              <a:lnSpc>
                <a:spcPct val="80000"/>
              </a:lnSpc>
              <a:buFontTx/>
              <a:buChar char="-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2000" dirty="0"/>
              <a:t>Acordo de Paris (21² Convenção das Partes da Convenção Quadro das Nações Unidas sobre Mudança do Clima)</a:t>
            </a:r>
          </a:p>
          <a:p>
            <a:pPr>
              <a:lnSpc>
                <a:spcPct val="80000"/>
              </a:lnSpc>
              <a:buFontTx/>
              <a:buChar char="-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altLang="pt-BR" sz="2000" dirty="0"/>
          </a:p>
          <a:p>
            <a:pPr>
              <a:lnSpc>
                <a:spcPct val="80000"/>
              </a:lnSpc>
              <a:buFontTx/>
              <a:buChar char="-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2000" dirty="0"/>
              <a:t>Plano de SAN, Nutrição e erradicação da fome da CELAC 2025</a:t>
            </a:r>
          </a:p>
          <a:p>
            <a:pPr indent="-336550">
              <a:lnSpc>
                <a:spcPct val="80000"/>
              </a:lnSpc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3600" dirty="0"/>
              <a:t>    </a:t>
            </a:r>
          </a:p>
          <a:p>
            <a:pPr indent="-336550">
              <a:lnSpc>
                <a:spcPct val="80000"/>
              </a:lnSpc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3600" dirty="0"/>
              <a:t>      </a:t>
            </a:r>
          </a:p>
        </p:txBody>
      </p:sp>
      <p:pic>
        <p:nvPicPr>
          <p:cNvPr id="1026" name="Picture 2" descr=" -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301" y="3361582"/>
            <a:ext cx="5667697" cy="261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917399" y="1146165"/>
            <a:ext cx="104873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dirty="0"/>
              <a:t> Os Objetivo de Desenvolvimento Sustentável (ODS), refere-se a uma agenda para cumprir </a:t>
            </a:r>
            <a:r>
              <a:rPr lang="pt-BR" altLang="pt-BR" u="sng" dirty="0"/>
              <a:t>planos sobre desenvolvimento sustentável em âmbito mundial, adotado em 2015</a:t>
            </a:r>
            <a:r>
              <a:rPr lang="pt-BR" altLang="pt-BR" dirty="0"/>
              <a:t>, na Cúpula das Nações, composto por 17 objetivos e 169 metas, que se pretendem ser atingidas até o ano de 2030.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931688" y="2201071"/>
            <a:ext cx="10758310" cy="1160511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600" b="1" dirty="0">
                <a:solidFill>
                  <a:srgbClr val="444444"/>
                </a:solidFill>
                <a:latin typeface="Roboto"/>
              </a:rPr>
              <a:t>ODS 12.3</a:t>
            </a:r>
            <a:r>
              <a:rPr lang="pt-BR" sz="1600" dirty="0">
                <a:solidFill>
                  <a:srgbClr val="444444"/>
                </a:solidFill>
                <a:latin typeface="Roboto"/>
              </a:rPr>
              <a:t> Até 2030, </a:t>
            </a:r>
            <a:r>
              <a:rPr lang="pt-BR" sz="1600" b="1" dirty="0">
                <a:solidFill>
                  <a:srgbClr val="444444"/>
                </a:solidFill>
                <a:latin typeface="Roboto"/>
              </a:rPr>
              <a:t>reduzir pela metade o desperdício de alimentos </a:t>
            </a:r>
            <a:r>
              <a:rPr lang="pt-BR" sz="1600" dirty="0">
                <a:solidFill>
                  <a:srgbClr val="444444"/>
                </a:solidFill>
                <a:latin typeface="Roboto"/>
              </a:rPr>
              <a:t>per capita mundial, nos níveis de varejo e do consumidor, e reduzir as perdas de alimentos ao longo das cadeias de produção e abastecimento, incluindo as perdas pós-colheita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1491724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0361" y="419100"/>
            <a:ext cx="4631713" cy="560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12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xtra_feira33">
            <a:extLst>
              <a:ext uri="{FF2B5EF4-FFF2-40B4-BE49-F238E27FC236}">
                <a16:creationId xmlns:a16="http://schemas.microsoft.com/office/drawing/2014/main" xmlns="" id="{3A7BCF45-DAED-4AF1-912D-1E190920A2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41" r="22378"/>
          <a:stretch/>
        </p:blipFill>
        <p:spPr bwMode="auto">
          <a:xfrm>
            <a:off x="6624831" y="10"/>
            <a:ext cx="5567167" cy="5876915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PREMISSAS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55320" y="2575042"/>
            <a:ext cx="5120113" cy="189638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3200" dirty="0" err="1"/>
              <a:t>Alinhada</a:t>
            </a:r>
            <a:r>
              <a:rPr lang="en-US" sz="3200" dirty="0"/>
              <a:t> </a:t>
            </a:r>
            <a:r>
              <a:rPr lang="en-US" sz="3200" dirty="0" err="1"/>
              <a:t>ao</a:t>
            </a:r>
            <a:r>
              <a:rPr lang="en-US" sz="3200" dirty="0"/>
              <a:t> Sistema Nacional de Segurança Alimentar e Nutricional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Seta para Baixo 3"/>
          <p:cNvSpPr/>
          <p:nvPr/>
        </p:nvSpPr>
        <p:spPr>
          <a:xfrm>
            <a:off x="2514600" y="4074240"/>
            <a:ext cx="237744" cy="5029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176532" y="4676596"/>
            <a:ext cx="6096000" cy="1200329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pPr algn="ctr"/>
            <a:r>
              <a:rPr lang="en-US" sz="2400" dirty="0" err="1"/>
              <a:t>Orientada</a:t>
            </a:r>
            <a:r>
              <a:rPr lang="en-US" sz="2400" dirty="0"/>
              <a:t> para </a:t>
            </a:r>
            <a:r>
              <a:rPr lang="en-US" sz="2400" dirty="0" err="1"/>
              <a:t>aumentar</a:t>
            </a:r>
            <a:r>
              <a:rPr lang="en-US" sz="2400" dirty="0"/>
              <a:t> o </a:t>
            </a:r>
            <a:r>
              <a:rPr lang="en-US" sz="2400" dirty="0" err="1"/>
              <a:t>acesso</a:t>
            </a:r>
            <a:r>
              <a:rPr lang="en-US" sz="2400" dirty="0"/>
              <a:t> da </a:t>
            </a:r>
            <a:r>
              <a:rPr lang="en-US" sz="2400" dirty="0" err="1"/>
              <a:t>população</a:t>
            </a:r>
            <a:r>
              <a:rPr lang="en-US" sz="2400" dirty="0"/>
              <a:t> a </a:t>
            </a:r>
            <a:r>
              <a:rPr lang="en-US" sz="2400" dirty="0" err="1"/>
              <a:t>uma</a:t>
            </a:r>
            <a:r>
              <a:rPr lang="en-US" sz="2400" dirty="0"/>
              <a:t> </a:t>
            </a:r>
            <a:r>
              <a:rPr lang="en-US" sz="2400" dirty="0" err="1"/>
              <a:t>alimentação</a:t>
            </a:r>
            <a:r>
              <a:rPr lang="en-US" sz="2400" dirty="0"/>
              <a:t> </a:t>
            </a:r>
            <a:r>
              <a:rPr lang="en-US" sz="2400" dirty="0" err="1"/>
              <a:t>adequada</a:t>
            </a:r>
            <a:r>
              <a:rPr lang="en-US" sz="2400" dirty="0"/>
              <a:t> e </a:t>
            </a:r>
            <a:r>
              <a:rPr lang="en-US" sz="2400" dirty="0" err="1"/>
              <a:t>saudável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2232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b="1" dirty="0"/>
              <a:t>GERAL:</a:t>
            </a:r>
          </a:p>
          <a:p>
            <a:r>
              <a:rPr lang="pt-BR" dirty="0"/>
              <a:t>Coordenar ações direcionadas a prevenir e reduzir as PDAs no Brasil, por meio da </a:t>
            </a:r>
            <a:r>
              <a:rPr lang="pt-BR" b="1" dirty="0"/>
              <a:t>gestão mais integrada e </a:t>
            </a:r>
            <a:r>
              <a:rPr lang="pt-BR" b="1" dirty="0" err="1"/>
              <a:t>intersetorial</a:t>
            </a:r>
            <a:r>
              <a:rPr lang="pt-BR" b="1" dirty="0"/>
              <a:t> de iniciativas do governo e da sociedade</a:t>
            </a:r>
            <a:r>
              <a:rPr lang="pt-BR" dirty="0"/>
              <a:t>, de forma alinhada com a Política Nacional de Segurança Alimentar e Nutricional.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0" y="1027906"/>
            <a:ext cx="51816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ESPECÍFICOS:</a:t>
            </a:r>
          </a:p>
          <a:p>
            <a:r>
              <a:rPr lang="pt-BR" dirty="0"/>
              <a:t>Fomentar a </a:t>
            </a:r>
            <a:r>
              <a:rPr lang="pt-BR" b="1" dirty="0"/>
              <a:t>realização de pesquisas </a:t>
            </a:r>
            <a:r>
              <a:rPr lang="pt-BR" dirty="0"/>
              <a:t>que auxiliem na determinação das causas e possíveis soluções </a:t>
            </a:r>
          </a:p>
          <a:p>
            <a:r>
              <a:rPr lang="pt-BR" dirty="0"/>
              <a:t>Fomentar a </a:t>
            </a:r>
            <a:r>
              <a:rPr lang="pt-BR" b="1" dirty="0"/>
              <a:t>inovação tecnológica</a:t>
            </a:r>
          </a:p>
          <a:p>
            <a:r>
              <a:rPr lang="pt-BR" dirty="0"/>
              <a:t>Monitorar a meta ODS 12.3 da Agenda 2030</a:t>
            </a:r>
          </a:p>
          <a:p>
            <a:r>
              <a:rPr lang="pt-BR" dirty="0"/>
              <a:t>Apoiar </a:t>
            </a:r>
            <a:r>
              <a:rPr lang="pt-BR" b="1" dirty="0"/>
              <a:t>ações educativas e de comunicação</a:t>
            </a:r>
          </a:p>
          <a:p>
            <a:r>
              <a:rPr lang="pt-BR" dirty="0"/>
              <a:t>Fortalecer e aprimorar </a:t>
            </a:r>
            <a:r>
              <a:rPr lang="pt-BR" b="1" dirty="0"/>
              <a:t>política públicas</a:t>
            </a:r>
          </a:p>
          <a:p>
            <a:r>
              <a:rPr lang="pt-BR" dirty="0"/>
              <a:t>Propor alterações nos </a:t>
            </a:r>
            <a:r>
              <a:rPr lang="pt-BR" b="1" dirty="0"/>
              <a:t>marcos legais </a:t>
            </a:r>
            <a:r>
              <a:rPr lang="pt-BR" dirty="0"/>
              <a:t>existentes e propor novas leis</a:t>
            </a:r>
          </a:p>
        </p:txBody>
      </p:sp>
    </p:spTree>
    <p:extLst>
      <p:ext uri="{BB962C8B-B14F-4D97-AF65-F5344CB8AC3E}">
        <p14:creationId xmlns:p14="http://schemas.microsoft.com/office/powerpoint/2010/main" val="2315297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963877"/>
            <a:ext cx="3621195" cy="4930246"/>
          </a:xfrm>
        </p:spPr>
        <p:txBody>
          <a:bodyPr>
            <a:normAutofit/>
          </a:bodyPr>
          <a:lstStyle/>
          <a:p>
            <a:pPr algn="r"/>
            <a:r>
              <a:rPr lang="en-US" b="1" dirty="0"/>
              <a:t>A ESTRATÉGIA: 4 </a:t>
            </a:r>
            <a:r>
              <a:rPr lang="en-US" b="1" dirty="0" err="1"/>
              <a:t>eixos</a:t>
            </a:r>
            <a:r>
              <a:rPr lang="en-US" b="1" dirty="0"/>
              <a:t> de </a:t>
            </a:r>
            <a:r>
              <a:rPr lang="en-US" b="1" dirty="0" err="1"/>
              <a:t>ação</a:t>
            </a:r>
            <a:endParaRPr lang="en-US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err="1"/>
              <a:t>Pesquisa</a:t>
            </a:r>
            <a:r>
              <a:rPr lang="en-US" sz="3200" dirty="0"/>
              <a:t>, </a:t>
            </a:r>
            <a:r>
              <a:rPr lang="en-US" sz="3200" dirty="0" err="1"/>
              <a:t>Conhecimento</a:t>
            </a:r>
            <a:r>
              <a:rPr lang="en-US" sz="3200" dirty="0"/>
              <a:t> e </a:t>
            </a:r>
            <a:r>
              <a:rPr lang="en-US" sz="3200" dirty="0" err="1"/>
              <a:t>Inovação</a:t>
            </a:r>
            <a:endParaRPr lang="en-US" sz="3200" dirty="0"/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 err="1"/>
              <a:t>Educação</a:t>
            </a:r>
            <a:r>
              <a:rPr lang="en-US" sz="3200" dirty="0"/>
              <a:t> e </a:t>
            </a:r>
            <a:r>
              <a:rPr lang="en-US" sz="3200" dirty="0" err="1"/>
              <a:t>Comunicação</a:t>
            </a:r>
            <a:endParaRPr lang="en-US" sz="3200" dirty="0"/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 err="1"/>
              <a:t>Promoção</a:t>
            </a:r>
            <a:r>
              <a:rPr lang="en-US" sz="3200" dirty="0"/>
              <a:t> de </a:t>
            </a:r>
            <a:r>
              <a:rPr lang="en-US" sz="3200" dirty="0" err="1"/>
              <a:t>Políticas</a:t>
            </a:r>
            <a:r>
              <a:rPr lang="en-US" sz="3200" dirty="0"/>
              <a:t> </a:t>
            </a:r>
            <a:r>
              <a:rPr lang="en-US" sz="3200" dirty="0" err="1"/>
              <a:t>Públicas</a:t>
            </a:r>
            <a:endParaRPr lang="en-US" sz="3200" dirty="0"/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 err="1"/>
              <a:t>Legislação</a:t>
            </a:r>
            <a:endParaRPr lang="en-US" sz="3200" dirty="0"/>
          </a:p>
        </p:txBody>
      </p:sp>
      <p:cxnSp>
        <p:nvCxnSpPr>
          <p:cNvPr id="5" name="Conector reto 4"/>
          <p:cNvCxnSpPr/>
          <p:nvPr/>
        </p:nvCxnSpPr>
        <p:spPr>
          <a:xfrm>
            <a:off x="4572000" y="866775"/>
            <a:ext cx="19050" cy="4819650"/>
          </a:xfrm>
          <a:prstGeom prst="line">
            <a:avLst/>
          </a:prstGeom>
          <a:ln w="952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8308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8026" y="388419"/>
            <a:ext cx="3692731" cy="5502264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en-US" b="1" dirty="0" err="1"/>
              <a:t>Pesquisa</a:t>
            </a:r>
            <a:r>
              <a:rPr lang="en-US" b="1" dirty="0"/>
              <a:t>, </a:t>
            </a:r>
            <a:r>
              <a:rPr lang="en-US" b="1" dirty="0" err="1"/>
              <a:t>conhecimento</a:t>
            </a:r>
            <a:r>
              <a:rPr lang="en-US" b="1" dirty="0"/>
              <a:t> e </a:t>
            </a:r>
            <a:r>
              <a:rPr lang="en-US" b="1" dirty="0" err="1"/>
              <a:t>Inovação</a:t>
            </a:r>
            <a:endParaRPr lang="en-US" b="1" dirty="0"/>
          </a:p>
        </p:txBody>
      </p:sp>
      <p:graphicFrame>
        <p:nvGraphicFramePr>
          <p:cNvPr id="8" name="Espaço Reservado para Conteúdo 5">
            <a:extLst>
              <a:ext uri="{FF2B5EF4-FFF2-40B4-BE49-F238E27FC236}">
                <a16:creationId xmlns:a16="http://schemas.microsoft.com/office/drawing/2014/main" xmlns="" id="{0B9EDEA9-6435-4F0B-B35A-3B95715C5F10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76489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3276" y="712269"/>
            <a:ext cx="3692709" cy="5288481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en-US" sz="4000" b="1" dirty="0" err="1"/>
              <a:t>Educação</a:t>
            </a:r>
            <a:r>
              <a:rPr lang="en-US" sz="4000" b="1" dirty="0"/>
              <a:t> e </a:t>
            </a:r>
            <a:r>
              <a:rPr lang="en-US" sz="4000" b="1" dirty="0" err="1"/>
              <a:t>Comunicação</a:t>
            </a:r>
            <a:endParaRPr lang="en-US" sz="4000" b="1" dirty="0"/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xmlns="" id="{173EDE72-6AF6-4DE9-A85F-20B65FE8C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0124" y="408037"/>
            <a:ext cx="6882064" cy="6307088"/>
          </a:xfrm>
        </p:spPr>
        <p:txBody>
          <a:bodyPr>
            <a:noAutofit/>
          </a:bodyPr>
          <a:lstStyle/>
          <a:p>
            <a:r>
              <a:rPr lang="pt-BR" sz="2000" dirty="0"/>
              <a:t>Promover </a:t>
            </a:r>
            <a:r>
              <a:rPr lang="pt-BR" sz="2000" b="1" dirty="0"/>
              <a:t>redes e/ou plataformas virtuais </a:t>
            </a:r>
            <a:r>
              <a:rPr lang="pt-BR" sz="2000" dirty="0"/>
              <a:t>relacionadas ao tema</a:t>
            </a:r>
          </a:p>
          <a:p>
            <a:endParaRPr lang="pt-BR" sz="2000" dirty="0"/>
          </a:p>
          <a:p>
            <a:r>
              <a:rPr lang="pt-BR" sz="2000" dirty="0"/>
              <a:t>Apoiar e promover </a:t>
            </a:r>
            <a:r>
              <a:rPr lang="pt-BR" sz="2000" b="1" dirty="0"/>
              <a:t>campanhas educativas</a:t>
            </a:r>
          </a:p>
          <a:p>
            <a:endParaRPr lang="pt-BR" sz="2000" dirty="0"/>
          </a:p>
          <a:p>
            <a:r>
              <a:rPr lang="pt-BR" sz="2000" dirty="0"/>
              <a:t>Capacitar técnicos da </a:t>
            </a:r>
            <a:r>
              <a:rPr lang="pt-BR" sz="2000" b="1" dirty="0"/>
              <a:t>ATER</a:t>
            </a:r>
            <a:r>
              <a:rPr lang="pt-BR" sz="2000" dirty="0"/>
              <a:t> (Assistência Técnica e Extensão Rural) para </a:t>
            </a:r>
            <a:r>
              <a:rPr lang="pt-BR" sz="2000" b="1" dirty="0"/>
              <a:t>atuação em pontos críticos da cadeia de produção de alimentos</a:t>
            </a:r>
          </a:p>
          <a:p>
            <a:endParaRPr lang="pt-BR" sz="2000" dirty="0"/>
          </a:p>
          <a:p>
            <a:r>
              <a:rPr lang="pt-BR" sz="2000" dirty="0"/>
              <a:t>Elaborar e divulgar </a:t>
            </a:r>
            <a:r>
              <a:rPr lang="pt-BR" sz="2000" b="1" dirty="0"/>
              <a:t>materiais informativos e educativos</a:t>
            </a:r>
            <a:r>
              <a:rPr lang="pt-BR" sz="2000" dirty="0"/>
              <a:t> sobre o tema</a:t>
            </a:r>
          </a:p>
          <a:p>
            <a:endParaRPr lang="pt-BR" sz="2000" dirty="0"/>
          </a:p>
          <a:p>
            <a:r>
              <a:rPr lang="pt-BR" sz="2000" dirty="0"/>
              <a:t>Parcerias entre </a:t>
            </a:r>
            <a:r>
              <a:rPr lang="pt-BR" sz="2000" b="1" dirty="0"/>
              <a:t>varejistas, atacadistas, distribuidores e organizações sociais</a:t>
            </a:r>
            <a:r>
              <a:rPr lang="pt-BR" sz="2000" dirty="0"/>
              <a:t> para a doação de alimentos (relação público privado x conflitos de interesse)</a:t>
            </a:r>
          </a:p>
        </p:txBody>
      </p:sp>
    </p:spTree>
    <p:extLst>
      <p:ext uri="{BB962C8B-B14F-4D97-AF65-F5344CB8AC3E}">
        <p14:creationId xmlns:p14="http://schemas.microsoft.com/office/powerpoint/2010/main" val="1414275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6750" y="712269"/>
            <a:ext cx="3962400" cy="5174181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pt-BR" b="1" dirty="0"/>
              <a:t>Promoção de Políticas Públicas (10 ações prioritárias)</a:t>
            </a: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4947456" y="609601"/>
            <a:ext cx="6939744" cy="6248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pt-BR" sz="2400" dirty="0"/>
              <a:t>Fortalecer e qualificar a </a:t>
            </a:r>
            <a:r>
              <a:rPr lang="pt-BR" sz="2400" b="1" dirty="0"/>
              <a:t>Rede Brasileira de Bancos de Alimentos</a:t>
            </a:r>
          </a:p>
          <a:p>
            <a:pPr lvl="0"/>
            <a:r>
              <a:rPr lang="pt-BR" sz="2400" b="1" dirty="0"/>
              <a:t>Prevenção e desperdícios nos ambientes (escolas, empresas, unidades de produção agrícolas, hospitais ...)</a:t>
            </a:r>
          </a:p>
          <a:p>
            <a:r>
              <a:rPr lang="pt-BR" sz="2400" b="1" dirty="0"/>
              <a:t>Acordos setoriais voluntários públicos e/ou privados</a:t>
            </a:r>
          </a:p>
          <a:p>
            <a:r>
              <a:rPr lang="pt-BR" sz="2400" b="1" dirty="0"/>
              <a:t>Aprimorar as políticas para a AF/ circuitos curtos de produção e consumo</a:t>
            </a:r>
          </a:p>
          <a:p>
            <a:pPr lvl="0"/>
            <a:r>
              <a:rPr lang="pt-BR" sz="2400" dirty="0"/>
              <a:t>Promover Políticas Públicas para melhoria</a:t>
            </a:r>
            <a:r>
              <a:rPr lang="pt-BR" sz="2400" b="1" dirty="0"/>
              <a:t> de infraestrutura e da logística</a:t>
            </a:r>
            <a:r>
              <a:rPr lang="pt-BR" sz="2400" dirty="0"/>
              <a:t> em todas as etapas da cadeia alimentar</a:t>
            </a:r>
          </a:p>
          <a:p>
            <a:pPr lvl="0"/>
            <a:r>
              <a:rPr lang="pt-BR" sz="2400" dirty="0"/>
              <a:t>Modernização das estruturas de </a:t>
            </a:r>
            <a:r>
              <a:rPr lang="pt-BR" sz="2400" b="1" dirty="0"/>
              <a:t>armazenagem e escoamento</a:t>
            </a:r>
            <a:r>
              <a:rPr lang="pt-BR" sz="2400" dirty="0"/>
              <a:t> agrícola</a:t>
            </a:r>
            <a:endParaRPr lang="en-US" sz="2400" dirty="0"/>
          </a:p>
          <a:p>
            <a:endParaRPr lang="en-US" sz="2400" b="1" dirty="0"/>
          </a:p>
          <a:p>
            <a:pPr lvl="0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20942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652</TotalTime>
  <Words>628</Words>
  <Application>Microsoft Office PowerPoint</Application>
  <PresentationFormat>Widescreen</PresentationFormat>
  <Paragraphs>88</Paragraphs>
  <Slides>13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20" baseType="lpstr">
      <vt:lpstr>Microsoft YaHei</vt:lpstr>
      <vt:lpstr>Arial</vt:lpstr>
      <vt:lpstr>Calibri</vt:lpstr>
      <vt:lpstr>Calibri Light</vt:lpstr>
      <vt:lpstr>Roboto</vt:lpstr>
      <vt:lpstr>Times New Roman</vt:lpstr>
      <vt:lpstr>Office Theme</vt:lpstr>
      <vt:lpstr>ESTRATÉGIA INTERSETORIAL PARA A REDUÇÃO DE PERDAS E DESPERDÍCIO DE ALIMENTOS NO BRASIL</vt:lpstr>
      <vt:lpstr>ODS 12 - Assegurar padrões de produção e de consumo sustentáveis</vt:lpstr>
      <vt:lpstr>Apresentação do PowerPoint</vt:lpstr>
      <vt:lpstr>PREMISSAS</vt:lpstr>
      <vt:lpstr>OBJETIVOS</vt:lpstr>
      <vt:lpstr>A ESTRATÉGIA: 4 eixos de ação</vt:lpstr>
      <vt:lpstr>Pesquisa, conhecimento e Inovação</vt:lpstr>
      <vt:lpstr>Educação e Comunicação</vt:lpstr>
      <vt:lpstr>Promoção de Políticas Públicas (10 ações prioritárias)</vt:lpstr>
      <vt:lpstr>Legislação </vt:lpstr>
      <vt:lpstr>Governança</vt:lpstr>
      <vt:lpstr>I Reunião do Comitê Gestor - PDA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ESTRATÉGIA DE PREVENÇÃO E REDUÇÃO DE PERDAS E DESPERDÍCIOS DE ALIMENTOS NO BRASIL</dc:title>
  <dc:creator>kathleen Sousa Oliveira Machado</dc:creator>
  <cp:lastModifiedBy>Vinicius Lára de Queiroz</cp:lastModifiedBy>
  <cp:revision>66</cp:revision>
  <cp:lastPrinted>2018-11-07T11:51:33Z</cp:lastPrinted>
  <dcterms:created xsi:type="dcterms:W3CDTF">2018-03-20T19:00:02Z</dcterms:created>
  <dcterms:modified xsi:type="dcterms:W3CDTF">2018-11-07T12:54:27Z</dcterms:modified>
</cp:coreProperties>
</file>