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15"/>
  </p:notesMasterIdLst>
  <p:sldIdLst>
    <p:sldId id="819" r:id="rId3"/>
    <p:sldId id="831" r:id="rId4"/>
    <p:sldId id="844" r:id="rId5"/>
    <p:sldId id="850" r:id="rId6"/>
    <p:sldId id="861" r:id="rId7"/>
    <p:sldId id="855" r:id="rId8"/>
    <p:sldId id="856" r:id="rId9"/>
    <p:sldId id="859" r:id="rId10"/>
    <p:sldId id="853" r:id="rId11"/>
    <p:sldId id="851" r:id="rId12"/>
    <p:sldId id="860" r:id="rId13"/>
    <p:sldId id="829" r:id="rId14"/>
  </p:sldIdLst>
  <p:sldSz cx="9144000" cy="6858000" type="screen4x3"/>
  <p:notesSz cx="7099300" cy="10234613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6C00"/>
    <a:srgbClr val="EFF9F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9300" autoAdjust="0"/>
    <p:restoredTop sz="94660"/>
  </p:normalViewPr>
  <p:slideViewPr>
    <p:cSldViewPr>
      <p:cViewPr varScale="1">
        <p:scale>
          <a:sx n="116" d="100"/>
          <a:sy n="116" d="100"/>
        </p:scale>
        <p:origin x="108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AA872C-FF37-4E71-A5B3-810B5C4EB800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2C09B12-2FC0-4F44-925B-7841AD16E81A}">
      <dgm:prSet phldrT="[Texto]"/>
      <dgm:spPr>
        <a:solidFill>
          <a:srgbClr val="3333CC"/>
        </a:solidFill>
      </dgm:spPr>
      <dgm:t>
        <a:bodyPr/>
        <a:lstStyle/>
        <a:p>
          <a:r>
            <a:rPr lang="pt-BR" dirty="0" smtClean="0">
              <a:solidFill>
                <a:srgbClr val="FFFF00"/>
              </a:solidFill>
            </a:rPr>
            <a:t>1970</a:t>
          </a:r>
          <a:endParaRPr lang="pt-BR" dirty="0">
            <a:solidFill>
              <a:srgbClr val="FFFF00"/>
            </a:solidFill>
          </a:endParaRPr>
        </a:p>
      </dgm:t>
    </dgm:pt>
    <dgm:pt modelId="{75C8ADE5-1686-4000-BECF-8D6A3F4D4D3F}" type="parTrans" cxnId="{FC1F0579-68EA-40B3-A094-97DF4CD9F23F}">
      <dgm:prSet/>
      <dgm:spPr/>
      <dgm:t>
        <a:bodyPr/>
        <a:lstStyle/>
        <a:p>
          <a:endParaRPr lang="pt-BR"/>
        </a:p>
      </dgm:t>
    </dgm:pt>
    <dgm:pt modelId="{2E8D4D0C-AE03-4A70-A294-6281FD25208C}" type="sibTrans" cxnId="{FC1F0579-68EA-40B3-A094-97DF4CD9F23F}">
      <dgm:prSet/>
      <dgm:spPr/>
      <dgm:t>
        <a:bodyPr/>
        <a:lstStyle/>
        <a:p>
          <a:endParaRPr lang="pt-BR"/>
        </a:p>
      </dgm:t>
    </dgm:pt>
    <dgm:pt modelId="{6E279575-AC0E-4777-9533-BA46925B074C}">
      <dgm:prSet phldrT="[Texto]" custT="1"/>
      <dgm:spPr/>
      <dgm:t>
        <a:bodyPr/>
        <a:lstStyle/>
        <a:p>
          <a:r>
            <a:rPr lang="pt-BR" sz="1600" dirty="0" smtClean="0">
              <a:solidFill>
                <a:srgbClr val="990000"/>
              </a:solidFill>
            </a:rPr>
            <a:t>Expansão da agricultura</a:t>
          </a:r>
          <a:endParaRPr lang="pt-BR" sz="1600" dirty="0">
            <a:solidFill>
              <a:srgbClr val="990000"/>
            </a:solidFill>
          </a:endParaRPr>
        </a:p>
      </dgm:t>
    </dgm:pt>
    <dgm:pt modelId="{7B41058E-9BA1-4977-BB1B-D5326351794E}" type="parTrans" cxnId="{18F835AD-9423-4153-BB99-EF9007CA6002}">
      <dgm:prSet/>
      <dgm:spPr/>
      <dgm:t>
        <a:bodyPr/>
        <a:lstStyle/>
        <a:p>
          <a:endParaRPr lang="pt-BR"/>
        </a:p>
      </dgm:t>
    </dgm:pt>
    <dgm:pt modelId="{5B1F76F2-F624-4442-84CD-A103FB776213}" type="sibTrans" cxnId="{18F835AD-9423-4153-BB99-EF9007CA6002}">
      <dgm:prSet/>
      <dgm:spPr/>
      <dgm:t>
        <a:bodyPr/>
        <a:lstStyle/>
        <a:p>
          <a:endParaRPr lang="pt-BR"/>
        </a:p>
      </dgm:t>
    </dgm:pt>
    <dgm:pt modelId="{986D63E5-9A4F-4F53-BDAB-A14CF7B6E947}">
      <dgm:prSet phldrT="[Texto]" custT="1"/>
      <dgm:spPr/>
      <dgm:t>
        <a:bodyPr/>
        <a:lstStyle/>
        <a:p>
          <a:r>
            <a:rPr lang="pt-BR" sz="1600" dirty="0" smtClean="0">
              <a:solidFill>
                <a:srgbClr val="990000"/>
              </a:solidFill>
            </a:rPr>
            <a:t>Investimento em Educação, </a:t>
          </a:r>
          <a:r>
            <a:rPr lang="pt-BR" sz="1600" dirty="0" err="1" smtClean="0">
              <a:solidFill>
                <a:srgbClr val="990000"/>
              </a:solidFill>
            </a:rPr>
            <a:t>P&amp;D</a:t>
          </a:r>
          <a:r>
            <a:rPr lang="pt-BR" sz="1600" dirty="0" smtClean="0">
              <a:solidFill>
                <a:srgbClr val="990000"/>
              </a:solidFill>
            </a:rPr>
            <a:t>, Extensão Rural</a:t>
          </a:r>
          <a:endParaRPr lang="pt-BR" sz="1600" dirty="0">
            <a:solidFill>
              <a:srgbClr val="990000"/>
            </a:solidFill>
          </a:endParaRPr>
        </a:p>
      </dgm:t>
    </dgm:pt>
    <dgm:pt modelId="{380CD805-15E3-45CB-AD38-209FD5743770}" type="parTrans" cxnId="{2F835B55-1137-458F-BAEB-1E6B8550E052}">
      <dgm:prSet/>
      <dgm:spPr/>
      <dgm:t>
        <a:bodyPr/>
        <a:lstStyle/>
        <a:p>
          <a:endParaRPr lang="pt-BR"/>
        </a:p>
      </dgm:t>
    </dgm:pt>
    <dgm:pt modelId="{6E56A6BC-A389-49B3-AC46-56A6673953FF}" type="sibTrans" cxnId="{2F835B55-1137-458F-BAEB-1E6B8550E052}">
      <dgm:prSet/>
      <dgm:spPr/>
      <dgm:t>
        <a:bodyPr/>
        <a:lstStyle/>
        <a:p>
          <a:endParaRPr lang="pt-BR"/>
        </a:p>
      </dgm:t>
    </dgm:pt>
    <dgm:pt modelId="{81FFACE3-F540-48A6-A18D-D14EE4DF7672}">
      <dgm:prSet phldrT="[Texto]"/>
      <dgm:spPr>
        <a:solidFill>
          <a:srgbClr val="3333CC"/>
        </a:solidFill>
      </dgm:spPr>
      <dgm:t>
        <a:bodyPr/>
        <a:lstStyle/>
        <a:p>
          <a:r>
            <a:rPr lang="pt-BR" dirty="0" smtClean="0">
              <a:solidFill>
                <a:srgbClr val="FFFF00"/>
              </a:solidFill>
            </a:rPr>
            <a:t>1990</a:t>
          </a:r>
          <a:endParaRPr lang="pt-BR" dirty="0">
            <a:solidFill>
              <a:srgbClr val="FFFF00"/>
            </a:solidFill>
          </a:endParaRPr>
        </a:p>
      </dgm:t>
    </dgm:pt>
    <dgm:pt modelId="{FD930DF4-10E5-4E58-9A26-7B52143C0D2C}" type="parTrans" cxnId="{987A030E-7E53-4C05-BFF7-30A1A0CFF6B4}">
      <dgm:prSet/>
      <dgm:spPr/>
      <dgm:t>
        <a:bodyPr/>
        <a:lstStyle/>
        <a:p>
          <a:endParaRPr lang="pt-BR"/>
        </a:p>
      </dgm:t>
    </dgm:pt>
    <dgm:pt modelId="{86309492-E5B3-4966-A9A9-D19234F9E7F4}" type="sibTrans" cxnId="{987A030E-7E53-4C05-BFF7-30A1A0CFF6B4}">
      <dgm:prSet/>
      <dgm:spPr/>
      <dgm:t>
        <a:bodyPr/>
        <a:lstStyle/>
        <a:p>
          <a:endParaRPr lang="pt-BR"/>
        </a:p>
      </dgm:t>
    </dgm:pt>
    <dgm:pt modelId="{E6D8A5BB-D96D-460D-B84F-8663B4FD7424}">
      <dgm:prSet phldrT="[Texto]" custT="1"/>
      <dgm:spPr/>
      <dgm:t>
        <a:bodyPr/>
        <a:lstStyle/>
        <a:p>
          <a:r>
            <a:rPr lang="pt-BR" sz="1600" dirty="0" smtClean="0">
              <a:solidFill>
                <a:srgbClr val="990000"/>
              </a:solidFill>
            </a:rPr>
            <a:t>Urbanização</a:t>
          </a:r>
          <a:endParaRPr lang="pt-BR" sz="1600" dirty="0">
            <a:solidFill>
              <a:srgbClr val="990000"/>
            </a:solidFill>
          </a:endParaRPr>
        </a:p>
      </dgm:t>
    </dgm:pt>
    <dgm:pt modelId="{39AE00F8-5BB5-409D-AF8B-3F7930F3DDB3}" type="parTrans" cxnId="{82C6B9AF-781F-428C-A11D-C98258376D00}">
      <dgm:prSet/>
      <dgm:spPr/>
      <dgm:t>
        <a:bodyPr/>
        <a:lstStyle/>
        <a:p>
          <a:endParaRPr lang="pt-BR"/>
        </a:p>
      </dgm:t>
    </dgm:pt>
    <dgm:pt modelId="{9919FE2E-CADC-4E99-8245-FE38375FF588}" type="sibTrans" cxnId="{82C6B9AF-781F-428C-A11D-C98258376D00}">
      <dgm:prSet/>
      <dgm:spPr/>
      <dgm:t>
        <a:bodyPr/>
        <a:lstStyle/>
        <a:p>
          <a:endParaRPr lang="pt-BR"/>
        </a:p>
      </dgm:t>
    </dgm:pt>
    <dgm:pt modelId="{11DBBAC6-09CB-499C-A88D-9044DC005FD0}">
      <dgm:prSet phldrT="[Texto]" custT="1"/>
      <dgm:spPr/>
      <dgm:t>
        <a:bodyPr/>
        <a:lstStyle/>
        <a:p>
          <a:r>
            <a:rPr lang="pt-BR" sz="1600" dirty="0" smtClean="0">
              <a:solidFill>
                <a:srgbClr val="990000"/>
              </a:solidFill>
            </a:rPr>
            <a:t>Segurança alimentar, políticas públicas</a:t>
          </a:r>
          <a:endParaRPr lang="pt-BR" sz="1600" dirty="0">
            <a:solidFill>
              <a:srgbClr val="990000"/>
            </a:solidFill>
          </a:endParaRPr>
        </a:p>
      </dgm:t>
    </dgm:pt>
    <dgm:pt modelId="{4527943C-6550-4DCE-9374-F3C736EE8388}" type="parTrans" cxnId="{81FB10DC-42CA-4E0A-9178-241DDFF53431}">
      <dgm:prSet/>
      <dgm:spPr/>
      <dgm:t>
        <a:bodyPr/>
        <a:lstStyle/>
        <a:p>
          <a:endParaRPr lang="pt-BR"/>
        </a:p>
      </dgm:t>
    </dgm:pt>
    <dgm:pt modelId="{5A2698DE-BAEB-433C-AD3B-4C0251AD57B3}" type="sibTrans" cxnId="{81FB10DC-42CA-4E0A-9178-241DDFF53431}">
      <dgm:prSet/>
      <dgm:spPr/>
      <dgm:t>
        <a:bodyPr/>
        <a:lstStyle/>
        <a:p>
          <a:endParaRPr lang="pt-BR"/>
        </a:p>
      </dgm:t>
    </dgm:pt>
    <dgm:pt modelId="{73DE74E6-E65B-4FD3-AF39-12E8AB05ECD2}">
      <dgm:prSet phldrT="[Texto]"/>
      <dgm:spPr>
        <a:solidFill>
          <a:srgbClr val="3333CC"/>
        </a:solidFill>
      </dgm:spPr>
      <dgm:t>
        <a:bodyPr/>
        <a:lstStyle/>
        <a:p>
          <a:r>
            <a:rPr lang="pt-BR" dirty="0" smtClean="0">
              <a:solidFill>
                <a:srgbClr val="FFFF00"/>
              </a:solidFill>
            </a:rPr>
            <a:t>2010</a:t>
          </a:r>
          <a:endParaRPr lang="pt-BR" dirty="0">
            <a:solidFill>
              <a:srgbClr val="FFFF00"/>
            </a:solidFill>
          </a:endParaRPr>
        </a:p>
      </dgm:t>
    </dgm:pt>
    <dgm:pt modelId="{A61BFF0F-1452-4064-BC69-5B8A5E4FB717}" type="parTrans" cxnId="{BAF0D069-EF9F-4952-AA73-AA0177F528C9}">
      <dgm:prSet/>
      <dgm:spPr/>
      <dgm:t>
        <a:bodyPr/>
        <a:lstStyle/>
        <a:p>
          <a:endParaRPr lang="pt-BR"/>
        </a:p>
      </dgm:t>
    </dgm:pt>
    <dgm:pt modelId="{3A3FDE8F-D780-4389-950D-DF75A55501A5}" type="sibTrans" cxnId="{BAF0D069-EF9F-4952-AA73-AA0177F528C9}">
      <dgm:prSet/>
      <dgm:spPr/>
      <dgm:t>
        <a:bodyPr/>
        <a:lstStyle/>
        <a:p>
          <a:endParaRPr lang="pt-BR"/>
        </a:p>
      </dgm:t>
    </dgm:pt>
    <dgm:pt modelId="{9B01995F-2AD8-4045-AD0E-AA544C7A92A4}">
      <dgm:prSet phldrT="[Texto]" custT="1"/>
      <dgm:spPr/>
      <dgm:t>
        <a:bodyPr/>
        <a:lstStyle/>
        <a:p>
          <a:r>
            <a:rPr lang="pt-BR" sz="1600" dirty="0" smtClean="0">
              <a:solidFill>
                <a:srgbClr val="990000"/>
              </a:solidFill>
            </a:rPr>
            <a:t>Segurança alimentar e nutricional </a:t>
          </a:r>
          <a:endParaRPr lang="pt-BR" sz="1600" dirty="0">
            <a:solidFill>
              <a:srgbClr val="990000"/>
            </a:solidFill>
          </a:endParaRPr>
        </a:p>
      </dgm:t>
    </dgm:pt>
    <dgm:pt modelId="{D2A89CFD-D20B-4338-AB7A-621330E28C25}" type="parTrans" cxnId="{1062840D-80BF-4E82-B291-2745FAC4E2D1}">
      <dgm:prSet/>
      <dgm:spPr/>
      <dgm:t>
        <a:bodyPr/>
        <a:lstStyle/>
        <a:p>
          <a:endParaRPr lang="pt-BR"/>
        </a:p>
      </dgm:t>
    </dgm:pt>
    <dgm:pt modelId="{E9792748-8CC0-420D-91F3-B668ED5904D3}" type="sibTrans" cxnId="{1062840D-80BF-4E82-B291-2745FAC4E2D1}">
      <dgm:prSet/>
      <dgm:spPr/>
      <dgm:t>
        <a:bodyPr/>
        <a:lstStyle/>
        <a:p>
          <a:endParaRPr lang="pt-BR"/>
        </a:p>
      </dgm:t>
    </dgm:pt>
    <dgm:pt modelId="{2EFDFD0A-C3BE-469B-9FB1-760F04E24182}">
      <dgm:prSet phldrT="[Texto]" custT="1"/>
      <dgm:spPr/>
      <dgm:t>
        <a:bodyPr/>
        <a:lstStyle/>
        <a:p>
          <a:r>
            <a:rPr lang="pt-BR" sz="1600" dirty="0" smtClean="0">
              <a:solidFill>
                <a:srgbClr val="990000"/>
              </a:solidFill>
            </a:rPr>
            <a:t>Novo conceito: Perdas e Desperdício</a:t>
          </a:r>
          <a:endParaRPr lang="pt-BR" sz="1600" dirty="0">
            <a:solidFill>
              <a:srgbClr val="990000"/>
            </a:solidFill>
          </a:endParaRPr>
        </a:p>
      </dgm:t>
    </dgm:pt>
    <dgm:pt modelId="{13301E75-CA44-4452-ABAB-F742EC589066}" type="parTrans" cxnId="{30AE717D-C9FF-4E0F-9D78-B8D30DBEA0E8}">
      <dgm:prSet/>
      <dgm:spPr/>
      <dgm:t>
        <a:bodyPr/>
        <a:lstStyle/>
        <a:p>
          <a:endParaRPr lang="pt-BR"/>
        </a:p>
      </dgm:t>
    </dgm:pt>
    <dgm:pt modelId="{C92B3238-5C19-4CF6-A32E-CA591CCA8DE1}" type="sibTrans" cxnId="{30AE717D-C9FF-4E0F-9D78-B8D30DBEA0E8}">
      <dgm:prSet/>
      <dgm:spPr/>
      <dgm:t>
        <a:bodyPr/>
        <a:lstStyle/>
        <a:p>
          <a:endParaRPr lang="pt-BR"/>
        </a:p>
      </dgm:t>
    </dgm:pt>
    <dgm:pt modelId="{6CC93ACA-B86F-4E41-B7AD-551AA551DC79}">
      <dgm:prSet phldrT="[Texto]" custT="1"/>
      <dgm:spPr/>
      <dgm:t>
        <a:bodyPr/>
        <a:lstStyle/>
        <a:p>
          <a:r>
            <a:rPr lang="pt-BR" sz="1600" dirty="0" smtClean="0">
              <a:solidFill>
                <a:srgbClr val="990000"/>
              </a:solidFill>
            </a:rPr>
            <a:t>Problemas abastecimento, insegurança alimentar</a:t>
          </a:r>
          <a:endParaRPr lang="pt-BR" sz="1600" dirty="0">
            <a:solidFill>
              <a:srgbClr val="990000"/>
            </a:solidFill>
          </a:endParaRPr>
        </a:p>
      </dgm:t>
    </dgm:pt>
    <dgm:pt modelId="{D0478C01-DBF2-AA46-A850-1A03A0568CC2}" type="parTrans" cxnId="{86536B9B-8B1D-E947-A0FA-2B97A337D15E}">
      <dgm:prSet/>
      <dgm:spPr/>
      <dgm:t>
        <a:bodyPr/>
        <a:lstStyle/>
        <a:p>
          <a:endParaRPr lang="en-US"/>
        </a:p>
      </dgm:t>
    </dgm:pt>
    <dgm:pt modelId="{D3A7A156-4458-9A4A-BCA2-2FBF68E90AF2}" type="sibTrans" cxnId="{86536B9B-8B1D-E947-A0FA-2B97A337D15E}">
      <dgm:prSet/>
      <dgm:spPr/>
      <dgm:t>
        <a:bodyPr/>
        <a:lstStyle/>
        <a:p>
          <a:endParaRPr lang="en-US"/>
        </a:p>
      </dgm:t>
    </dgm:pt>
    <dgm:pt modelId="{23284901-32ED-574E-B76F-71103D493457}">
      <dgm:prSet phldrT="[Texto]" custT="1"/>
      <dgm:spPr/>
      <dgm:t>
        <a:bodyPr/>
        <a:lstStyle/>
        <a:p>
          <a:r>
            <a:rPr lang="pt-BR" sz="1600" dirty="0" smtClean="0">
              <a:solidFill>
                <a:srgbClr val="990000"/>
              </a:solidFill>
            </a:rPr>
            <a:t>Pesquisa para reduzir perdas pós-colheita</a:t>
          </a:r>
          <a:endParaRPr lang="pt-BR" sz="1600" dirty="0">
            <a:solidFill>
              <a:srgbClr val="990000"/>
            </a:solidFill>
          </a:endParaRPr>
        </a:p>
      </dgm:t>
    </dgm:pt>
    <dgm:pt modelId="{72059BA2-6880-5049-AD19-C9174193B822}" type="parTrans" cxnId="{4B86B8C1-EB71-D94D-9061-A4A2814C9162}">
      <dgm:prSet/>
      <dgm:spPr/>
      <dgm:t>
        <a:bodyPr/>
        <a:lstStyle/>
        <a:p>
          <a:endParaRPr lang="en-US"/>
        </a:p>
      </dgm:t>
    </dgm:pt>
    <dgm:pt modelId="{D78D1924-A90E-9549-BDF4-8F2486B3E78C}" type="sibTrans" cxnId="{4B86B8C1-EB71-D94D-9061-A4A2814C9162}">
      <dgm:prSet/>
      <dgm:spPr/>
      <dgm:t>
        <a:bodyPr/>
        <a:lstStyle/>
        <a:p>
          <a:endParaRPr lang="en-US"/>
        </a:p>
      </dgm:t>
    </dgm:pt>
    <dgm:pt modelId="{23F9FA05-5717-774E-AE89-DCACE0E91E3F}">
      <dgm:prSet phldrT="[Texto]"/>
      <dgm:spPr/>
      <dgm:t>
        <a:bodyPr/>
        <a:lstStyle/>
        <a:p>
          <a:endParaRPr lang="pt-BR" sz="1300" dirty="0">
            <a:solidFill>
              <a:srgbClr val="990000"/>
            </a:solidFill>
          </a:endParaRPr>
        </a:p>
      </dgm:t>
    </dgm:pt>
    <dgm:pt modelId="{006C174F-42A3-094B-BAB7-832073A6928F}" type="parTrans" cxnId="{5843D275-CE2A-014D-B73D-A7240D22C441}">
      <dgm:prSet/>
      <dgm:spPr/>
      <dgm:t>
        <a:bodyPr/>
        <a:lstStyle/>
        <a:p>
          <a:endParaRPr lang="en-US"/>
        </a:p>
      </dgm:t>
    </dgm:pt>
    <dgm:pt modelId="{15443BB1-3102-1C45-BF40-444972E3F933}" type="sibTrans" cxnId="{5843D275-CE2A-014D-B73D-A7240D22C441}">
      <dgm:prSet/>
      <dgm:spPr/>
      <dgm:t>
        <a:bodyPr/>
        <a:lstStyle/>
        <a:p>
          <a:endParaRPr lang="en-US"/>
        </a:p>
      </dgm:t>
    </dgm:pt>
    <dgm:pt modelId="{B419092E-DFB0-5643-AE1D-318EB010BAEF}">
      <dgm:prSet phldrT="[Texto]"/>
      <dgm:spPr/>
      <dgm:t>
        <a:bodyPr/>
        <a:lstStyle/>
        <a:p>
          <a:endParaRPr lang="pt-BR" sz="1300" dirty="0">
            <a:solidFill>
              <a:srgbClr val="990000"/>
            </a:solidFill>
          </a:endParaRPr>
        </a:p>
      </dgm:t>
    </dgm:pt>
    <dgm:pt modelId="{BEA76103-3F56-FA42-A2E0-B8D008A0AA99}" type="parTrans" cxnId="{4554FFAD-A4AD-D543-BE31-0198415541FB}">
      <dgm:prSet/>
      <dgm:spPr/>
      <dgm:t>
        <a:bodyPr/>
        <a:lstStyle/>
        <a:p>
          <a:endParaRPr lang="en-US"/>
        </a:p>
      </dgm:t>
    </dgm:pt>
    <dgm:pt modelId="{B7930419-5C49-524B-ACBE-7109845B601E}" type="sibTrans" cxnId="{4554FFAD-A4AD-D543-BE31-0198415541FB}">
      <dgm:prSet/>
      <dgm:spPr/>
      <dgm:t>
        <a:bodyPr/>
        <a:lstStyle/>
        <a:p>
          <a:endParaRPr lang="en-US"/>
        </a:p>
      </dgm:t>
    </dgm:pt>
    <dgm:pt modelId="{D8A1888B-7E4E-2645-A939-67BAE9898A62}">
      <dgm:prSet phldrT="[Texto]" custT="1"/>
      <dgm:spPr/>
      <dgm:t>
        <a:bodyPr/>
        <a:lstStyle/>
        <a:p>
          <a:r>
            <a:rPr lang="pt-BR" sz="1600" dirty="0" smtClean="0">
              <a:solidFill>
                <a:srgbClr val="990000"/>
              </a:solidFill>
            </a:rPr>
            <a:t>Foco em cadeias </a:t>
          </a:r>
          <a:r>
            <a:rPr lang="pt-BR" sz="1600" dirty="0" err="1" smtClean="0">
              <a:solidFill>
                <a:srgbClr val="990000"/>
              </a:solidFill>
            </a:rPr>
            <a:t>agroalimentares</a:t>
          </a:r>
          <a:endParaRPr lang="pt-BR" sz="1600" dirty="0">
            <a:solidFill>
              <a:srgbClr val="990000"/>
            </a:solidFill>
          </a:endParaRPr>
        </a:p>
      </dgm:t>
    </dgm:pt>
    <dgm:pt modelId="{FB765787-3BB4-3F47-AEDF-670BAFF69EA9}" type="parTrans" cxnId="{F3C74BCE-9963-7B43-AB5C-3B3AFD4147EF}">
      <dgm:prSet/>
      <dgm:spPr/>
      <dgm:t>
        <a:bodyPr/>
        <a:lstStyle/>
        <a:p>
          <a:endParaRPr lang="en-US"/>
        </a:p>
      </dgm:t>
    </dgm:pt>
    <dgm:pt modelId="{9CD637A9-BC45-D84C-B349-90CC98A83E5A}" type="sibTrans" cxnId="{F3C74BCE-9963-7B43-AB5C-3B3AFD4147EF}">
      <dgm:prSet/>
      <dgm:spPr/>
      <dgm:t>
        <a:bodyPr/>
        <a:lstStyle/>
        <a:p>
          <a:endParaRPr lang="en-US"/>
        </a:p>
      </dgm:t>
    </dgm:pt>
    <dgm:pt modelId="{E99F9F3F-F810-472F-B335-F614B79B162D}" type="pres">
      <dgm:prSet presAssocID="{0FAA872C-FF37-4E71-A5B3-810B5C4EB80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1947B10-35A9-4184-84A0-14279D58A5B7}" type="pres">
      <dgm:prSet presAssocID="{B2C09B12-2FC0-4F44-925B-7841AD16E81A}" presName="composite" presStyleCnt="0"/>
      <dgm:spPr/>
    </dgm:pt>
    <dgm:pt modelId="{AAE5B9AA-619E-438C-AE2F-A1B84A8E5AF3}" type="pres">
      <dgm:prSet presAssocID="{B2C09B12-2FC0-4F44-925B-7841AD16E81A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65A1353-26DD-4B35-9326-82E654A41935}" type="pres">
      <dgm:prSet presAssocID="{B2C09B12-2FC0-4F44-925B-7841AD16E81A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E28F31-BCD6-4FC8-B911-59E91D4DC56D}" type="pres">
      <dgm:prSet presAssocID="{2E8D4D0C-AE03-4A70-A294-6281FD25208C}" presName="sp" presStyleCnt="0"/>
      <dgm:spPr/>
    </dgm:pt>
    <dgm:pt modelId="{2F1294ED-5F76-4838-8AA8-66093B8516A8}" type="pres">
      <dgm:prSet presAssocID="{81FFACE3-F540-48A6-A18D-D14EE4DF7672}" presName="composite" presStyleCnt="0"/>
      <dgm:spPr/>
    </dgm:pt>
    <dgm:pt modelId="{C426278A-E0A7-417C-B783-B31533135097}" type="pres">
      <dgm:prSet presAssocID="{81FFACE3-F540-48A6-A18D-D14EE4DF767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B6EF61-D574-4D34-A182-F242E9FBC7D6}" type="pres">
      <dgm:prSet presAssocID="{81FFACE3-F540-48A6-A18D-D14EE4DF767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0942D7-189A-4140-8853-9EE7B18129CA}" type="pres">
      <dgm:prSet presAssocID="{86309492-E5B3-4966-A9A9-D19234F9E7F4}" presName="sp" presStyleCnt="0"/>
      <dgm:spPr/>
    </dgm:pt>
    <dgm:pt modelId="{14019A11-57BF-47D3-BDF9-D501C9E9859B}" type="pres">
      <dgm:prSet presAssocID="{73DE74E6-E65B-4FD3-AF39-12E8AB05ECD2}" presName="composite" presStyleCnt="0"/>
      <dgm:spPr/>
    </dgm:pt>
    <dgm:pt modelId="{1E9131E1-120A-4666-845E-D208615CC31C}" type="pres">
      <dgm:prSet presAssocID="{73DE74E6-E65B-4FD3-AF39-12E8AB05ECD2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FA3B95-0EC9-422C-8FEF-EE41B99E0B17}" type="pres">
      <dgm:prSet presAssocID="{73DE74E6-E65B-4FD3-AF39-12E8AB05ECD2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4CFF5C8-8FCB-4131-9136-6B9FEAC98508}" type="presOf" srcId="{73DE74E6-E65B-4FD3-AF39-12E8AB05ECD2}" destId="{1E9131E1-120A-4666-845E-D208615CC31C}" srcOrd="0" destOrd="0" presId="urn:microsoft.com/office/officeart/2005/8/layout/chevron2"/>
    <dgm:cxn modelId="{DA807C6A-FB94-4F04-9027-31C40EBC163A}" type="presOf" srcId="{11DBBAC6-09CB-499C-A88D-9044DC005FD0}" destId="{74B6EF61-D574-4D34-A182-F242E9FBC7D6}" srcOrd="0" destOrd="2" presId="urn:microsoft.com/office/officeart/2005/8/layout/chevron2"/>
    <dgm:cxn modelId="{2CCFA243-C9AC-49C1-A538-C72EF6DD0C61}" type="presOf" srcId="{B2C09B12-2FC0-4F44-925B-7841AD16E81A}" destId="{AAE5B9AA-619E-438C-AE2F-A1B84A8E5AF3}" srcOrd="0" destOrd="0" presId="urn:microsoft.com/office/officeart/2005/8/layout/chevron2"/>
    <dgm:cxn modelId="{3DECD4BB-9204-4AE7-9BF5-E46ABF53315A}" type="presOf" srcId="{6E279575-AC0E-4777-9533-BA46925B074C}" destId="{165A1353-26DD-4B35-9326-82E654A41935}" srcOrd="0" destOrd="0" presId="urn:microsoft.com/office/officeart/2005/8/layout/chevron2"/>
    <dgm:cxn modelId="{4554FFAD-A4AD-D543-BE31-0198415541FB}" srcId="{73DE74E6-E65B-4FD3-AF39-12E8AB05ECD2}" destId="{B419092E-DFB0-5643-AE1D-318EB010BAEF}" srcOrd="3" destOrd="0" parTransId="{BEA76103-3F56-FA42-A2E0-B8D008A0AA99}" sibTransId="{B7930419-5C49-524B-ACBE-7109845B601E}"/>
    <dgm:cxn modelId="{18F835AD-9423-4153-BB99-EF9007CA6002}" srcId="{B2C09B12-2FC0-4F44-925B-7841AD16E81A}" destId="{6E279575-AC0E-4777-9533-BA46925B074C}" srcOrd="0" destOrd="0" parTransId="{7B41058E-9BA1-4977-BB1B-D5326351794E}" sibTransId="{5B1F76F2-F624-4442-84CD-A103FB776213}"/>
    <dgm:cxn modelId="{2F835B55-1137-458F-BAEB-1E6B8550E052}" srcId="{B2C09B12-2FC0-4F44-925B-7841AD16E81A}" destId="{986D63E5-9A4F-4F53-BDAB-A14CF7B6E947}" srcOrd="2" destOrd="0" parTransId="{380CD805-15E3-45CB-AD38-209FD5743770}" sibTransId="{6E56A6BC-A389-49B3-AC46-56A6673953FF}"/>
    <dgm:cxn modelId="{987A030E-7E53-4C05-BFF7-30A1A0CFF6B4}" srcId="{0FAA872C-FF37-4E71-A5B3-810B5C4EB800}" destId="{81FFACE3-F540-48A6-A18D-D14EE4DF7672}" srcOrd="1" destOrd="0" parTransId="{FD930DF4-10E5-4E58-9A26-7B52143C0D2C}" sibTransId="{86309492-E5B3-4966-A9A9-D19234F9E7F4}"/>
    <dgm:cxn modelId="{1062840D-80BF-4E82-B291-2745FAC4E2D1}" srcId="{73DE74E6-E65B-4FD3-AF39-12E8AB05ECD2}" destId="{9B01995F-2AD8-4045-AD0E-AA544C7A92A4}" srcOrd="0" destOrd="0" parTransId="{D2A89CFD-D20B-4338-AB7A-621330E28C25}" sibTransId="{E9792748-8CC0-420D-91F3-B668ED5904D3}"/>
    <dgm:cxn modelId="{EE48E69E-CB1C-4E07-9434-A24EB52B73F2}" type="presOf" srcId="{986D63E5-9A4F-4F53-BDAB-A14CF7B6E947}" destId="{165A1353-26DD-4B35-9326-82E654A41935}" srcOrd="0" destOrd="2" presId="urn:microsoft.com/office/officeart/2005/8/layout/chevron2"/>
    <dgm:cxn modelId="{B7E001F3-FAB8-4BBD-854A-6C2D169C4980}" type="presOf" srcId="{2EFDFD0A-C3BE-469B-9FB1-760F04E24182}" destId="{CFFA3B95-0EC9-422C-8FEF-EE41B99E0B17}" srcOrd="0" destOrd="1" presId="urn:microsoft.com/office/officeart/2005/8/layout/chevron2"/>
    <dgm:cxn modelId="{86536B9B-8B1D-E947-A0FA-2B97A337D15E}" srcId="{B2C09B12-2FC0-4F44-925B-7841AD16E81A}" destId="{6CC93ACA-B86F-4E41-B7AD-551AA551DC79}" srcOrd="1" destOrd="0" parTransId="{D0478C01-DBF2-AA46-A850-1A03A0568CC2}" sibTransId="{D3A7A156-4458-9A4A-BCA2-2FBF68E90AF2}"/>
    <dgm:cxn modelId="{4B86B8C1-EB71-D94D-9061-A4A2814C9162}" srcId="{81FFACE3-F540-48A6-A18D-D14EE4DF7672}" destId="{23284901-32ED-574E-B76F-71103D493457}" srcOrd="1" destOrd="0" parTransId="{72059BA2-6880-5049-AD19-C9174193B822}" sibTransId="{D78D1924-A90E-9549-BDF4-8F2486B3E78C}"/>
    <dgm:cxn modelId="{BAF0D069-EF9F-4952-AA73-AA0177F528C9}" srcId="{0FAA872C-FF37-4E71-A5B3-810B5C4EB800}" destId="{73DE74E6-E65B-4FD3-AF39-12E8AB05ECD2}" srcOrd="2" destOrd="0" parTransId="{A61BFF0F-1452-4064-BC69-5B8A5E4FB717}" sibTransId="{3A3FDE8F-D780-4389-950D-DF75A55501A5}"/>
    <dgm:cxn modelId="{FC1F0579-68EA-40B3-A094-97DF4CD9F23F}" srcId="{0FAA872C-FF37-4E71-A5B3-810B5C4EB800}" destId="{B2C09B12-2FC0-4F44-925B-7841AD16E81A}" srcOrd="0" destOrd="0" parTransId="{75C8ADE5-1686-4000-BECF-8D6A3F4D4D3F}" sibTransId="{2E8D4D0C-AE03-4A70-A294-6281FD25208C}"/>
    <dgm:cxn modelId="{42982BCB-E9D3-B742-B483-04CC019178FE}" type="presOf" srcId="{D8A1888B-7E4E-2645-A939-67BAE9898A62}" destId="{CFFA3B95-0EC9-422C-8FEF-EE41B99E0B17}" srcOrd="0" destOrd="2" presId="urn:microsoft.com/office/officeart/2005/8/layout/chevron2"/>
    <dgm:cxn modelId="{2B64F61F-7500-7C48-B6DF-B5DCFA323A19}" type="presOf" srcId="{23F9FA05-5717-774E-AE89-DCACE0E91E3F}" destId="{74B6EF61-D574-4D34-A182-F242E9FBC7D6}" srcOrd="0" destOrd="3" presId="urn:microsoft.com/office/officeart/2005/8/layout/chevron2"/>
    <dgm:cxn modelId="{F3C74BCE-9963-7B43-AB5C-3B3AFD4147EF}" srcId="{73DE74E6-E65B-4FD3-AF39-12E8AB05ECD2}" destId="{D8A1888B-7E4E-2645-A939-67BAE9898A62}" srcOrd="2" destOrd="0" parTransId="{FB765787-3BB4-3F47-AEDF-670BAFF69EA9}" sibTransId="{9CD637A9-BC45-D84C-B349-90CC98A83E5A}"/>
    <dgm:cxn modelId="{82C6B9AF-781F-428C-A11D-C98258376D00}" srcId="{81FFACE3-F540-48A6-A18D-D14EE4DF7672}" destId="{E6D8A5BB-D96D-460D-B84F-8663B4FD7424}" srcOrd="0" destOrd="0" parTransId="{39AE00F8-5BB5-409D-AF8B-3F7930F3DDB3}" sibTransId="{9919FE2E-CADC-4E99-8245-FE38375FF588}"/>
    <dgm:cxn modelId="{57013002-90B4-4B9F-A1B3-A9E20EE8DBA8}" type="presOf" srcId="{E6D8A5BB-D96D-460D-B84F-8663B4FD7424}" destId="{74B6EF61-D574-4D34-A182-F242E9FBC7D6}" srcOrd="0" destOrd="0" presId="urn:microsoft.com/office/officeart/2005/8/layout/chevron2"/>
    <dgm:cxn modelId="{81FB10DC-42CA-4E0A-9178-241DDFF53431}" srcId="{81FFACE3-F540-48A6-A18D-D14EE4DF7672}" destId="{11DBBAC6-09CB-499C-A88D-9044DC005FD0}" srcOrd="2" destOrd="0" parTransId="{4527943C-6550-4DCE-9374-F3C736EE8388}" sibTransId="{5A2698DE-BAEB-433C-AD3B-4C0251AD57B3}"/>
    <dgm:cxn modelId="{0E820848-06DA-614E-9999-D21819DC6CB7}" type="presOf" srcId="{23284901-32ED-574E-B76F-71103D493457}" destId="{74B6EF61-D574-4D34-A182-F242E9FBC7D6}" srcOrd="0" destOrd="1" presId="urn:microsoft.com/office/officeart/2005/8/layout/chevron2"/>
    <dgm:cxn modelId="{56265000-C267-4B35-9BA9-75B79877846D}" type="presOf" srcId="{9B01995F-2AD8-4045-AD0E-AA544C7A92A4}" destId="{CFFA3B95-0EC9-422C-8FEF-EE41B99E0B17}" srcOrd="0" destOrd="0" presId="urn:microsoft.com/office/officeart/2005/8/layout/chevron2"/>
    <dgm:cxn modelId="{5843D275-CE2A-014D-B73D-A7240D22C441}" srcId="{81FFACE3-F540-48A6-A18D-D14EE4DF7672}" destId="{23F9FA05-5717-774E-AE89-DCACE0E91E3F}" srcOrd="3" destOrd="0" parTransId="{006C174F-42A3-094B-BAB7-832073A6928F}" sibTransId="{15443BB1-3102-1C45-BF40-444972E3F933}"/>
    <dgm:cxn modelId="{F8E77B09-D9B9-410B-A721-2431CCA55CE4}" type="presOf" srcId="{81FFACE3-F540-48A6-A18D-D14EE4DF7672}" destId="{C426278A-E0A7-417C-B783-B31533135097}" srcOrd="0" destOrd="0" presId="urn:microsoft.com/office/officeart/2005/8/layout/chevron2"/>
    <dgm:cxn modelId="{F8A08996-FB93-41A3-B9E5-5A1D46FD6FC0}" type="presOf" srcId="{0FAA872C-FF37-4E71-A5B3-810B5C4EB800}" destId="{E99F9F3F-F810-472F-B335-F614B79B162D}" srcOrd="0" destOrd="0" presId="urn:microsoft.com/office/officeart/2005/8/layout/chevron2"/>
    <dgm:cxn modelId="{30AE717D-C9FF-4E0F-9D78-B8D30DBEA0E8}" srcId="{73DE74E6-E65B-4FD3-AF39-12E8AB05ECD2}" destId="{2EFDFD0A-C3BE-469B-9FB1-760F04E24182}" srcOrd="1" destOrd="0" parTransId="{13301E75-CA44-4452-ABAB-F742EC589066}" sibTransId="{C92B3238-5C19-4CF6-A32E-CA591CCA8DE1}"/>
    <dgm:cxn modelId="{97A236EB-68F4-3C40-8FC2-9B573BAB4DC6}" type="presOf" srcId="{B419092E-DFB0-5643-AE1D-318EB010BAEF}" destId="{CFFA3B95-0EC9-422C-8FEF-EE41B99E0B17}" srcOrd="0" destOrd="3" presId="urn:microsoft.com/office/officeart/2005/8/layout/chevron2"/>
    <dgm:cxn modelId="{6C86854C-C3B7-0048-91BF-AD4C2A42C382}" type="presOf" srcId="{6CC93ACA-B86F-4E41-B7AD-551AA551DC79}" destId="{165A1353-26DD-4B35-9326-82E654A41935}" srcOrd="0" destOrd="1" presId="urn:microsoft.com/office/officeart/2005/8/layout/chevron2"/>
    <dgm:cxn modelId="{7C5C2BB3-F0CE-409A-92A4-6BBFEC768BDA}" type="presParOf" srcId="{E99F9F3F-F810-472F-B335-F614B79B162D}" destId="{71947B10-35A9-4184-84A0-14279D58A5B7}" srcOrd="0" destOrd="0" presId="urn:microsoft.com/office/officeart/2005/8/layout/chevron2"/>
    <dgm:cxn modelId="{54F41783-6AAF-4979-BD73-686BB9FD2C0F}" type="presParOf" srcId="{71947B10-35A9-4184-84A0-14279D58A5B7}" destId="{AAE5B9AA-619E-438C-AE2F-A1B84A8E5AF3}" srcOrd="0" destOrd="0" presId="urn:microsoft.com/office/officeart/2005/8/layout/chevron2"/>
    <dgm:cxn modelId="{CCC2E329-D6DF-4C47-8667-06CEEEB494B9}" type="presParOf" srcId="{71947B10-35A9-4184-84A0-14279D58A5B7}" destId="{165A1353-26DD-4B35-9326-82E654A41935}" srcOrd="1" destOrd="0" presId="urn:microsoft.com/office/officeart/2005/8/layout/chevron2"/>
    <dgm:cxn modelId="{AC8E3C2B-3516-4E46-BB19-1510710A5C6D}" type="presParOf" srcId="{E99F9F3F-F810-472F-B335-F614B79B162D}" destId="{9BE28F31-BCD6-4FC8-B911-59E91D4DC56D}" srcOrd="1" destOrd="0" presId="urn:microsoft.com/office/officeart/2005/8/layout/chevron2"/>
    <dgm:cxn modelId="{F4CEBD23-E88A-48CF-A682-0376A71472B1}" type="presParOf" srcId="{E99F9F3F-F810-472F-B335-F614B79B162D}" destId="{2F1294ED-5F76-4838-8AA8-66093B8516A8}" srcOrd="2" destOrd="0" presId="urn:microsoft.com/office/officeart/2005/8/layout/chevron2"/>
    <dgm:cxn modelId="{CC5219B9-8E4C-4069-BB5E-C38D24A28E8E}" type="presParOf" srcId="{2F1294ED-5F76-4838-8AA8-66093B8516A8}" destId="{C426278A-E0A7-417C-B783-B31533135097}" srcOrd="0" destOrd="0" presId="urn:microsoft.com/office/officeart/2005/8/layout/chevron2"/>
    <dgm:cxn modelId="{15AF51C3-6AE2-4FB1-83F8-A5684DD8B08C}" type="presParOf" srcId="{2F1294ED-5F76-4838-8AA8-66093B8516A8}" destId="{74B6EF61-D574-4D34-A182-F242E9FBC7D6}" srcOrd="1" destOrd="0" presId="urn:microsoft.com/office/officeart/2005/8/layout/chevron2"/>
    <dgm:cxn modelId="{733A4D7C-2F33-480B-B29E-DBB521A30A9F}" type="presParOf" srcId="{E99F9F3F-F810-472F-B335-F614B79B162D}" destId="{FF0942D7-189A-4140-8853-9EE7B18129CA}" srcOrd="3" destOrd="0" presId="urn:microsoft.com/office/officeart/2005/8/layout/chevron2"/>
    <dgm:cxn modelId="{35F4AF4C-28E8-4420-AD26-A7EA6460B233}" type="presParOf" srcId="{E99F9F3F-F810-472F-B335-F614B79B162D}" destId="{14019A11-57BF-47D3-BDF9-D501C9E9859B}" srcOrd="4" destOrd="0" presId="urn:microsoft.com/office/officeart/2005/8/layout/chevron2"/>
    <dgm:cxn modelId="{D7CAA266-B31E-405A-BAF0-40B7647CAAAC}" type="presParOf" srcId="{14019A11-57BF-47D3-BDF9-D501C9E9859B}" destId="{1E9131E1-120A-4666-845E-D208615CC31C}" srcOrd="0" destOrd="0" presId="urn:microsoft.com/office/officeart/2005/8/layout/chevron2"/>
    <dgm:cxn modelId="{580C8852-F466-4FBD-89E6-CADE10FA5F26}" type="presParOf" srcId="{14019A11-57BF-47D3-BDF9-D501C9E9859B}" destId="{CFFA3B95-0EC9-422C-8FEF-EE41B99E0B1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DB7DD68-109B-4329-A8EB-3772467B5AF8}" type="datetimeFigureOut">
              <a:rPr lang="pt-BR"/>
              <a:pPr>
                <a:defRPr/>
              </a:pPr>
              <a:t>07/11/2018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0568459-4DDA-489D-A5A9-D05EE6ED9C4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9943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AEC08-9CEB-4672-BAA6-EF42B00D242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5326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5B7FD-B3E6-4FDE-94E1-E2C8369229FA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3398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3513" y="463550"/>
            <a:ext cx="1941512" cy="54943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63550"/>
            <a:ext cx="5675313" cy="54943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9A105-DDD5-4D2B-8699-CB0399656872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5241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463550"/>
            <a:ext cx="7769225" cy="143351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12FFB-E879-42FD-9EF6-36B58DD5082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0082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06803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08E79-E746-4E6F-89B4-1E8D64597894}" type="datetimeFigureOut">
              <a:rPr lang="pt-BR" smtClean="0"/>
              <a:pPr>
                <a:defRPr/>
              </a:pPr>
              <a:t>07/11/2018</a:t>
            </a:fld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AEC08-9CEB-4672-BAA6-EF42B00D242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2035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D0354C-2836-484A-96DA-2D8A9B1FE260}" type="datetimeFigureOut">
              <a:rPr lang="pt-BR" smtClean="0"/>
              <a:pPr>
                <a:defRPr/>
              </a:pPr>
              <a:t>07/11/2018</a:t>
            </a:fld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FB3D1-60A0-46D2-92DC-2B0BF12876B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2206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B0D16-4F5A-4C41-A19B-D6C919ABC8EA}" type="datetimeFigureOut">
              <a:rPr lang="pt-BR" smtClean="0"/>
              <a:pPr>
                <a:defRPr/>
              </a:pPr>
              <a:t>07/11/2018</a:t>
            </a:fld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44BAA-74C3-460C-AEEB-4554CA7E5082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42781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3976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3976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94ECD-319B-448A-89F6-E9F2BAD5CDFE}" type="datetimeFigureOut">
              <a:rPr lang="pt-BR" smtClean="0"/>
              <a:pPr>
                <a:defRPr/>
              </a:pPr>
              <a:t>07/11/2018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5716A-83E8-465F-99DB-F41F8ECFC77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54277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2234F-4074-4377-9078-59CE041BDAC8}" type="datetimeFigureOut">
              <a:rPr lang="pt-BR" smtClean="0"/>
              <a:pPr>
                <a:defRPr/>
              </a:pPr>
              <a:t>07/11/2018</a:t>
            </a:fld>
            <a:endParaRPr lang="pt-BR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B6F90-EC2B-47D9-AD52-460DF5DA7BB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53448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9FE1B-05FE-4596-9C97-46892AD08E27}" type="datetimeFigureOut">
              <a:rPr lang="pt-BR" smtClean="0"/>
              <a:pPr>
                <a:defRPr/>
              </a:pPr>
              <a:t>07/11/2018</a:t>
            </a:fld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7A4F8-2A50-4275-A27A-110108C3DF9A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8598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FB3D1-60A0-46D2-92DC-2B0BF12876B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13002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D2CEA-D2F4-404B-9991-711BB3D6DA24}" type="datetimeFigureOut">
              <a:rPr lang="pt-BR" smtClean="0"/>
              <a:pPr>
                <a:defRPr/>
              </a:pPr>
              <a:t>07/11/2018</a:t>
            </a:fld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AB8DC-C8E6-472B-9784-259071514868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2151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B5092-BA0B-44E2-AA7A-E23D873F1F30}" type="datetimeFigureOut">
              <a:rPr lang="pt-BR" smtClean="0"/>
              <a:pPr>
                <a:defRPr/>
              </a:pPr>
              <a:t>07/11/2018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ADF93-3166-437E-B21C-D06E4FDB0C1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9366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B5CCB-AFCC-466F-B912-022A937DB10C}" type="datetimeFigureOut">
              <a:rPr lang="pt-BR" smtClean="0"/>
              <a:pPr>
                <a:defRPr/>
              </a:pPr>
              <a:t>07/11/2018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E5AE8-A926-45DB-B344-B6F62930D7D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56382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166EF-B15D-4C12-8005-D50C02F5DD39}" type="datetimeFigureOut">
              <a:rPr lang="pt-BR" smtClean="0"/>
              <a:pPr>
                <a:defRPr/>
              </a:pPr>
              <a:t>07/11/2018</a:t>
            </a:fld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5B7FD-B3E6-4FDE-94E1-E2C8369229FA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30088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5813" cy="53086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3086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F1A9BD-C0A4-4BAC-8628-2E6055D5FFEB}" type="datetimeFigureOut">
              <a:rPr lang="pt-BR" smtClean="0"/>
              <a:pPr>
                <a:defRPr/>
              </a:pPr>
              <a:t>07/11/2018</a:t>
            </a:fld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9A105-DDD5-4D2B-8699-CB0399656872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2701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44BAA-74C3-460C-AEEB-4554CA7E5082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2928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3976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08412" cy="3976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5716A-83E8-465F-99DB-F41F8ECFC77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555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B6F90-EC2B-47D9-AD52-460DF5DA7BB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080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7A4F8-2A50-4275-A27A-110108C3DF9A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6192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AB8DC-C8E6-472B-9784-259071514868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9431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ADF93-3166-437E-B21C-D06E4FDB0C1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0472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E5AE8-A926-45DB-B344-B6F62930D7D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0815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69225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 smtClean="0"/>
              <a:t>Clique para editar o formato do texto do título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9225" cy="397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 smtClean="0"/>
              <a:t>Clique para editar o formato do texto da estrutura de tópicos</a:t>
            </a:r>
          </a:p>
          <a:p>
            <a:pPr lvl="1"/>
            <a:r>
              <a:rPr lang="en-GB" altLang="pt-BR" smtClean="0"/>
              <a:t>2.º Nível da estrutura de tópicos</a:t>
            </a:r>
          </a:p>
          <a:p>
            <a:pPr lvl="2"/>
            <a:r>
              <a:rPr lang="en-GB" altLang="pt-BR" smtClean="0"/>
              <a:t>3.º Nível da estrutura de tópicos</a:t>
            </a:r>
          </a:p>
          <a:p>
            <a:pPr lvl="3"/>
            <a:r>
              <a:rPr lang="en-GB" altLang="pt-BR" smtClean="0"/>
              <a:t>4.º Nível da estrutura de tópicos</a:t>
            </a:r>
          </a:p>
          <a:p>
            <a:pPr lvl="4"/>
            <a:r>
              <a:rPr lang="en-GB" altLang="pt-BR" smtClean="0"/>
              <a:t>5.º Nível da estrutura de tópicos</a:t>
            </a:r>
          </a:p>
          <a:p>
            <a:pPr lvl="4"/>
            <a:r>
              <a:rPr lang="en-GB" altLang="pt-BR" smtClean="0"/>
              <a:t>6.º Nível da estrutura de tópicos</a:t>
            </a:r>
          </a:p>
          <a:p>
            <a:pPr lvl="4"/>
            <a:r>
              <a:rPr lang="en-GB" altLang="pt-BR" smtClean="0"/>
              <a:t>7.º Nível da estrutura de tópicos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1825" cy="4587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AA12FFB-E879-42FD-9EF6-36B58DD5082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pic>
        <p:nvPicPr>
          <p:cNvPr id="1031" name="Picture 6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-7938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32" name="Picture 7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5657850"/>
            <a:ext cx="1830388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479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itchFamily="16" charset="0"/>
          <a:ea typeface="MS PGothic" panose="020B0600070205080204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itchFamily="16" charset="0"/>
          <a:ea typeface="MS PGothic" panose="020B0600070205080204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itchFamily="16" charset="0"/>
          <a:ea typeface="MS PGothic" panose="020B0600070205080204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itchFamily="16" charset="0"/>
          <a:ea typeface="MS PGothic" panose="020B0600070205080204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MS PGothic" panose="020B0600070205080204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MS PGothic" panose="020B0600070205080204" pitchFamily="34" charset="-128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0"/>
            <a:ext cx="82280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 smtClean="0"/>
              <a:t>Clique para editar o formato do texto do título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397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 smtClean="0"/>
              <a:t>Clique para editar o formato do texto da estrutura de tópicos</a:t>
            </a:r>
          </a:p>
          <a:p>
            <a:pPr lvl="1"/>
            <a:r>
              <a:rPr lang="en-GB" altLang="pt-BR" smtClean="0"/>
              <a:t>2.º Nível da estrutura de tópicos</a:t>
            </a:r>
          </a:p>
          <a:p>
            <a:pPr lvl="2"/>
            <a:r>
              <a:rPr lang="en-GB" altLang="pt-BR" smtClean="0"/>
              <a:t>3.º Nível da estrutura de tópicos</a:t>
            </a:r>
          </a:p>
          <a:p>
            <a:pPr lvl="3"/>
            <a:r>
              <a:rPr lang="en-GB" altLang="pt-BR" smtClean="0"/>
              <a:t>4.º Nível da estrutura de tópicos</a:t>
            </a:r>
          </a:p>
          <a:p>
            <a:pPr lvl="4"/>
            <a:r>
              <a:rPr lang="en-GB" altLang="pt-BR" smtClean="0"/>
              <a:t>5.º Nível da estrutura de tópicos</a:t>
            </a:r>
          </a:p>
          <a:p>
            <a:pPr lvl="4"/>
            <a:r>
              <a:rPr lang="en-GB" altLang="pt-BR" smtClean="0"/>
              <a:t>6.º Nível da estrutura de tópicos</a:t>
            </a:r>
          </a:p>
          <a:p>
            <a:pPr lvl="4"/>
            <a:r>
              <a:rPr lang="en-GB" altLang="pt-BR" smtClean="0"/>
              <a:t>7.º Nível da estrutura de tópicos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6813"/>
            <a:ext cx="2128838" cy="4714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ＭＳ Ｐゴシック" pitchFamily="32" charset="-128"/>
                <a:cs typeface="Segoe UI" charset="0"/>
              </a:defRPr>
            </a:lvl1pPr>
          </a:lstStyle>
          <a:p>
            <a:pPr>
              <a:defRPr/>
            </a:pPr>
            <a:fld id="{3537DAE5-E204-4B24-ACDF-456B2CEF6192}" type="datetimeFigureOut">
              <a:rPr lang="pt-BR" smtClean="0"/>
              <a:pPr>
                <a:defRPr/>
              </a:pPr>
              <a:t>07/11/2018</a:t>
            </a:fld>
            <a:endParaRPr lang="pt-B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7375" y="6246813"/>
            <a:ext cx="2897188" cy="4714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ＭＳ Ｐゴシック" pitchFamily="32" charset="-128"/>
                <a:cs typeface="Segoe UI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6375" y="6246813"/>
            <a:ext cx="2128838" cy="4714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AA12FFB-E879-42FD-9EF6-36B58DD5082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pic>
        <p:nvPicPr>
          <p:cNvPr id="2055" name="Picture 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-7938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056" name="Picture 7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0400" y="165100"/>
            <a:ext cx="627063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098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Microsoft YaHei" charset="0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icrosoft YaHei" charset="-122"/>
          <a:cs typeface="Microsoft YaHei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icrosoft YaHei" charset="-122"/>
          <a:cs typeface="Microsoft YaHei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icrosoft YaHei" charset="-122"/>
          <a:cs typeface="Microsoft YaHei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icrosoft YaHei" charset="-122"/>
          <a:cs typeface="Microsoft YaHei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Microsoft YaHei" charset="0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  <a:cs typeface="Microsoft YaHei" charset="0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  <a:cs typeface="Microsoft YaHei" charset="0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Microsoft YaHei" charset="0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Microsoft YaHei" charset="0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5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hemeOverride" Target="../theme/themeOverr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15.xml"/><Relationship Id="rId1" Type="http://schemas.openxmlformats.org/officeDocument/2006/relationships/themeOverride" Target="../theme/themeOverride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hemeOverride" Target="../theme/themeOverride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hemeOverride" Target="../theme/themeOverr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/>
          </p:cNvSpPr>
          <p:nvPr/>
        </p:nvSpPr>
        <p:spPr bwMode="auto">
          <a:xfrm>
            <a:off x="323528" y="1412776"/>
            <a:ext cx="8496944" cy="936104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ctr"/>
            <a:r>
              <a:rPr lang="en-US" sz="3200" b="1" dirty="0" err="1" smtClean="0">
                <a:solidFill>
                  <a:srgbClr val="006C00"/>
                </a:solidFill>
              </a:rPr>
              <a:t>Perdas</a:t>
            </a:r>
            <a:r>
              <a:rPr lang="en-US" sz="3200" b="1" dirty="0" smtClean="0">
                <a:solidFill>
                  <a:srgbClr val="006C00"/>
                </a:solidFill>
              </a:rPr>
              <a:t> e </a:t>
            </a:r>
            <a:r>
              <a:rPr lang="en-US" sz="3200" b="1" dirty="0" err="1" smtClean="0">
                <a:solidFill>
                  <a:srgbClr val="006C00"/>
                </a:solidFill>
              </a:rPr>
              <a:t>Desperdício</a:t>
            </a:r>
            <a:r>
              <a:rPr lang="en-US" sz="3200" b="1" dirty="0" smtClean="0">
                <a:solidFill>
                  <a:srgbClr val="006C00"/>
                </a:solidFill>
              </a:rPr>
              <a:t> de Alimentos</a:t>
            </a:r>
          </a:p>
          <a:p>
            <a:pPr algn="ctr"/>
            <a:r>
              <a:rPr lang="en-US" sz="3200" b="1" dirty="0" smtClean="0">
                <a:solidFill>
                  <a:srgbClr val="006C00"/>
                </a:solidFill>
              </a:rPr>
              <a:t>(PDA)</a:t>
            </a:r>
            <a:endParaRPr lang="pt-BR" sz="3200" dirty="0">
              <a:solidFill>
                <a:srgbClr val="006C00"/>
              </a:solidFill>
            </a:endParaRPr>
          </a:p>
          <a:p>
            <a:pPr algn="ctr"/>
            <a:endParaRPr lang="pt-BR" sz="2000" dirty="0" smtClean="0">
              <a:solidFill>
                <a:schemeClr val="accent6"/>
              </a:solidFill>
            </a:endParaRPr>
          </a:p>
          <a:p>
            <a:pPr algn="ctr"/>
            <a:endParaRPr lang="pt-BR" sz="2000" dirty="0" smtClean="0">
              <a:solidFill>
                <a:schemeClr val="accent6"/>
              </a:solidFill>
            </a:endParaRPr>
          </a:p>
          <a:p>
            <a:pPr algn="ctr"/>
            <a:endParaRPr lang="pt-BR" sz="2000" dirty="0">
              <a:solidFill>
                <a:schemeClr val="accent6"/>
              </a:solidFill>
            </a:endParaRPr>
          </a:p>
          <a:p>
            <a:pPr algn="ctr"/>
            <a:endParaRPr lang="pt-BR" sz="2000" dirty="0" smtClean="0">
              <a:solidFill>
                <a:schemeClr val="accent6"/>
              </a:solidFill>
            </a:endParaRPr>
          </a:p>
          <a:p>
            <a:pPr algn="ctr"/>
            <a:endParaRPr lang="pt-BR" sz="2000" dirty="0">
              <a:solidFill>
                <a:schemeClr val="accent6"/>
              </a:solidFill>
            </a:endParaRPr>
          </a:p>
          <a:p>
            <a:pPr algn="ctr"/>
            <a:r>
              <a:rPr lang="pt-BR" sz="2000" b="1" dirty="0" smtClean="0">
                <a:solidFill>
                  <a:schemeClr val="accent6"/>
                </a:solidFill>
              </a:rPr>
              <a:t>Gilmar </a:t>
            </a:r>
            <a:r>
              <a:rPr lang="pt-BR" sz="2000" b="1" dirty="0">
                <a:solidFill>
                  <a:schemeClr val="accent6"/>
                </a:solidFill>
              </a:rPr>
              <a:t>Paulo </a:t>
            </a:r>
            <a:r>
              <a:rPr lang="pt-BR" sz="2000" b="1" dirty="0" smtClean="0">
                <a:solidFill>
                  <a:schemeClr val="accent6"/>
                </a:solidFill>
              </a:rPr>
              <a:t>Henz</a:t>
            </a:r>
          </a:p>
          <a:p>
            <a:pPr algn="ctr"/>
            <a:r>
              <a:rPr lang="pt-BR" sz="2000" dirty="0" smtClean="0">
                <a:solidFill>
                  <a:schemeClr val="accent6"/>
                </a:solidFill>
              </a:rPr>
              <a:t>Embrapa Sede, </a:t>
            </a:r>
            <a:r>
              <a:rPr lang="pt-BR" sz="2000" dirty="0" err="1">
                <a:solidFill>
                  <a:schemeClr val="accent6"/>
                </a:solidFill>
              </a:rPr>
              <a:t>Brasilia</a:t>
            </a:r>
            <a:r>
              <a:rPr lang="pt-BR" sz="2000" dirty="0">
                <a:solidFill>
                  <a:schemeClr val="accent6"/>
                </a:solidFill>
              </a:rPr>
              <a:t>-DF, </a:t>
            </a:r>
            <a:r>
              <a:rPr lang="pt-BR" sz="2000" dirty="0" smtClean="0">
                <a:solidFill>
                  <a:schemeClr val="accent6"/>
                </a:solidFill>
              </a:rPr>
              <a:t>Brasil</a:t>
            </a:r>
          </a:p>
          <a:p>
            <a:pPr algn="ctr"/>
            <a:r>
              <a:rPr lang="pt-BR" sz="2000" dirty="0" smtClean="0">
                <a:solidFill>
                  <a:schemeClr val="accent6"/>
                </a:solidFill>
              </a:rPr>
              <a:t>E-mail: </a:t>
            </a:r>
            <a:r>
              <a:rPr lang="pt-BR" sz="2000" i="1" dirty="0" smtClean="0">
                <a:solidFill>
                  <a:schemeClr val="accent6"/>
                </a:solidFill>
              </a:rPr>
              <a:t>gilmar.henz@embrapa.com</a:t>
            </a:r>
            <a:endParaRPr lang="pt-BR" sz="2000" i="1" dirty="0">
              <a:solidFill>
                <a:schemeClr val="accent6"/>
              </a:solidFill>
            </a:endParaRPr>
          </a:p>
        </p:txBody>
      </p:sp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534"/>
          <a:stretch>
            <a:fillRect/>
          </a:stretch>
        </p:blipFill>
        <p:spPr bwMode="auto">
          <a:xfrm>
            <a:off x="3851920" y="58425"/>
            <a:ext cx="1641077" cy="869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r="77534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0640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1412776"/>
            <a:ext cx="8280920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 </a:t>
            </a:r>
            <a:endParaRPr lang="pt-BR" sz="2400" u="sng" dirty="0" smtClean="0">
              <a:solidFill>
                <a:srgbClr val="F5E2A9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400" dirty="0" err="1" smtClean="0">
                <a:solidFill>
                  <a:srgbClr val="000090"/>
                </a:solidFill>
              </a:rPr>
              <a:t>D.O.U.</a:t>
            </a:r>
            <a:r>
              <a:rPr lang="pt-BR" sz="2400" dirty="0" smtClean="0">
                <a:solidFill>
                  <a:srgbClr val="000090"/>
                </a:solidFill>
              </a:rPr>
              <a:t> 23/042018: publicação da Estratégia para Redução de PDA no Brasil</a:t>
            </a:r>
            <a:endParaRPr lang="en-US" sz="2400" dirty="0" smtClean="0"/>
          </a:p>
          <a:p>
            <a:pPr marL="342900" indent="-342900">
              <a:buFont typeface="Wingdings" charset="2"/>
              <a:buChar char="ü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400" dirty="0" err="1" smtClean="0">
                <a:solidFill>
                  <a:srgbClr val="000090"/>
                </a:solidFill>
              </a:rPr>
              <a:t>D.O.U.</a:t>
            </a:r>
            <a:r>
              <a:rPr lang="pt-BR" sz="2400" dirty="0" smtClean="0">
                <a:solidFill>
                  <a:srgbClr val="000090"/>
                </a:solidFill>
              </a:rPr>
              <a:t> 04/072018: nomeação do Comitê Gestor  PDA &gt; coordenar a implementação da Estratégia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t-BR" sz="2400" dirty="0" smtClean="0">
              <a:solidFill>
                <a:srgbClr val="00009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 </a:t>
            </a:r>
            <a:r>
              <a:rPr lang="pt-BR" sz="2400" dirty="0" smtClean="0">
                <a:solidFill>
                  <a:srgbClr val="000090"/>
                </a:solidFill>
              </a:rPr>
              <a:t>Oficina de Trabalho sobre Causas e Quantificação de PDA no Brasil (CAISAN/MDS), 9 e 10/08/2018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t-BR" sz="2400" dirty="0" smtClean="0">
              <a:solidFill>
                <a:srgbClr val="00009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400" dirty="0" smtClean="0">
                <a:solidFill>
                  <a:srgbClr val="000090"/>
                </a:solidFill>
              </a:rPr>
              <a:t>Propostas de estudo do problema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u="sng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dirty="0" smtClean="0"/>
          </a:p>
          <a:p>
            <a:pPr marL="342900" indent="-342900">
              <a:buFont typeface="Wingdings" charset="2"/>
              <a:buChar char="ü"/>
            </a:pPr>
            <a:endParaRPr lang="en-US" sz="2200" dirty="0"/>
          </a:p>
          <a:p>
            <a:pPr marL="342900" indent="-342900">
              <a:buFont typeface="Wingdings" charset="2"/>
              <a:buChar char="ü"/>
            </a:pPr>
            <a:endParaRPr lang="en-US" sz="2200" dirty="0" smtClean="0"/>
          </a:p>
        </p:txBody>
      </p:sp>
      <p:sp>
        <p:nvSpPr>
          <p:cNvPr id="6" name="AutoShape 2"/>
          <p:cNvSpPr>
            <a:spLocks/>
          </p:cNvSpPr>
          <p:nvPr/>
        </p:nvSpPr>
        <p:spPr bwMode="auto">
          <a:xfrm>
            <a:off x="708794" y="727769"/>
            <a:ext cx="7071196" cy="901031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642915"/>
            <a:r>
              <a:rPr lang="pt-BR" sz="2800" b="1" u="sng" dirty="0" smtClean="0">
                <a:solidFill>
                  <a:srgbClr val="008000"/>
                </a:solidFill>
              </a:rPr>
              <a:t>2018: um ano memorável para PDA</a:t>
            </a:r>
            <a:endParaRPr lang="pt-BR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3040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010246"/>
            <a:ext cx="828092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 </a:t>
            </a:r>
            <a:endParaRPr lang="pt-BR" sz="2400" dirty="0" smtClean="0">
              <a:solidFill>
                <a:srgbClr val="000090"/>
              </a:solidFill>
            </a:endParaRP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r>
              <a:rPr lang="pt-BR" sz="2400" dirty="0" smtClean="0">
                <a:solidFill>
                  <a:srgbClr val="000090"/>
                </a:solidFill>
              </a:rPr>
              <a:t>Investir em pesquisas sobre PDA no Brasil para propor soluções sustentáveis</a:t>
            </a: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r>
              <a:rPr lang="pt-BR" sz="2400" dirty="0" smtClean="0">
                <a:solidFill>
                  <a:srgbClr val="000090"/>
                </a:solidFill>
              </a:rPr>
              <a:t>Campanhas públicas de conscientização sobre consumo sustentável e redução do desperdício </a:t>
            </a: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r>
              <a:rPr lang="pt-BR" sz="2400" dirty="0" smtClean="0">
                <a:solidFill>
                  <a:srgbClr val="000090"/>
                </a:solidFill>
              </a:rPr>
              <a:t>Tema transversal: exige ampla participação de todos setores da sociedade (sociedade civil, governos, setor privado, academia, legislativo, ...)</a:t>
            </a: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r>
              <a:rPr lang="x-none" sz="2400" dirty="0" smtClean="0">
                <a:solidFill>
                  <a:srgbClr val="000090"/>
                </a:solidFill>
              </a:rPr>
              <a:t>Necessidade premente de marco regulatório legislativo </a:t>
            </a:r>
            <a:endParaRPr lang="en-US" sz="2400" dirty="0" smtClean="0">
              <a:solidFill>
                <a:srgbClr val="00009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dirty="0" smtClean="0"/>
          </a:p>
          <a:p>
            <a:pPr marL="342900" indent="-342900">
              <a:buFont typeface="Wingdings" charset="2"/>
              <a:buChar char="ü"/>
            </a:pPr>
            <a:endParaRPr lang="en-US" sz="2200" dirty="0"/>
          </a:p>
          <a:p>
            <a:pPr marL="342900" indent="-342900">
              <a:buFont typeface="Wingdings" charset="2"/>
              <a:buChar char="ü"/>
            </a:pPr>
            <a:endParaRPr lang="en-US" sz="2200" dirty="0" smtClean="0"/>
          </a:p>
        </p:txBody>
      </p:sp>
      <p:sp>
        <p:nvSpPr>
          <p:cNvPr id="6" name="AutoShape 2"/>
          <p:cNvSpPr>
            <a:spLocks/>
          </p:cNvSpPr>
          <p:nvPr/>
        </p:nvSpPr>
        <p:spPr bwMode="auto">
          <a:xfrm>
            <a:off x="708794" y="685800"/>
            <a:ext cx="7071196" cy="901031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642915"/>
            <a:r>
              <a:rPr lang="pt-BR" sz="2500" b="1" dirty="0" smtClean="0">
                <a:solidFill>
                  <a:srgbClr val="008047"/>
                </a:solidFill>
                <a:latin typeface="Arial" charset="0"/>
                <a:cs typeface="Arial" charset="0"/>
                <a:sym typeface="Arial" charset="0"/>
              </a:rPr>
              <a:t>Propostas para avançar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7830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/>
          </p:cNvSpPr>
          <p:nvPr/>
        </p:nvSpPr>
        <p:spPr bwMode="auto">
          <a:xfrm>
            <a:off x="814028" y="4820835"/>
            <a:ext cx="7875984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28573" bIns="0"/>
          <a:lstStyle/>
          <a:p>
            <a:pPr marL="27905" algn="ctr"/>
            <a:endParaRPr lang="en-US" sz="2000" i="1" dirty="0">
              <a:solidFill>
                <a:srgbClr val="A50021"/>
              </a:solidFill>
              <a:ea typeface="ＭＳ Ｐゴシック" charset="0"/>
              <a:cs typeface="Gill Sans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03748" y="4073092"/>
            <a:ext cx="4896544" cy="394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b="1" i="1" dirty="0"/>
              <a:t>g</a:t>
            </a:r>
            <a:r>
              <a:rPr lang="en-US" b="1" i="1" dirty="0" smtClean="0"/>
              <a:t>ilmar.henz@embrapa.br</a:t>
            </a:r>
          </a:p>
        </p:txBody>
      </p:sp>
      <p:pic>
        <p:nvPicPr>
          <p:cNvPr id="10" name="Imagem 9" descr="C:\Users\m357776\Desktop\Nova Marca Governo\triade_marcaGF2016_ordemprogresso_H_PT_3D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43" y="5661248"/>
            <a:ext cx="3960440" cy="74462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Rectangle 3"/>
          <p:cNvSpPr>
            <a:spLocks/>
          </p:cNvSpPr>
          <p:nvPr/>
        </p:nvSpPr>
        <p:spPr bwMode="auto">
          <a:xfrm>
            <a:off x="971600" y="2780928"/>
            <a:ext cx="771841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28573" bIns="0"/>
          <a:lstStyle/>
          <a:p>
            <a:pPr marL="27905" algn="ctr"/>
            <a:r>
              <a:rPr lang="en-US" sz="4400" b="1" i="1" dirty="0" smtClean="0">
                <a:solidFill>
                  <a:srgbClr val="042E62"/>
                </a:solidFill>
                <a:ea typeface="ＭＳ Ｐゴシック" charset="0"/>
                <a:cs typeface="Gill Sans" charset="0"/>
              </a:rPr>
              <a:t>Obrigado </a:t>
            </a:r>
            <a:r>
              <a:rPr lang="en-US" sz="4400" b="1" i="1" dirty="0" err="1" smtClean="0">
                <a:solidFill>
                  <a:srgbClr val="042E62"/>
                </a:solidFill>
                <a:ea typeface="ＭＳ Ｐゴシック" charset="0"/>
                <a:cs typeface="Gill Sans" charset="0"/>
              </a:rPr>
              <a:t>pela</a:t>
            </a:r>
            <a:r>
              <a:rPr lang="en-US" sz="4400" b="1" i="1" dirty="0" smtClean="0">
                <a:solidFill>
                  <a:srgbClr val="042E62"/>
                </a:solidFill>
                <a:ea typeface="ＭＳ Ｐゴシック" charset="0"/>
                <a:cs typeface="Gill Sans" charset="0"/>
              </a:rPr>
              <a:t> </a:t>
            </a:r>
            <a:r>
              <a:rPr lang="en-US" sz="4400" b="1" i="1" dirty="0" err="1" smtClean="0">
                <a:solidFill>
                  <a:srgbClr val="042E62"/>
                </a:solidFill>
                <a:ea typeface="ＭＳ Ｐゴシック" charset="0"/>
                <a:cs typeface="Gill Sans" charset="0"/>
              </a:rPr>
              <a:t>atenção</a:t>
            </a:r>
            <a:endParaRPr lang="en-US" sz="4400" b="1" i="1" dirty="0">
              <a:solidFill>
                <a:srgbClr val="042E62"/>
              </a:solidFill>
              <a:ea typeface="ＭＳ Ｐゴシック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796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mp:transition xmlns:mp="http://schemas.microsoft.com/office/mac/powerpoint/2008/main"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1412776"/>
            <a:ext cx="828092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charset="2"/>
              <a:buChar char="ü"/>
            </a:pPr>
            <a:r>
              <a:rPr lang="en-US" sz="2200" dirty="0" smtClean="0"/>
              <a:t> </a:t>
            </a:r>
            <a:r>
              <a:rPr lang="en-US" sz="2200" dirty="0" err="1" smtClean="0">
                <a:solidFill>
                  <a:schemeClr val="accent6"/>
                </a:solidFill>
              </a:rPr>
              <a:t>Linha</a:t>
            </a:r>
            <a:r>
              <a:rPr lang="en-US" sz="2200" dirty="0" smtClean="0">
                <a:solidFill>
                  <a:schemeClr val="accent6"/>
                </a:solidFill>
              </a:rPr>
              <a:t> do Tempo: </a:t>
            </a:r>
            <a:r>
              <a:rPr lang="en-US" sz="2200" dirty="0" err="1" smtClean="0">
                <a:solidFill>
                  <a:schemeClr val="accent6"/>
                </a:solidFill>
              </a:rPr>
              <a:t>Evolução</a:t>
            </a:r>
            <a:r>
              <a:rPr lang="en-US" sz="2200" dirty="0" smtClean="0">
                <a:solidFill>
                  <a:schemeClr val="accent6"/>
                </a:solidFill>
              </a:rPr>
              <a:t> do </a:t>
            </a:r>
            <a:r>
              <a:rPr lang="en-US" sz="2200" dirty="0" err="1">
                <a:solidFill>
                  <a:schemeClr val="accent6"/>
                </a:solidFill>
              </a:rPr>
              <a:t>T</a:t>
            </a:r>
            <a:r>
              <a:rPr lang="en-US" sz="2200" dirty="0" err="1" smtClean="0">
                <a:solidFill>
                  <a:schemeClr val="accent6"/>
                </a:solidFill>
              </a:rPr>
              <a:t>ema</a:t>
            </a:r>
            <a:r>
              <a:rPr lang="en-US" sz="2200" dirty="0" smtClean="0">
                <a:solidFill>
                  <a:schemeClr val="accent6"/>
                </a:solidFill>
              </a:rPr>
              <a:t> no </a:t>
            </a:r>
            <a:r>
              <a:rPr lang="en-US" sz="2200" dirty="0" err="1" smtClean="0">
                <a:solidFill>
                  <a:schemeClr val="accent6"/>
                </a:solidFill>
              </a:rPr>
              <a:t>Brasil</a:t>
            </a:r>
            <a:endParaRPr lang="en-US" sz="2200" dirty="0" smtClean="0">
              <a:solidFill>
                <a:schemeClr val="accent6"/>
              </a:solidFill>
            </a:endParaRPr>
          </a:p>
          <a:p>
            <a:pPr marL="342900" indent="-342900">
              <a:buFont typeface="Wingdings" charset="2"/>
              <a:buChar char="ü"/>
            </a:pPr>
            <a:endParaRPr lang="en-US" sz="2200" dirty="0">
              <a:solidFill>
                <a:schemeClr val="accent6"/>
              </a:solidFill>
            </a:endParaRPr>
          </a:p>
          <a:p>
            <a:pPr marL="342900" indent="-342900">
              <a:buFont typeface="Wingdings" charset="2"/>
              <a:buChar char="ü"/>
            </a:pPr>
            <a:r>
              <a:rPr lang="en-US" sz="2200" dirty="0" smtClean="0">
                <a:solidFill>
                  <a:schemeClr val="accent6"/>
                </a:solidFill>
              </a:rPr>
              <a:t>PDA: </a:t>
            </a:r>
            <a:r>
              <a:rPr lang="en-US" sz="2200" dirty="0" err="1" smtClean="0">
                <a:solidFill>
                  <a:schemeClr val="accent6"/>
                </a:solidFill>
              </a:rPr>
              <a:t>Conceitos</a:t>
            </a:r>
            <a:r>
              <a:rPr lang="en-US" sz="2200" dirty="0" smtClean="0">
                <a:solidFill>
                  <a:schemeClr val="accent6"/>
                </a:solidFill>
              </a:rPr>
              <a:t>, </a:t>
            </a:r>
            <a:r>
              <a:rPr lang="en-US" sz="2200" dirty="0" err="1" smtClean="0">
                <a:solidFill>
                  <a:schemeClr val="accent6"/>
                </a:solidFill>
              </a:rPr>
              <a:t>Definições</a:t>
            </a:r>
            <a:endParaRPr lang="en-US" sz="2200" dirty="0" smtClean="0">
              <a:solidFill>
                <a:schemeClr val="accent6"/>
              </a:solidFill>
            </a:endParaRPr>
          </a:p>
          <a:p>
            <a:pPr marL="342900" indent="-342900">
              <a:buFont typeface="Wingdings" charset="2"/>
              <a:buChar char="ü"/>
            </a:pPr>
            <a:endParaRPr lang="en-US" sz="2200" dirty="0" smtClean="0">
              <a:solidFill>
                <a:schemeClr val="accent6"/>
              </a:solidFill>
            </a:endParaRPr>
          </a:p>
          <a:p>
            <a:pPr marL="342900" indent="-342900">
              <a:buFont typeface="Wingdings" charset="2"/>
              <a:buChar char="ü"/>
            </a:pPr>
            <a:r>
              <a:rPr lang="en-US" sz="2200" dirty="0" err="1" smtClean="0">
                <a:solidFill>
                  <a:schemeClr val="accent6"/>
                </a:solidFill>
              </a:rPr>
              <a:t>Consequências</a:t>
            </a:r>
            <a:r>
              <a:rPr lang="en-US" sz="2200" dirty="0" smtClean="0">
                <a:solidFill>
                  <a:schemeClr val="accent6"/>
                </a:solidFill>
              </a:rPr>
              <a:t> </a:t>
            </a:r>
            <a:r>
              <a:rPr lang="en-US" sz="2200" dirty="0" err="1" smtClean="0">
                <a:solidFill>
                  <a:schemeClr val="accent6"/>
                </a:solidFill>
              </a:rPr>
              <a:t>e</a:t>
            </a:r>
            <a:r>
              <a:rPr lang="en-US" sz="2200" dirty="0" smtClean="0">
                <a:solidFill>
                  <a:schemeClr val="accent6"/>
                </a:solidFill>
              </a:rPr>
              <a:t> </a:t>
            </a:r>
            <a:r>
              <a:rPr lang="en-US" sz="2200" dirty="0" err="1" smtClean="0">
                <a:solidFill>
                  <a:schemeClr val="accent6"/>
                </a:solidFill>
              </a:rPr>
              <a:t>Diretrizes</a:t>
            </a:r>
            <a:r>
              <a:rPr lang="en-US" sz="2200" dirty="0" smtClean="0">
                <a:solidFill>
                  <a:schemeClr val="accent6"/>
                </a:solidFill>
              </a:rPr>
              <a:t> das PDA</a:t>
            </a:r>
          </a:p>
          <a:p>
            <a:pPr marL="342900" indent="-342900">
              <a:buFont typeface="Wingdings" charset="2"/>
              <a:buChar char="ü"/>
            </a:pPr>
            <a:endParaRPr lang="en-US" sz="2200" dirty="0" smtClean="0">
              <a:solidFill>
                <a:schemeClr val="accent6"/>
              </a:solidFill>
            </a:endParaRPr>
          </a:p>
          <a:p>
            <a:pPr marL="342900" indent="-342900">
              <a:buFont typeface="Wingdings" charset="2"/>
              <a:buChar char="ü"/>
            </a:pPr>
            <a:r>
              <a:rPr lang="en-US" sz="2200" dirty="0" err="1" smtClean="0">
                <a:solidFill>
                  <a:schemeClr val="accent6"/>
                </a:solidFill>
              </a:rPr>
              <a:t>Situação</a:t>
            </a:r>
            <a:r>
              <a:rPr lang="en-US" sz="2200" dirty="0" smtClean="0">
                <a:solidFill>
                  <a:schemeClr val="accent6"/>
                </a:solidFill>
              </a:rPr>
              <a:t> </a:t>
            </a:r>
            <a:r>
              <a:rPr lang="en-US" sz="2200" dirty="0" err="1" smtClean="0">
                <a:solidFill>
                  <a:schemeClr val="accent6"/>
                </a:solidFill>
              </a:rPr>
              <a:t>Atual</a:t>
            </a:r>
            <a:r>
              <a:rPr lang="en-US" sz="2200" dirty="0" smtClean="0">
                <a:solidFill>
                  <a:schemeClr val="accent6"/>
                </a:solidFill>
              </a:rPr>
              <a:t> do </a:t>
            </a:r>
            <a:r>
              <a:rPr lang="en-US" sz="2200" dirty="0" err="1" smtClean="0">
                <a:solidFill>
                  <a:schemeClr val="accent6"/>
                </a:solidFill>
              </a:rPr>
              <a:t>Problema</a:t>
            </a:r>
            <a:endParaRPr lang="en-US" sz="2200" dirty="0" smtClean="0">
              <a:solidFill>
                <a:schemeClr val="accent6"/>
              </a:solidFill>
            </a:endParaRPr>
          </a:p>
          <a:p>
            <a:endParaRPr lang="en-US" sz="2200" dirty="0" smtClean="0">
              <a:solidFill>
                <a:schemeClr val="accent6"/>
              </a:solidFill>
            </a:endParaRPr>
          </a:p>
          <a:p>
            <a:pPr marL="342900" indent="-342900">
              <a:buFont typeface="Wingdings" charset="2"/>
              <a:buChar char="ü"/>
            </a:pPr>
            <a:r>
              <a:rPr lang="en-US" sz="2200" dirty="0" smtClean="0">
                <a:solidFill>
                  <a:schemeClr val="accent6"/>
                </a:solidFill>
              </a:rPr>
              <a:t>2017 </a:t>
            </a:r>
            <a:r>
              <a:rPr lang="en-US" sz="2200" dirty="0" err="1" smtClean="0">
                <a:solidFill>
                  <a:schemeClr val="accent6"/>
                </a:solidFill>
              </a:rPr>
              <a:t>e</a:t>
            </a:r>
            <a:r>
              <a:rPr lang="en-US" sz="2200" dirty="0" smtClean="0">
                <a:solidFill>
                  <a:schemeClr val="accent6"/>
                </a:solidFill>
              </a:rPr>
              <a:t> 2018: </a:t>
            </a:r>
            <a:r>
              <a:rPr lang="en-US" sz="2200" dirty="0" err="1" smtClean="0">
                <a:solidFill>
                  <a:schemeClr val="accent6"/>
                </a:solidFill>
              </a:rPr>
              <a:t>progressos</a:t>
            </a:r>
            <a:r>
              <a:rPr lang="en-US" sz="2200" dirty="0" smtClean="0">
                <a:solidFill>
                  <a:schemeClr val="accent6"/>
                </a:solidFill>
              </a:rPr>
              <a:t> </a:t>
            </a:r>
            <a:r>
              <a:rPr lang="en-US" sz="2200" dirty="0" err="1" smtClean="0">
                <a:solidFill>
                  <a:schemeClr val="accent6"/>
                </a:solidFill>
              </a:rPr>
              <a:t>recentes</a:t>
            </a:r>
            <a:endParaRPr lang="en-US" sz="2200" dirty="0">
              <a:solidFill>
                <a:schemeClr val="accent6"/>
              </a:solidFill>
            </a:endParaRPr>
          </a:p>
        </p:txBody>
      </p:sp>
      <p:sp>
        <p:nvSpPr>
          <p:cNvPr id="6" name="AutoShape 2"/>
          <p:cNvSpPr>
            <a:spLocks/>
          </p:cNvSpPr>
          <p:nvPr/>
        </p:nvSpPr>
        <p:spPr bwMode="auto">
          <a:xfrm>
            <a:off x="708794" y="727769"/>
            <a:ext cx="7071196" cy="901031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642915"/>
            <a:r>
              <a:rPr lang="pt-BR" sz="2500" b="1" dirty="0" smtClean="0">
                <a:solidFill>
                  <a:srgbClr val="008047"/>
                </a:solidFill>
                <a:latin typeface="Arial" charset="0"/>
                <a:cs typeface="Arial" charset="0"/>
                <a:sym typeface="Arial" charset="0"/>
              </a:rPr>
              <a:t>PDA – Perdas e Desperdício de Alimentos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0576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/>
          <p:cNvSpPr>
            <a:spLocks/>
          </p:cNvSpPr>
          <p:nvPr/>
        </p:nvSpPr>
        <p:spPr bwMode="auto">
          <a:xfrm>
            <a:off x="708794" y="404664"/>
            <a:ext cx="7071196" cy="901031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642915"/>
            <a:r>
              <a:rPr lang="pt-BR" sz="2500" b="1" dirty="0" smtClean="0">
                <a:solidFill>
                  <a:srgbClr val="008047"/>
                </a:solidFill>
                <a:latin typeface="Arial" charset="0"/>
                <a:cs typeface="Arial" charset="0"/>
                <a:sym typeface="Arial" charset="0"/>
              </a:rPr>
              <a:t>Evolução do tema PDA no Brasil</a:t>
            </a:r>
            <a:endParaRPr lang="pt-BR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252172173"/>
              </p:ext>
            </p:extLst>
          </p:nvPr>
        </p:nvGraphicFramePr>
        <p:xfrm>
          <a:off x="1115616" y="108659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4" name="Grupo 3"/>
          <p:cNvGrpSpPr/>
          <p:nvPr/>
        </p:nvGrpSpPr>
        <p:grpSpPr>
          <a:xfrm>
            <a:off x="1115616" y="4969445"/>
            <a:ext cx="1039018" cy="1484312"/>
            <a:chOff x="1" y="2578507"/>
            <a:chExt cx="1039018" cy="1484312"/>
          </a:xfrm>
        </p:grpSpPr>
        <p:sp>
          <p:nvSpPr>
            <p:cNvPr id="5" name="Divisa 4"/>
            <p:cNvSpPr/>
            <p:nvPr/>
          </p:nvSpPr>
          <p:spPr>
            <a:xfrm rot="5400000">
              <a:off x="-222646" y="2801154"/>
              <a:ext cx="1484312" cy="1039018"/>
            </a:xfrm>
            <a:prstGeom prst="chevron">
              <a:avLst/>
            </a:prstGeom>
            <a:solidFill>
              <a:srgbClr val="3333CC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Divisa 4"/>
            <p:cNvSpPr/>
            <p:nvPr/>
          </p:nvSpPr>
          <p:spPr>
            <a:xfrm>
              <a:off x="1" y="3098016"/>
              <a:ext cx="1039018" cy="4452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3000" kern="1200" dirty="0" smtClean="0">
                  <a:solidFill>
                    <a:srgbClr val="FFFF00"/>
                  </a:solidFill>
                </a:rPr>
                <a:t>2018</a:t>
              </a:r>
              <a:endParaRPr lang="pt-BR" sz="3000" kern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2154634" y="4969445"/>
            <a:ext cx="5195001" cy="964803"/>
            <a:chOff x="599206" y="2248548"/>
            <a:chExt cx="5195001" cy="964803"/>
          </a:xfrm>
        </p:grpSpPr>
        <p:sp>
          <p:nvSpPr>
            <p:cNvPr id="9" name="Arredondar Retângulo no Mesmo Canto Lateral 8"/>
            <p:cNvSpPr/>
            <p:nvPr/>
          </p:nvSpPr>
          <p:spPr>
            <a:xfrm rot="5400000">
              <a:off x="2645295" y="202459"/>
              <a:ext cx="964803" cy="5056981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Arredondar Retângulo no Mesmo Canto Lateral 4"/>
            <p:cNvSpPr/>
            <p:nvPr/>
          </p:nvSpPr>
          <p:spPr>
            <a:xfrm>
              <a:off x="784324" y="2248548"/>
              <a:ext cx="5009883" cy="8706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13970" rIns="13970" bIns="13970" numCol="1" spcCol="1270" anchor="ctr" anchorCtr="0">
              <a:noAutofit/>
            </a:bodyPr>
            <a:lstStyle/>
            <a:p>
              <a:pPr lvl="0"/>
              <a:r>
                <a:rPr lang="pt-BR" dirty="0" smtClean="0">
                  <a:solidFill>
                    <a:srgbClr val="990000"/>
                  </a:solidFill>
                </a:rPr>
                <a:t>ODS 12.3</a:t>
              </a:r>
            </a:p>
            <a:p>
              <a:pPr lvl="0"/>
              <a:r>
                <a:rPr lang="pt-BR" dirty="0" smtClean="0">
                  <a:solidFill>
                    <a:srgbClr val="990000"/>
                  </a:solidFill>
                </a:rPr>
                <a:t>CAISAN: Estratégia para reduzir PDA</a:t>
              </a:r>
            </a:p>
            <a:p>
              <a:pPr lvl="0"/>
              <a:r>
                <a:rPr lang="pt-BR" dirty="0" smtClean="0">
                  <a:solidFill>
                    <a:srgbClr val="990000"/>
                  </a:solidFill>
                </a:rPr>
                <a:t>Segurança alimentar, políticas públicas</a:t>
              </a:r>
              <a:endParaRPr lang="pt-BR" dirty="0">
                <a:solidFill>
                  <a:srgbClr val="99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74317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685800"/>
            <a:ext cx="8280920" cy="88024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 </a:t>
            </a:r>
            <a:endParaRPr lang="pt-BR" sz="2400" dirty="0" smtClean="0">
              <a:solidFill>
                <a:srgbClr val="FAF1D4"/>
              </a:solidFill>
            </a:endParaRPr>
          </a:p>
          <a:p>
            <a:pPr algn="just"/>
            <a:r>
              <a:rPr lang="pt-BR" sz="2400" dirty="0" smtClean="0">
                <a:solidFill>
                  <a:schemeClr val="accent2"/>
                </a:solidFill>
              </a:rPr>
              <a:t>A FAO (2014) faz distinção entre perda e desperdício de alimentos da seguinte maneira:</a:t>
            </a:r>
          </a:p>
          <a:p>
            <a:pPr algn="just"/>
            <a:r>
              <a:rPr lang="pt-BR" sz="2400" dirty="0" smtClean="0">
                <a:solidFill>
                  <a:schemeClr val="accent2"/>
                </a:solidFill>
              </a:rPr>
              <a:t>“Perda de alimentos”</a:t>
            </a:r>
            <a:r>
              <a:rPr lang="pt-BR" sz="2400" i="1" dirty="0" smtClean="0">
                <a:solidFill>
                  <a:schemeClr val="accent2"/>
                </a:solidFill>
              </a:rPr>
              <a:t> é a redução não intencional de alimentos disponíveis para o consumo humano que resulta de ineficiência na cadeia de produção e abastecimento: </a:t>
            </a:r>
            <a:r>
              <a:rPr lang="pt-BR" sz="2400" i="1" dirty="0" err="1" smtClean="0">
                <a:solidFill>
                  <a:schemeClr val="accent2"/>
                </a:solidFill>
              </a:rPr>
              <a:t>infraestrutura</a:t>
            </a:r>
            <a:r>
              <a:rPr lang="pt-BR" sz="2400" i="1" dirty="0" smtClean="0">
                <a:solidFill>
                  <a:schemeClr val="accent2"/>
                </a:solidFill>
              </a:rPr>
              <a:t> e logística deficiente, falta de tecnologia, insuficiência nas competências, conhecimentos e capacidade de gerenciamento. Ocorre principalmente na produção, pós-colheita e processamento, por exemplo, quando o alimento não é colhido ou é danificado durante o processamento, armazenamento ou transporte.</a:t>
            </a:r>
          </a:p>
          <a:p>
            <a:pPr algn="just"/>
            <a:r>
              <a:rPr lang="pt-BR" sz="2400" dirty="0" smtClean="0">
                <a:solidFill>
                  <a:schemeClr val="accent2"/>
                </a:solidFill>
              </a:rPr>
              <a:t>“Desperdício</a:t>
            </a:r>
            <a:r>
              <a:rPr lang="pt-BR" sz="2400" i="1" dirty="0" smtClean="0">
                <a:solidFill>
                  <a:schemeClr val="accent2"/>
                </a:solidFill>
              </a:rPr>
              <a:t> </a:t>
            </a:r>
            <a:r>
              <a:rPr lang="pt-BR" sz="2400" dirty="0" smtClean="0">
                <a:solidFill>
                  <a:schemeClr val="accent2"/>
                </a:solidFill>
              </a:rPr>
              <a:t>de alimentos”</a:t>
            </a:r>
            <a:r>
              <a:rPr lang="pt-BR" sz="2400" i="1" dirty="0" smtClean="0">
                <a:solidFill>
                  <a:schemeClr val="accent2"/>
                </a:solidFill>
              </a:rPr>
              <a:t> se refere ao descarte intencional de itens próprios para alimentação, particularmente pelos varejistas e consumidores, e ocorre devido ao comportamento dos comerciantes e indivíduos.</a:t>
            </a:r>
            <a:endParaRPr lang="pt-BR" sz="2400" dirty="0" smtClean="0">
              <a:solidFill>
                <a:schemeClr val="accent2"/>
              </a:solidFill>
            </a:endParaRPr>
          </a:p>
          <a:p>
            <a:endParaRPr lang="pt-BR" sz="2400" dirty="0" smtClean="0"/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endParaRPr lang="pt-BR" sz="2400" dirty="0" smtClean="0">
              <a:solidFill>
                <a:srgbClr val="000090"/>
              </a:solidFill>
            </a:endParaRP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endParaRPr lang="pt-BR" sz="2400" dirty="0" smtClean="0">
              <a:solidFill>
                <a:srgbClr val="000090"/>
              </a:solidFill>
            </a:endParaRP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endParaRPr lang="en-US" sz="2400" dirty="0" smtClean="0">
              <a:solidFill>
                <a:srgbClr val="00009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dirty="0" smtClean="0"/>
          </a:p>
          <a:p>
            <a:pPr marL="342900" indent="-342900">
              <a:buFont typeface="Wingdings" charset="2"/>
              <a:buChar char="ü"/>
            </a:pPr>
            <a:endParaRPr lang="en-US" sz="2200" dirty="0"/>
          </a:p>
          <a:p>
            <a:pPr marL="342900" indent="-342900">
              <a:buFont typeface="Wingdings" charset="2"/>
              <a:buChar char="ü"/>
            </a:pPr>
            <a:endParaRPr lang="en-US" sz="2200" dirty="0" smtClean="0"/>
          </a:p>
        </p:txBody>
      </p:sp>
      <p:sp>
        <p:nvSpPr>
          <p:cNvPr id="6" name="AutoShape 2"/>
          <p:cNvSpPr>
            <a:spLocks/>
          </p:cNvSpPr>
          <p:nvPr/>
        </p:nvSpPr>
        <p:spPr bwMode="auto">
          <a:xfrm>
            <a:off x="708794" y="457200"/>
            <a:ext cx="7071196" cy="901031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642915"/>
            <a:r>
              <a:rPr lang="pt-BR" sz="2500" b="1" dirty="0" smtClean="0">
                <a:solidFill>
                  <a:srgbClr val="008047"/>
                </a:solidFill>
                <a:latin typeface="Arial" charset="0"/>
                <a:cs typeface="Arial" charset="0"/>
                <a:sym typeface="Arial" charset="0"/>
              </a:rPr>
              <a:t>CONCEITO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783040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685800"/>
            <a:ext cx="8280920" cy="695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 </a:t>
            </a:r>
            <a:endParaRPr lang="pt-BR" sz="2400" dirty="0" smtClean="0">
              <a:solidFill>
                <a:srgbClr val="FAF1D4"/>
              </a:solidFill>
            </a:endParaRP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r>
              <a:rPr lang="pt-BR" sz="2400" dirty="0" smtClean="0">
                <a:solidFill>
                  <a:srgbClr val="000090"/>
                </a:solidFill>
              </a:rPr>
              <a:t>Perdas pós-colheita e desperdício de alimentos elevados no Brasil &gt; impactos econômicos e sociais</a:t>
            </a: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endParaRPr lang="pt-BR" sz="2400" dirty="0" smtClean="0">
              <a:solidFill>
                <a:srgbClr val="000090"/>
              </a:solidFill>
            </a:endParaRP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r>
              <a:rPr lang="pt-BR" sz="2400" dirty="0" smtClean="0">
                <a:solidFill>
                  <a:srgbClr val="000090"/>
                </a:solidFill>
              </a:rPr>
              <a:t>Não existem estimativas confiáveis: 35-45% de perdas</a:t>
            </a: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endParaRPr lang="pt-BR" sz="2400" dirty="0" smtClean="0">
              <a:solidFill>
                <a:srgbClr val="000090"/>
              </a:solidFill>
            </a:endParaRP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r>
              <a:rPr lang="pt-BR" sz="2400" dirty="0" smtClean="0">
                <a:solidFill>
                  <a:srgbClr val="000090"/>
                </a:solidFill>
              </a:rPr>
              <a:t>Assunto complexo: envolve agricultura, alimentação, nutrição, segurança alimentar, aspectos econômicos e sociais, legislação, setor privado (indústria alimentícia), supermercados, distribuição e logística, meio ambiente, resíduos sólidos, </a:t>
            </a:r>
            <a:r>
              <a:rPr lang="pt-BR" sz="2400" dirty="0" err="1" smtClean="0">
                <a:solidFill>
                  <a:srgbClr val="000090"/>
                </a:solidFill>
              </a:rPr>
              <a:t>compostagem</a:t>
            </a:r>
            <a:r>
              <a:rPr lang="pt-BR" sz="2400" dirty="0" smtClean="0">
                <a:solidFill>
                  <a:srgbClr val="000090"/>
                </a:solidFill>
              </a:rPr>
              <a:t>, hábitos alimentares, comportamento do consumidor, ...</a:t>
            </a: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endParaRPr lang="pt-BR" sz="2400" dirty="0" smtClean="0">
              <a:solidFill>
                <a:srgbClr val="000090"/>
              </a:solidFill>
            </a:endParaRP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endParaRPr lang="pt-BR" sz="2400" dirty="0" smtClean="0">
              <a:solidFill>
                <a:srgbClr val="000090"/>
              </a:solidFill>
            </a:endParaRP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endParaRPr lang="en-US" sz="2400" dirty="0" smtClean="0">
              <a:solidFill>
                <a:srgbClr val="00009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dirty="0" smtClean="0"/>
          </a:p>
          <a:p>
            <a:pPr marL="342900" indent="-342900">
              <a:buFont typeface="Wingdings" charset="2"/>
              <a:buChar char="ü"/>
            </a:pPr>
            <a:endParaRPr lang="en-US" sz="2200" dirty="0"/>
          </a:p>
          <a:p>
            <a:pPr marL="342900" indent="-342900">
              <a:buFont typeface="Wingdings" charset="2"/>
              <a:buChar char="ü"/>
            </a:pPr>
            <a:endParaRPr lang="en-US" sz="2200" dirty="0" smtClean="0"/>
          </a:p>
        </p:txBody>
      </p:sp>
      <p:sp>
        <p:nvSpPr>
          <p:cNvPr id="6" name="AutoShape 2"/>
          <p:cNvSpPr>
            <a:spLocks/>
          </p:cNvSpPr>
          <p:nvPr/>
        </p:nvSpPr>
        <p:spPr bwMode="auto">
          <a:xfrm>
            <a:off x="708794" y="457200"/>
            <a:ext cx="7071196" cy="901031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642915"/>
            <a:r>
              <a:rPr lang="pt-BR" sz="2500" b="1" dirty="0" smtClean="0">
                <a:solidFill>
                  <a:srgbClr val="008047"/>
                </a:solidFill>
                <a:latin typeface="Arial" charset="0"/>
                <a:cs typeface="Arial" charset="0"/>
                <a:sym typeface="Arial" charset="0"/>
              </a:rPr>
              <a:t>PROBLEMA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783040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990600"/>
            <a:ext cx="8280920" cy="800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 </a:t>
            </a:r>
            <a:endParaRPr lang="pt-BR" sz="2400" u="sng" dirty="0" smtClean="0">
              <a:solidFill>
                <a:srgbClr val="F5E2A9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400" dirty="0" smtClean="0">
                <a:solidFill>
                  <a:srgbClr val="000090"/>
                </a:solidFill>
              </a:rPr>
              <a:t>(1) reduzem a disponibilidade local e mundial de alimentos, afetando a saúde e a nutrição da população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400" dirty="0" smtClean="0">
                <a:solidFill>
                  <a:srgbClr val="000090"/>
                </a:solidFill>
              </a:rPr>
              <a:t>(2) ocasionam efeitos negativos no acesso aos alimentos resultando em perdas econômicas e de renda para produtores e comerciantes, assim como para consumidores, devido à contração de mercado e alta de preços gerada pelas perdas e desperdício;  reduzem a disponibilidade local e mundial de alimentos, afetando a saúde e a nutrição da população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400" dirty="0" smtClean="0">
                <a:solidFill>
                  <a:srgbClr val="000090"/>
                </a:solidFill>
              </a:rPr>
              <a:t>(3) impactam de maneira negativa o meio ambiente devido à utilização não sustentável de recursos naturais afetando a produção futura e atual dos alimentos, e pela geração de descartes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t-BR" sz="2400" u="sng" dirty="0" smtClean="0">
              <a:solidFill>
                <a:srgbClr val="000090"/>
              </a:solidFill>
            </a:endParaRPr>
          </a:p>
          <a:p>
            <a:pPr marL="342900" indent="-342900"/>
            <a:endParaRPr lang="pt-BR" sz="2400" u="sng" dirty="0" smtClean="0">
              <a:solidFill>
                <a:srgbClr val="00009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u="sng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dirty="0" smtClean="0"/>
          </a:p>
          <a:p>
            <a:pPr marL="342900" indent="-342900">
              <a:buFont typeface="Wingdings" charset="2"/>
              <a:buChar char="ü"/>
            </a:pPr>
            <a:endParaRPr lang="en-US" sz="2200" dirty="0"/>
          </a:p>
          <a:p>
            <a:pPr marL="342900" indent="-342900">
              <a:buFont typeface="Wingdings" charset="2"/>
              <a:buChar char="ü"/>
            </a:pPr>
            <a:endParaRPr lang="en-US" sz="2200" dirty="0" smtClean="0"/>
          </a:p>
        </p:txBody>
      </p:sp>
      <p:sp>
        <p:nvSpPr>
          <p:cNvPr id="6" name="AutoShape 2"/>
          <p:cNvSpPr>
            <a:spLocks/>
          </p:cNvSpPr>
          <p:nvPr/>
        </p:nvSpPr>
        <p:spPr bwMode="auto">
          <a:xfrm>
            <a:off x="708794" y="457200"/>
            <a:ext cx="7071196" cy="901031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642915"/>
            <a:r>
              <a:rPr lang="pt-BR" sz="2800" b="1" u="sng" dirty="0" err="1" smtClean="0">
                <a:solidFill>
                  <a:srgbClr val="008000"/>
                </a:solidFill>
              </a:rPr>
              <a:t>Consequências</a:t>
            </a:r>
            <a:r>
              <a:rPr lang="pt-BR" sz="2800" b="1" u="sng" dirty="0" smtClean="0">
                <a:solidFill>
                  <a:srgbClr val="008000"/>
                </a:solidFill>
              </a:rPr>
              <a:t> das PDA</a:t>
            </a:r>
            <a:endParaRPr lang="pt-BR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3040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990600"/>
            <a:ext cx="8280920" cy="6894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 </a:t>
            </a:r>
            <a:endParaRPr lang="pt-BR" sz="2400" u="sng" dirty="0" smtClean="0">
              <a:solidFill>
                <a:srgbClr val="F5E2A9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400" dirty="0" smtClean="0">
                <a:solidFill>
                  <a:srgbClr val="000090"/>
                </a:solidFill>
              </a:rPr>
              <a:t>(1) Tecnologia, inovação e capacitação para compilação de dados, implementação de boas práticas e investimentos em infra-estrutura e capital para melhorar a eficiência dos sistemas </a:t>
            </a:r>
            <a:r>
              <a:rPr lang="pt-BR" sz="2400" dirty="0" err="1" smtClean="0">
                <a:solidFill>
                  <a:srgbClr val="000090"/>
                </a:solidFill>
              </a:rPr>
              <a:t>agroalimentares</a:t>
            </a:r>
            <a:endParaRPr lang="pt-BR" sz="2400" dirty="0" smtClean="0">
              <a:solidFill>
                <a:srgbClr val="00009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400" dirty="0" smtClean="0">
                <a:solidFill>
                  <a:srgbClr val="000090"/>
                </a:solidFill>
              </a:rPr>
              <a:t>(2) Governança para o estabelecimento de marcos normativos, investimentos, incentivos e alianças estratégicas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400" dirty="0" smtClean="0">
                <a:solidFill>
                  <a:srgbClr val="000090"/>
                </a:solidFill>
              </a:rPr>
              <a:t>(3) Informação e comunicação por meio de campanhas de sensibilização a cada um dos atores da cadeia alimentaria</a:t>
            </a:r>
          </a:p>
          <a:p>
            <a:r>
              <a:rPr lang="pt-BR" sz="2400" dirty="0" smtClean="0"/>
              <a:t> </a:t>
            </a:r>
            <a:endParaRPr lang="pt-BR" sz="2400" u="sng" dirty="0" smtClean="0">
              <a:solidFill>
                <a:srgbClr val="000090"/>
              </a:solidFill>
            </a:endParaRPr>
          </a:p>
          <a:p>
            <a:pPr marL="342900" indent="-342900"/>
            <a:endParaRPr lang="pt-BR" sz="2400" u="sng" dirty="0" smtClean="0">
              <a:solidFill>
                <a:srgbClr val="00009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u="sng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dirty="0" smtClean="0"/>
          </a:p>
          <a:p>
            <a:pPr marL="342900" indent="-342900">
              <a:buFont typeface="Wingdings" charset="2"/>
              <a:buChar char="ü"/>
            </a:pPr>
            <a:endParaRPr lang="en-US" sz="2200" dirty="0"/>
          </a:p>
          <a:p>
            <a:pPr marL="342900" indent="-342900">
              <a:buFont typeface="Wingdings" charset="2"/>
              <a:buChar char="ü"/>
            </a:pPr>
            <a:endParaRPr lang="en-US" sz="2200" dirty="0" smtClean="0"/>
          </a:p>
        </p:txBody>
      </p:sp>
      <p:sp>
        <p:nvSpPr>
          <p:cNvPr id="6" name="AutoShape 2"/>
          <p:cNvSpPr>
            <a:spLocks/>
          </p:cNvSpPr>
          <p:nvPr/>
        </p:nvSpPr>
        <p:spPr bwMode="auto">
          <a:xfrm>
            <a:off x="708794" y="457200"/>
            <a:ext cx="7071196" cy="901031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642915"/>
            <a:r>
              <a:rPr lang="pt-BR" sz="2800" b="1" u="sng" dirty="0" smtClean="0">
                <a:solidFill>
                  <a:srgbClr val="008000"/>
                </a:solidFill>
              </a:rPr>
              <a:t>FAO: Diretrizes para Redução das PDA</a:t>
            </a:r>
            <a:endParaRPr lang="pt-BR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3040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238846"/>
            <a:ext cx="8280920" cy="7325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 </a:t>
            </a:r>
            <a:endParaRPr lang="pt-BR" sz="2400" dirty="0" smtClean="0">
              <a:solidFill>
                <a:srgbClr val="FAF1D4"/>
              </a:solidFill>
            </a:endParaRP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r>
              <a:rPr lang="pt-BR" sz="2400" dirty="0" smtClean="0">
                <a:solidFill>
                  <a:srgbClr val="000090"/>
                </a:solidFill>
              </a:rPr>
              <a:t>Maior visibilidade do tema (mídia)</a:t>
            </a: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r>
              <a:rPr lang="pt-BR" sz="2400" dirty="0" smtClean="0">
                <a:solidFill>
                  <a:srgbClr val="000090"/>
                </a:solidFill>
              </a:rPr>
              <a:t>Já foi feito levantamento de informações e publicações disponíveis sobre PDA no Brasil</a:t>
            </a: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r>
              <a:rPr lang="pt-BR" sz="2400" dirty="0" smtClean="0">
                <a:solidFill>
                  <a:srgbClr val="000090"/>
                </a:solidFill>
              </a:rPr>
              <a:t>PDA continuam sendo problema ambiental, econômico e social</a:t>
            </a: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r>
              <a:rPr lang="x-none" sz="2400" dirty="0" smtClean="0">
                <a:solidFill>
                  <a:srgbClr val="000090"/>
                </a:solidFill>
              </a:rPr>
              <a:t>Crise econômica teve impacto no consumo de alimentos</a:t>
            </a: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r>
              <a:rPr lang="x-none" sz="2400" dirty="0" smtClean="0">
                <a:solidFill>
                  <a:srgbClr val="000090"/>
                </a:solidFill>
              </a:rPr>
              <a:t>Alta relevância dos supermercados no abastecimento interno de alimentos (&gt;75%)</a:t>
            </a: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r>
              <a:rPr lang="x-none" sz="2400" dirty="0" smtClean="0">
                <a:solidFill>
                  <a:srgbClr val="000090"/>
                </a:solidFill>
              </a:rPr>
              <a:t>Novos hábitos alimentares classe C</a:t>
            </a: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r>
              <a:rPr lang="x-none" sz="2400" dirty="0" smtClean="0">
                <a:solidFill>
                  <a:srgbClr val="000090"/>
                </a:solidFill>
              </a:rPr>
              <a:t>Desperdício como fenômeno social e cultural</a:t>
            </a: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endParaRPr lang="x-none" sz="2400" dirty="0" smtClean="0">
              <a:solidFill>
                <a:srgbClr val="000090"/>
              </a:solidFill>
            </a:endParaRP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r>
              <a:rPr lang="x-none" sz="2400" dirty="0" smtClean="0">
                <a:solidFill>
                  <a:srgbClr val="FF0000"/>
                </a:solidFill>
              </a:rPr>
              <a:t>&gt; Brasil começa a seguir diretrizes da FAO para reduzir PDA</a:t>
            </a: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endParaRPr lang="x-none" sz="2400" dirty="0" smtClean="0">
              <a:solidFill>
                <a:srgbClr val="000090"/>
              </a:solidFill>
            </a:endParaRPr>
          </a:p>
          <a:p>
            <a:pPr marL="457200" indent="-457200" algn="just">
              <a:buClr>
                <a:srgbClr val="3366FF"/>
              </a:buClr>
              <a:buFont typeface="Arial"/>
              <a:buChar char="•"/>
            </a:pPr>
            <a:endParaRPr lang="en-US" sz="2400" dirty="0" smtClean="0">
              <a:solidFill>
                <a:srgbClr val="00009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dirty="0" smtClean="0"/>
          </a:p>
          <a:p>
            <a:pPr marL="342900" indent="-342900">
              <a:buFont typeface="Wingdings" charset="2"/>
              <a:buChar char="ü"/>
            </a:pPr>
            <a:endParaRPr lang="en-US" sz="2200" dirty="0"/>
          </a:p>
          <a:p>
            <a:pPr marL="342900" indent="-342900">
              <a:buFont typeface="Wingdings" charset="2"/>
              <a:buChar char="ü"/>
            </a:pPr>
            <a:endParaRPr lang="en-US" sz="2200" dirty="0" smtClean="0"/>
          </a:p>
        </p:txBody>
      </p:sp>
      <p:sp>
        <p:nvSpPr>
          <p:cNvPr id="6" name="AutoShape 2"/>
          <p:cNvSpPr>
            <a:spLocks/>
          </p:cNvSpPr>
          <p:nvPr/>
        </p:nvSpPr>
        <p:spPr bwMode="auto">
          <a:xfrm>
            <a:off x="708794" y="727769"/>
            <a:ext cx="7071196" cy="901031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642915"/>
            <a:r>
              <a:rPr lang="pt-BR" sz="2500" b="1" dirty="0" smtClean="0">
                <a:solidFill>
                  <a:srgbClr val="008047"/>
                </a:solidFill>
                <a:latin typeface="Arial" charset="0"/>
                <a:cs typeface="Arial" charset="0"/>
                <a:sym typeface="Arial" charset="0"/>
              </a:rPr>
              <a:t>SITUAÇÃO ATUAL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783040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1412776"/>
            <a:ext cx="8280920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 </a:t>
            </a:r>
            <a:endParaRPr lang="pt-BR" sz="2400" u="sng" dirty="0" smtClean="0">
              <a:solidFill>
                <a:srgbClr val="F5E2A9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400" dirty="0" smtClean="0">
                <a:solidFill>
                  <a:srgbClr val="000090"/>
                </a:solidFill>
              </a:rPr>
              <a:t>Comitê Técnico 14 da CAISAN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400" dirty="0" err="1" smtClean="0">
                <a:solidFill>
                  <a:srgbClr val="000090"/>
                </a:solidFill>
              </a:rPr>
              <a:t>SaveFood</a:t>
            </a:r>
            <a:r>
              <a:rPr lang="pt-BR" sz="2400" dirty="0" smtClean="0">
                <a:solidFill>
                  <a:srgbClr val="000090"/>
                </a:solidFill>
              </a:rPr>
              <a:t> Brasil, WWF, Diálogos Brasil-UE, outras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400" dirty="0" smtClean="0">
                <a:solidFill>
                  <a:srgbClr val="000090"/>
                </a:solidFill>
              </a:rPr>
              <a:t>Banco de Alimentos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400" dirty="0" smtClean="0">
                <a:solidFill>
                  <a:srgbClr val="000090"/>
                </a:solidFill>
              </a:rPr>
              <a:t>Iniciativas da sociedade civil, ONGs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400" dirty="0" smtClean="0">
                <a:solidFill>
                  <a:srgbClr val="000090"/>
                </a:solidFill>
              </a:rPr>
              <a:t>Aprovação da “Estratégia </a:t>
            </a:r>
            <a:r>
              <a:rPr lang="pt-BR" sz="2400" dirty="0" err="1" smtClean="0">
                <a:solidFill>
                  <a:srgbClr val="000090"/>
                </a:solidFill>
              </a:rPr>
              <a:t>Intersetorial</a:t>
            </a:r>
            <a:r>
              <a:rPr lang="pt-BR" sz="2400" dirty="0" smtClean="0">
                <a:solidFill>
                  <a:srgbClr val="000090"/>
                </a:solidFill>
              </a:rPr>
              <a:t> para a Redução de PDA no Brasil” pela CAISAN em 22/11/2017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400" dirty="0" smtClean="0">
                <a:solidFill>
                  <a:srgbClr val="000090"/>
                </a:solidFill>
              </a:rPr>
              <a:t>ODS 12.3: reduzir pela metade perdas e desperdício de alimentos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t-BR" sz="2400" u="sng" dirty="0" smtClean="0">
              <a:solidFill>
                <a:srgbClr val="000090"/>
              </a:solidFill>
            </a:endParaRPr>
          </a:p>
          <a:p>
            <a:pPr marL="342900" indent="-342900"/>
            <a:endParaRPr lang="pt-BR" sz="2400" u="sng" dirty="0" smtClean="0">
              <a:solidFill>
                <a:srgbClr val="00009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u="sng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200" dirty="0" smtClean="0"/>
          </a:p>
          <a:p>
            <a:pPr marL="342900" indent="-342900">
              <a:buFont typeface="Wingdings" charset="2"/>
              <a:buChar char="ü"/>
            </a:pPr>
            <a:endParaRPr lang="en-US" sz="2200" dirty="0"/>
          </a:p>
          <a:p>
            <a:pPr marL="342900" indent="-342900">
              <a:buFont typeface="Wingdings" charset="2"/>
              <a:buChar char="ü"/>
            </a:pPr>
            <a:endParaRPr lang="en-US" sz="2200" dirty="0" smtClean="0"/>
          </a:p>
        </p:txBody>
      </p:sp>
      <p:sp>
        <p:nvSpPr>
          <p:cNvPr id="6" name="AutoShape 2"/>
          <p:cNvSpPr>
            <a:spLocks/>
          </p:cNvSpPr>
          <p:nvPr/>
        </p:nvSpPr>
        <p:spPr bwMode="auto">
          <a:xfrm>
            <a:off x="708794" y="727769"/>
            <a:ext cx="7071196" cy="901031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642915"/>
            <a:r>
              <a:rPr lang="pt-BR" sz="2800" b="1" u="sng" dirty="0" smtClean="0">
                <a:solidFill>
                  <a:srgbClr val="008000"/>
                </a:solidFill>
              </a:rPr>
              <a:t>2017: o Brasil se move</a:t>
            </a:r>
            <a:endParaRPr lang="pt-BR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3040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ＭＳ Ｐゴシック" pitchFamily="32" charset="-128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ＭＳ Ｐゴシック" pitchFamily="32" charset="-128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o Offic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0.xml><?xml version="1.0" encoding="utf-8"?>
<a:themeOverride xmlns:a="http://schemas.openxmlformats.org/drawingml/2006/main">
  <a:clrScheme name="Tema do Offic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1.xml><?xml version="1.0" encoding="utf-8"?>
<a:themeOverride xmlns:a="http://schemas.openxmlformats.org/drawingml/2006/main">
  <a:clrScheme name="Tema do Offic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Tema do Offic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Tema do Offic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Tema do Offic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Tema do Offic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Tema do Offic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7.xml><?xml version="1.0" encoding="utf-8"?>
<a:themeOverride xmlns:a="http://schemas.openxmlformats.org/drawingml/2006/main">
  <a:clrScheme name="Tema do Offic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8.xml><?xml version="1.0" encoding="utf-8"?>
<a:themeOverride xmlns:a="http://schemas.openxmlformats.org/drawingml/2006/main">
  <a:clrScheme name="Tema do Offic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9.xml><?xml version="1.0" encoding="utf-8"?>
<a:themeOverride xmlns:a="http://schemas.openxmlformats.org/drawingml/2006/main">
  <a:clrScheme name="Tema do Offic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2954</TotalTime>
  <Words>764</Words>
  <Application>Microsoft Office PowerPoint</Application>
  <PresentationFormat>Apresentação na tela (4:3)</PresentationFormat>
  <Paragraphs>134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12</vt:i4>
      </vt:variant>
    </vt:vector>
  </HeadingPairs>
  <TitlesOfParts>
    <vt:vector size="23" baseType="lpstr">
      <vt:lpstr>Microsoft YaHei</vt:lpstr>
      <vt:lpstr>MS PGothic</vt:lpstr>
      <vt:lpstr>MS PGothic</vt:lpstr>
      <vt:lpstr>Arial</vt:lpstr>
      <vt:lpstr>Calibri</vt:lpstr>
      <vt:lpstr>Gill Sans</vt:lpstr>
      <vt:lpstr>Segoe UI</vt:lpstr>
      <vt:lpstr>Times New Roman</vt:lpstr>
      <vt:lpstr>Wingdings</vt:lpstr>
      <vt:lpstr>1_Tema do Office</vt:lpstr>
      <vt:lpstr>2_Tema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MAURICIO</dc:creator>
  <cp:lastModifiedBy>Vinicius Lára de Queiroz</cp:lastModifiedBy>
  <cp:revision>272</cp:revision>
  <dcterms:created xsi:type="dcterms:W3CDTF">2018-11-07T11:11:13Z</dcterms:created>
  <dcterms:modified xsi:type="dcterms:W3CDTF">2018-11-07T12:26:01Z</dcterms:modified>
</cp:coreProperties>
</file>