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  <p:sldId id="363" r:id="rId3"/>
    <p:sldId id="364" r:id="rId4"/>
    <p:sldId id="365" r:id="rId5"/>
    <p:sldId id="366" r:id="rId6"/>
    <p:sldId id="343" r:id="rId7"/>
    <p:sldId id="341" r:id="rId8"/>
    <p:sldId id="342" r:id="rId9"/>
    <p:sldId id="367" r:id="rId10"/>
    <p:sldId id="368" r:id="rId11"/>
    <p:sldId id="308" r:id="rId12"/>
    <p:sldId id="304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946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98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202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455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9560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999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5825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7236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7689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6565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994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6E108-F5E3-4EFA-AE0B-7D7BBA2C7205}" type="datetimeFigureOut">
              <a:rPr lang="pt-BR" smtClean="0"/>
              <a:pPr/>
              <a:t>07/11/2018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A7F7E-95D2-44CF-B9EF-5FE717CF5AF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7169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wanius.amorim@mj.gov.br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Terror%20Attack%20in%20Paris%20Bataclan%20Club,%20Le%20monde.m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22749" y="10303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107582" y="337941"/>
            <a:ext cx="1847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="" xmlns:a16="http://schemas.microsoft.com/office/drawing/2014/main" id="{4D26F23C-B097-4104-9308-D2E561AEA075}"/>
              </a:ext>
            </a:extLst>
          </p:cNvPr>
          <p:cNvSpPr txBox="1">
            <a:spLocks/>
          </p:cNvSpPr>
          <p:nvPr/>
        </p:nvSpPr>
        <p:spPr>
          <a:xfrm>
            <a:off x="1027783" y="4632326"/>
            <a:ext cx="8617033" cy="82008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dirty="0">
                <a:latin typeface="Century Gothic" panose="020B0502020202020204" pitchFamily="34" charset="0"/>
                <a:cs typeface="Aharoni" panose="02010803020104030203" pitchFamily="2" charset="-79"/>
              </a:rPr>
              <a:t>SENASP/MSP</a:t>
            </a:r>
            <a:r>
              <a:rPr lang="pt-BR" sz="2000" dirty="0">
                <a:latin typeface="Century Gothic" panose="020B0502020202020204" pitchFamily="34" charset="0"/>
                <a:cs typeface="Aharoni" panose="02010803020104030203" pitchFamily="2" charset="-79"/>
              </a:rPr>
              <a:t/>
            </a:r>
            <a:br>
              <a:rPr lang="pt-BR" sz="2000" dirty="0">
                <a:latin typeface="Century Gothic" panose="020B0502020202020204" pitchFamily="34" charset="0"/>
                <a:cs typeface="Aharoni" panose="02010803020104030203" pitchFamily="2" charset="-79"/>
              </a:rPr>
            </a:br>
            <a:endParaRPr lang="pt-BR" sz="2000" dirty="0" smtClean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endParaRPr lang="pt-BR" sz="2000" dirty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endParaRPr lang="pt-BR" sz="2000" dirty="0" smtClean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endParaRPr lang="pt-BR" sz="2000" dirty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endParaRPr lang="pt-BR" sz="2000" dirty="0" smtClean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endParaRPr lang="pt-BR" sz="2000" dirty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endParaRPr lang="pt-BR" sz="2000" dirty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r>
              <a:rPr lang="pt-BR" sz="2000" b="1" dirty="0" smtClean="0"/>
              <a:t>Câmara dos Deputados</a:t>
            </a:r>
          </a:p>
          <a:p>
            <a:r>
              <a:rPr lang="pt-BR" sz="2000" b="1" dirty="0" smtClean="0"/>
              <a:t>Comissão </a:t>
            </a:r>
            <a:r>
              <a:rPr lang="pt-BR" sz="2000" b="1" dirty="0"/>
              <a:t>de Desenvolvimento </a:t>
            </a:r>
            <a:r>
              <a:rPr lang="pt-BR" sz="2000" b="1" dirty="0" smtClean="0"/>
              <a:t>Urbano</a:t>
            </a:r>
          </a:p>
          <a:p>
            <a:endParaRPr lang="pt-BR" sz="3600" dirty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endParaRPr lang="pt-BR" sz="1400" dirty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r>
              <a:rPr lang="pt-BR" sz="1400" dirty="0"/>
              <a:t>inspeção periódica em edificações prediais como medida de segurança contra incêndio</a:t>
            </a:r>
            <a:endParaRPr lang="pt-BR" sz="1400" dirty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endParaRPr lang="pt-BR" sz="1400" dirty="0" smtClean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endParaRPr lang="pt-BR" sz="1400" dirty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endParaRPr lang="pt-BR" sz="1400" dirty="0" smtClean="0">
              <a:latin typeface="Century Gothic" panose="020B0502020202020204" pitchFamily="34" charset="0"/>
              <a:cs typeface="Aharoni" panose="02010803020104030203" pitchFamily="2" charset="-79"/>
            </a:endParaRPr>
          </a:p>
          <a:p>
            <a:r>
              <a:rPr lang="pt-BR" sz="1400" dirty="0" smtClean="0">
                <a:latin typeface="Century Gothic" panose="020B0502020202020204" pitchFamily="34" charset="0"/>
                <a:cs typeface="Aharoni" panose="02010803020104030203" pitchFamily="2" charset="-79"/>
              </a:rPr>
              <a:t>Brasília, DF </a:t>
            </a:r>
            <a:r>
              <a:rPr lang="pt-BR" sz="1400" dirty="0">
                <a:latin typeface="Century Gothic" panose="020B0502020202020204" pitchFamily="34" charset="0"/>
                <a:cs typeface="Aharoni" panose="02010803020104030203" pitchFamily="2" charset="-79"/>
              </a:rPr>
              <a:t>- </a:t>
            </a:r>
            <a:r>
              <a:rPr lang="pt-BR" sz="1400" dirty="0" smtClean="0">
                <a:latin typeface="Century Gothic" panose="020B0502020202020204" pitchFamily="34" charset="0"/>
                <a:cs typeface="Aharoni" panose="02010803020104030203" pitchFamily="2" charset="-79"/>
              </a:rPr>
              <a:t>7/11/2018</a:t>
            </a:r>
            <a:endParaRPr lang="pt-BR" sz="1400" dirty="0">
              <a:latin typeface="Century Gothic" panose="020B0502020202020204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4127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22749" y="10303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107582" y="337941"/>
            <a:ext cx="1847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B57BA7CF-4245-4887-B9CC-38CBF0AF75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45"/>
            <a:ext cx="12192000" cy="6858000"/>
          </a:xfrm>
          <a:prstGeom prst="rect">
            <a:avLst/>
          </a:prstGeom>
        </p:spPr>
      </p:pic>
      <p:sp>
        <p:nvSpPr>
          <p:cNvPr id="9" name="Retângulo 6"/>
          <p:cNvSpPr>
            <a:spLocks noChangeArrowheads="1"/>
          </p:cNvSpPr>
          <p:nvPr/>
        </p:nvSpPr>
        <p:spPr bwMode="auto">
          <a:xfrm>
            <a:off x="641851" y="465668"/>
            <a:ext cx="103166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 Questões a serem consideradas pelo PL 9399:</a:t>
            </a:r>
            <a:endParaRPr lang="pt-BR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043953" y="1920875"/>
            <a:ext cx="7100047" cy="4560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91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altLang="pt-BR" dirty="0" smtClean="0">
                <a:solidFill>
                  <a:srgbClr val="203864"/>
                </a:solidFill>
              </a:rPr>
              <a:t>Poder </a:t>
            </a:r>
            <a:r>
              <a:rPr lang="pt-BR" altLang="pt-BR" dirty="0">
                <a:solidFill>
                  <a:srgbClr val="203864"/>
                </a:solidFill>
              </a:rPr>
              <a:t>de Polícia Administrativa indelegável a </a:t>
            </a:r>
            <a:r>
              <a:rPr lang="pt-BR" altLang="pt-BR" dirty="0" smtClean="0">
                <a:solidFill>
                  <a:srgbClr val="203864"/>
                </a:solidFill>
              </a:rPr>
              <a:t>particulares (Art. 78 CTN);</a:t>
            </a:r>
          </a:p>
          <a:p>
            <a:pPr marL="4191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altLang="pt-BR" dirty="0" smtClean="0">
                <a:solidFill>
                  <a:srgbClr val="203864"/>
                </a:solidFill>
              </a:rPr>
              <a:t>Sinergia daquilo que o PL propõe em consonância a atribuições legais dos CBM (Art. </a:t>
            </a:r>
            <a:r>
              <a:rPr lang="pt-BR" altLang="pt-BR" dirty="0">
                <a:solidFill>
                  <a:srgbClr val="203864"/>
                </a:solidFill>
              </a:rPr>
              <a:t>22 </a:t>
            </a:r>
            <a:r>
              <a:rPr lang="pt-BR" altLang="pt-BR" dirty="0" smtClean="0">
                <a:solidFill>
                  <a:srgbClr val="203864"/>
                </a:solidFill>
              </a:rPr>
              <a:t>c/c Art. </a:t>
            </a:r>
            <a:r>
              <a:rPr lang="pt-BR" altLang="pt-BR" dirty="0">
                <a:solidFill>
                  <a:srgbClr val="203864"/>
                </a:solidFill>
              </a:rPr>
              <a:t>144 </a:t>
            </a:r>
            <a:r>
              <a:rPr lang="pt-BR" altLang="pt-BR" dirty="0" smtClean="0">
                <a:solidFill>
                  <a:srgbClr val="203864"/>
                </a:solidFill>
              </a:rPr>
              <a:t>CRFB);</a:t>
            </a:r>
          </a:p>
          <a:p>
            <a:pPr marL="4191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altLang="pt-BR" dirty="0" smtClean="0">
                <a:solidFill>
                  <a:srgbClr val="203864"/>
                </a:solidFill>
              </a:rPr>
              <a:t>Delegar </a:t>
            </a:r>
            <a:r>
              <a:rPr lang="pt-BR" altLang="pt-BR" dirty="0">
                <a:solidFill>
                  <a:srgbClr val="203864"/>
                </a:solidFill>
              </a:rPr>
              <a:t>aos conselhos de classes </a:t>
            </a:r>
            <a:r>
              <a:rPr lang="pt-BR" altLang="pt-BR" dirty="0" smtClean="0">
                <a:solidFill>
                  <a:srgbClr val="203864"/>
                </a:solidFill>
              </a:rPr>
              <a:t>a </a:t>
            </a:r>
            <a:r>
              <a:rPr lang="pt-BR" altLang="pt-BR" dirty="0">
                <a:solidFill>
                  <a:srgbClr val="203864"/>
                </a:solidFill>
              </a:rPr>
              <a:t>fiscalização do cumprimento dos documentos exigidos pelos CBM, bem como a verificação e inspeção dos dispositivos móveis e fixos de incêndio, por meio de delegação de competência (seja dos CBM e/ou das prefeituras</a:t>
            </a:r>
            <a:r>
              <a:rPr lang="pt-BR" altLang="pt-BR" dirty="0" smtClean="0">
                <a:solidFill>
                  <a:srgbClr val="203864"/>
                </a:solidFill>
              </a:rPr>
              <a:t>);</a:t>
            </a:r>
          </a:p>
          <a:p>
            <a:pPr marL="4191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altLang="pt-BR" dirty="0" smtClean="0">
                <a:solidFill>
                  <a:srgbClr val="203864"/>
                </a:solidFill>
              </a:rPr>
              <a:t>Aperfeiçoamento da redação em função de terminologias e expressões técnicas ( expedir AVCB/Documento final de regularização;  vistoriar e exigir; Corpos de Bombeiros/Corpos de Bombeiros Militares)</a:t>
            </a:r>
          </a:p>
          <a:p>
            <a:pPr marL="762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pt-BR" altLang="pt-BR" dirty="0" smtClean="0">
              <a:solidFill>
                <a:srgbClr val="2038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6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22749" y="10303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107582" y="337941"/>
            <a:ext cx="1847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B57BA7CF-4245-4887-B9CC-38CBF0AF75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2043953" y="1920875"/>
            <a:ext cx="7100047" cy="2035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91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altLang="pt-BR" dirty="0">
                <a:solidFill>
                  <a:srgbClr val="203864"/>
                </a:solidFill>
              </a:rPr>
              <a:t>Wanius de Amorim – </a:t>
            </a:r>
            <a:r>
              <a:rPr lang="pt-BR" altLang="pt-BR" dirty="0" err="1">
                <a:solidFill>
                  <a:srgbClr val="203864"/>
                </a:solidFill>
              </a:rPr>
              <a:t>Cel</a:t>
            </a:r>
            <a:r>
              <a:rPr lang="pt-BR" altLang="pt-BR" dirty="0">
                <a:solidFill>
                  <a:srgbClr val="203864"/>
                </a:solidFill>
              </a:rPr>
              <a:t> BM-RJ RR</a:t>
            </a:r>
          </a:p>
          <a:p>
            <a:pPr marL="4191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altLang="pt-BR" dirty="0" smtClean="0">
                <a:solidFill>
                  <a:srgbClr val="203864"/>
                </a:solidFill>
              </a:rPr>
              <a:t>Diretor de Operações Substituto / Coordenador-Geral </a:t>
            </a:r>
            <a:r>
              <a:rPr lang="pt-BR" altLang="pt-BR" dirty="0">
                <a:solidFill>
                  <a:srgbClr val="203864"/>
                </a:solidFill>
              </a:rPr>
              <a:t>do Sistema Integrado de Comando e Controle – SICC/DIOP/SENASP</a:t>
            </a:r>
          </a:p>
          <a:p>
            <a:pPr marL="4191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altLang="pt-BR" dirty="0">
                <a:solidFill>
                  <a:srgbClr val="203864"/>
                </a:solidFill>
                <a:hlinkClick r:id="rId4"/>
              </a:rPr>
              <a:t>wanius.amorim@mj.gov.br</a:t>
            </a:r>
            <a:endParaRPr lang="pt-BR" altLang="pt-BR" dirty="0">
              <a:solidFill>
                <a:srgbClr val="203864"/>
              </a:solidFill>
            </a:endParaRPr>
          </a:p>
          <a:p>
            <a:pPr marL="419100" indent="-34290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altLang="pt-BR" dirty="0">
                <a:solidFill>
                  <a:srgbClr val="203864"/>
                </a:solidFill>
              </a:rPr>
              <a:t>(61) 2025 2076 </a:t>
            </a:r>
          </a:p>
        </p:txBody>
      </p:sp>
    </p:spTree>
    <p:extLst>
      <p:ext uri="{BB962C8B-B14F-4D97-AF65-F5344CB8AC3E}">
        <p14:creationId xmlns:p14="http://schemas.microsoft.com/office/powerpoint/2010/main" val="388524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22749" y="10303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107582" y="337941"/>
            <a:ext cx="1847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B57BA7CF-4245-4887-B9CC-38CBF0AF75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="" xmlns:a16="http://schemas.microsoft.com/office/drawing/2014/main" id="{4E2471E6-0E19-4A10-B347-CE46D5240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90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22749" y="10303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107582" y="337941"/>
            <a:ext cx="1847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B57BA7CF-4245-4887-B9CC-38CBF0AF75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100013" y="225425"/>
            <a:ext cx="10263187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1800"/>
              </a:spcAft>
              <a:defRPr/>
            </a:pPr>
            <a:endParaRPr lang="pt-BR" sz="2800" b="1" dirty="0">
              <a:solidFill>
                <a:srgbClr val="5B9BD5">
                  <a:lumMod val="50000"/>
                </a:srgbClr>
              </a:solidFill>
              <a:latin typeface="Arial Black" charset="0"/>
              <a:ea typeface="Arial Black" charset="0"/>
              <a:cs typeface="Arial Black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747713" y="1030288"/>
            <a:ext cx="116109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OBJETIVOS</a:t>
            </a:r>
            <a:endParaRPr lang="pt-BR" sz="2800" b="1" dirty="0">
              <a:solidFill>
                <a:schemeClr val="accent1">
                  <a:lumMod val="50000"/>
                </a:schemeClr>
              </a:solidFill>
              <a:latin typeface="Arial Black" charset="0"/>
              <a:ea typeface="Arial Black" charset="0"/>
              <a:cs typeface="Arial Black" charset="0"/>
            </a:endParaRPr>
          </a:p>
        </p:txBody>
      </p:sp>
      <p:sp>
        <p:nvSpPr>
          <p:cNvPr id="12" name="Retângulo 7"/>
          <p:cNvSpPr>
            <a:spLocks noChangeArrowheads="1"/>
          </p:cNvSpPr>
          <p:nvPr/>
        </p:nvSpPr>
        <p:spPr bwMode="auto">
          <a:xfrm>
            <a:off x="606518" y="2185715"/>
            <a:ext cx="9560911" cy="2244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19100" indent="-342900" algn="just" eaLnBrk="1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altLang="pt-BR" sz="2800" dirty="0" smtClean="0">
                <a:solidFill>
                  <a:srgbClr val="203864"/>
                </a:solidFill>
              </a:rPr>
              <a:t>Gestão de Riscos - conceituação:</a:t>
            </a:r>
            <a:endParaRPr lang="pt-BR" altLang="pt-BR" sz="2800" dirty="0">
              <a:solidFill>
                <a:srgbClr val="203864"/>
              </a:solidFill>
            </a:endParaRPr>
          </a:p>
          <a:p>
            <a:pPr marL="419100" indent="-342900" algn="just" eaLnBrk="1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altLang="pt-BR" sz="2800" dirty="0" smtClean="0">
                <a:solidFill>
                  <a:srgbClr val="203864"/>
                </a:solidFill>
              </a:rPr>
              <a:t>Análise processos de gestão de riscos sob a ótica da segurança contra incêndio e pânico</a:t>
            </a:r>
            <a:endParaRPr lang="pt-BR" altLang="pt-BR" sz="2800" dirty="0">
              <a:solidFill>
                <a:srgbClr val="203864"/>
              </a:solidFill>
            </a:endParaRPr>
          </a:p>
          <a:p>
            <a:pPr marL="419100" indent="-342900" algn="just" eaLnBrk="1" hangingPunct="1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pt-BR" altLang="pt-BR" sz="2800" dirty="0" smtClean="0">
                <a:solidFill>
                  <a:srgbClr val="203864"/>
                </a:solidFill>
              </a:rPr>
              <a:t>Questões a </a:t>
            </a:r>
            <a:r>
              <a:rPr lang="pt-BR" altLang="pt-BR" sz="2800" smtClean="0">
                <a:solidFill>
                  <a:srgbClr val="203864"/>
                </a:solidFill>
              </a:rPr>
              <a:t>serem consideradas no </a:t>
            </a:r>
            <a:r>
              <a:rPr lang="pt-BR" altLang="pt-BR" sz="2800" dirty="0" smtClean="0">
                <a:solidFill>
                  <a:srgbClr val="203864"/>
                </a:solidFill>
              </a:rPr>
              <a:t>PL 9399</a:t>
            </a:r>
            <a:endParaRPr lang="pt-BR" altLang="pt-BR" sz="2800" dirty="0">
              <a:solidFill>
                <a:srgbClr val="2038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56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>
            <a:extLst>
              <a:ext uri="{FF2B5EF4-FFF2-40B4-BE49-F238E27FC236}">
                <a16:creationId xmlns="" xmlns:a16="http://schemas.microsoft.com/office/drawing/2014/main" id="{B57BA7CF-4245-4887-B9CC-38CBF0AF75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sp>
        <p:nvSpPr>
          <p:cNvPr id="26629" name="CaixaDeTexto 8">
            <a:hlinkClick r:id="rId3" action="ppaction://hlinkfile"/>
          </p:cNvPr>
          <p:cNvSpPr txBox="1">
            <a:spLocks noChangeArrowheads="1"/>
          </p:cNvSpPr>
          <p:nvPr/>
        </p:nvSpPr>
        <p:spPr bwMode="auto">
          <a:xfrm>
            <a:off x="222252" y="1661585"/>
            <a:ext cx="1176443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pt-BR" sz="2400">
              <a:solidFill>
                <a:srgbClr val="000000"/>
              </a:solidFill>
              <a:latin typeface="Trebuchet MS" pitchFamily="34" charset="0"/>
            </a:endParaRPr>
          </a:p>
          <a:p>
            <a:endParaRPr lang="pt-BR" sz="2400">
              <a:latin typeface="Calibri" pitchFamily="34" charset="0"/>
            </a:endParaRPr>
          </a:p>
        </p:txBody>
      </p:sp>
      <p:sp>
        <p:nvSpPr>
          <p:cNvPr id="26630" name="Retângulo 6"/>
          <p:cNvSpPr>
            <a:spLocks noChangeArrowheads="1"/>
          </p:cNvSpPr>
          <p:nvPr/>
        </p:nvSpPr>
        <p:spPr bwMode="auto">
          <a:xfrm>
            <a:off x="4353238" y="1256391"/>
            <a:ext cx="103166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GESTÃO DE RISCOS</a:t>
            </a:r>
            <a:endParaRPr lang="pt-BR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6632" name="AutoShape 8" descr="Resultado de imagem para risco"/>
          <p:cNvSpPr>
            <a:spLocks noChangeAspect="1" noChangeArrowheads="1"/>
          </p:cNvSpPr>
          <p:nvPr/>
        </p:nvSpPr>
        <p:spPr bwMode="auto">
          <a:xfrm>
            <a:off x="5892800" y="3276600"/>
            <a:ext cx="406400" cy="304800"/>
          </a:xfrm>
          <a:prstGeom prst="rect">
            <a:avLst/>
          </a:prstGeom>
          <a:noFill/>
        </p:spPr>
        <p:txBody>
          <a:bodyPr/>
          <a:lstStyle/>
          <a:p>
            <a:endParaRPr lang="pt-BR" sz="2400"/>
          </a:p>
        </p:txBody>
      </p:sp>
      <p:sp>
        <p:nvSpPr>
          <p:cNvPr id="26633" name="AutoShape 9" descr="Resultado de imagem para risco"/>
          <p:cNvSpPr>
            <a:spLocks noChangeAspect="1" noChangeArrowheads="1"/>
          </p:cNvSpPr>
          <p:nvPr/>
        </p:nvSpPr>
        <p:spPr bwMode="auto">
          <a:xfrm>
            <a:off x="5892800" y="3276600"/>
            <a:ext cx="406400" cy="304800"/>
          </a:xfrm>
          <a:prstGeom prst="rect">
            <a:avLst/>
          </a:prstGeom>
          <a:noFill/>
        </p:spPr>
        <p:txBody>
          <a:bodyPr/>
          <a:lstStyle/>
          <a:p>
            <a:endParaRPr lang="pt-BR" sz="2400"/>
          </a:p>
        </p:txBody>
      </p:sp>
      <p:sp>
        <p:nvSpPr>
          <p:cNvPr id="26634" name="AutoShape 10" descr="Resultado de imagem para risco"/>
          <p:cNvSpPr>
            <a:spLocks noChangeAspect="1" noChangeArrowheads="1"/>
          </p:cNvSpPr>
          <p:nvPr/>
        </p:nvSpPr>
        <p:spPr bwMode="auto">
          <a:xfrm>
            <a:off x="5892800" y="3276600"/>
            <a:ext cx="406400" cy="304800"/>
          </a:xfrm>
          <a:prstGeom prst="rect">
            <a:avLst/>
          </a:prstGeom>
          <a:noFill/>
        </p:spPr>
        <p:txBody>
          <a:bodyPr/>
          <a:lstStyle/>
          <a:p>
            <a:endParaRPr lang="pt-BR" sz="2400"/>
          </a:p>
        </p:txBody>
      </p:sp>
      <p:sp>
        <p:nvSpPr>
          <p:cNvPr id="26635" name="AutoShape 11" descr="Resultado de imagem para risco"/>
          <p:cNvSpPr>
            <a:spLocks noChangeAspect="1" noChangeArrowheads="1"/>
          </p:cNvSpPr>
          <p:nvPr/>
        </p:nvSpPr>
        <p:spPr bwMode="auto">
          <a:xfrm>
            <a:off x="5892800" y="3276600"/>
            <a:ext cx="406400" cy="304800"/>
          </a:xfrm>
          <a:prstGeom prst="rect">
            <a:avLst/>
          </a:prstGeom>
          <a:noFill/>
        </p:spPr>
        <p:txBody>
          <a:bodyPr/>
          <a:lstStyle/>
          <a:p>
            <a:endParaRPr lang="pt-BR" sz="2400"/>
          </a:p>
        </p:txBody>
      </p:sp>
      <p:sp>
        <p:nvSpPr>
          <p:cNvPr id="26636" name="AutoShape 12" descr="Resultado de imagem para risco"/>
          <p:cNvSpPr>
            <a:spLocks noChangeAspect="1" noChangeArrowheads="1"/>
          </p:cNvSpPr>
          <p:nvPr/>
        </p:nvSpPr>
        <p:spPr bwMode="auto">
          <a:xfrm>
            <a:off x="5892800" y="3276600"/>
            <a:ext cx="406400" cy="304800"/>
          </a:xfrm>
          <a:prstGeom prst="rect">
            <a:avLst/>
          </a:prstGeom>
          <a:noFill/>
        </p:spPr>
        <p:txBody>
          <a:bodyPr/>
          <a:lstStyle/>
          <a:p>
            <a:endParaRPr lang="pt-BR" sz="2400"/>
          </a:p>
        </p:txBody>
      </p:sp>
      <p:pic>
        <p:nvPicPr>
          <p:cNvPr id="26637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4324" y="2030413"/>
            <a:ext cx="9323917" cy="29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6940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B57BA7CF-4245-4887-B9CC-38CBF0AF75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pic>
        <p:nvPicPr>
          <p:cNvPr id="2765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1951" y="1674285"/>
            <a:ext cx="5918200" cy="4438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6"/>
          <p:cNvSpPr>
            <a:spLocks noChangeArrowheads="1"/>
          </p:cNvSpPr>
          <p:nvPr/>
        </p:nvSpPr>
        <p:spPr bwMode="auto">
          <a:xfrm>
            <a:off x="794250" y="617423"/>
            <a:ext cx="103166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GESTÃO DE RISCOS</a:t>
            </a:r>
            <a:endParaRPr lang="pt-BR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14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B57BA7CF-4245-4887-B9CC-38CBF0AF75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pic>
        <p:nvPicPr>
          <p:cNvPr id="2867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60874" y="842185"/>
            <a:ext cx="6096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6"/>
          <p:cNvSpPr>
            <a:spLocks noChangeArrowheads="1"/>
          </p:cNvSpPr>
          <p:nvPr/>
        </p:nvSpPr>
        <p:spPr bwMode="auto">
          <a:xfrm>
            <a:off x="641851" y="465668"/>
            <a:ext cx="103166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GESTÃO DE RISCOS</a:t>
            </a:r>
            <a:endParaRPr lang="pt-BR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17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B57BA7CF-4245-4887-B9CC-38CBF0AF75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grpSp>
        <p:nvGrpSpPr>
          <p:cNvPr id="52226" name="Grupo 3"/>
          <p:cNvGrpSpPr>
            <a:grpSpLocks/>
          </p:cNvGrpSpPr>
          <p:nvPr/>
        </p:nvGrpSpPr>
        <p:grpSpPr bwMode="auto">
          <a:xfrm>
            <a:off x="0" y="304799"/>
            <a:ext cx="11510683" cy="5459506"/>
            <a:chOff x="539551" y="843559"/>
            <a:chExt cx="8064897" cy="3709852"/>
          </a:xfrm>
        </p:grpSpPr>
        <p:pic>
          <p:nvPicPr>
            <p:cNvPr id="52227" name="Picture 2" descr="Resultado de imagem para GESTÃO de riscos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9551" y="843559"/>
              <a:ext cx="8064897" cy="37098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" name="Retângulo 2"/>
            <p:cNvSpPr/>
            <p:nvPr/>
          </p:nvSpPr>
          <p:spPr>
            <a:xfrm>
              <a:off x="761029" y="3940262"/>
              <a:ext cx="2443403" cy="3595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BR" sz="2400" b="1" dirty="0"/>
                <a:t>Percepção</a:t>
              </a:r>
            </a:p>
          </p:txBody>
        </p:sp>
        <p:sp>
          <p:nvSpPr>
            <p:cNvPr id="9" name="Retângulo 8"/>
            <p:cNvSpPr/>
            <p:nvPr/>
          </p:nvSpPr>
          <p:spPr>
            <a:xfrm>
              <a:off x="3419956" y="3940262"/>
              <a:ext cx="2448166" cy="3595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BR" sz="2400" b="1" dirty="0"/>
                <a:t>Análise</a:t>
              </a:r>
            </a:p>
          </p:txBody>
        </p:sp>
        <p:sp>
          <p:nvSpPr>
            <p:cNvPr id="10" name="Retângulo 9"/>
            <p:cNvSpPr/>
            <p:nvPr/>
          </p:nvSpPr>
          <p:spPr>
            <a:xfrm>
              <a:off x="6083647" y="3940262"/>
              <a:ext cx="2376722" cy="35955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BR" sz="2400" b="1" dirty="0"/>
                <a:t>Gerenciamento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150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="" xmlns:a16="http://schemas.microsoft.com/office/drawing/2014/main" id="{B57BA7CF-4245-4887-B9CC-38CBF0AF75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sp>
        <p:nvSpPr>
          <p:cNvPr id="31749" name="Retângulo 11"/>
          <p:cNvSpPr>
            <a:spLocks noChangeArrowheads="1"/>
          </p:cNvSpPr>
          <p:nvPr/>
        </p:nvSpPr>
        <p:spPr bwMode="auto">
          <a:xfrm>
            <a:off x="871538" y="985838"/>
            <a:ext cx="3944937" cy="13236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667" b="1" dirty="0">
                <a:latin typeface="+mn-lt"/>
              </a:rPr>
              <a:t>Questões a serem respondidas na gestão de </a:t>
            </a:r>
            <a:r>
              <a:rPr lang="pt-BR" sz="2667" b="1" dirty="0" smtClean="0">
                <a:latin typeface="+mn-lt"/>
              </a:rPr>
              <a:t>riscos</a:t>
            </a:r>
            <a:endParaRPr lang="pt-BR" sz="2667" b="1" dirty="0">
              <a:latin typeface="+mn-lt"/>
            </a:endParaRPr>
          </a:p>
        </p:txBody>
      </p:sp>
      <p:cxnSp>
        <p:nvCxnSpPr>
          <p:cNvPr id="8" name="Conector angulado 7"/>
          <p:cNvCxnSpPr/>
          <p:nvPr/>
        </p:nvCxnSpPr>
        <p:spPr>
          <a:xfrm>
            <a:off x="4954588" y="1785938"/>
            <a:ext cx="1649412" cy="1122362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angulado 8"/>
          <p:cNvCxnSpPr/>
          <p:nvPr/>
        </p:nvCxnSpPr>
        <p:spPr>
          <a:xfrm flipV="1">
            <a:off x="4940300" y="739775"/>
            <a:ext cx="1719263" cy="946150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752" name="CaixaDeTexto 13"/>
          <p:cNvSpPr txBox="1">
            <a:spLocks noChangeArrowheads="1"/>
          </p:cNvSpPr>
          <p:nvPr/>
        </p:nvSpPr>
        <p:spPr bwMode="auto">
          <a:xfrm>
            <a:off x="6631653" y="195161"/>
            <a:ext cx="5381625" cy="91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667" b="1" dirty="0">
                <a:latin typeface="+mn-lt"/>
              </a:rPr>
              <a:t>Como iremos assegurar a integridade da </a:t>
            </a:r>
            <a:r>
              <a:rPr lang="pt-BR" sz="2667" b="1" dirty="0" smtClean="0">
                <a:latin typeface="+mn-lt"/>
              </a:rPr>
              <a:t>gestão?</a:t>
            </a:r>
            <a:endParaRPr lang="pt-BR" sz="2667" b="1" dirty="0">
              <a:latin typeface="+mn-lt"/>
            </a:endParaRPr>
          </a:p>
        </p:txBody>
      </p:sp>
      <p:sp>
        <p:nvSpPr>
          <p:cNvPr id="31753" name="CaixaDeTexto 16"/>
          <p:cNvSpPr txBox="1">
            <a:spLocks noChangeArrowheads="1"/>
          </p:cNvSpPr>
          <p:nvPr/>
        </p:nvSpPr>
        <p:spPr bwMode="auto">
          <a:xfrm>
            <a:off x="6659563" y="2491608"/>
            <a:ext cx="5532437" cy="913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667" b="1" dirty="0">
                <a:latin typeface="+mn-lt"/>
              </a:rPr>
              <a:t>Como saberemos se estamos garantido esta integridade</a:t>
            </a:r>
            <a:r>
              <a:rPr lang="pt-BR" sz="2667" b="1" dirty="0" smtClean="0">
                <a:latin typeface="+mn-lt"/>
              </a:rPr>
              <a:t>?</a:t>
            </a:r>
            <a:endParaRPr lang="pt-BR" sz="2667" b="1" dirty="0">
              <a:latin typeface="+mn-lt"/>
            </a:endParaRPr>
          </a:p>
        </p:txBody>
      </p:sp>
      <p:sp>
        <p:nvSpPr>
          <p:cNvPr id="53255" name="Retângulo 17"/>
          <p:cNvSpPr>
            <a:spLocks noChangeArrowheads="1"/>
          </p:cNvSpPr>
          <p:nvPr/>
        </p:nvSpPr>
        <p:spPr bwMode="auto">
          <a:xfrm>
            <a:off x="2963044" y="5205003"/>
            <a:ext cx="41354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altLang="pt-BR" sz="1600" b="1" i="1" dirty="0" err="1"/>
              <a:t>Reference</a:t>
            </a:r>
            <a:r>
              <a:rPr lang="pt-BR" altLang="pt-BR" sz="1600" b="1" i="1" dirty="0"/>
              <a:t>: </a:t>
            </a:r>
            <a:r>
              <a:rPr lang="pt-BR" altLang="pt-BR" sz="1600" b="1" i="1" dirty="0" err="1"/>
              <a:t>Process</a:t>
            </a:r>
            <a:r>
              <a:rPr lang="pt-BR" altLang="pt-BR" sz="1600" b="1" i="1" dirty="0"/>
              <a:t> </a:t>
            </a:r>
            <a:r>
              <a:rPr lang="pt-BR" altLang="pt-BR" sz="1600" b="1" i="1" dirty="0" err="1"/>
              <a:t>Safety</a:t>
            </a:r>
            <a:r>
              <a:rPr lang="pt-BR" altLang="pt-BR" sz="1600" b="1" i="1" dirty="0"/>
              <a:t> </a:t>
            </a:r>
            <a:r>
              <a:rPr lang="pt-BR" altLang="pt-BR" sz="1600" b="1" i="1" dirty="0" err="1"/>
              <a:t>Committee</a:t>
            </a:r>
            <a:r>
              <a:rPr lang="pt-BR" altLang="pt-BR" sz="1600" b="1" i="1" dirty="0"/>
              <a:t> – </a:t>
            </a:r>
            <a:r>
              <a:rPr lang="en-US" altLang="pt-BR" sz="1600" b="1" i="1" dirty="0"/>
              <a:t>European model of risk management</a:t>
            </a:r>
            <a:endParaRPr lang="pt-BR" altLang="pt-BR" sz="1600" b="1" i="1" dirty="0"/>
          </a:p>
        </p:txBody>
      </p:sp>
    </p:spTree>
    <p:extLst>
      <p:ext uri="{BB962C8B-B14F-4D97-AF65-F5344CB8AC3E}">
        <p14:creationId xmlns:p14="http://schemas.microsoft.com/office/powerpoint/2010/main" val="236962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B57BA7CF-4245-4887-B9CC-38CBF0AF75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pic>
        <p:nvPicPr>
          <p:cNvPr id="51202" name="Imagem 10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783" y="203154"/>
            <a:ext cx="11445875" cy="530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3" name="Retângulo 14"/>
          <p:cNvSpPr>
            <a:spLocks noChangeArrowheads="1"/>
          </p:cNvSpPr>
          <p:nvPr/>
        </p:nvSpPr>
        <p:spPr bwMode="auto">
          <a:xfrm>
            <a:off x="-658626" y="5632357"/>
            <a:ext cx="80216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pt-BR" altLang="pt-BR" sz="1600" b="1" i="1" dirty="0" err="1"/>
              <a:t>Reference</a:t>
            </a:r>
            <a:r>
              <a:rPr lang="pt-BR" altLang="pt-BR" sz="1600" b="1" i="1" dirty="0"/>
              <a:t>: </a:t>
            </a:r>
            <a:r>
              <a:rPr lang="pt-BR" altLang="pt-BR" sz="1600" b="1" i="1" dirty="0" err="1"/>
              <a:t>Process</a:t>
            </a:r>
            <a:r>
              <a:rPr lang="pt-BR" altLang="pt-BR" sz="1600" b="1" i="1" dirty="0"/>
              <a:t> </a:t>
            </a:r>
            <a:r>
              <a:rPr lang="pt-BR" altLang="pt-BR" sz="1600" b="1" i="1" dirty="0" err="1"/>
              <a:t>Safety</a:t>
            </a:r>
            <a:r>
              <a:rPr lang="pt-BR" altLang="pt-BR" sz="1600" b="1" i="1" dirty="0"/>
              <a:t> </a:t>
            </a:r>
            <a:r>
              <a:rPr lang="pt-BR" altLang="pt-BR" sz="1600" b="1" i="1" dirty="0" err="1"/>
              <a:t>Committee</a:t>
            </a:r>
            <a:r>
              <a:rPr lang="pt-BR" altLang="pt-BR" sz="1600" b="1" i="1" dirty="0"/>
              <a:t> – </a:t>
            </a:r>
            <a:r>
              <a:rPr lang="en-US" altLang="pt-BR" sz="1600" b="1" i="1" dirty="0"/>
              <a:t>European model of risk management</a:t>
            </a:r>
            <a:endParaRPr lang="pt-BR" altLang="pt-BR" sz="1600" b="1" i="1" dirty="0"/>
          </a:p>
        </p:txBody>
      </p:sp>
    </p:spTree>
    <p:extLst>
      <p:ext uri="{BB962C8B-B14F-4D97-AF65-F5344CB8AC3E}">
        <p14:creationId xmlns:p14="http://schemas.microsoft.com/office/powerpoint/2010/main" val="256012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963"/>
            <a:ext cx="12192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322749" y="10303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107582" y="337941"/>
            <a:ext cx="18473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pt-BR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="" xmlns:a16="http://schemas.microsoft.com/office/drawing/2014/main" id="{B57BA7CF-4245-4887-B9CC-38CBF0AF75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345"/>
            <a:ext cx="12192000" cy="6858000"/>
          </a:xfrm>
          <a:prstGeom prst="rect">
            <a:avLst/>
          </a:prstGeom>
        </p:spPr>
      </p:pic>
      <p:sp>
        <p:nvSpPr>
          <p:cNvPr id="9" name="Pentágono regular 8"/>
          <p:cNvSpPr/>
          <p:nvPr/>
        </p:nvSpPr>
        <p:spPr>
          <a:xfrm>
            <a:off x="3189317" y="1030310"/>
            <a:ext cx="4572000" cy="4034749"/>
          </a:xfrm>
          <a:prstGeom prst="pentagon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 rot="17373519">
            <a:off x="6936604" y="3832360"/>
            <a:ext cx="164942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</a:t>
            </a:r>
            <a:r>
              <a:rPr lang="pt-BR" sz="2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odificação</a:t>
            </a:r>
            <a:endParaRPr lang="pt-BR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1" name="Retângulo 10"/>
          <p:cNvSpPr/>
          <p:nvPr/>
        </p:nvSpPr>
        <p:spPr>
          <a:xfrm rot="4356562">
            <a:off x="1788617" y="3832361"/>
            <a:ext cx="230749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Normas Técnicas</a:t>
            </a:r>
            <a:endParaRPr lang="pt-BR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3472437" y="5377177"/>
            <a:ext cx="416793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Poder de Polícia Administrativa</a:t>
            </a:r>
            <a:endParaRPr lang="pt-BR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3" name="Retângulo 12"/>
          <p:cNvSpPr/>
          <p:nvPr/>
        </p:nvSpPr>
        <p:spPr>
          <a:xfrm rot="2056120">
            <a:off x="5796004" y="1170929"/>
            <a:ext cx="256377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</a:t>
            </a:r>
            <a:r>
              <a:rPr lang="pt-BR" sz="2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ercepção do risco</a:t>
            </a:r>
            <a:endParaRPr lang="pt-BR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4" name="Retângulo 13"/>
          <p:cNvSpPr/>
          <p:nvPr/>
        </p:nvSpPr>
        <p:spPr>
          <a:xfrm rot="19630579">
            <a:off x="2037067" y="1277080"/>
            <a:ext cx="36726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2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Atribuições Legais dos CBM</a:t>
            </a:r>
            <a:endParaRPr lang="pt-BR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5" name="Retângulo 6"/>
          <p:cNvSpPr>
            <a:spLocks noChangeArrowheads="1"/>
          </p:cNvSpPr>
          <p:nvPr/>
        </p:nvSpPr>
        <p:spPr bwMode="auto">
          <a:xfrm>
            <a:off x="317000" y="301806"/>
            <a:ext cx="1031663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  <a:latin typeface="Trebuchet MS" pitchFamily="34" charset="0"/>
              </a:rPr>
              <a:t>GESTÃO DE RISCOS</a:t>
            </a:r>
            <a:endParaRPr lang="pt-BR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72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249</Words>
  <Application>Microsoft Office PowerPoint</Application>
  <PresentationFormat>Widescreen</PresentationFormat>
  <Paragraphs>52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1" baseType="lpstr">
      <vt:lpstr>Aharoni</vt:lpstr>
      <vt:lpstr>Arial</vt:lpstr>
      <vt:lpstr>Arial Black</vt:lpstr>
      <vt:lpstr>Calibri</vt:lpstr>
      <vt:lpstr>Calibri Light</vt:lpstr>
      <vt:lpstr>Century Gothic</vt:lpstr>
      <vt:lpstr>Trebuchet MS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mj</dc:creator>
  <cp:lastModifiedBy>Patricia Maria Campos de Miranda</cp:lastModifiedBy>
  <cp:revision>78</cp:revision>
  <dcterms:created xsi:type="dcterms:W3CDTF">2018-08-07T13:24:32Z</dcterms:created>
  <dcterms:modified xsi:type="dcterms:W3CDTF">2018-11-07T16:02:26Z</dcterms:modified>
</cp:coreProperties>
</file>