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349" r:id="rId2"/>
    <p:sldId id="352" r:id="rId3"/>
    <p:sldId id="404" r:id="rId4"/>
    <p:sldId id="405" r:id="rId5"/>
    <p:sldId id="406" r:id="rId6"/>
    <p:sldId id="403" r:id="rId7"/>
    <p:sldId id="315" r:id="rId8"/>
    <p:sldId id="402" r:id="rId9"/>
    <p:sldId id="338" r:id="rId10"/>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7479" autoAdjust="0"/>
  </p:normalViewPr>
  <p:slideViewPr>
    <p:cSldViewPr>
      <p:cViewPr varScale="1">
        <p:scale>
          <a:sx n="112" d="100"/>
          <a:sy n="112" d="100"/>
        </p:scale>
        <p:origin x="158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2D4AB2-E927-419F-AC11-3956A75FBECD}" type="datetimeFigureOut">
              <a:rPr lang="pt-BR" smtClean="0"/>
              <a:pPr/>
              <a:t>28/11/2018</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24FF0D-70F3-4E53-8B28-D8DA255F0FD0}" type="slidenum">
              <a:rPr lang="pt-BR" smtClean="0"/>
              <a:pPr/>
              <a:t>‹nº›</a:t>
            </a:fld>
            <a:endParaRPr lang="pt-BR"/>
          </a:p>
        </p:txBody>
      </p:sp>
    </p:spTree>
    <p:extLst>
      <p:ext uri="{BB962C8B-B14F-4D97-AF65-F5344CB8AC3E}">
        <p14:creationId xmlns:p14="http://schemas.microsoft.com/office/powerpoint/2010/main" val="21386303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6B33A11D-FEDE-4070-A64F-7D2E41C4E10C}" type="datetimeFigureOut">
              <a:rPr lang="pt-BR" smtClean="0"/>
              <a:pPr/>
              <a:t>28/11/2018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49F8D48-66A8-49FD-BBFC-D688B49C03D1}" type="slidenum">
              <a:rPr lang="pt-BR" smtClean="0"/>
              <a:pPr/>
              <a:t>‹nº›</a:t>
            </a:fld>
            <a:endParaRPr lang="pt-B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6B33A11D-FEDE-4070-A64F-7D2E41C4E10C}" type="datetimeFigureOut">
              <a:rPr lang="pt-BR" smtClean="0"/>
              <a:pPr/>
              <a:t>28/11/2018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49F8D48-66A8-49FD-BBFC-D688B49C03D1}" type="slidenum">
              <a:rPr lang="pt-BR" smtClean="0"/>
              <a:pPr/>
              <a:t>‹nº›</a:t>
            </a:fld>
            <a:endParaRPr lang="pt-B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6B33A11D-FEDE-4070-A64F-7D2E41C4E10C}" type="datetimeFigureOut">
              <a:rPr lang="pt-BR" smtClean="0"/>
              <a:pPr/>
              <a:t>28/11/2018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49F8D48-66A8-49FD-BBFC-D688B49C03D1}" type="slidenum">
              <a:rPr lang="pt-BR" smtClean="0"/>
              <a:pPr/>
              <a:t>‹nº›</a:t>
            </a:fld>
            <a:endParaRPr lang="pt-B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6B33A11D-FEDE-4070-A64F-7D2E41C4E10C}" type="datetimeFigureOut">
              <a:rPr lang="pt-BR" smtClean="0"/>
              <a:pPr/>
              <a:t>28/11/2018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49F8D48-66A8-49FD-BBFC-D688B49C03D1}" type="slidenum">
              <a:rPr lang="pt-BR" smtClean="0"/>
              <a:pPr/>
              <a:t>‹nº›</a:t>
            </a:fld>
            <a:endParaRPr lang="pt-B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6B33A11D-FEDE-4070-A64F-7D2E41C4E10C}" type="datetimeFigureOut">
              <a:rPr lang="pt-BR" smtClean="0"/>
              <a:pPr/>
              <a:t>28/11/2018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49F8D48-66A8-49FD-BBFC-D688B49C03D1}" type="slidenum">
              <a:rPr lang="pt-BR" smtClean="0"/>
              <a:pPr/>
              <a:t>‹nº›</a:t>
            </a:fld>
            <a:endParaRPr lang="pt-B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6B33A11D-FEDE-4070-A64F-7D2E41C4E10C}" type="datetimeFigureOut">
              <a:rPr lang="pt-BR" smtClean="0"/>
              <a:pPr/>
              <a:t>28/11/2018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B49F8D48-66A8-49FD-BBFC-D688B49C03D1}" type="slidenum">
              <a:rPr lang="pt-BR" smtClean="0"/>
              <a:pPr/>
              <a:t>‹nº›</a:t>
            </a:fld>
            <a:endParaRPr lang="pt-B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6B33A11D-FEDE-4070-A64F-7D2E41C4E10C}" type="datetimeFigureOut">
              <a:rPr lang="pt-BR" smtClean="0"/>
              <a:pPr/>
              <a:t>28/11/2018</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B49F8D48-66A8-49FD-BBFC-D688B49C03D1}" type="slidenum">
              <a:rPr lang="pt-BR" smtClean="0"/>
              <a:pPr/>
              <a:t>‹nº›</a:t>
            </a:fld>
            <a:endParaRPr lang="pt-B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6B33A11D-FEDE-4070-A64F-7D2E41C4E10C}" type="datetimeFigureOut">
              <a:rPr lang="pt-BR" smtClean="0"/>
              <a:pPr/>
              <a:t>28/11/2018</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B49F8D48-66A8-49FD-BBFC-D688B49C03D1}" type="slidenum">
              <a:rPr lang="pt-BR" smtClean="0"/>
              <a:pPr/>
              <a:t>‹nº›</a:t>
            </a:fld>
            <a:endParaRPr lang="pt-B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6B33A11D-FEDE-4070-A64F-7D2E41C4E10C}" type="datetimeFigureOut">
              <a:rPr lang="pt-BR" smtClean="0"/>
              <a:pPr/>
              <a:t>28/11/2018</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B49F8D48-66A8-49FD-BBFC-D688B49C03D1}" type="slidenum">
              <a:rPr lang="pt-BR" smtClean="0"/>
              <a:pPr/>
              <a:t>‹nº›</a:t>
            </a:fld>
            <a:endParaRPr lang="pt-B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6B33A11D-FEDE-4070-A64F-7D2E41C4E10C}" type="datetimeFigureOut">
              <a:rPr lang="pt-BR" smtClean="0"/>
              <a:pPr/>
              <a:t>28/11/2018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B49F8D48-66A8-49FD-BBFC-D688B49C03D1}" type="slidenum">
              <a:rPr lang="pt-BR" smtClean="0"/>
              <a:pPr/>
              <a:t>‹nº›</a:t>
            </a:fld>
            <a:endParaRPr lang="pt-B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6B33A11D-FEDE-4070-A64F-7D2E41C4E10C}" type="datetimeFigureOut">
              <a:rPr lang="pt-BR" smtClean="0"/>
              <a:pPr/>
              <a:t>28/11/2018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B49F8D48-66A8-49FD-BBFC-D688B49C03D1}" type="slidenum">
              <a:rPr lang="pt-BR" smtClean="0"/>
              <a:pPr/>
              <a:t>‹nº›</a:t>
            </a:fld>
            <a:endParaRPr lang="pt-B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33A11D-FEDE-4070-A64F-7D2E41C4E10C}" type="datetimeFigureOut">
              <a:rPr lang="pt-BR" smtClean="0"/>
              <a:pPr/>
              <a:t>28/11/2018</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9F8D48-66A8-49FD-BBFC-D688B49C03D1}"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descr="533ab0c659fe37cf0369109bba0486db.jpg"/>
          <p:cNvPicPr>
            <a:picLocks noChangeAspect="1"/>
          </p:cNvPicPr>
          <p:nvPr/>
        </p:nvPicPr>
        <p:blipFill>
          <a:blip r:embed="rId3" cstate="print"/>
          <a:stretch>
            <a:fillRect/>
          </a:stretch>
        </p:blipFill>
        <p:spPr>
          <a:xfrm>
            <a:off x="251520" y="142852"/>
            <a:ext cx="2306536" cy="2306536"/>
          </a:xfrm>
          <a:prstGeom prst="rect">
            <a:avLst/>
          </a:prstGeom>
          <a:effectLst>
            <a:outerShdw blurRad="76200" dir="13500000" sy="23000" kx="1200000" algn="br" rotWithShape="0">
              <a:prstClr val="black">
                <a:alpha val="20000"/>
              </a:prstClr>
            </a:outerShdw>
          </a:effectLst>
          <a:scene3d>
            <a:camera prst="perspectiveHeroicExtremeRightFacing"/>
            <a:lightRig rig="threePt" dir="t"/>
          </a:scene3d>
        </p:spPr>
      </p:pic>
      <p:sp>
        <p:nvSpPr>
          <p:cNvPr id="6" name="CaixaDeTexto 5"/>
          <p:cNvSpPr txBox="1"/>
          <p:nvPr/>
        </p:nvSpPr>
        <p:spPr>
          <a:xfrm>
            <a:off x="2915816" y="404664"/>
            <a:ext cx="266420" cy="954107"/>
          </a:xfrm>
          <a:prstGeom prst="rect">
            <a:avLst/>
          </a:prstGeom>
          <a:noFill/>
        </p:spPr>
        <p:txBody>
          <a:bodyPr wrap="none" rtlCol="0">
            <a:spAutoFit/>
          </a:bodyPr>
          <a:lstStyle/>
          <a:p>
            <a:pPr algn="just"/>
            <a:r>
              <a:rPr lang="pt-BR" sz="2800" b="1" dirty="0" smtClean="0"/>
              <a:t> </a:t>
            </a:r>
            <a:endParaRPr lang="pt-BR" sz="2800" dirty="0" smtClean="0"/>
          </a:p>
          <a:p>
            <a:endParaRPr lang="pt-BR" sz="2800" dirty="0"/>
          </a:p>
        </p:txBody>
      </p:sp>
      <p:pic>
        <p:nvPicPr>
          <p:cNvPr id="1026" name="Picture 2"/>
          <p:cNvPicPr>
            <a:picLocks noChangeAspect="1" noChangeArrowheads="1"/>
          </p:cNvPicPr>
          <p:nvPr/>
        </p:nvPicPr>
        <p:blipFill>
          <a:blip r:embed="rId4" cstate="print"/>
          <a:srcRect/>
          <a:stretch>
            <a:fillRect/>
          </a:stretch>
        </p:blipFill>
        <p:spPr bwMode="auto">
          <a:xfrm>
            <a:off x="6357950" y="152772"/>
            <a:ext cx="2608544" cy="2124100"/>
          </a:xfrm>
          <a:prstGeom prst="rect">
            <a:avLst/>
          </a:prstGeom>
          <a:noFill/>
          <a:ln w="9525">
            <a:noFill/>
            <a:miter lim="800000"/>
            <a:headEnd/>
            <a:tailEnd/>
          </a:ln>
          <a:effectLst>
            <a:outerShdw blurRad="495300" dist="749300" dir="3000000" sx="79000" sy="79000" algn="ctr" rotWithShape="0">
              <a:schemeClr val="bg1">
                <a:lumMod val="50000"/>
                <a:alpha val="50000"/>
              </a:schemeClr>
            </a:outerShdw>
          </a:effectLst>
        </p:spPr>
      </p:pic>
      <p:sp>
        <p:nvSpPr>
          <p:cNvPr id="9" name="CaixaDeTexto 8"/>
          <p:cNvSpPr txBox="1"/>
          <p:nvPr/>
        </p:nvSpPr>
        <p:spPr>
          <a:xfrm>
            <a:off x="465264" y="6021288"/>
            <a:ext cx="8286808" cy="523220"/>
          </a:xfrm>
          <a:prstGeom prst="rect">
            <a:avLst/>
          </a:prstGeom>
          <a:noFill/>
        </p:spPr>
        <p:txBody>
          <a:bodyPr wrap="square" rtlCol="0">
            <a:spAutoFit/>
          </a:bodyPr>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t-BR" sz="2800" dirty="0"/>
              <a:t>	</a:t>
            </a:r>
          </a:p>
        </p:txBody>
      </p:sp>
      <p:sp>
        <p:nvSpPr>
          <p:cNvPr id="8" name="Espaço Reservado para Conteúdo 3"/>
          <p:cNvSpPr txBox="1">
            <a:spLocks/>
          </p:cNvSpPr>
          <p:nvPr/>
        </p:nvSpPr>
        <p:spPr>
          <a:xfrm>
            <a:off x="457200" y="2457851"/>
            <a:ext cx="8229600" cy="4067493"/>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lnSpc>
                <a:spcPct val="120000"/>
              </a:lnSpc>
              <a:buFont typeface="Arial" pitchFamily="34" charset="0"/>
              <a:buNone/>
            </a:pPr>
            <a:endParaRPr lang="pt-BR" sz="2200" dirty="0" smtClean="0">
              <a:latin typeface="Tahoma" panose="020B0604030504040204" pitchFamily="34" charset="0"/>
              <a:ea typeface="Tahoma" panose="020B0604030504040204" pitchFamily="34" charset="0"/>
              <a:cs typeface="Tahoma" panose="020B0604030504040204" pitchFamily="34" charset="0"/>
            </a:endParaRPr>
          </a:p>
          <a:p>
            <a:pPr marL="0" indent="0" algn="ctr">
              <a:buFont typeface="Arial" pitchFamily="34" charset="0"/>
              <a:buNone/>
            </a:pPr>
            <a:r>
              <a:rPr lang="pt-BR" sz="3900" dirty="0" smtClean="0">
                <a:latin typeface="Tahoma" panose="020B0604030504040204" pitchFamily="34" charset="0"/>
                <a:ea typeface="Tahoma" panose="020B0604030504040204" pitchFamily="34" charset="0"/>
                <a:cs typeface="Tahoma" panose="020B0604030504040204" pitchFamily="34" charset="0"/>
              </a:rPr>
              <a:t>Renda Familiar até R$1.800</a:t>
            </a:r>
          </a:p>
          <a:p>
            <a:pPr marL="0" indent="0" algn="ctr">
              <a:lnSpc>
                <a:spcPct val="120000"/>
              </a:lnSpc>
              <a:buFont typeface="Arial" pitchFamily="34" charset="0"/>
              <a:buNone/>
            </a:pPr>
            <a:endParaRPr lang="pt-BR" sz="2600" dirty="0" smtClean="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
            </a:pPr>
            <a:r>
              <a:rPr lang="pt-BR" sz="3900" dirty="0" smtClean="0">
                <a:latin typeface="Tahoma" panose="020B0604030504040204" pitchFamily="34" charset="0"/>
                <a:ea typeface="Tahoma" panose="020B0604030504040204" pitchFamily="34" charset="0"/>
                <a:cs typeface="Tahoma" panose="020B0604030504040204" pitchFamily="34" charset="0"/>
              </a:rPr>
              <a:t>De 2011 a 2014: R$ 63,1 bilhões; </a:t>
            </a:r>
          </a:p>
          <a:p>
            <a:pPr>
              <a:buFont typeface="Wingdings" panose="05000000000000000000" pitchFamily="2" charset="2"/>
              <a:buChar char="§"/>
            </a:pPr>
            <a:r>
              <a:rPr lang="pt-BR" sz="3900" dirty="0" smtClean="0">
                <a:latin typeface="Tahoma" panose="020B0604030504040204" pitchFamily="34" charset="0"/>
                <a:ea typeface="Tahoma" panose="020B0604030504040204" pitchFamily="34" charset="0"/>
                <a:cs typeface="Tahoma" panose="020B0604030504040204" pitchFamily="34" charset="0"/>
              </a:rPr>
              <a:t>De 2015 a 2018: R$ 8,6 bilhões; </a:t>
            </a:r>
          </a:p>
          <a:p>
            <a:pPr marL="0" indent="0">
              <a:lnSpc>
                <a:spcPct val="110000"/>
              </a:lnSpc>
              <a:buNone/>
            </a:pPr>
            <a:r>
              <a:rPr lang="pt-BR" sz="3900" dirty="0" smtClean="0">
                <a:latin typeface="Tahoma" panose="020B0604030504040204" pitchFamily="34" charset="0"/>
                <a:ea typeface="Tahoma" panose="020B0604030504040204" pitchFamily="34" charset="0"/>
                <a:cs typeface="Tahoma" panose="020B0604030504040204" pitchFamily="34" charset="0"/>
              </a:rPr>
              <a:t>         </a:t>
            </a:r>
          </a:p>
          <a:p>
            <a:pPr marL="0" indent="0" algn="ctr">
              <a:buNone/>
            </a:pPr>
            <a:r>
              <a:rPr lang="pt-BR" sz="3900" b="1" dirty="0" smtClean="0">
                <a:latin typeface="Tahoma" panose="020B0604030504040204" pitchFamily="34" charset="0"/>
                <a:ea typeface="Tahoma" panose="020B0604030504040204" pitchFamily="34" charset="0"/>
                <a:cs typeface="Tahoma" panose="020B0604030504040204" pitchFamily="34" charset="0"/>
              </a:rPr>
              <a:t>Redução de 86,4%. </a:t>
            </a:r>
          </a:p>
          <a:p>
            <a:pPr marL="0" indent="0">
              <a:buNone/>
            </a:pPr>
            <a:endParaRPr lang="pt-BR" sz="3600" dirty="0" smtClean="0">
              <a:latin typeface="Tahoma" panose="020B0604030504040204" pitchFamily="34" charset="0"/>
              <a:ea typeface="Tahoma" panose="020B0604030504040204" pitchFamily="34" charset="0"/>
              <a:cs typeface="Tahoma" panose="020B0604030504040204" pitchFamily="34" charset="0"/>
            </a:endParaRPr>
          </a:p>
          <a:p>
            <a:endParaRPr lang="pt-BR" sz="3600" dirty="0">
              <a:latin typeface="Tahoma" panose="020B0604030504040204" pitchFamily="34" charset="0"/>
              <a:ea typeface="Tahoma" panose="020B0604030504040204" pitchFamily="34" charset="0"/>
              <a:cs typeface="Tahoma" panose="020B0604030504040204" pitchFamily="34" charset="0"/>
            </a:endParaRPr>
          </a:p>
        </p:txBody>
      </p:sp>
      <p:sp>
        <p:nvSpPr>
          <p:cNvPr id="10" name="Título 1"/>
          <p:cNvSpPr txBox="1">
            <a:spLocks/>
          </p:cNvSpPr>
          <p:nvPr/>
        </p:nvSpPr>
        <p:spPr>
          <a:xfrm>
            <a:off x="1187624" y="620688"/>
            <a:ext cx="6336704" cy="144016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800" b="1" dirty="0" smtClean="0">
                <a:latin typeface="Tahoma" panose="020B0604030504040204" pitchFamily="34" charset="0"/>
                <a:ea typeface="Tahoma" panose="020B0604030504040204" pitchFamily="34" charset="0"/>
                <a:cs typeface="Tahoma" panose="020B0604030504040204" pitchFamily="34" charset="0"/>
              </a:rPr>
              <a:t>INVESTIMENTOS </a:t>
            </a:r>
          </a:p>
          <a:p>
            <a:r>
              <a:rPr lang="pt-BR" sz="2800" b="1" dirty="0" smtClean="0">
                <a:latin typeface="Tahoma" panose="020B0604030504040204" pitchFamily="34" charset="0"/>
                <a:ea typeface="Tahoma" panose="020B0604030504040204" pitchFamily="34" charset="0"/>
                <a:cs typeface="Tahoma" panose="020B0604030504040204" pitchFamily="34" charset="0"/>
              </a:rPr>
              <a:t>EM CONTRATAÇÕES </a:t>
            </a:r>
          </a:p>
          <a:p>
            <a:r>
              <a:rPr lang="pt-BR" sz="2800" b="1" dirty="0" smtClean="0">
                <a:latin typeface="Tahoma" panose="020B0604030504040204" pitchFamily="34" charset="0"/>
                <a:ea typeface="Tahoma" panose="020B0604030504040204" pitchFamily="34" charset="0"/>
                <a:cs typeface="Tahoma" panose="020B0604030504040204" pitchFamily="34" charset="0"/>
              </a:rPr>
              <a:t>FAIXA 1 (OGU)</a:t>
            </a:r>
          </a:p>
          <a:p>
            <a:endParaRPr lang="pt-BR" sz="28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93980071"/>
      </p:ext>
    </p:extLst>
  </p:cSld>
  <p:clrMapOvr>
    <a:masterClrMapping/>
  </p:clrMapOvr>
  <p:transition>
    <p:wheel/>
    <p:sndAc>
      <p:stSnd>
        <p:snd r:embed="rId2" name="arrow.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descr="533ab0c659fe37cf0369109bba0486db.jpg"/>
          <p:cNvPicPr>
            <a:picLocks noChangeAspect="1"/>
          </p:cNvPicPr>
          <p:nvPr/>
        </p:nvPicPr>
        <p:blipFill>
          <a:blip r:embed="rId3" cstate="print"/>
          <a:stretch>
            <a:fillRect/>
          </a:stretch>
        </p:blipFill>
        <p:spPr>
          <a:xfrm>
            <a:off x="61716" y="44624"/>
            <a:ext cx="2206028" cy="2206028"/>
          </a:xfrm>
          <a:prstGeom prst="rect">
            <a:avLst/>
          </a:prstGeom>
          <a:effectLst>
            <a:outerShdw blurRad="76200" dir="13500000" sy="23000" kx="1200000" algn="br" rotWithShape="0">
              <a:prstClr val="black">
                <a:alpha val="20000"/>
              </a:prstClr>
            </a:outerShdw>
          </a:effectLst>
          <a:scene3d>
            <a:camera prst="perspectiveHeroicExtremeRightFacing"/>
            <a:lightRig rig="threePt" dir="t"/>
          </a:scene3d>
        </p:spPr>
      </p:pic>
      <p:sp>
        <p:nvSpPr>
          <p:cNvPr id="6" name="CaixaDeTexto 5"/>
          <p:cNvSpPr txBox="1"/>
          <p:nvPr/>
        </p:nvSpPr>
        <p:spPr>
          <a:xfrm>
            <a:off x="2915816" y="404664"/>
            <a:ext cx="266420" cy="954107"/>
          </a:xfrm>
          <a:prstGeom prst="rect">
            <a:avLst/>
          </a:prstGeom>
          <a:noFill/>
        </p:spPr>
        <p:txBody>
          <a:bodyPr wrap="none" rtlCol="0">
            <a:spAutoFit/>
          </a:bodyPr>
          <a:lstStyle/>
          <a:p>
            <a:pPr algn="just"/>
            <a:r>
              <a:rPr lang="pt-BR" sz="2800" b="1" dirty="0" smtClean="0"/>
              <a:t> </a:t>
            </a:r>
            <a:endParaRPr lang="pt-BR" sz="2800" dirty="0" smtClean="0"/>
          </a:p>
          <a:p>
            <a:endParaRPr lang="pt-BR" sz="2800" dirty="0"/>
          </a:p>
        </p:txBody>
      </p:sp>
      <p:pic>
        <p:nvPicPr>
          <p:cNvPr id="1026" name="Picture 2"/>
          <p:cNvPicPr>
            <a:picLocks noChangeAspect="1" noChangeArrowheads="1"/>
          </p:cNvPicPr>
          <p:nvPr/>
        </p:nvPicPr>
        <p:blipFill>
          <a:blip r:embed="rId4" cstate="print"/>
          <a:srcRect/>
          <a:stretch>
            <a:fillRect/>
          </a:stretch>
        </p:blipFill>
        <p:spPr bwMode="auto">
          <a:xfrm>
            <a:off x="6754500" y="144016"/>
            <a:ext cx="2354004" cy="1916832"/>
          </a:xfrm>
          <a:prstGeom prst="rect">
            <a:avLst/>
          </a:prstGeom>
          <a:noFill/>
          <a:ln w="9525">
            <a:noFill/>
            <a:miter lim="800000"/>
            <a:headEnd/>
            <a:tailEnd/>
          </a:ln>
          <a:effectLst>
            <a:outerShdw blurRad="495300" dist="749300" dir="3000000" sx="79000" sy="79000" algn="ctr" rotWithShape="0">
              <a:schemeClr val="bg1">
                <a:lumMod val="50000"/>
                <a:alpha val="50000"/>
              </a:schemeClr>
            </a:outerShdw>
          </a:effectLst>
        </p:spPr>
      </p:pic>
      <p:sp>
        <p:nvSpPr>
          <p:cNvPr id="8" name="Título 1"/>
          <p:cNvSpPr txBox="1">
            <a:spLocks/>
          </p:cNvSpPr>
          <p:nvPr/>
        </p:nvSpPr>
        <p:spPr>
          <a:xfrm>
            <a:off x="323528" y="476672"/>
            <a:ext cx="8229600" cy="1719064"/>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800" b="1" dirty="0" smtClean="0">
                <a:latin typeface="Tahoma" panose="020B0604030504040204" pitchFamily="34" charset="0"/>
                <a:ea typeface="Tahoma" panose="020B0604030504040204" pitchFamily="34" charset="0"/>
                <a:cs typeface="Tahoma" panose="020B0604030504040204" pitchFamily="34" charset="0"/>
              </a:rPr>
              <a:t>DÉFICIT HABITACIONAL </a:t>
            </a:r>
          </a:p>
          <a:p>
            <a:r>
              <a:rPr lang="pt-BR" sz="2800" b="1" dirty="0" smtClean="0">
                <a:latin typeface="Tahoma" panose="020B0604030504040204" pitchFamily="34" charset="0"/>
                <a:ea typeface="Tahoma" panose="020B0604030504040204" pitchFamily="34" charset="0"/>
                <a:cs typeface="Tahoma" panose="020B0604030504040204" pitchFamily="34" charset="0"/>
              </a:rPr>
              <a:t>EVOLUÇÃO DO TOTAL E</a:t>
            </a:r>
          </a:p>
          <a:p>
            <a:r>
              <a:rPr lang="pt-BR" sz="2800" b="1" dirty="0" smtClean="0">
                <a:latin typeface="Tahoma" panose="020B0604030504040204" pitchFamily="34" charset="0"/>
                <a:ea typeface="Tahoma" panose="020B0604030504040204" pitchFamily="34" charset="0"/>
                <a:cs typeface="Tahoma" panose="020B0604030504040204" pitchFamily="34" charset="0"/>
              </a:rPr>
              <a:t> SEUS COMPONENTES</a:t>
            </a:r>
            <a:endParaRPr lang="pt-BR" sz="2800" dirty="0">
              <a:latin typeface="Tahoma" panose="020B0604030504040204" pitchFamily="34" charset="0"/>
              <a:ea typeface="Tahoma" panose="020B0604030504040204" pitchFamily="34" charset="0"/>
              <a:cs typeface="Tahoma" panose="020B0604030504040204" pitchFamily="34" charset="0"/>
            </a:endParaRPr>
          </a:p>
        </p:txBody>
      </p:sp>
      <p:pic>
        <p:nvPicPr>
          <p:cNvPr id="13" name="Picture 8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50782" y="2082552"/>
            <a:ext cx="6480720" cy="3667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Espaço Reservado para Conteúdo 2"/>
          <p:cNvSpPr txBox="1">
            <a:spLocks/>
          </p:cNvSpPr>
          <p:nvPr/>
        </p:nvSpPr>
        <p:spPr>
          <a:xfrm>
            <a:off x="1617972" y="5862810"/>
            <a:ext cx="6146340" cy="440158"/>
          </a:xfrm>
          <a:prstGeom prst="rect">
            <a:avLst/>
          </a:prstGeom>
          <a:ln>
            <a:noFill/>
            <a:prstDash val="solid"/>
          </a:ln>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pt-BR" sz="1600" dirty="0" smtClean="0">
                <a:latin typeface="Tahoma" panose="020B0604030504040204" pitchFamily="34" charset="0"/>
                <a:ea typeface="Tahoma" panose="020B0604030504040204" pitchFamily="34" charset="0"/>
                <a:cs typeface="Tahoma" panose="020B0604030504040204" pitchFamily="34" charset="0"/>
              </a:rPr>
              <a:t>Fonte: Análise das Necessidades Habitacionais e suas tendências para os próximos 10 anos/ ABRAINC E FGV</a:t>
            </a:r>
            <a:endParaRPr lang="pt-BR" sz="2100" dirty="0" smtClean="0">
              <a:latin typeface="Tahoma" panose="020B0604030504040204" pitchFamily="34" charset="0"/>
              <a:ea typeface="Tahoma" panose="020B0604030504040204" pitchFamily="34" charset="0"/>
              <a:cs typeface="Tahoma" panose="020B0604030504040204" pitchFamily="34" charset="0"/>
            </a:endParaRPr>
          </a:p>
          <a:p>
            <a:pPr algn="ctr"/>
            <a:endParaRPr lang="pt-BR" sz="40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8284253"/>
      </p:ext>
    </p:extLst>
  </p:cSld>
  <p:clrMapOvr>
    <a:masterClrMapping/>
  </p:clrMapOvr>
  <p:transition>
    <p:wheel/>
    <p:sndAc>
      <p:stSnd>
        <p:snd r:embed="rId2" name="arrow.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descr="533ab0c659fe37cf0369109bba0486db.jpg"/>
          <p:cNvPicPr>
            <a:picLocks noChangeAspect="1"/>
          </p:cNvPicPr>
          <p:nvPr/>
        </p:nvPicPr>
        <p:blipFill>
          <a:blip r:embed="rId3" cstate="print"/>
          <a:stretch>
            <a:fillRect/>
          </a:stretch>
        </p:blipFill>
        <p:spPr>
          <a:xfrm>
            <a:off x="251520" y="142852"/>
            <a:ext cx="2450552" cy="2450552"/>
          </a:xfrm>
          <a:prstGeom prst="rect">
            <a:avLst/>
          </a:prstGeom>
          <a:effectLst>
            <a:outerShdw blurRad="76200" dir="13500000" sy="23000" kx="1200000" algn="br" rotWithShape="0">
              <a:prstClr val="black">
                <a:alpha val="20000"/>
              </a:prstClr>
            </a:outerShdw>
          </a:effectLst>
          <a:scene3d>
            <a:camera prst="perspectiveHeroicExtremeRightFacing"/>
            <a:lightRig rig="threePt" dir="t"/>
          </a:scene3d>
        </p:spPr>
      </p:pic>
      <p:sp>
        <p:nvSpPr>
          <p:cNvPr id="6" name="CaixaDeTexto 5"/>
          <p:cNvSpPr txBox="1"/>
          <p:nvPr/>
        </p:nvSpPr>
        <p:spPr>
          <a:xfrm>
            <a:off x="2915816" y="404664"/>
            <a:ext cx="266420" cy="954107"/>
          </a:xfrm>
          <a:prstGeom prst="rect">
            <a:avLst/>
          </a:prstGeom>
          <a:noFill/>
        </p:spPr>
        <p:txBody>
          <a:bodyPr wrap="none" rtlCol="0">
            <a:spAutoFit/>
          </a:bodyPr>
          <a:lstStyle/>
          <a:p>
            <a:pPr algn="just"/>
            <a:r>
              <a:rPr lang="pt-BR" sz="2800" b="1" dirty="0" smtClean="0"/>
              <a:t> </a:t>
            </a:r>
            <a:endParaRPr lang="pt-BR" sz="2800" dirty="0" smtClean="0"/>
          </a:p>
          <a:p>
            <a:endParaRPr lang="pt-BR" sz="2800" dirty="0"/>
          </a:p>
        </p:txBody>
      </p:sp>
      <p:pic>
        <p:nvPicPr>
          <p:cNvPr id="1026" name="Picture 2"/>
          <p:cNvPicPr>
            <a:picLocks noChangeAspect="1" noChangeArrowheads="1"/>
          </p:cNvPicPr>
          <p:nvPr/>
        </p:nvPicPr>
        <p:blipFill>
          <a:blip r:embed="rId4" cstate="print"/>
          <a:srcRect/>
          <a:stretch>
            <a:fillRect/>
          </a:stretch>
        </p:blipFill>
        <p:spPr bwMode="auto">
          <a:xfrm>
            <a:off x="6357950" y="224780"/>
            <a:ext cx="2608544" cy="2124100"/>
          </a:xfrm>
          <a:prstGeom prst="rect">
            <a:avLst/>
          </a:prstGeom>
          <a:noFill/>
          <a:ln w="9525">
            <a:noFill/>
            <a:miter lim="800000"/>
            <a:headEnd/>
            <a:tailEnd/>
          </a:ln>
          <a:effectLst>
            <a:outerShdw blurRad="495300" dist="749300" dir="3000000" sx="79000" sy="79000" algn="ctr" rotWithShape="0">
              <a:schemeClr val="bg1">
                <a:lumMod val="50000"/>
                <a:alpha val="50000"/>
              </a:schemeClr>
            </a:outerShdw>
          </a:effectLst>
        </p:spPr>
      </p:pic>
      <p:sp>
        <p:nvSpPr>
          <p:cNvPr id="8" name="Espaço Reservado para Conteúdo 2"/>
          <p:cNvSpPr txBox="1">
            <a:spLocks/>
          </p:cNvSpPr>
          <p:nvPr/>
        </p:nvSpPr>
        <p:spPr>
          <a:xfrm>
            <a:off x="590872" y="2924944"/>
            <a:ext cx="8229600" cy="1368152"/>
          </a:xfrm>
          <a:prstGeom prst="rect">
            <a:avLst/>
          </a:prstGeom>
          <a:ln>
            <a:noFill/>
            <a:prstDash val="solid"/>
          </a:ln>
        </p:spPr>
        <p:txBody>
          <a:bodyPr>
            <a:normAutofit fontScale="6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pt-BR" sz="6700" dirty="0" smtClean="0">
                <a:latin typeface="Tahoma" panose="020B0604030504040204" pitchFamily="34" charset="0"/>
                <a:ea typeface="Tahoma" panose="020B0604030504040204" pitchFamily="34" charset="0"/>
                <a:cs typeface="Tahoma" panose="020B0604030504040204" pitchFamily="34" charset="0"/>
              </a:rPr>
              <a:t>Moradia Digna-Relatório Setorial</a:t>
            </a:r>
          </a:p>
          <a:p>
            <a:pPr marL="0" indent="0" algn="ctr">
              <a:buNone/>
            </a:pPr>
            <a:r>
              <a:rPr lang="pt-BR" sz="6700" dirty="0" smtClean="0">
                <a:latin typeface="Tahoma" panose="020B0604030504040204" pitchFamily="34" charset="0"/>
                <a:ea typeface="Tahoma" panose="020B0604030504040204" pitchFamily="34" charset="0"/>
                <a:cs typeface="Tahoma" panose="020B0604030504040204" pitchFamily="34" charset="0"/>
              </a:rPr>
              <a:t> R$ 4,356 bi</a:t>
            </a:r>
          </a:p>
          <a:p>
            <a:pPr algn="ctr"/>
            <a:endParaRPr lang="pt-BR" sz="3600" dirty="0"/>
          </a:p>
        </p:txBody>
      </p:sp>
      <p:sp>
        <p:nvSpPr>
          <p:cNvPr id="7" name="Espaço Reservado para Conteúdo 2"/>
          <p:cNvSpPr txBox="1">
            <a:spLocks/>
          </p:cNvSpPr>
          <p:nvPr/>
        </p:nvSpPr>
        <p:spPr>
          <a:xfrm>
            <a:off x="251520" y="836712"/>
            <a:ext cx="8229600" cy="1368152"/>
          </a:xfrm>
          <a:prstGeom prst="rect">
            <a:avLst/>
          </a:prstGeom>
          <a:ln>
            <a:noFill/>
            <a:prstDash val="solid"/>
          </a:ln>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pt-BR" sz="3600" b="1" dirty="0" smtClean="0">
                <a:latin typeface="Tahoma" panose="020B0604030504040204" pitchFamily="34" charset="0"/>
                <a:ea typeface="Tahoma" panose="020B0604030504040204" pitchFamily="34" charset="0"/>
                <a:cs typeface="Tahoma" panose="020B0604030504040204" pitchFamily="34" charset="0"/>
              </a:rPr>
              <a:t>Orçamento 2019</a:t>
            </a:r>
            <a:endParaRPr lang="pt-BR" sz="3600" b="1" dirty="0"/>
          </a:p>
        </p:txBody>
      </p:sp>
      <p:sp>
        <p:nvSpPr>
          <p:cNvPr id="9" name="Espaço Reservado para Conteúdo 2"/>
          <p:cNvSpPr txBox="1">
            <a:spLocks/>
          </p:cNvSpPr>
          <p:nvPr/>
        </p:nvSpPr>
        <p:spPr>
          <a:xfrm>
            <a:off x="590872" y="4591669"/>
            <a:ext cx="8229600" cy="1501627"/>
          </a:xfrm>
          <a:prstGeom prst="rect">
            <a:avLst/>
          </a:prstGeom>
          <a:ln>
            <a:noFill/>
            <a:prstDash val="solid"/>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pt-BR" sz="3600" dirty="0" smtClean="0">
                <a:latin typeface="Tahoma" panose="020B0604030504040204" pitchFamily="34" charset="0"/>
                <a:ea typeface="Tahoma" panose="020B0604030504040204" pitchFamily="34" charset="0"/>
                <a:cs typeface="Tahoma" panose="020B0604030504040204" pitchFamily="34" charset="0"/>
              </a:rPr>
              <a:t>Quanto desse valor está provisionado para novas contratações?</a:t>
            </a:r>
          </a:p>
          <a:p>
            <a:pPr algn="ctr"/>
            <a:endParaRPr lang="pt-BR" sz="40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78930276"/>
      </p:ext>
    </p:extLst>
  </p:cSld>
  <p:clrMapOvr>
    <a:masterClrMapping/>
  </p:clrMapOvr>
  <p:transition>
    <p:wheel/>
    <p:sndAc>
      <p:stSnd>
        <p:snd r:embed="rId2" name="arrow.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descr="533ab0c659fe37cf0369109bba0486db.jpg"/>
          <p:cNvPicPr>
            <a:picLocks noChangeAspect="1"/>
          </p:cNvPicPr>
          <p:nvPr/>
        </p:nvPicPr>
        <p:blipFill>
          <a:blip r:embed="rId3" cstate="print"/>
          <a:stretch>
            <a:fillRect/>
          </a:stretch>
        </p:blipFill>
        <p:spPr>
          <a:xfrm>
            <a:off x="251520" y="142852"/>
            <a:ext cx="2450552" cy="2450552"/>
          </a:xfrm>
          <a:prstGeom prst="rect">
            <a:avLst/>
          </a:prstGeom>
          <a:effectLst>
            <a:outerShdw blurRad="76200" dir="13500000" sy="23000" kx="1200000" algn="br" rotWithShape="0">
              <a:prstClr val="black">
                <a:alpha val="20000"/>
              </a:prstClr>
            </a:outerShdw>
          </a:effectLst>
          <a:scene3d>
            <a:camera prst="perspectiveHeroicExtremeRightFacing"/>
            <a:lightRig rig="threePt" dir="t"/>
          </a:scene3d>
        </p:spPr>
      </p:pic>
      <p:sp>
        <p:nvSpPr>
          <p:cNvPr id="6" name="CaixaDeTexto 5"/>
          <p:cNvSpPr txBox="1"/>
          <p:nvPr/>
        </p:nvSpPr>
        <p:spPr>
          <a:xfrm>
            <a:off x="2915816" y="404664"/>
            <a:ext cx="266420" cy="954107"/>
          </a:xfrm>
          <a:prstGeom prst="rect">
            <a:avLst/>
          </a:prstGeom>
          <a:noFill/>
        </p:spPr>
        <p:txBody>
          <a:bodyPr wrap="none" rtlCol="0">
            <a:spAutoFit/>
          </a:bodyPr>
          <a:lstStyle/>
          <a:p>
            <a:pPr algn="just"/>
            <a:r>
              <a:rPr lang="pt-BR" sz="2800" b="1" dirty="0" smtClean="0"/>
              <a:t> </a:t>
            </a:r>
            <a:endParaRPr lang="pt-BR" sz="2800" dirty="0" smtClean="0"/>
          </a:p>
          <a:p>
            <a:endParaRPr lang="pt-BR" sz="2800" dirty="0"/>
          </a:p>
        </p:txBody>
      </p:sp>
      <p:pic>
        <p:nvPicPr>
          <p:cNvPr id="1026" name="Picture 2"/>
          <p:cNvPicPr>
            <a:picLocks noChangeAspect="1" noChangeArrowheads="1"/>
          </p:cNvPicPr>
          <p:nvPr/>
        </p:nvPicPr>
        <p:blipFill>
          <a:blip r:embed="rId4" cstate="print"/>
          <a:srcRect/>
          <a:stretch>
            <a:fillRect/>
          </a:stretch>
        </p:blipFill>
        <p:spPr bwMode="auto">
          <a:xfrm>
            <a:off x="6357950" y="224780"/>
            <a:ext cx="2608544" cy="2124100"/>
          </a:xfrm>
          <a:prstGeom prst="rect">
            <a:avLst/>
          </a:prstGeom>
          <a:noFill/>
          <a:ln w="9525">
            <a:noFill/>
            <a:miter lim="800000"/>
            <a:headEnd/>
            <a:tailEnd/>
          </a:ln>
          <a:effectLst>
            <a:outerShdw blurRad="495300" dist="749300" dir="3000000" sx="79000" sy="79000" algn="ctr" rotWithShape="0">
              <a:schemeClr val="bg1">
                <a:lumMod val="50000"/>
                <a:alpha val="50000"/>
              </a:schemeClr>
            </a:outerShdw>
          </a:effectLst>
        </p:spPr>
      </p:pic>
      <p:sp>
        <p:nvSpPr>
          <p:cNvPr id="8" name="Espaço Reservado para Conteúdo 2"/>
          <p:cNvSpPr txBox="1">
            <a:spLocks/>
          </p:cNvSpPr>
          <p:nvPr/>
        </p:nvSpPr>
        <p:spPr>
          <a:xfrm>
            <a:off x="590872" y="2996952"/>
            <a:ext cx="8229600" cy="2808312"/>
          </a:xfrm>
          <a:prstGeom prst="rect">
            <a:avLst/>
          </a:prstGeom>
          <a:ln>
            <a:noFill/>
            <a:prstDash val="solid"/>
          </a:ln>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pt-BR" sz="3900" dirty="0" smtClean="0">
                <a:latin typeface="Tahoma" panose="020B0604030504040204" pitchFamily="34" charset="0"/>
                <a:ea typeface="Tahoma" panose="020B0604030504040204" pitchFamily="34" charset="0"/>
                <a:cs typeface="Tahoma" panose="020B0604030504040204" pitchFamily="34" charset="0"/>
              </a:rPr>
              <a:t>Qual a meta de contratação das faixas 1,5 e 2?</a:t>
            </a:r>
          </a:p>
          <a:p>
            <a:pPr marL="0" indent="0" algn="ctr">
              <a:buNone/>
            </a:pPr>
            <a:r>
              <a:rPr lang="pt-BR" sz="3900" dirty="0" smtClean="0">
                <a:latin typeface="Tahoma" panose="020B0604030504040204" pitchFamily="34" charset="0"/>
                <a:ea typeface="Tahoma" panose="020B0604030504040204" pitchFamily="34" charset="0"/>
                <a:cs typeface="Tahoma" panose="020B0604030504040204" pitchFamily="34" charset="0"/>
              </a:rPr>
              <a:t>Faixa 1,5 - renda até R$2.400 </a:t>
            </a:r>
          </a:p>
          <a:p>
            <a:pPr marL="0" indent="0" algn="ctr">
              <a:buNone/>
            </a:pPr>
            <a:r>
              <a:rPr lang="pt-BR" sz="3900" dirty="0" smtClean="0">
                <a:latin typeface="Tahoma" panose="020B0604030504040204" pitchFamily="34" charset="0"/>
                <a:ea typeface="Tahoma" panose="020B0604030504040204" pitchFamily="34" charset="0"/>
                <a:cs typeface="Tahoma" panose="020B0604030504040204" pitchFamily="34" charset="0"/>
              </a:rPr>
              <a:t>Faixa 2 – renda até R$4.000</a:t>
            </a:r>
          </a:p>
          <a:p>
            <a:pPr marL="0" indent="0" algn="ctr">
              <a:buNone/>
            </a:pPr>
            <a:endParaRPr lang="pt-BR" sz="3900" dirty="0" smtClean="0">
              <a:latin typeface="Tahoma" panose="020B0604030504040204" pitchFamily="34" charset="0"/>
              <a:ea typeface="Tahoma" panose="020B0604030504040204" pitchFamily="34" charset="0"/>
              <a:cs typeface="Tahoma" panose="020B0604030504040204" pitchFamily="34" charset="0"/>
            </a:endParaRPr>
          </a:p>
          <a:p>
            <a:pPr marL="0" indent="0" algn="ctr">
              <a:buNone/>
            </a:pPr>
            <a:endParaRPr lang="pt-BR" sz="6700"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19215619"/>
      </p:ext>
    </p:extLst>
  </p:cSld>
  <p:clrMapOvr>
    <a:masterClrMapping/>
  </p:clrMapOvr>
  <p:transition>
    <p:wheel/>
    <p:sndAc>
      <p:stSnd>
        <p:snd r:embed="rId2" name="arrow.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descr="533ab0c659fe37cf0369109bba0486db.jpg"/>
          <p:cNvPicPr>
            <a:picLocks noChangeAspect="1"/>
          </p:cNvPicPr>
          <p:nvPr/>
        </p:nvPicPr>
        <p:blipFill>
          <a:blip r:embed="rId3" cstate="print"/>
          <a:stretch>
            <a:fillRect/>
          </a:stretch>
        </p:blipFill>
        <p:spPr>
          <a:xfrm>
            <a:off x="177232" y="142852"/>
            <a:ext cx="2450552" cy="2450552"/>
          </a:xfrm>
          <a:prstGeom prst="rect">
            <a:avLst/>
          </a:prstGeom>
          <a:effectLst>
            <a:outerShdw blurRad="76200" dir="13500000" sy="23000" kx="1200000" algn="br" rotWithShape="0">
              <a:prstClr val="black">
                <a:alpha val="20000"/>
              </a:prstClr>
            </a:outerShdw>
          </a:effectLst>
          <a:scene3d>
            <a:camera prst="perspectiveHeroicExtremeRightFacing"/>
            <a:lightRig rig="threePt" dir="t"/>
          </a:scene3d>
        </p:spPr>
      </p:pic>
      <p:sp>
        <p:nvSpPr>
          <p:cNvPr id="6" name="CaixaDeTexto 5"/>
          <p:cNvSpPr txBox="1"/>
          <p:nvPr/>
        </p:nvSpPr>
        <p:spPr>
          <a:xfrm>
            <a:off x="2915816" y="404664"/>
            <a:ext cx="266420" cy="954107"/>
          </a:xfrm>
          <a:prstGeom prst="rect">
            <a:avLst/>
          </a:prstGeom>
          <a:noFill/>
        </p:spPr>
        <p:txBody>
          <a:bodyPr wrap="none" rtlCol="0">
            <a:spAutoFit/>
          </a:bodyPr>
          <a:lstStyle/>
          <a:p>
            <a:pPr algn="just"/>
            <a:r>
              <a:rPr lang="pt-BR" sz="2800" b="1" dirty="0" smtClean="0"/>
              <a:t> </a:t>
            </a:r>
            <a:endParaRPr lang="pt-BR" sz="2800" dirty="0" smtClean="0"/>
          </a:p>
          <a:p>
            <a:endParaRPr lang="pt-BR" sz="2800" dirty="0"/>
          </a:p>
        </p:txBody>
      </p:sp>
      <p:pic>
        <p:nvPicPr>
          <p:cNvPr id="1026" name="Picture 2"/>
          <p:cNvPicPr>
            <a:picLocks noChangeAspect="1" noChangeArrowheads="1"/>
          </p:cNvPicPr>
          <p:nvPr/>
        </p:nvPicPr>
        <p:blipFill>
          <a:blip r:embed="rId4" cstate="print"/>
          <a:srcRect/>
          <a:stretch>
            <a:fillRect/>
          </a:stretch>
        </p:blipFill>
        <p:spPr bwMode="auto">
          <a:xfrm>
            <a:off x="6534812" y="152772"/>
            <a:ext cx="2431682" cy="1980084"/>
          </a:xfrm>
          <a:prstGeom prst="rect">
            <a:avLst/>
          </a:prstGeom>
          <a:noFill/>
          <a:ln w="9525">
            <a:noFill/>
            <a:miter lim="800000"/>
            <a:headEnd/>
            <a:tailEnd/>
          </a:ln>
          <a:effectLst>
            <a:outerShdw blurRad="495300" dist="749300" dir="3000000" sx="79000" sy="79000" algn="ctr" rotWithShape="0">
              <a:schemeClr val="bg1">
                <a:lumMod val="50000"/>
                <a:alpha val="50000"/>
              </a:schemeClr>
            </a:outerShdw>
          </a:effectLst>
        </p:spPr>
      </p:pic>
      <p:sp>
        <p:nvSpPr>
          <p:cNvPr id="7" name="Retângulo 6"/>
          <p:cNvSpPr/>
          <p:nvPr/>
        </p:nvSpPr>
        <p:spPr>
          <a:xfrm>
            <a:off x="1547664" y="776898"/>
            <a:ext cx="5904656" cy="1323439"/>
          </a:xfrm>
          <a:prstGeom prst="rect">
            <a:avLst/>
          </a:prstGeom>
        </p:spPr>
        <p:txBody>
          <a:bodyPr wrap="square">
            <a:spAutoFit/>
          </a:bodyPr>
          <a:lstStyle/>
          <a:p>
            <a:pPr algn="ctr"/>
            <a:r>
              <a:rPr lang="pt-BR" sz="4000" b="1" dirty="0" smtClean="0">
                <a:latin typeface="Tahoma" panose="020B0604030504040204" pitchFamily="34" charset="0"/>
                <a:ea typeface="Tahoma" panose="020B0604030504040204" pitchFamily="34" charset="0"/>
                <a:cs typeface="Tahoma" panose="020B0604030504040204" pitchFamily="34" charset="0"/>
              </a:rPr>
              <a:t>VISÃO DE </a:t>
            </a:r>
          </a:p>
          <a:p>
            <a:pPr algn="ctr"/>
            <a:r>
              <a:rPr lang="pt-BR" sz="4000" b="1" dirty="0" smtClean="0">
                <a:latin typeface="Tahoma" panose="020B0604030504040204" pitchFamily="34" charset="0"/>
                <a:ea typeface="Tahoma" panose="020B0604030504040204" pitchFamily="34" charset="0"/>
                <a:cs typeface="Tahoma" panose="020B0604030504040204" pitchFamily="34" charset="0"/>
              </a:rPr>
              <a:t>FUTURO</a:t>
            </a:r>
            <a:endParaRPr lang="pt-BR" sz="4000" dirty="0"/>
          </a:p>
        </p:txBody>
      </p:sp>
      <p:sp>
        <p:nvSpPr>
          <p:cNvPr id="8" name="Espaço Reservado para Conteúdo 2"/>
          <p:cNvSpPr txBox="1">
            <a:spLocks/>
          </p:cNvSpPr>
          <p:nvPr/>
        </p:nvSpPr>
        <p:spPr>
          <a:xfrm>
            <a:off x="457200" y="2636912"/>
            <a:ext cx="8229600" cy="4032448"/>
          </a:xfrm>
          <a:prstGeom prst="rect">
            <a:avLst/>
          </a:prstGeom>
        </p:spPr>
        <p:txBody>
          <a:bodyPr>
            <a:normAutofit fontScale="2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lnSpc>
                <a:spcPct val="120000"/>
              </a:lnSpc>
              <a:buFont typeface="Wingdings" panose="05000000000000000000" pitchFamily="2" charset="2"/>
              <a:buChar char="§"/>
            </a:pPr>
            <a:r>
              <a:rPr lang="pt-BR" sz="11200" dirty="0" smtClean="0">
                <a:latin typeface="Tahoma" panose="020B0604030504040204" pitchFamily="34" charset="0"/>
                <a:ea typeface="Tahoma" panose="020B0604030504040204" pitchFamily="34" charset="0"/>
                <a:cs typeface="Tahoma" panose="020B0604030504040204" pitchFamily="34" charset="0"/>
              </a:rPr>
              <a:t>Necessidade de fortalecer as parcerias com estados e municípios</a:t>
            </a:r>
          </a:p>
          <a:p>
            <a:pPr algn="just">
              <a:lnSpc>
                <a:spcPct val="120000"/>
              </a:lnSpc>
              <a:buFont typeface="Wingdings" panose="05000000000000000000" pitchFamily="2" charset="2"/>
              <a:buChar char="§"/>
            </a:pPr>
            <a:r>
              <a:rPr lang="pt-BR" sz="11200" dirty="0" smtClean="0">
                <a:latin typeface="Tahoma" panose="020B0604030504040204" pitchFamily="34" charset="0"/>
                <a:ea typeface="Tahoma" panose="020B0604030504040204" pitchFamily="34" charset="0"/>
                <a:cs typeface="Tahoma" panose="020B0604030504040204" pitchFamily="34" charset="0"/>
              </a:rPr>
              <a:t>Linha de recursos para financiar projetos locais e projetos pilotos que demonstrarem viabilidade.</a:t>
            </a:r>
          </a:p>
          <a:p>
            <a:pPr lvl="1">
              <a:lnSpc>
                <a:spcPct val="120000"/>
              </a:lnSpc>
            </a:pPr>
            <a:r>
              <a:rPr lang="pt-BR" sz="11200" dirty="0" smtClean="0">
                <a:latin typeface="Tahoma" panose="020B0604030504040204" pitchFamily="34" charset="0"/>
                <a:ea typeface="Tahoma" panose="020B0604030504040204" pitchFamily="34" charset="0"/>
                <a:cs typeface="Tahoma" panose="020B0604030504040204" pitchFamily="34" charset="0"/>
              </a:rPr>
              <a:t>Exemplos: PPP, Assistência Técnica, Reformas, Lotes Urbanizados, Aluguel Social.</a:t>
            </a:r>
          </a:p>
          <a:p>
            <a:pPr lvl="1">
              <a:lnSpc>
                <a:spcPct val="120000"/>
              </a:lnSpc>
            </a:pPr>
            <a:endParaRPr lang="pt-BR" sz="1200" dirty="0">
              <a:latin typeface="Tahoma" panose="020B0604030504040204" pitchFamily="34" charset="0"/>
              <a:ea typeface="Tahoma" panose="020B0604030504040204" pitchFamily="34" charset="0"/>
              <a:cs typeface="Tahoma" panose="020B0604030504040204" pitchFamily="34" charset="0"/>
            </a:endParaRPr>
          </a:p>
          <a:p>
            <a:pPr lvl="1">
              <a:lnSpc>
                <a:spcPct val="120000"/>
              </a:lnSpc>
            </a:pPr>
            <a:endParaRPr lang="pt-BR" sz="4800" dirty="0" smtClean="0">
              <a:latin typeface="Tahoma" panose="020B0604030504040204" pitchFamily="34" charset="0"/>
              <a:ea typeface="Tahoma" panose="020B0604030504040204" pitchFamily="34" charset="0"/>
              <a:cs typeface="Tahoma" panose="020B0604030504040204" pitchFamily="34" charset="0"/>
            </a:endParaRPr>
          </a:p>
          <a:p>
            <a:pPr marL="0" indent="0" algn="ctr">
              <a:buFont typeface="Arial" pitchFamily="34" charset="0"/>
              <a:buNone/>
            </a:pPr>
            <a:r>
              <a:rPr lang="pt-BR" sz="11200" b="1" dirty="0" smtClean="0">
                <a:latin typeface="Tahoma" panose="020B0604030504040204" pitchFamily="34" charset="0"/>
                <a:ea typeface="Tahoma" panose="020B0604030504040204" pitchFamily="34" charset="0"/>
                <a:cs typeface="Tahoma" panose="020B0604030504040204" pitchFamily="34" charset="0"/>
              </a:rPr>
              <a:t>Formato atual é muito fechado </a:t>
            </a:r>
          </a:p>
          <a:p>
            <a:pPr marL="0" indent="0">
              <a:buFont typeface="Arial" pitchFamily="34" charset="0"/>
              <a:buNone/>
            </a:pPr>
            <a:r>
              <a:rPr lang="pt-BR" sz="7000" dirty="0" smtClean="0">
                <a:latin typeface="Tahoma" panose="020B0604030504040204" pitchFamily="34" charset="0"/>
                <a:ea typeface="Tahoma" panose="020B0604030504040204" pitchFamily="34" charset="0"/>
                <a:cs typeface="Tahoma" panose="020B0604030504040204" pitchFamily="34" charset="0"/>
              </a:rPr>
              <a:t> </a:t>
            </a:r>
          </a:p>
          <a:p>
            <a:pPr marL="0" indent="0" algn="just">
              <a:buFont typeface="Arial" pitchFamily="34" charset="0"/>
              <a:buNone/>
            </a:pPr>
            <a:endParaRPr lang="pt-BR" sz="4000" dirty="0" smtClean="0"/>
          </a:p>
          <a:p>
            <a:pPr marL="0" indent="0">
              <a:buFont typeface="Arial" pitchFamily="34" charset="0"/>
              <a:buNone/>
            </a:pPr>
            <a:endParaRPr lang="pt-BR" dirty="0"/>
          </a:p>
        </p:txBody>
      </p:sp>
    </p:spTree>
    <p:extLst>
      <p:ext uri="{BB962C8B-B14F-4D97-AF65-F5344CB8AC3E}">
        <p14:creationId xmlns:p14="http://schemas.microsoft.com/office/powerpoint/2010/main" val="461550471"/>
      </p:ext>
    </p:extLst>
  </p:cSld>
  <p:clrMapOvr>
    <a:masterClrMapping/>
  </p:clrMapOvr>
  <p:transition>
    <p:wheel/>
    <p:sndAc>
      <p:stSnd>
        <p:snd r:embed="rId2" name="arrow.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descr="533ab0c659fe37cf0369109bba0486db.jpg"/>
          <p:cNvPicPr>
            <a:picLocks noChangeAspect="1"/>
          </p:cNvPicPr>
          <p:nvPr/>
        </p:nvPicPr>
        <p:blipFill>
          <a:blip r:embed="rId3" cstate="print"/>
          <a:stretch>
            <a:fillRect/>
          </a:stretch>
        </p:blipFill>
        <p:spPr>
          <a:xfrm>
            <a:off x="571472" y="142852"/>
            <a:ext cx="2450552" cy="2450552"/>
          </a:xfrm>
          <a:prstGeom prst="rect">
            <a:avLst/>
          </a:prstGeom>
          <a:effectLst>
            <a:outerShdw blurRad="76200" dir="13500000" sy="23000" kx="1200000" algn="br" rotWithShape="0">
              <a:prstClr val="black">
                <a:alpha val="20000"/>
              </a:prstClr>
            </a:outerShdw>
          </a:effectLst>
          <a:scene3d>
            <a:camera prst="perspectiveHeroicExtremeRightFacing"/>
            <a:lightRig rig="threePt" dir="t"/>
          </a:scene3d>
        </p:spPr>
      </p:pic>
      <p:sp>
        <p:nvSpPr>
          <p:cNvPr id="6" name="CaixaDeTexto 5"/>
          <p:cNvSpPr txBox="1"/>
          <p:nvPr/>
        </p:nvSpPr>
        <p:spPr>
          <a:xfrm>
            <a:off x="2915816" y="404664"/>
            <a:ext cx="266420" cy="954107"/>
          </a:xfrm>
          <a:prstGeom prst="rect">
            <a:avLst/>
          </a:prstGeom>
          <a:noFill/>
        </p:spPr>
        <p:txBody>
          <a:bodyPr wrap="none" rtlCol="0">
            <a:spAutoFit/>
          </a:bodyPr>
          <a:lstStyle/>
          <a:p>
            <a:pPr algn="just"/>
            <a:r>
              <a:rPr lang="pt-BR" sz="2800" b="1" dirty="0" smtClean="0"/>
              <a:t> </a:t>
            </a:r>
            <a:endParaRPr lang="pt-BR" sz="2800" dirty="0" smtClean="0"/>
          </a:p>
          <a:p>
            <a:endParaRPr lang="pt-BR" sz="2800" dirty="0"/>
          </a:p>
        </p:txBody>
      </p:sp>
      <p:pic>
        <p:nvPicPr>
          <p:cNvPr id="1026" name="Picture 2"/>
          <p:cNvPicPr>
            <a:picLocks noChangeAspect="1" noChangeArrowheads="1"/>
          </p:cNvPicPr>
          <p:nvPr/>
        </p:nvPicPr>
        <p:blipFill>
          <a:blip r:embed="rId4" cstate="print"/>
          <a:srcRect/>
          <a:stretch>
            <a:fillRect/>
          </a:stretch>
        </p:blipFill>
        <p:spPr bwMode="auto">
          <a:xfrm>
            <a:off x="6357950" y="152772"/>
            <a:ext cx="2608544" cy="2124100"/>
          </a:xfrm>
          <a:prstGeom prst="rect">
            <a:avLst/>
          </a:prstGeom>
          <a:noFill/>
          <a:ln w="9525">
            <a:noFill/>
            <a:miter lim="800000"/>
            <a:headEnd/>
            <a:tailEnd/>
          </a:ln>
          <a:effectLst>
            <a:outerShdw blurRad="495300" dist="749300" dir="3000000" sx="79000" sy="79000" algn="ctr" rotWithShape="0">
              <a:schemeClr val="bg1">
                <a:lumMod val="50000"/>
                <a:alpha val="50000"/>
              </a:schemeClr>
            </a:outerShdw>
          </a:effectLst>
        </p:spPr>
      </p:pic>
      <p:sp>
        <p:nvSpPr>
          <p:cNvPr id="7" name="Retângulo 6"/>
          <p:cNvSpPr/>
          <p:nvPr/>
        </p:nvSpPr>
        <p:spPr>
          <a:xfrm>
            <a:off x="1763688" y="2924944"/>
            <a:ext cx="5904656" cy="1938992"/>
          </a:xfrm>
          <a:prstGeom prst="rect">
            <a:avLst/>
          </a:prstGeom>
        </p:spPr>
        <p:txBody>
          <a:bodyPr wrap="square">
            <a:spAutoFit/>
          </a:bodyPr>
          <a:lstStyle/>
          <a:p>
            <a:pPr algn="ctr"/>
            <a:r>
              <a:rPr lang="pt-BR" sz="4000" b="1" dirty="0">
                <a:latin typeface="Tahoma" panose="020B0604030504040204" pitchFamily="34" charset="0"/>
                <a:ea typeface="Tahoma" panose="020B0604030504040204" pitchFamily="34" charset="0"/>
                <a:cs typeface="Tahoma" panose="020B0604030504040204" pitchFamily="34" charset="0"/>
              </a:rPr>
              <a:t>Resolução Normativa </a:t>
            </a:r>
            <a:endParaRPr lang="pt-BR" sz="4000" b="1" dirty="0" smtClean="0">
              <a:latin typeface="Tahoma" panose="020B0604030504040204" pitchFamily="34" charset="0"/>
              <a:ea typeface="Tahoma" panose="020B0604030504040204" pitchFamily="34" charset="0"/>
              <a:cs typeface="Tahoma" panose="020B0604030504040204" pitchFamily="34" charset="0"/>
            </a:endParaRPr>
          </a:p>
          <a:p>
            <a:pPr algn="ctr"/>
            <a:r>
              <a:rPr lang="pt-BR" sz="4000" b="1" dirty="0" smtClean="0">
                <a:latin typeface="Tahoma" panose="020B0604030504040204" pitchFamily="34" charset="0"/>
                <a:ea typeface="Tahoma" panose="020B0604030504040204" pitchFamily="34" charset="0"/>
                <a:cs typeface="Tahoma" panose="020B0604030504040204" pitchFamily="34" charset="0"/>
              </a:rPr>
              <a:t>nº </a:t>
            </a:r>
            <a:r>
              <a:rPr lang="pt-BR" sz="4000" b="1" dirty="0">
                <a:latin typeface="Tahoma" panose="020B0604030504040204" pitchFamily="34" charset="0"/>
                <a:ea typeface="Tahoma" panose="020B0604030504040204" pitchFamily="34" charset="0"/>
                <a:cs typeface="Tahoma" panose="020B0604030504040204" pitchFamily="34" charset="0"/>
              </a:rPr>
              <a:t>823 de 10 de julho de 2018 </a:t>
            </a:r>
            <a:r>
              <a:rPr lang="pt-BR" sz="4000" b="1" dirty="0" smtClean="0">
                <a:latin typeface="Tahoma" panose="020B0604030504040204" pitchFamily="34" charset="0"/>
                <a:ea typeface="Tahoma" panose="020B0604030504040204" pitchFamily="34" charset="0"/>
                <a:cs typeface="Tahoma" panose="020B0604030504040204" pitchFamily="34" charset="0"/>
              </a:rPr>
              <a:t>da ANEEL</a:t>
            </a:r>
            <a:endParaRPr lang="pt-BR" sz="4000" dirty="0"/>
          </a:p>
        </p:txBody>
      </p:sp>
    </p:spTree>
    <p:extLst>
      <p:ext uri="{BB962C8B-B14F-4D97-AF65-F5344CB8AC3E}">
        <p14:creationId xmlns:p14="http://schemas.microsoft.com/office/powerpoint/2010/main" val="2631832158"/>
      </p:ext>
    </p:extLst>
  </p:cSld>
  <p:clrMapOvr>
    <a:masterClrMapping/>
  </p:clrMapOvr>
  <p:transition>
    <p:wheel/>
    <p:sndAc>
      <p:stSnd>
        <p:snd r:embed="rId2" name="arrow.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descr="533ab0c659fe37cf0369109bba0486db.jpg"/>
          <p:cNvPicPr>
            <a:picLocks noChangeAspect="1"/>
          </p:cNvPicPr>
          <p:nvPr/>
        </p:nvPicPr>
        <p:blipFill>
          <a:blip r:embed="rId3" cstate="print"/>
          <a:stretch>
            <a:fillRect/>
          </a:stretch>
        </p:blipFill>
        <p:spPr>
          <a:xfrm>
            <a:off x="-36512" y="116632"/>
            <a:ext cx="2304256" cy="2304256"/>
          </a:xfrm>
          <a:prstGeom prst="rect">
            <a:avLst/>
          </a:prstGeom>
          <a:effectLst>
            <a:outerShdw blurRad="76200" dir="13500000" sy="23000" kx="1200000" algn="br" rotWithShape="0">
              <a:prstClr val="black">
                <a:alpha val="20000"/>
              </a:prstClr>
            </a:outerShdw>
          </a:effectLst>
          <a:scene3d>
            <a:camera prst="perspectiveHeroicExtremeRightFacing"/>
            <a:lightRig rig="threePt" dir="t"/>
          </a:scene3d>
        </p:spPr>
      </p:pic>
      <p:sp>
        <p:nvSpPr>
          <p:cNvPr id="6" name="CaixaDeTexto 5"/>
          <p:cNvSpPr txBox="1"/>
          <p:nvPr/>
        </p:nvSpPr>
        <p:spPr>
          <a:xfrm>
            <a:off x="2915816" y="404664"/>
            <a:ext cx="266420" cy="954107"/>
          </a:xfrm>
          <a:prstGeom prst="rect">
            <a:avLst/>
          </a:prstGeom>
          <a:noFill/>
        </p:spPr>
        <p:txBody>
          <a:bodyPr wrap="none" rtlCol="0">
            <a:spAutoFit/>
          </a:bodyPr>
          <a:lstStyle/>
          <a:p>
            <a:pPr algn="just"/>
            <a:r>
              <a:rPr lang="pt-BR" sz="2800" b="1" dirty="0" smtClean="0"/>
              <a:t> </a:t>
            </a:r>
            <a:endParaRPr lang="pt-BR" sz="2800" dirty="0" smtClean="0"/>
          </a:p>
          <a:p>
            <a:endParaRPr lang="pt-BR" sz="2800" dirty="0"/>
          </a:p>
        </p:txBody>
      </p:sp>
      <p:pic>
        <p:nvPicPr>
          <p:cNvPr id="1026" name="Picture 2"/>
          <p:cNvPicPr>
            <a:picLocks noChangeAspect="1" noChangeArrowheads="1"/>
          </p:cNvPicPr>
          <p:nvPr/>
        </p:nvPicPr>
        <p:blipFill>
          <a:blip r:embed="rId4" cstate="print"/>
          <a:srcRect/>
          <a:stretch>
            <a:fillRect/>
          </a:stretch>
        </p:blipFill>
        <p:spPr bwMode="auto">
          <a:xfrm>
            <a:off x="6623720" y="152772"/>
            <a:ext cx="2412776" cy="1964689"/>
          </a:xfrm>
          <a:prstGeom prst="rect">
            <a:avLst/>
          </a:prstGeom>
          <a:noFill/>
          <a:ln w="9525">
            <a:noFill/>
            <a:miter lim="800000"/>
            <a:headEnd/>
            <a:tailEnd/>
          </a:ln>
          <a:effectLst>
            <a:outerShdw blurRad="495300" dist="749300" dir="3000000" sx="79000" sy="79000" algn="ctr" rotWithShape="0">
              <a:schemeClr val="bg1">
                <a:lumMod val="50000"/>
                <a:alpha val="50000"/>
              </a:schemeClr>
            </a:outerShdw>
          </a:effectLst>
        </p:spPr>
      </p:pic>
      <p:sp>
        <p:nvSpPr>
          <p:cNvPr id="9" name="Espaço Reservado para Conteúdo 2"/>
          <p:cNvSpPr txBox="1">
            <a:spLocks/>
          </p:cNvSpPr>
          <p:nvPr/>
        </p:nvSpPr>
        <p:spPr>
          <a:xfrm>
            <a:off x="395536" y="2719461"/>
            <a:ext cx="8568952" cy="380588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pt-BR" sz="3000" dirty="0" smtClean="0">
                <a:latin typeface="Tahoma" panose="020B0604030504040204" pitchFamily="34" charset="0"/>
                <a:ea typeface="Tahoma" panose="020B0604030504040204" pitchFamily="34" charset="0"/>
                <a:cs typeface="Tahoma" panose="020B0604030504040204" pitchFamily="34" charset="0"/>
              </a:rPr>
              <a:t>A partir de janeiro de 2019 todos os custos das obras de infraestrutura básica das redes de distribuição de energia elétrica nos empreendimentos de interesse social deixam de ser responsabilidade das distribuidoras, passando a ser arcados pelos orçamentos da União, dos Estados e dos Municípios. </a:t>
            </a:r>
          </a:p>
          <a:p>
            <a:endParaRPr lang="pt-BR" dirty="0"/>
          </a:p>
        </p:txBody>
      </p:sp>
    </p:spTree>
  </p:cSld>
  <p:clrMapOvr>
    <a:masterClrMapping/>
  </p:clrMapOvr>
  <p:transition>
    <p:wheel/>
    <p:sndAc>
      <p:stSnd>
        <p:snd r:embed="rId2" name="arrow.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descr="533ab0c659fe37cf0369109bba0486db.jpg"/>
          <p:cNvPicPr>
            <a:picLocks noChangeAspect="1"/>
          </p:cNvPicPr>
          <p:nvPr/>
        </p:nvPicPr>
        <p:blipFill>
          <a:blip r:embed="rId3" cstate="print"/>
          <a:stretch>
            <a:fillRect/>
          </a:stretch>
        </p:blipFill>
        <p:spPr>
          <a:xfrm>
            <a:off x="107504" y="142852"/>
            <a:ext cx="2450552" cy="2450552"/>
          </a:xfrm>
          <a:prstGeom prst="rect">
            <a:avLst/>
          </a:prstGeom>
          <a:effectLst>
            <a:outerShdw blurRad="76200" dir="13500000" sy="23000" kx="1200000" algn="br" rotWithShape="0">
              <a:prstClr val="black">
                <a:alpha val="20000"/>
              </a:prstClr>
            </a:outerShdw>
          </a:effectLst>
          <a:scene3d>
            <a:camera prst="perspectiveHeroicExtremeRightFacing"/>
            <a:lightRig rig="threePt" dir="t"/>
          </a:scene3d>
        </p:spPr>
      </p:pic>
      <p:sp>
        <p:nvSpPr>
          <p:cNvPr id="6" name="CaixaDeTexto 5"/>
          <p:cNvSpPr txBox="1"/>
          <p:nvPr/>
        </p:nvSpPr>
        <p:spPr>
          <a:xfrm>
            <a:off x="2915816" y="404664"/>
            <a:ext cx="266420" cy="954107"/>
          </a:xfrm>
          <a:prstGeom prst="rect">
            <a:avLst/>
          </a:prstGeom>
          <a:noFill/>
        </p:spPr>
        <p:txBody>
          <a:bodyPr wrap="none" rtlCol="0">
            <a:spAutoFit/>
          </a:bodyPr>
          <a:lstStyle/>
          <a:p>
            <a:pPr algn="just"/>
            <a:r>
              <a:rPr lang="pt-BR" sz="2800" b="1" dirty="0" smtClean="0"/>
              <a:t> </a:t>
            </a:r>
            <a:endParaRPr lang="pt-BR" sz="2800" dirty="0" smtClean="0"/>
          </a:p>
          <a:p>
            <a:endParaRPr lang="pt-BR" sz="2800" dirty="0"/>
          </a:p>
        </p:txBody>
      </p:sp>
      <p:pic>
        <p:nvPicPr>
          <p:cNvPr id="1026" name="Picture 2"/>
          <p:cNvPicPr>
            <a:picLocks noChangeAspect="1" noChangeArrowheads="1"/>
          </p:cNvPicPr>
          <p:nvPr/>
        </p:nvPicPr>
        <p:blipFill>
          <a:blip r:embed="rId4" cstate="print"/>
          <a:srcRect/>
          <a:stretch>
            <a:fillRect/>
          </a:stretch>
        </p:blipFill>
        <p:spPr bwMode="auto">
          <a:xfrm>
            <a:off x="6357950" y="152772"/>
            <a:ext cx="2608544" cy="2124100"/>
          </a:xfrm>
          <a:prstGeom prst="rect">
            <a:avLst/>
          </a:prstGeom>
          <a:noFill/>
          <a:ln w="9525">
            <a:noFill/>
            <a:miter lim="800000"/>
            <a:headEnd/>
            <a:tailEnd/>
          </a:ln>
          <a:effectLst>
            <a:outerShdw blurRad="495300" dist="749300" dir="3000000" sx="79000" sy="79000" algn="ctr" rotWithShape="0">
              <a:schemeClr val="bg1">
                <a:lumMod val="50000"/>
                <a:alpha val="50000"/>
              </a:schemeClr>
            </a:outerShdw>
          </a:effectLst>
        </p:spPr>
      </p:pic>
      <p:sp>
        <p:nvSpPr>
          <p:cNvPr id="7" name="Espaço Reservado para Conteúdo 2"/>
          <p:cNvSpPr txBox="1">
            <a:spLocks/>
          </p:cNvSpPr>
          <p:nvPr/>
        </p:nvSpPr>
        <p:spPr>
          <a:xfrm>
            <a:off x="457200" y="2708920"/>
            <a:ext cx="8229600" cy="3816424"/>
          </a:xfrm>
          <a:prstGeom prst="rect">
            <a:avLst/>
          </a:prstGeom>
        </p:spPr>
        <p:txBody>
          <a:bodyPr>
            <a:normAutofit fontScale="2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base">
              <a:buFont typeface="Arial" pitchFamily="34" charset="0"/>
              <a:buNone/>
            </a:pPr>
            <a:r>
              <a:rPr lang="pt-BR" sz="5800" dirty="0" smtClean="0">
                <a:latin typeface="Tahoma" panose="020B0604030504040204" pitchFamily="34" charset="0"/>
                <a:ea typeface="Tahoma" panose="020B0604030504040204" pitchFamily="34" charset="0"/>
                <a:cs typeface="Tahoma" panose="020B0604030504040204" pitchFamily="34" charset="0"/>
              </a:rPr>
              <a:t> </a:t>
            </a:r>
          </a:p>
          <a:p>
            <a:pPr fontAlgn="base">
              <a:buFont typeface="Wingdings" panose="05000000000000000000" pitchFamily="2" charset="2"/>
              <a:buChar char="§"/>
            </a:pPr>
            <a:r>
              <a:rPr lang="pt-BR" sz="11200" dirty="0" smtClean="0">
                <a:latin typeface="Tahoma" panose="020B0604030504040204" pitchFamily="34" charset="0"/>
                <a:ea typeface="Tahoma" panose="020B0604030504040204" pitchFamily="34" charset="0"/>
                <a:cs typeface="Tahoma" panose="020B0604030504040204" pitchFamily="34" charset="0"/>
              </a:rPr>
              <a:t>Aumenta custo de novos investimentos para os orçamentos públicos</a:t>
            </a:r>
          </a:p>
          <a:p>
            <a:pPr marL="0" indent="0" fontAlgn="base">
              <a:buNone/>
            </a:pPr>
            <a:r>
              <a:rPr lang="pt-BR" sz="11200" dirty="0" smtClean="0">
                <a:latin typeface="Tahoma" panose="020B0604030504040204" pitchFamily="34" charset="0"/>
                <a:ea typeface="Tahoma" panose="020B0604030504040204" pitchFamily="34" charset="0"/>
                <a:cs typeface="Tahoma" panose="020B0604030504040204" pitchFamily="34" charset="0"/>
              </a:rPr>
              <a:t> </a:t>
            </a:r>
          </a:p>
          <a:p>
            <a:pPr fontAlgn="base">
              <a:buFont typeface="Wingdings" panose="05000000000000000000" pitchFamily="2" charset="2"/>
              <a:buChar char="§"/>
            </a:pPr>
            <a:r>
              <a:rPr lang="pt-BR" sz="11200" dirty="0" smtClean="0">
                <a:latin typeface="Tahoma" panose="020B0604030504040204" pitchFamily="34" charset="0"/>
                <a:ea typeface="Tahoma" panose="020B0604030504040204" pitchFamily="34" charset="0"/>
                <a:cs typeface="Tahoma" panose="020B0604030504040204" pitchFamily="34" charset="0"/>
              </a:rPr>
              <a:t>Custos das obras de energia nas áreas passiveis de regularização tem grande relevância no valor total dos projetos </a:t>
            </a:r>
          </a:p>
          <a:p>
            <a:pPr marL="0" indent="0" fontAlgn="base">
              <a:buNone/>
            </a:pPr>
            <a:endParaRPr lang="pt-BR" sz="8600" dirty="0">
              <a:latin typeface="Tahoma" panose="020B0604030504040204" pitchFamily="34" charset="0"/>
              <a:ea typeface="Tahoma" panose="020B0604030504040204" pitchFamily="34" charset="0"/>
              <a:cs typeface="Tahoma" panose="020B0604030504040204" pitchFamily="34" charset="0"/>
            </a:endParaRPr>
          </a:p>
          <a:p>
            <a:pPr marL="0" indent="0" algn="ctr" fontAlgn="base">
              <a:buNone/>
            </a:pPr>
            <a:r>
              <a:rPr lang="pt-BR" sz="8600" dirty="0" smtClean="0">
                <a:latin typeface="Tahoma" panose="020B0604030504040204" pitchFamily="34" charset="0"/>
                <a:ea typeface="Tahoma" panose="020B0604030504040204" pitchFamily="34" charset="0"/>
                <a:cs typeface="Tahoma" panose="020B0604030504040204" pitchFamily="34" charset="0"/>
              </a:rPr>
              <a:t> </a:t>
            </a:r>
            <a:r>
              <a:rPr lang="pt-BR" sz="11200" dirty="0" smtClean="0">
                <a:latin typeface="Tahoma" panose="020B0604030504040204" pitchFamily="34" charset="0"/>
                <a:ea typeface="Tahoma" panose="020B0604030504040204" pitchFamily="34" charset="0"/>
                <a:cs typeface="Tahoma" panose="020B0604030504040204" pitchFamily="34" charset="0"/>
              </a:rPr>
              <a:t>Poderá inviabilizar muitos projetos de regularização fundiária </a:t>
            </a:r>
            <a:endParaRPr lang="pt-BR" sz="11200" dirty="0">
              <a:latin typeface="Tahoma" panose="020B0604030504040204" pitchFamily="34" charset="0"/>
              <a:ea typeface="Tahoma" panose="020B0604030504040204" pitchFamily="34" charset="0"/>
              <a:cs typeface="Tahoma" panose="020B0604030504040204" pitchFamily="34" charset="0"/>
            </a:endParaRPr>
          </a:p>
          <a:p>
            <a:pPr fontAlgn="base">
              <a:buFont typeface="Wingdings" panose="05000000000000000000" pitchFamily="2" charset="2"/>
              <a:buChar char="§"/>
            </a:pPr>
            <a:endParaRPr lang="pt-BR" sz="4600" dirty="0" smtClean="0">
              <a:latin typeface="Tahoma" panose="020B0604030504040204" pitchFamily="34" charset="0"/>
              <a:ea typeface="Tahoma" panose="020B0604030504040204" pitchFamily="34" charset="0"/>
              <a:cs typeface="Tahoma" panose="020B0604030504040204" pitchFamily="34" charset="0"/>
            </a:endParaRPr>
          </a:p>
          <a:p>
            <a:pPr fontAlgn="base">
              <a:buFont typeface="Wingdings" panose="05000000000000000000" pitchFamily="2" charset="2"/>
              <a:buChar char="§"/>
            </a:pPr>
            <a:endParaRPr lang="pt-BR" sz="4000" dirty="0" smtClean="0">
              <a:latin typeface="Tahoma" panose="020B0604030504040204" pitchFamily="34" charset="0"/>
              <a:ea typeface="Tahoma" panose="020B0604030504040204" pitchFamily="34" charset="0"/>
              <a:cs typeface="Tahoma" panose="020B0604030504040204" pitchFamily="34" charset="0"/>
            </a:endParaRPr>
          </a:p>
          <a:p>
            <a:pPr marL="0" indent="0">
              <a:buFont typeface="Arial" pitchFamily="34" charset="0"/>
              <a:buNone/>
            </a:pPr>
            <a:r>
              <a:rPr lang="pt-BR" sz="3600" dirty="0" smtClean="0">
                <a:latin typeface="Tahoma" panose="020B0604030504040204" pitchFamily="34" charset="0"/>
                <a:ea typeface="Tahoma" panose="020B0604030504040204" pitchFamily="34" charset="0"/>
                <a:cs typeface="Tahoma" panose="020B0604030504040204" pitchFamily="34" charset="0"/>
              </a:rPr>
              <a:t> </a:t>
            </a:r>
          </a:p>
          <a:p>
            <a:endParaRPr lang="pt-BR" dirty="0"/>
          </a:p>
        </p:txBody>
      </p:sp>
      <p:sp>
        <p:nvSpPr>
          <p:cNvPr id="9" name="Retângulo 8"/>
          <p:cNvSpPr/>
          <p:nvPr/>
        </p:nvSpPr>
        <p:spPr>
          <a:xfrm>
            <a:off x="2123728" y="876967"/>
            <a:ext cx="4572000" cy="1200329"/>
          </a:xfrm>
          <a:prstGeom prst="rect">
            <a:avLst/>
          </a:prstGeom>
        </p:spPr>
        <p:txBody>
          <a:bodyPr>
            <a:spAutoFit/>
          </a:bodyPr>
          <a:lstStyle/>
          <a:p>
            <a:pPr algn="ctr"/>
            <a:r>
              <a:rPr lang="pt-BR" sz="2400" b="1" dirty="0" smtClean="0">
                <a:latin typeface="Tahoma" panose="020B0604030504040204" pitchFamily="34" charset="0"/>
                <a:ea typeface="Tahoma" panose="020B0604030504040204" pitchFamily="34" charset="0"/>
                <a:cs typeface="Tahoma" panose="020B0604030504040204" pitchFamily="34" charset="0"/>
              </a:rPr>
              <a:t>IMPACTOS NEGATIVOS PARA HABITAÇÃO DE INTERESSE SOCIAL </a:t>
            </a:r>
            <a:endParaRPr lang="pt-BR" sz="2400" b="1"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p:wheel/>
    <p:sndAc>
      <p:stSnd>
        <p:snd r:embed="rId2" name="arrow.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descr="533ab0c659fe37cf0369109bba0486db.jpg"/>
          <p:cNvPicPr>
            <a:picLocks noChangeAspect="1"/>
          </p:cNvPicPr>
          <p:nvPr/>
        </p:nvPicPr>
        <p:blipFill>
          <a:blip r:embed="rId3" cstate="print"/>
          <a:stretch>
            <a:fillRect/>
          </a:stretch>
        </p:blipFill>
        <p:spPr>
          <a:xfrm>
            <a:off x="107504" y="142852"/>
            <a:ext cx="2350044" cy="2350044"/>
          </a:xfrm>
          <a:prstGeom prst="rect">
            <a:avLst/>
          </a:prstGeom>
          <a:effectLst>
            <a:outerShdw blurRad="76200" dir="13500000" sy="23000" kx="1200000" algn="br" rotWithShape="0">
              <a:prstClr val="black">
                <a:alpha val="20000"/>
              </a:prstClr>
            </a:outerShdw>
          </a:effectLst>
          <a:scene3d>
            <a:camera prst="perspectiveHeroicExtremeRightFacing"/>
            <a:lightRig rig="threePt" dir="t"/>
          </a:scene3d>
        </p:spPr>
      </p:pic>
      <p:sp>
        <p:nvSpPr>
          <p:cNvPr id="6" name="CaixaDeTexto 5"/>
          <p:cNvSpPr txBox="1"/>
          <p:nvPr/>
        </p:nvSpPr>
        <p:spPr>
          <a:xfrm>
            <a:off x="2915816" y="404664"/>
            <a:ext cx="266420" cy="954107"/>
          </a:xfrm>
          <a:prstGeom prst="rect">
            <a:avLst/>
          </a:prstGeom>
          <a:noFill/>
        </p:spPr>
        <p:txBody>
          <a:bodyPr wrap="none" rtlCol="0">
            <a:spAutoFit/>
          </a:bodyPr>
          <a:lstStyle/>
          <a:p>
            <a:pPr algn="just"/>
            <a:r>
              <a:rPr lang="pt-BR" sz="2800" b="1" dirty="0" smtClean="0"/>
              <a:t> </a:t>
            </a:r>
            <a:endParaRPr lang="pt-BR" sz="2800" dirty="0" smtClean="0"/>
          </a:p>
          <a:p>
            <a:endParaRPr lang="pt-BR" sz="2800" dirty="0"/>
          </a:p>
        </p:txBody>
      </p:sp>
      <p:pic>
        <p:nvPicPr>
          <p:cNvPr id="1026" name="Picture 2"/>
          <p:cNvPicPr>
            <a:picLocks noChangeAspect="1" noChangeArrowheads="1"/>
          </p:cNvPicPr>
          <p:nvPr/>
        </p:nvPicPr>
        <p:blipFill>
          <a:blip r:embed="rId4" cstate="print"/>
          <a:srcRect/>
          <a:stretch>
            <a:fillRect/>
          </a:stretch>
        </p:blipFill>
        <p:spPr bwMode="auto">
          <a:xfrm>
            <a:off x="6623242" y="152772"/>
            <a:ext cx="2343251" cy="1908076"/>
          </a:xfrm>
          <a:prstGeom prst="rect">
            <a:avLst/>
          </a:prstGeom>
          <a:noFill/>
          <a:ln w="9525">
            <a:noFill/>
            <a:miter lim="800000"/>
            <a:headEnd/>
            <a:tailEnd/>
          </a:ln>
          <a:effectLst>
            <a:outerShdw blurRad="495300" dist="749300" dir="3000000" sx="79000" sy="79000" algn="ctr" rotWithShape="0">
              <a:schemeClr val="bg1">
                <a:lumMod val="50000"/>
                <a:alpha val="50000"/>
              </a:schemeClr>
            </a:outerShdw>
          </a:effectLst>
        </p:spPr>
      </p:pic>
      <p:sp>
        <p:nvSpPr>
          <p:cNvPr id="7" name="Espaço Reservado para Conteúdo 2"/>
          <p:cNvSpPr txBox="1">
            <a:spLocks/>
          </p:cNvSpPr>
          <p:nvPr/>
        </p:nvSpPr>
        <p:spPr>
          <a:xfrm>
            <a:off x="457200" y="2708920"/>
            <a:ext cx="8229600" cy="3816424"/>
          </a:xfrm>
          <a:prstGeom prst="rect">
            <a:avLst/>
          </a:prstGeom>
        </p:spPr>
        <p:txBody>
          <a:bodyPr>
            <a:normAutofit fontScale="3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base">
              <a:buFont typeface="Arial" pitchFamily="34" charset="0"/>
              <a:buNone/>
            </a:pPr>
            <a:r>
              <a:rPr lang="pt-BR" sz="5800" dirty="0" smtClean="0">
                <a:latin typeface="Tahoma" panose="020B0604030504040204" pitchFamily="34" charset="0"/>
                <a:ea typeface="Tahoma" panose="020B0604030504040204" pitchFamily="34" charset="0"/>
                <a:cs typeface="Tahoma" panose="020B0604030504040204" pitchFamily="34" charset="0"/>
              </a:rPr>
              <a:t> </a:t>
            </a:r>
          </a:p>
          <a:p>
            <a:pPr fontAlgn="base">
              <a:buFont typeface="Wingdings" panose="05000000000000000000" pitchFamily="2" charset="2"/>
              <a:buChar char="§"/>
            </a:pPr>
            <a:r>
              <a:rPr lang="pt-BR" sz="11200" dirty="0" smtClean="0">
                <a:latin typeface="Tahoma" panose="020B0604030504040204" pitchFamily="34" charset="0"/>
                <a:ea typeface="Tahoma" panose="020B0604030504040204" pitchFamily="34" charset="0"/>
                <a:cs typeface="Tahoma" panose="020B0604030504040204" pitchFamily="34" charset="0"/>
              </a:rPr>
              <a:t>Impacto negativo no crescimento econômico e geração de emprego</a:t>
            </a:r>
          </a:p>
          <a:p>
            <a:pPr fontAlgn="base">
              <a:buFont typeface="Wingdings" panose="05000000000000000000" pitchFamily="2" charset="2"/>
              <a:buChar char="§"/>
            </a:pPr>
            <a:endParaRPr lang="pt-BR" sz="11200" dirty="0">
              <a:latin typeface="Tahoma" panose="020B0604030504040204" pitchFamily="34" charset="0"/>
              <a:ea typeface="Tahoma" panose="020B0604030504040204" pitchFamily="34" charset="0"/>
              <a:cs typeface="Tahoma" panose="020B0604030504040204" pitchFamily="34" charset="0"/>
            </a:endParaRPr>
          </a:p>
          <a:p>
            <a:pPr fontAlgn="base">
              <a:buFont typeface="Wingdings" panose="05000000000000000000" pitchFamily="2" charset="2"/>
              <a:buChar char="§"/>
            </a:pPr>
            <a:r>
              <a:rPr lang="pt-BR" sz="11200" dirty="0" smtClean="0">
                <a:latin typeface="Tahoma" panose="020B0604030504040204" pitchFamily="34" charset="0"/>
                <a:ea typeface="Tahoma" panose="020B0604030504040204" pitchFamily="34" charset="0"/>
                <a:cs typeface="Tahoma" panose="020B0604030504040204" pitchFamily="34" charset="0"/>
              </a:rPr>
              <a:t>Agravamento dos problemas sociais </a:t>
            </a:r>
            <a:endParaRPr lang="pt-BR" sz="11200" dirty="0">
              <a:latin typeface="Tahoma" panose="020B0604030504040204" pitchFamily="34" charset="0"/>
              <a:ea typeface="Tahoma" panose="020B0604030504040204" pitchFamily="34" charset="0"/>
              <a:cs typeface="Tahoma" panose="020B0604030504040204" pitchFamily="34" charset="0"/>
            </a:endParaRPr>
          </a:p>
          <a:p>
            <a:pPr fontAlgn="base">
              <a:buFont typeface="Wingdings" panose="05000000000000000000" pitchFamily="2" charset="2"/>
              <a:buChar char="§"/>
            </a:pPr>
            <a:endParaRPr lang="pt-BR" sz="4600" dirty="0" smtClean="0">
              <a:latin typeface="Tahoma" panose="020B0604030504040204" pitchFamily="34" charset="0"/>
              <a:ea typeface="Tahoma" panose="020B0604030504040204" pitchFamily="34" charset="0"/>
              <a:cs typeface="Tahoma" panose="020B0604030504040204" pitchFamily="34" charset="0"/>
            </a:endParaRPr>
          </a:p>
          <a:p>
            <a:pPr fontAlgn="base">
              <a:buFont typeface="Wingdings" panose="05000000000000000000" pitchFamily="2" charset="2"/>
              <a:buChar char="§"/>
            </a:pPr>
            <a:endParaRPr lang="pt-BR" sz="4000" dirty="0" smtClean="0">
              <a:latin typeface="Tahoma" panose="020B0604030504040204" pitchFamily="34" charset="0"/>
              <a:ea typeface="Tahoma" panose="020B0604030504040204" pitchFamily="34" charset="0"/>
              <a:cs typeface="Tahoma" panose="020B0604030504040204" pitchFamily="34" charset="0"/>
            </a:endParaRPr>
          </a:p>
          <a:p>
            <a:pPr marL="0" indent="0">
              <a:buFont typeface="Arial" pitchFamily="34" charset="0"/>
              <a:buNone/>
            </a:pPr>
            <a:r>
              <a:rPr lang="pt-BR" sz="3600" dirty="0" smtClean="0">
                <a:latin typeface="Tahoma" panose="020B0604030504040204" pitchFamily="34" charset="0"/>
                <a:ea typeface="Tahoma" panose="020B0604030504040204" pitchFamily="34" charset="0"/>
                <a:cs typeface="Tahoma" panose="020B0604030504040204" pitchFamily="34" charset="0"/>
              </a:rPr>
              <a:t> </a:t>
            </a:r>
          </a:p>
          <a:p>
            <a:endParaRPr lang="pt-BR" dirty="0"/>
          </a:p>
        </p:txBody>
      </p:sp>
      <p:sp>
        <p:nvSpPr>
          <p:cNvPr id="8" name="Retângulo 7"/>
          <p:cNvSpPr/>
          <p:nvPr/>
        </p:nvSpPr>
        <p:spPr>
          <a:xfrm>
            <a:off x="2123728" y="876967"/>
            <a:ext cx="4572000" cy="1200329"/>
          </a:xfrm>
          <a:prstGeom prst="rect">
            <a:avLst/>
          </a:prstGeom>
        </p:spPr>
        <p:txBody>
          <a:bodyPr>
            <a:spAutoFit/>
          </a:bodyPr>
          <a:lstStyle/>
          <a:p>
            <a:pPr algn="ctr"/>
            <a:r>
              <a:rPr lang="pt-BR" sz="2400" b="1" dirty="0" smtClean="0">
                <a:latin typeface="Tahoma" panose="020B0604030504040204" pitchFamily="34" charset="0"/>
                <a:ea typeface="Tahoma" panose="020B0604030504040204" pitchFamily="34" charset="0"/>
                <a:cs typeface="Tahoma" panose="020B0604030504040204" pitchFamily="34" charset="0"/>
              </a:rPr>
              <a:t>IMPACTOS NEGATIVOS PARA HABITAÇÃO DE INTERESSE SOCIAL </a:t>
            </a:r>
            <a:endParaRPr lang="pt-BR" sz="2400" b="1"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p:wheel/>
    <p:sndAc>
      <p:stSnd>
        <p:snd r:embed="rId2" name="arrow.wav"/>
      </p:stSnd>
    </p:sndAc>
  </p:transition>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1525</TotalTime>
  <Words>218</Words>
  <Application>Microsoft Office PowerPoint</Application>
  <PresentationFormat>Apresentação na tela (4:3)</PresentationFormat>
  <Paragraphs>61</Paragraphs>
  <Slides>9</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9</vt:i4>
      </vt:variant>
    </vt:vector>
  </HeadingPairs>
  <TitlesOfParts>
    <vt:vector size="14" baseType="lpstr">
      <vt:lpstr>Arial</vt:lpstr>
      <vt:lpstr>Calibri</vt:lpstr>
      <vt:lpstr>Tahoma</vt:lpstr>
      <vt:lpstr>Wingdings</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Usuario</dc:creator>
  <cp:lastModifiedBy>Liliane de Queiroz Ferreira</cp:lastModifiedBy>
  <cp:revision>167</cp:revision>
  <dcterms:created xsi:type="dcterms:W3CDTF">2013-10-22T14:41:47Z</dcterms:created>
  <dcterms:modified xsi:type="dcterms:W3CDTF">2018-11-28T12:57:13Z</dcterms:modified>
</cp:coreProperties>
</file>