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</p:sldIdLst>
  <p:sldSz cx="12192000" cy="6858000"/>
  <p:notesSz cx="6858000" cy="987266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pdcmp\grupos\SEPAC\PAC_Monitora\Sala_Habitacao\MCMV\Monitoramento\3.%20Or&#231;amento%20OGU\orcamento%20mcmv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pdcmp\grupos\SEPAC\PAC_Monitora\Sala_Habitacao\MCMV\Monitoramento\3.%20Or&#231;amento%20OGU\orcamento%20mcmv_v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BR" sz="2000" b="1" dirty="0">
                <a:solidFill>
                  <a:sysClr val="windowText" lastClr="000000"/>
                </a:solidFill>
              </a:rPr>
              <a:t>Orçamento </a:t>
            </a:r>
            <a:endParaRPr lang="pt-BR" sz="2000" b="1" dirty="0" smtClean="0">
              <a:solidFill>
                <a:sysClr val="windowText" lastClr="000000"/>
              </a:solidFill>
            </a:endParaRPr>
          </a:p>
          <a:p>
            <a:pPr>
              <a:defRPr sz="2000">
                <a:solidFill>
                  <a:sysClr val="windowText" lastClr="000000"/>
                </a:solidFill>
              </a:defRPr>
            </a:pPr>
            <a:r>
              <a:rPr lang="pt-BR" sz="2000" b="1" dirty="0" smtClean="0">
                <a:solidFill>
                  <a:sysClr val="windowText" lastClr="000000"/>
                </a:solidFill>
              </a:rPr>
              <a:t>Habitação</a:t>
            </a:r>
            <a:r>
              <a:rPr lang="pt-BR" sz="2000" b="1" baseline="0" dirty="0" smtClean="0">
                <a:solidFill>
                  <a:sysClr val="windowText" lastClr="000000"/>
                </a:solidFill>
              </a:rPr>
              <a:t> </a:t>
            </a:r>
            <a:r>
              <a:rPr lang="pt-BR" sz="2000" b="1" baseline="0" dirty="0">
                <a:solidFill>
                  <a:sysClr val="windowText" lastClr="000000"/>
                </a:solidFill>
              </a:rPr>
              <a:t>de Interesse Social</a:t>
            </a:r>
            <a:endParaRPr lang="pt-BR" sz="2000" b="1" dirty="0">
              <a:solidFill>
                <a:sysClr val="windowText" lastClr="000000"/>
              </a:solidFill>
            </a:endParaRPr>
          </a:p>
        </c:rich>
      </c:tx>
      <c:layout>
        <c:manualLayout>
          <c:xMode val="edge"/>
          <c:yMode val="edge"/>
          <c:x val="0.34372938931935487"/>
          <c:y val="4.34950274897106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3.0555555555555555E-2"/>
          <c:y val="0.2727421566277819"/>
          <c:w val="0.93888888888888888"/>
          <c:h val="0.60265879031763625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'Plan1 (2)'!$F$5</c:f>
              <c:strCache>
                <c:ptCount val="1"/>
                <c:pt idx="0">
                  <c:v>Dotação final 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1D6FA9">
                  <a:lumMod val="40000"/>
                  <a:lumOff val="60000"/>
                </a:srgbClr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'Plan1 (2)'!$C$6:$C$9</c:f>
              <c:numCache>
                <c:formatCode>0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'Plan1 (2)'!$F$6:$F$9</c:f>
              <c:numCache>
                <c:formatCode>_-* #,##0.00_-;\-* #,##0.00_-;_-* "-"_-;_-@_-</c:formatCode>
                <c:ptCount val="4"/>
                <c:pt idx="0">
                  <c:v>7.0778525969999997</c:v>
                </c:pt>
                <c:pt idx="1">
                  <c:v>3.7264548259999999</c:v>
                </c:pt>
                <c:pt idx="2">
                  <c:v>4.551201109</c:v>
                </c:pt>
                <c:pt idx="3">
                  <c:v>4.6608999999999998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33395200"/>
        <c:axId val="1233386496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'Plan1 (2)'!$D$5</c15:sqref>
                        </c15:formulaRef>
                      </c:ext>
                    </c:extLst>
                    <c:strCache>
                      <c:ptCount val="1"/>
                      <c:pt idx="0">
                        <c:v>PLOA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pt-BR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>
                      <c:ext uri="{02D57815-91ED-43cb-92C2-25804820EDAC}">
                        <c15:formulaRef>
                          <c15:sqref>'Plan1 (2)'!$C$6:$C$9</c15:sqref>
                        </c15:formulaRef>
                      </c:ext>
                    </c:extLst>
                    <c:numCache>
                      <c:formatCode>0</c:formatCode>
                      <c:ptCount val="4"/>
                      <c:pt idx="0">
                        <c:v>2016</c:v>
                      </c:pt>
                      <c:pt idx="1">
                        <c:v>2017</c:v>
                      </c:pt>
                      <c:pt idx="2">
                        <c:v>2018</c:v>
                      </c:pt>
                      <c:pt idx="3">
                        <c:v>2019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'Plan1 (2)'!$D$12:$D$14</c15:sqref>
                        </c15:formulaRef>
                      </c:ext>
                    </c:extLst>
                    <c:numCache>
                      <c:formatCode>General</c:formatCode>
                      <c:ptCount val="3"/>
                      <c:pt idx="2" formatCode="_-* #,##0.00_-;\-* #,##0.00_-;_-* &quot;-&quot;_-;_-@_-">
                        <c:v>0</c:v>
                      </c:pt>
                    </c:numCache>
                  </c:numRef>
                </c:val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'Plan1 (2)'!$E$5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pt-BR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'Plan1 (2)'!$C$6:$C$9</c15:sqref>
                        </c15:formulaRef>
                      </c:ext>
                    </c:extLst>
                    <c:numCache>
                      <c:formatCode>0</c:formatCode>
                      <c:ptCount val="4"/>
                      <c:pt idx="0">
                        <c:v>2016</c:v>
                      </c:pt>
                      <c:pt idx="1">
                        <c:v>2017</c:v>
                      </c:pt>
                      <c:pt idx="2">
                        <c:v>2018</c:v>
                      </c:pt>
                      <c:pt idx="3">
                        <c:v>2019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'Plan1 (2)'!$E$12:$E$14</c15:sqref>
                        </c15:formulaRef>
                      </c:ext>
                    </c:extLst>
                    <c:numCache>
                      <c:formatCode>_-* #,##0.00_-;\-* #,##0.00_-;_-* "-"_-;_-@_-</c:formatCode>
                      <c:ptCount val="3"/>
                      <c:pt idx="0">
                        <c:v>7.0778525969999997</c:v>
                      </c:pt>
                      <c:pt idx="1">
                        <c:v>3.7264548259999999</c:v>
                      </c:pt>
                      <c:pt idx="2">
                        <c:v>4.551201109</c:v>
                      </c:pt>
                    </c:numCache>
                  </c:numRef>
                </c:val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'Plan1 (2)'!$G$5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pt-BR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'Plan1 (2)'!$C$6:$C$9</c15:sqref>
                        </c15:formulaRef>
                      </c:ext>
                    </c:extLst>
                    <c:numCache>
                      <c:formatCode>0</c:formatCode>
                      <c:ptCount val="4"/>
                      <c:pt idx="0">
                        <c:v>2016</c:v>
                      </c:pt>
                      <c:pt idx="1">
                        <c:v>2017</c:v>
                      </c:pt>
                      <c:pt idx="2">
                        <c:v>2018</c:v>
                      </c:pt>
                      <c:pt idx="3">
                        <c:v>2019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'Plan1 (2)'!$G$12:$G$14</c15:sqref>
                        </c15:formulaRef>
                      </c:ext>
                    </c:extLst>
                    <c:numCache>
                      <c:formatCode>_-* #,##0.00_-;\-* #,##0.00_-;_-* "-"_-;_-@_-</c:formatCode>
                      <c:ptCount val="3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1233395200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33386496"/>
        <c:crosses val="autoZero"/>
        <c:auto val="1"/>
        <c:lblAlgn val="ctr"/>
        <c:lblOffset val="100"/>
        <c:noMultiLvlLbl val="0"/>
      </c:catAx>
      <c:valAx>
        <c:axId val="123338649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.00_-;\-* #,##0.00_-;_-* &quot;-&quot;_-;_-@_-" sourceLinked="1"/>
        <c:majorTickMark val="out"/>
        <c:minorTickMark val="none"/>
        <c:tickLblPos val="nextTo"/>
        <c:crossAx val="12333952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BR" sz="2000" b="1" dirty="0" smtClean="0">
                <a:solidFill>
                  <a:sysClr val="windowText" lastClr="000000"/>
                </a:solidFill>
              </a:rPr>
              <a:t>Orçamento </a:t>
            </a:r>
          </a:p>
          <a:p>
            <a:pPr>
              <a:defRPr sz="2000" b="1">
                <a:solidFill>
                  <a:sysClr val="windowText" lastClr="000000"/>
                </a:solidFill>
              </a:defRPr>
            </a:pPr>
            <a:r>
              <a:rPr lang="pt-BR" sz="2000" b="1" dirty="0" smtClean="0">
                <a:solidFill>
                  <a:sysClr val="windowText" lastClr="000000"/>
                </a:solidFill>
              </a:rPr>
              <a:t>MCMV</a:t>
            </a:r>
            <a:endParaRPr lang="pt-BR" sz="2000" b="1" dirty="0">
              <a:solidFill>
                <a:sysClr val="windowText" lastClr="000000"/>
              </a:solidFill>
            </a:endParaRPr>
          </a:p>
        </c:rich>
      </c:tx>
      <c:layout>
        <c:manualLayout>
          <c:xMode val="edge"/>
          <c:yMode val="edge"/>
          <c:x val="0.43784565669758563"/>
          <c:y val="4.425837598477790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9.6789588801399831E-2"/>
          <c:y val="0.23915500171675524"/>
          <c:w val="0.87265485564304457"/>
          <c:h val="0.53950807158727498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Plan1!$F$5</c:f>
              <c:strCache>
                <c:ptCount val="1"/>
                <c:pt idx="0">
                  <c:v>Orçamento (em R$ bilhões)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1D6FA9">
                  <a:lumMod val="40000"/>
                  <a:lumOff val="60000"/>
                </a:srgbClr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extLst>
                <c:ext xmlns:c15="http://schemas.microsoft.com/office/drawing/2012/chart" uri="{02D57815-91ED-43cb-92C2-25804820EDAC}">
                  <c15:fullRef>
                    <c15:sqref>Plan1!$C$14:$C$19</c15:sqref>
                  </c15:fullRef>
                </c:ext>
              </c:extLst>
              <c:f>Plan1!$C$16:$C$19</c:f>
              <c:numCache>
                <c:formatCode>0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Plan1!$F$14:$F$19</c15:sqref>
                  </c15:fullRef>
                </c:ext>
              </c:extLst>
              <c:f>Plan1!$F$16:$F$19</c:f>
              <c:numCache>
                <c:formatCode>_-* #,##0.00_-;\-* #,##0.00_-;_-* "-"_-;_-@_-</c:formatCode>
                <c:ptCount val="4"/>
                <c:pt idx="0">
                  <c:v>6.9166683219999996</c:v>
                </c:pt>
                <c:pt idx="1">
                  <c:v>3.546284746</c:v>
                </c:pt>
                <c:pt idx="2">
                  <c:v>4.4363699299999997</c:v>
                </c:pt>
                <c:pt idx="3">
                  <c:v>4.5807000000000002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33396288"/>
        <c:axId val="1233401184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Plan1!$D$5</c15:sqref>
                        </c15:formulaRef>
                      </c:ext>
                    </c:extLst>
                    <c:strCache>
                      <c:ptCount val="1"/>
                      <c:pt idx="0">
                        <c:v>PLOA MCMV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pt-BR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>
                      <c:ext uri="{02D57815-91ED-43cb-92C2-25804820EDAC}">
                        <c15:fullRef>
                          <c15:sqref>Plan1!$C$14:$C$19</c15:sqref>
                        </c15:fullRef>
                        <c15:formulaRef>
                          <c15:sqref>Plan1!$C$16:$C$19</c15:sqref>
                        </c15:formulaRef>
                      </c:ext>
                    </c:extLst>
                    <c:numCache>
                      <c:formatCode>0</c:formatCode>
                      <c:ptCount val="4"/>
                      <c:pt idx="0">
                        <c:v>2016</c:v>
                      </c:pt>
                      <c:pt idx="1">
                        <c:v>2017</c:v>
                      </c:pt>
                      <c:pt idx="2">
                        <c:v>2018</c:v>
                      </c:pt>
                      <c:pt idx="3">
                        <c:v>2019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ullRef>
                          <c15:sqref>Plan1!$D$14:$D$19</c15:sqref>
                        </c15:fullRef>
                        <c15:formulaRef>
                          <c15:sqref>Plan1!$D$16:$D$19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2" formatCode="_-* #,##0.00_-;\-* #,##0.00_-;_-* &quot;-&quot;_-;_-@_-">
                        <c:v>5.232567532</c:v>
                      </c:pt>
                    </c:numCache>
                  </c:numRef>
                </c:val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Plan1!$E$5</c15:sqref>
                        </c15:formulaRef>
                      </c:ext>
                    </c:extLst>
                    <c:strCache>
                      <c:ptCount val="1"/>
                      <c:pt idx="0">
                        <c:v>LOA MCMV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pt-BR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>
                      <c:ext xmlns:c15="http://schemas.microsoft.com/office/drawing/2012/chart" uri="{02D57815-91ED-43cb-92C2-25804820EDAC}">
                        <c15:fullRef>
                          <c15:sqref>Plan1!$C$14:$C$19</c15:sqref>
                        </c15:fullRef>
                        <c15:formulaRef>
                          <c15:sqref>Plan1!$C$16:$C$19</c15:sqref>
                        </c15:formulaRef>
                      </c:ext>
                    </c:extLst>
                    <c:numCache>
                      <c:formatCode>0</c:formatCode>
                      <c:ptCount val="4"/>
                      <c:pt idx="0">
                        <c:v>2016</c:v>
                      </c:pt>
                      <c:pt idx="1">
                        <c:v>2017</c:v>
                      </c:pt>
                      <c:pt idx="2">
                        <c:v>2018</c:v>
                      </c:pt>
                      <c:pt idx="3">
                        <c:v>2019</c:v>
                      </c:pt>
                    </c:numCache>
                  </c:numRef>
                </c:cat>
                <c:val>
                  <c:numRef>
                    <c:extLst>
                      <c:ext xmlns:c15="http://schemas.microsoft.com/office/drawing/2012/chart" uri="{02D57815-91ED-43cb-92C2-25804820EDAC}">
                        <c15:fullRef>
                          <c15:sqref>Plan1!$E$14:$E$19</c15:sqref>
                        </c15:fullRef>
                        <c15:formulaRef>
                          <c15:sqref>Plan1!$E$16:$E$19</c15:sqref>
                        </c15:formulaRef>
                      </c:ext>
                    </c:extLst>
                    <c:numCache>
                      <c:formatCode>_-* #,##0.00_-;\-* #,##0.00_-;_-* "-"_-;_-@_-</c:formatCode>
                      <c:ptCount val="4"/>
                      <c:pt idx="0">
                        <c:v>6.918995228</c:v>
                      </c:pt>
                      <c:pt idx="1">
                        <c:v>5.9027131239999999</c:v>
                      </c:pt>
                      <c:pt idx="2">
                        <c:v>4.0164940490000003</c:v>
                      </c:pt>
                    </c:numCache>
                  </c:numRef>
                </c:val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Plan1!$G$5</c15:sqref>
                        </c15:formulaRef>
                      </c:ext>
                    </c:extLst>
                    <c:strCache>
                      <c:ptCount val="1"/>
                      <c:pt idx="0">
                        <c:v>Financeiro MCMV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pt-BR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>
                      <c:ext xmlns:c15="http://schemas.microsoft.com/office/drawing/2012/chart" uri="{02D57815-91ED-43cb-92C2-25804820EDAC}">
                        <c15:fullRef>
                          <c15:sqref>Plan1!$C$14:$C$19</c15:sqref>
                        </c15:fullRef>
                        <c15:formulaRef>
                          <c15:sqref>Plan1!$C$16:$C$19</c15:sqref>
                        </c15:formulaRef>
                      </c:ext>
                    </c:extLst>
                    <c:numCache>
                      <c:formatCode>0</c:formatCode>
                      <c:ptCount val="4"/>
                      <c:pt idx="0">
                        <c:v>2016</c:v>
                      </c:pt>
                      <c:pt idx="1">
                        <c:v>2017</c:v>
                      </c:pt>
                      <c:pt idx="2">
                        <c:v>2018</c:v>
                      </c:pt>
                      <c:pt idx="3">
                        <c:v>2019</c:v>
                      </c:pt>
                    </c:numCache>
                  </c:numRef>
                </c:cat>
                <c:val>
                  <c:numRef>
                    <c:extLst>
                      <c:ext xmlns:c15="http://schemas.microsoft.com/office/drawing/2012/chart" uri="{02D57815-91ED-43cb-92C2-25804820EDAC}">
                        <c15:fullRef>
                          <c15:sqref>Plan1!$G$14:$G$19</c15:sqref>
                        </c15:fullRef>
                        <c15:formulaRef>
                          <c15:sqref>Plan1!$G$16:$G$19</c15:sqref>
                        </c15:formulaRef>
                      </c:ext>
                    </c:extLst>
                    <c:numCache>
                      <c:formatCode>_-* #,##0.00_-;\-* #,##0.00_-;_-* "-"_-;_-@_-</c:formatCode>
                      <c:ptCount val="4"/>
                      <c:pt idx="0">
                        <c:v>7.9652845291499998</c:v>
                      </c:pt>
                      <c:pt idx="1">
                        <c:v>3.6179953612000002</c:v>
                      </c:pt>
                      <c:pt idx="2">
                        <c:v>3.17838993265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1233396288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33401184"/>
        <c:crosses val="autoZero"/>
        <c:auto val="1"/>
        <c:lblAlgn val="ctr"/>
        <c:lblOffset val="100"/>
        <c:noMultiLvlLbl val="0"/>
      </c:catAx>
      <c:valAx>
        <c:axId val="123340118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.00_-;\-* #,##0.00_-;_-* &quot;-&quot;_-;_-@_-" sourceLinked="1"/>
        <c:majorTickMark val="none"/>
        <c:minorTickMark val="none"/>
        <c:tickLblPos val="nextTo"/>
        <c:crossAx val="1233396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769F-05C8-435E-A093-DF5AE848F43B}" type="datetimeFigureOut">
              <a:rPr lang="pt-BR" smtClean="0"/>
              <a:t>28/11/2018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3AEA-E7DA-4054-83FE-3D047F03B1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435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769F-05C8-435E-A093-DF5AE848F43B}" type="datetimeFigureOut">
              <a:rPr lang="pt-BR" smtClean="0"/>
              <a:t>28/11/2018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3AEA-E7DA-4054-83FE-3D047F03B1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2094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769F-05C8-435E-A093-DF5AE848F43B}" type="datetimeFigureOut">
              <a:rPr lang="pt-BR" smtClean="0"/>
              <a:t>28/11/2018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3AEA-E7DA-4054-83FE-3D047F03B1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4514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769F-05C8-435E-A093-DF5AE848F43B}" type="datetimeFigureOut">
              <a:rPr lang="pt-BR" smtClean="0"/>
              <a:t>28/11/2018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3AEA-E7DA-4054-83FE-3D047F03B1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7354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769F-05C8-435E-A093-DF5AE848F43B}" type="datetimeFigureOut">
              <a:rPr lang="pt-BR" smtClean="0"/>
              <a:t>28/11/2018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3AEA-E7DA-4054-83FE-3D047F03B1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5244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769F-05C8-435E-A093-DF5AE848F43B}" type="datetimeFigureOut">
              <a:rPr lang="pt-BR" smtClean="0"/>
              <a:t>28/11/2018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3AEA-E7DA-4054-83FE-3D047F03B1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2880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769F-05C8-435E-A093-DF5AE848F43B}" type="datetimeFigureOut">
              <a:rPr lang="pt-BR" smtClean="0"/>
              <a:t>28/11/2018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3AEA-E7DA-4054-83FE-3D047F03B1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3838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769F-05C8-435E-A093-DF5AE848F43B}" type="datetimeFigureOut">
              <a:rPr lang="pt-BR" smtClean="0"/>
              <a:t>28/11/2018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3AEA-E7DA-4054-83FE-3D047F03B1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678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769F-05C8-435E-A093-DF5AE848F43B}" type="datetimeFigureOut">
              <a:rPr lang="pt-BR" smtClean="0"/>
              <a:t>28/11/2018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3AEA-E7DA-4054-83FE-3D047F03B1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2390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769F-05C8-435E-A093-DF5AE848F43B}" type="datetimeFigureOut">
              <a:rPr lang="pt-BR" smtClean="0"/>
              <a:t>28/11/2018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3AEA-E7DA-4054-83FE-3D047F03B1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2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769F-05C8-435E-A093-DF5AE848F43B}" type="datetimeFigureOut">
              <a:rPr lang="pt-BR" smtClean="0"/>
              <a:t>28/11/2018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3AEA-E7DA-4054-83FE-3D047F03B1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74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2769F-05C8-435E-A093-DF5AE848F43B}" type="datetimeFigureOut">
              <a:rPr lang="pt-BR" smtClean="0"/>
              <a:t>28/11/2018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A3AEA-E7DA-4054-83FE-3D047F03B1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9691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70453" y="1155313"/>
            <a:ext cx="9251093" cy="2387600"/>
          </a:xfrm>
        </p:spPr>
        <p:txBody>
          <a:bodyPr/>
          <a:lstStyle/>
          <a:p>
            <a:r>
              <a:rPr lang="pt-BR" b="1" dirty="0" smtClean="0">
                <a:solidFill>
                  <a:schemeClr val="accent4"/>
                </a:solidFill>
              </a:rPr>
              <a:t>Investimentos em habitação de interesse social</a:t>
            </a:r>
            <a:endParaRPr lang="pt-BR" b="1" dirty="0">
              <a:solidFill>
                <a:schemeClr val="accent4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728519"/>
            <a:ext cx="9144000" cy="1995616"/>
          </a:xfrm>
        </p:spPr>
        <p:txBody>
          <a:bodyPr>
            <a:normAutofit fontScale="92500" lnSpcReduction="20000"/>
          </a:bodyPr>
          <a:lstStyle/>
          <a:p>
            <a:r>
              <a:rPr lang="pt-BR" dirty="0" smtClean="0"/>
              <a:t>Audiência Pública</a:t>
            </a:r>
          </a:p>
          <a:p>
            <a:r>
              <a:rPr lang="pt-BR" dirty="0" smtClean="0"/>
              <a:t>Câmara dos Deputados</a:t>
            </a:r>
          </a:p>
          <a:p>
            <a:r>
              <a:rPr lang="pt-BR" dirty="0" smtClean="0"/>
              <a:t>Comissão e Desenvolvimento Urbana</a:t>
            </a:r>
          </a:p>
          <a:p>
            <a:endParaRPr lang="pt-BR" dirty="0"/>
          </a:p>
          <a:p>
            <a:r>
              <a:rPr lang="pt-BR" sz="1400" dirty="0" smtClean="0"/>
              <a:t>Ministério do Planejamento, Desenvolvimento e Gestão</a:t>
            </a:r>
          </a:p>
          <a:p>
            <a:r>
              <a:rPr lang="pt-BR" sz="1400" dirty="0" smtClean="0"/>
              <a:t>28 de novembro de 2018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394659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345989" y="337752"/>
            <a:ext cx="11458832" cy="52322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Investimentos em habitação de interesse social</a:t>
            </a:r>
            <a:endParaRPr lang="pt-BR" sz="2800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9306509" y="2170794"/>
            <a:ext cx="601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/>
              <a:t>R$ bi</a:t>
            </a:r>
            <a:endParaRPr lang="pt-BR" sz="1600" dirty="0"/>
          </a:p>
        </p:txBody>
      </p:sp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4593132"/>
              </p:ext>
            </p:extLst>
          </p:nvPr>
        </p:nvGraphicFramePr>
        <p:xfrm>
          <a:off x="1944129" y="1153414"/>
          <a:ext cx="8138984" cy="47532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CaixaDeTexto 11"/>
          <p:cNvSpPr txBox="1"/>
          <p:nvPr/>
        </p:nvSpPr>
        <p:spPr>
          <a:xfrm>
            <a:off x="4437426" y="6051217"/>
            <a:ext cx="13153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/>
              <a:t>Dotação Final</a:t>
            </a:r>
            <a:endParaRPr lang="pt-BR" sz="1600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8580195" y="5849915"/>
            <a:ext cx="625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/>
              <a:t>PLOA</a:t>
            </a:r>
            <a:endParaRPr lang="pt-BR" sz="1600" dirty="0"/>
          </a:p>
        </p:txBody>
      </p:sp>
      <p:sp>
        <p:nvSpPr>
          <p:cNvPr id="14" name="Chave esquerda 13"/>
          <p:cNvSpPr/>
          <p:nvPr/>
        </p:nvSpPr>
        <p:spPr>
          <a:xfrm rot="16200000">
            <a:off x="4960517" y="3565649"/>
            <a:ext cx="269181" cy="4637905"/>
          </a:xfrm>
          <a:prstGeom prst="leftBrace">
            <a:avLst>
              <a:gd name="adj1" fmla="val 8333"/>
              <a:gd name="adj2" fmla="val 50355"/>
            </a:avLst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3711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6911201"/>
              </p:ext>
            </p:extLst>
          </p:nvPr>
        </p:nvGraphicFramePr>
        <p:xfrm>
          <a:off x="1400432" y="1342769"/>
          <a:ext cx="8732109" cy="51651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345989" y="337752"/>
            <a:ext cx="11458832" cy="52322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Investimentos em habitação de interesse social</a:t>
            </a:r>
            <a:endParaRPr lang="pt-BR" sz="2800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9331222" y="2269649"/>
            <a:ext cx="601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/>
              <a:t>R$ bi</a:t>
            </a:r>
            <a:endParaRPr lang="pt-BR" sz="16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4437426" y="6051217"/>
            <a:ext cx="13153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/>
              <a:t>Dotação Final</a:t>
            </a:r>
            <a:endParaRPr lang="pt-BR" sz="16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8621385" y="5881940"/>
            <a:ext cx="625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/>
              <a:t>PLOA</a:t>
            </a:r>
            <a:endParaRPr lang="pt-BR" sz="1600" dirty="0"/>
          </a:p>
        </p:txBody>
      </p:sp>
      <p:sp>
        <p:nvSpPr>
          <p:cNvPr id="2" name="Chave esquerda 1"/>
          <p:cNvSpPr/>
          <p:nvPr/>
        </p:nvSpPr>
        <p:spPr>
          <a:xfrm rot="16200000">
            <a:off x="4960517" y="3565649"/>
            <a:ext cx="269181" cy="4637905"/>
          </a:xfrm>
          <a:prstGeom prst="leftBrace">
            <a:avLst>
              <a:gd name="adj1" fmla="val 8333"/>
              <a:gd name="adj2" fmla="val 50355"/>
            </a:avLst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5999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Escritório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Escritório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58</Words>
  <Application>Microsoft Office PowerPoint</Application>
  <PresentationFormat>Widescreen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Investimentos em habitação de interesse social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Investimentos em habitação de interesse social</dc:title>
  <dc:creator>Fernanda Capdeville Fajardo</dc:creator>
  <cp:lastModifiedBy>Fernanda Capdeville Fajardo</cp:lastModifiedBy>
  <cp:revision>9</cp:revision>
  <cp:lastPrinted>2018-11-28T11:55:05Z</cp:lastPrinted>
  <dcterms:created xsi:type="dcterms:W3CDTF">2018-11-28T11:32:54Z</dcterms:created>
  <dcterms:modified xsi:type="dcterms:W3CDTF">2018-11-28T12:27:00Z</dcterms:modified>
</cp:coreProperties>
</file>