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84" r:id="rId2"/>
    <p:sldId id="349" r:id="rId3"/>
    <p:sldId id="342" r:id="rId4"/>
    <p:sldId id="344" r:id="rId5"/>
    <p:sldId id="343" r:id="rId6"/>
    <p:sldId id="345" r:id="rId7"/>
    <p:sldId id="346" r:id="rId8"/>
    <p:sldId id="348" r:id="rId9"/>
    <p:sldId id="350" r:id="rId10"/>
    <p:sldId id="285" r:id="rId11"/>
    <p:sldId id="337" r:id="rId12"/>
    <p:sldId id="338" r:id="rId13"/>
    <p:sldId id="339" r:id="rId14"/>
    <p:sldId id="340" r:id="rId15"/>
    <p:sldId id="352" r:id="rId16"/>
    <p:sldId id="287" r:id="rId17"/>
    <p:sldId id="341" r:id="rId18"/>
    <p:sldId id="353" r:id="rId19"/>
    <p:sldId id="289" r:id="rId20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5050"/>
    <a:srgbClr val="CC0000"/>
    <a:srgbClr val="FF0000"/>
    <a:srgbClr val="FF3300"/>
    <a:srgbClr val="004C62"/>
    <a:srgbClr val="9A9A00"/>
    <a:srgbClr val="9A9A27"/>
    <a:srgbClr val="B0AB23"/>
    <a:srgbClr val="A19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2004" y="-864"/>
      </p:cViewPr>
      <p:guideLst>
        <p:guide orient="horz" pos="213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32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Plan1!$B$4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rgbClr val="A50021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3.8724638586843309E-2"/>
                  <c:y val="-8.2412407213222991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301181102362205E-2"/>
                  <c:y val="4.518154830284268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7430217056201308E-2"/>
                  <c:y val="-2.859544112079857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2932029329667131E-2"/>
                  <c:y val="-0.1084843528763129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617766529183853E-2"/>
                  <c:y val="-1.139701652240729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8062638003582886E-2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Plan1!$A$5:$A$10</c:f>
              <c:strCache>
                <c:ptCount val="6"/>
                <c:pt idx="0">
                  <c:v>Geração de Energia</c:v>
                </c:pt>
                <c:pt idx="1">
                  <c:v>Transmissão</c:v>
                </c:pt>
                <c:pt idx="2">
                  <c:v>Distribuição</c:v>
                </c:pt>
                <c:pt idx="3">
                  <c:v>PIS/Cofins</c:v>
                </c:pt>
                <c:pt idx="4">
                  <c:v>ICMS</c:v>
                </c:pt>
                <c:pt idx="5">
                  <c:v>Subsídios e outras Políticas Públicas</c:v>
                </c:pt>
              </c:strCache>
            </c:strRef>
          </c:cat>
          <c:val>
            <c:numRef>
              <c:f>Plan1!$B$5:$B$10</c:f>
              <c:numCache>
                <c:formatCode>0.00%</c:formatCode>
                <c:ptCount val="6"/>
                <c:pt idx="0">
                  <c:v>0.39400000000000002</c:v>
                </c:pt>
                <c:pt idx="1">
                  <c:v>5.8999999999999997E-2</c:v>
                </c:pt>
                <c:pt idx="2">
                  <c:v>0.16300000000000001</c:v>
                </c:pt>
                <c:pt idx="3">
                  <c:v>5.0999999999999997E-2</c:v>
                </c:pt>
                <c:pt idx="4">
                  <c:v>0.214</c:v>
                </c:pt>
                <c:pt idx="5">
                  <c:v>0.11799999999999999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3"/>
          <c:order val="0"/>
          <c:tx>
            <c:strRef>
              <c:f>Plan2!$D$2</c:f>
              <c:strCache>
                <c:ptCount val="1"/>
                <c:pt idx="0">
                  <c:v>%</c:v>
                </c:pt>
              </c:strCache>
            </c:strRef>
          </c:tx>
          <c:dLbls>
            <c:dLbl>
              <c:idx val="0"/>
              <c:layout>
                <c:manualLayout>
                  <c:x val="4.9958265302530898E-3"/>
                  <c:y val="-1.001172628515676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388714347555627E-2"/>
                  <c:y val="-3.611217997215759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605223541527428E-2"/>
                  <c:y val="-3.8446597542749351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1978230099278293E-2"/>
                  <c:y val="0.1060466436520136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0530953478601E-2"/>
                  <c:y val="3.216204474597601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6091187049825606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7673165144941722E-2"/>
                  <c:y val="-2.738570466216634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7525941734617927E-2"/>
                  <c:y val="1.187879926678281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4602835959760266E-2"/>
                  <c:y val="-2.0115666288863878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2400" b="1"/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1148792184498748E-2"/>
                  <c:y val="-1.3175527678731397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2400" b="1"/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2400"/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Plan2!$B$3:$B$12</c:f>
              <c:strCache>
                <c:ptCount val="10"/>
                <c:pt idx="0">
                  <c:v>ESS/EER</c:v>
                </c:pt>
                <c:pt idx="1">
                  <c:v>P&amp;D</c:v>
                </c:pt>
                <c:pt idx="2">
                  <c:v>ONS</c:v>
                </c:pt>
                <c:pt idx="3">
                  <c:v>Taxa Fiscalização</c:v>
                </c:pt>
                <c:pt idx="4">
                  <c:v>Empréstimo 2014</c:v>
                </c:pt>
                <c:pt idx="5">
                  <c:v>Empréstimo 2013</c:v>
                </c:pt>
                <c:pt idx="6">
                  <c:v>PROINFA</c:v>
                </c:pt>
                <c:pt idx="7">
                  <c:v>CCC/Carvão</c:v>
                </c:pt>
                <c:pt idx="8">
                  <c:v>Luz para Todos</c:v>
                </c:pt>
                <c:pt idx="9">
                  <c:v>Subsídios</c:v>
                </c:pt>
              </c:strCache>
            </c:strRef>
          </c:cat>
          <c:val>
            <c:numRef>
              <c:f>Plan2!$D$3:$D$12</c:f>
              <c:numCache>
                <c:formatCode>0.0%</c:formatCode>
                <c:ptCount val="10"/>
                <c:pt idx="0">
                  <c:v>0.1271186440677966</c:v>
                </c:pt>
                <c:pt idx="1">
                  <c:v>4.2372881355932208E-2</c:v>
                </c:pt>
                <c:pt idx="2">
                  <c:v>8.4745762711864415E-4</c:v>
                </c:pt>
                <c:pt idx="3">
                  <c:v>8.4745762711864406E-3</c:v>
                </c:pt>
                <c:pt idx="4">
                  <c:v>0.25423728813559321</c:v>
                </c:pt>
                <c:pt idx="5">
                  <c:v>0.11864406779661017</c:v>
                </c:pt>
                <c:pt idx="6">
                  <c:v>0.10169491525423729</c:v>
                </c:pt>
                <c:pt idx="7">
                  <c:v>0.11864406779661017</c:v>
                </c:pt>
                <c:pt idx="8">
                  <c:v>1.6949152542372881E-2</c:v>
                </c:pt>
                <c:pt idx="9">
                  <c:v>0.21186440677966104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050"/>
      </a:pPr>
      <a:endParaRPr lang="pt-BR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166F8-5140-4EFB-BCF6-FC1D33AF98AC}" type="datetimeFigureOut">
              <a:rPr lang="pt-BR" smtClean="0"/>
              <a:t>28/11/2018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07D6D-1086-4FE2-ACC7-D8AA4BAF39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710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5C75F-5AE3-489E-AD81-3AFA69680A37}" type="datetimeFigureOut">
              <a:rPr lang="pt-BR" smtClean="0"/>
              <a:t>28/11/2018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B1769-9FC2-43C1-917E-5E15FE83F0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70303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de título">
    <p:bg>
      <p:bgPr>
        <a:blipFill dpi="0" rotWithShape="1">
          <a:blip r:embed="rId2">
            <a:lum/>
          </a:blip>
          <a:srcRect/>
          <a:stretch>
            <a:fillRect t="-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7459202" y="3293160"/>
            <a:ext cx="4459706" cy="2888249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/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12295" y="4876800"/>
            <a:ext cx="5406189" cy="721895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0809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NOME E CARGO</a:t>
            </a:r>
          </a:p>
        </p:txBody>
      </p:sp>
      <p:sp>
        <p:nvSpPr>
          <p:cNvPr id="9" name="Subtítulo 2"/>
          <p:cNvSpPr txBox="1">
            <a:spLocks/>
          </p:cNvSpPr>
          <p:nvPr userDrawn="1"/>
        </p:nvSpPr>
        <p:spPr>
          <a:xfrm>
            <a:off x="112295" y="5133474"/>
            <a:ext cx="5406189" cy="351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rgbClr val="00809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 smtClean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3740115" y="6431358"/>
            <a:ext cx="4683123" cy="311757"/>
          </a:xfrm>
        </p:spPr>
        <p:txBody>
          <a:bodyPr>
            <a:noAutofit/>
          </a:bodyPr>
          <a:lstStyle>
            <a:lvl1pPr algn="ctr">
              <a:defRPr sz="1800" baseline="0"/>
            </a:lvl1pPr>
          </a:lstStyle>
          <a:p>
            <a:pPr lvl="0"/>
            <a:r>
              <a:rPr lang="pt-BR" dirty="0" smtClean="0"/>
              <a:t>Cidade-UF, </a:t>
            </a:r>
            <a:r>
              <a:rPr lang="pt-BR" dirty="0" err="1" smtClean="0"/>
              <a:t>dd</a:t>
            </a:r>
            <a:r>
              <a:rPr lang="pt-BR" dirty="0" smtClean="0"/>
              <a:t> de mês de </a:t>
            </a:r>
            <a:r>
              <a:rPr lang="pt-BR" dirty="0" err="1" smtClean="0"/>
              <a:t>aaaa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3"/>
          <a:srcRect b="-5104"/>
          <a:stretch/>
        </p:blipFill>
        <p:spPr>
          <a:xfrm>
            <a:off x="526679" y="914400"/>
            <a:ext cx="5619786" cy="157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6976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127000" y="5143500"/>
            <a:ext cx="4140200" cy="1482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625516" y="1973179"/>
            <a:ext cx="7507706" cy="1459832"/>
          </a:xfrm>
        </p:spPr>
        <p:txBody>
          <a:bodyPr/>
          <a:lstStyle>
            <a:lvl1pPr algn="r">
              <a:defRPr/>
            </a:lvl1pPr>
          </a:lstStyle>
          <a:p>
            <a:r>
              <a:rPr lang="pt-BR" dirty="0" smtClean="0"/>
              <a:t>SUBTÍTULO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3"/>
          <a:srcRect b="31972"/>
          <a:stretch/>
        </p:blipFill>
        <p:spPr>
          <a:xfrm>
            <a:off x="546776" y="5653452"/>
            <a:ext cx="4328278" cy="78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48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0" y="898358"/>
            <a:ext cx="7696200" cy="519614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10" name="Espaço Reservado para Conteúdo 6"/>
          <p:cNvSpPr>
            <a:spLocks noGrp="1"/>
          </p:cNvSpPr>
          <p:nvPr>
            <p:ph sz="quarter" idx="10" hasCustomPrompt="1"/>
          </p:nvPr>
        </p:nvSpPr>
        <p:spPr>
          <a:xfrm>
            <a:off x="838199" y="2463590"/>
            <a:ext cx="10306723" cy="3499465"/>
          </a:xfrm>
        </p:spPr>
        <p:txBody>
          <a:bodyPr>
            <a:normAutofit/>
          </a:bodyPr>
          <a:lstStyle>
            <a:lvl1pPr marL="342900" indent="-342900">
              <a:buClr>
                <a:srgbClr val="9A9A00"/>
              </a:buClr>
              <a:buSzPct val="80000"/>
              <a:buFont typeface="Wingdings" panose="05000000000000000000" pitchFamily="2" charset="2"/>
              <a:buChar char="v"/>
              <a:defRPr sz="2400"/>
            </a:lvl1pPr>
            <a:lvl2pPr marL="6858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2pPr>
            <a:lvl3pPr marL="11430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3pPr>
            <a:lvl4pPr marL="16002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4pPr>
            <a:lvl5pPr marL="20574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5pPr>
          </a:lstStyle>
          <a:p>
            <a:pPr lvl="0"/>
            <a:r>
              <a:rPr lang="pt-BR" dirty="0" smtClean="0"/>
              <a:t>Clique para editar o tópico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</a:p>
          <a:p>
            <a:pPr lvl="0"/>
            <a:endParaRPr lang="pt-BR" dirty="0"/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838200" y="1787096"/>
            <a:ext cx="10306723" cy="54087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635000" y="475934"/>
            <a:ext cx="7899400" cy="422424"/>
          </a:xfrm>
        </p:spPr>
        <p:txBody>
          <a:bodyPr/>
          <a:lstStyle>
            <a:lvl1pPr>
              <a:defRPr>
                <a:solidFill>
                  <a:srgbClr val="9A9A00"/>
                </a:solidFill>
              </a:defRPr>
            </a:lvl1pPr>
          </a:lstStyle>
          <a:p>
            <a:pPr lvl="0"/>
            <a:r>
              <a:rPr lang="pt-BR" dirty="0" smtClean="0"/>
              <a:t>Assunto</a:t>
            </a:r>
            <a:endParaRPr lang="pt-BR" dirty="0"/>
          </a:p>
        </p:txBody>
      </p:sp>
      <p:sp>
        <p:nvSpPr>
          <p:cNvPr id="9" name="Retângulo 8"/>
          <p:cNvSpPr/>
          <p:nvPr userDrawn="1"/>
        </p:nvSpPr>
        <p:spPr>
          <a:xfrm>
            <a:off x="10191751" y="1"/>
            <a:ext cx="2000250" cy="593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2"/>
          <a:srcRect b="31972"/>
          <a:stretch/>
        </p:blipFill>
        <p:spPr>
          <a:xfrm>
            <a:off x="10314368" y="210812"/>
            <a:ext cx="1661108" cy="30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27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1451043" y="1489075"/>
            <a:ext cx="4464050" cy="438626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1"/>
          </p:nvPr>
        </p:nvSpPr>
        <p:spPr>
          <a:xfrm>
            <a:off x="6410393" y="1468438"/>
            <a:ext cx="4503738" cy="442595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Retângulo 4"/>
          <p:cNvSpPr/>
          <p:nvPr userDrawn="1"/>
        </p:nvSpPr>
        <p:spPr>
          <a:xfrm>
            <a:off x="10191751" y="1"/>
            <a:ext cx="2000250" cy="593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/>
          <a:srcRect b="31972"/>
          <a:stretch/>
        </p:blipFill>
        <p:spPr>
          <a:xfrm>
            <a:off x="10314368" y="210812"/>
            <a:ext cx="1661108" cy="30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64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>
          <a:xfrm>
            <a:off x="838200" y="1352550"/>
            <a:ext cx="10464800" cy="47085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tângulo 3"/>
          <p:cNvSpPr/>
          <p:nvPr userDrawn="1"/>
        </p:nvSpPr>
        <p:spPr>
          <a:xfrm>
            <a:off x="10191751" y="1"/>
            <a:ext cx="2000250" cy="593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/>
          <a:srcRect b="31972"/>
          <a:stretch/>
        </p:blipFill>
        <p:spPr>
          <a:xfrm>
            <a:off x="10314368" y="210812"/>
            <a:ext cx="1661108" cy="30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30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838200" y="1381125"/>
            <a:ext cx="4872038" cy="57413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1"/>
          </p:nvPr>
        </p:nvSpPr>
        <p:spPr>
          <a:xfrm>
            <a:off x="6205538" y="1381125"/>
            <a:ext cx="4874266" cy="57413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2"/>
          </p:nvPr>
        </p:nvSpPr>
        <p:spPr>
          <a:xfrm>
            <a:off x="838200" y="2043113"/>
            <a:ext cx="4872038" cy="39687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sz="quarter" idx="13"/>
          </p:nvPr>
        </p:nvSpPr>
        <p:spPr>
          <a:xfrm>
            <a:off x="6205538" y="2043113"/>
            <a:ext cx="4874265" cy="39687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10191751" y="1"/>
            <a:ext cx="2000250" cy="593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2"/>
          <a:srcRect b="31972"/>
          <a:stretch/>
        </p:blipFill>
        <p:spPr>
          <a:xfrm>
            <a:off x="10314368" y="210812"/>
            <a:ext cx="1661108" cy="30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9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234326" y="6196282"/>
            <a:ext cx="2393267" cy="413419"/>
            <a:chOff x="234326" y="6196282"/>
            <a:chExt cx="2393267" cy="413419"/>
          </a:xfrm>
        </p:grpSpPr>
        <p:pic>
          <p:nvPicPr>
            <p:cNvPr id="24" name="Imagem 23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53" t="54473" r="5432" b="5751"/>
            <a:stretch/>
          </p:blipFill>
          <p:spPr>
            <a:xfrm>
              <a:off x="2229694" y="6196282"/>
              <a:ext cx="397899" cy="39160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Imagem 2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91" t="4225" r="1057" b="49595"/>
            <a:stretch/>
          </p:blipFill>
          <p:spPr>
            <a:xfrm>
              <a:off x="1222435" y="6196282"/>
              <a:ext cx="417045" cy="41341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Imagem 27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0" t="5751" r="53834" b="54153"/>
            <a:stretch/>
          </p:blipFill>
          <p:spPr>
            <a:xfrm>
              <a:off x="728378" y="6196282"/>
              <a:ext cx="397899" cy="39789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Imagem 32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5638" y="6196282"/>
              <a:ext cx="397899" cy="39789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Imagem 15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326" y="6196282"/>
              <a:ext cx="397894" cy="397894"/>
            </a:xfrm>
            <a:prstGeom prst="rect">
              <a:avLst/>
            </a:prstGeom>
          </p:spPr>
        </p:pic>
      </p:grpSp>
      <p:pic>
        <p:nvPicPr>
          <p:cNvPr id="19" name="Imagem 18"/>
          <p:cNvPicPr>
            <a:picLocks noChangeAspect="1"/>
          </p:cNvPicPr>
          <p:nvPr userDrawn="1"/>
        </p:nvPicPr>
        <p:blipFill rotWithShape="1">
          <a:blip r:embed="rId8"/>
          <a:srcRect b="-8703"/>
          <a:stretch/>
        </p:blipFill>
        <p:spPr>
          <a:xfrm>
            <a:off x="526679" y="914400"/>
            <a:ext cx="5619786" cy="1624405"/>
          </a:xfrm>
          <a:prstGeom prst="rect">
            <a:avLst/>
          </a:prstGeom>
        </p:spPr>
      </p:pic>
      <p:sp>
        <p:nvSpPr>
          <p:cNvPr id="5" name="Espaço Reservado para Texto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780703" y="4596824"/>
            <a:ext cx="5654675" cy="325437"/>
          </a:xfrm>
        </p:spPr>
        <p:txBody>
          <a:bodyPr>
            <a:noAutofit/>
          </a:bodyPr>
          <a:lstStyle>
            <a:lvl1pPr algn="r">
              <a:defRPr sz="2000" spc="300" baseline="0">
                <a:solidFill>
                  <a:srgbClr val="004C62"/>
                </a:solidFill>
              </a:defRPr>
            </a:lvl1pPr>
            <a:lvl2pPr>
              <a:defRPr>
                <a:solidFill>
                  <a:srgbClr val="004C62"/>
                </a:solidFill>
              </a:defRPr>
            </a:lvl2pPr>
            <a:lvl3pPr>
              <a:defRPr>
                <a:solidFill>
                  <a:srgbClr val="004C62"/>
                </a:solidFill>
              </a:defRPr>
            </a:lvl3pPr>
            <a:lvl4pPr>
              <a:defRPr>
                <a:solidFill>
                  <a:srgbClr val="004C62"/>
                </a:solidFill>
              </a:defRPr>
            </a:lvl4pPr>
            <a:lvl5pPr>
              <a:defRPr>
                <a:solidFill>
                  <a:srgbClr val="004C62"/>
                </a:solidFill>
              </a:defRPr>
            </a:lvl5pPr>
          </a:lstStyle>
          <a:p>
            <a:pPr lvl="0"/>
            <a:r>
              <a:rPr lang="pt-BR" dirty="0" smtClean="0"/>
              <a:t>NOME E CARGO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6696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561474"/>
            <a:ext cx="7696200" cy="519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 smtClean="0"/>
              <a:t>TEXTO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58778" y="1267326"/>
            <a:ext cx="10074443" cy="474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Conteúdo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217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77" r:id="rId3"/>
    <p:sldLayoutId id="2147483680" r:id="rId4"/>
    <p:sldLayoutId id="2147483682" r:id="rId5"/>
    <p:sldLayoutId id="2147483683" r:id="rId6"/>
    <p:sldLayoutId id="2147483678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4C6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00809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LEIS/L6766.htm#art2&#167;6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LEIS/L6766.htm#art2&#167;6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47210" y="3310251"/>
            <a:ext cx="4459706" cy="2888249"/>
          </a:xfrm>
        </p:spPr>
        <p:txBody>
          <a:bodyPr/>
          <a:lstStyle/>
          <a:p>
            <a:r>
              <a:rPr lang="pt-BR" dirty="0"/>
              <a:t>Investimentos em habitação de interesse social</a:t>
            </a:r>
            <a:br>
              <a:rPr lang="pt-BR" dirty="0"/>
            </a:br>
            <a:r>
              <a:rPr lang="pt-BR" dirty="0"/>
              <a:t>REN nº 823/2018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2294" y="4876800"/>
            <a:ext cx="7279817" cy="721895"/>
          </a:xfrm>
        </p:spPr>
        <p:txBody>
          <a:bodyPr>
            <a:normAutofit/>
          </a:bodyPr>
          <a:lstStyle/>
          <a:p>
            <a:r>
              <a:rPr lang="pt-BR" dirty="0" smtClean="0"/>
              <a:t>SRD</a:t>
            </a:r>
            <a:endParaRPr lang="pt-BR" dirty="0"/>
          </a:p>
          <a:p>
            <a:r>
              <a:rPr lang="pt-BR" dirty="0" smtClean="0"/>
              <a:t>Superintendência </a:t>
            </a:r>
            <a:r>
              <a:rPr lang="pt-BR" dirty="0"/>
              <a:t>de Regulação dos Serviços de </a:t>
            </a:r>
            <a:r>
              <a:rPr lang="pt-BR" dirty="0" smtClean="0"/>
              <a:t>Distribuição</a:t>
            </a:r>
            <a:endParaRPr lang="pt-BR" dirty="0"/>
          </a:p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Brasília-DF, </a:t>
            </a:r>
            <a:r>
              <a:rPr lang="pt-BR" dirty="0" smtClean="0"/>
              <a:t>28/11/2018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900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82574" y="185452"/>
            <a:ext cx="7696200" cy="705852"/>
          </a:xfrm>
        </p:spPr>
        <p:txBody>
          <a:bodyPr/>
          <a:lstStyle/>
          <a:p>
            <a:r>
              <a:rPr lang="pt-BR" dirty="0" smtClean="0"/>
              <a:t>Contexto Legal – Regras Gerais</a:t>
            </a:r>
            <a:endParaRPr lang="pt-BR" dirty="0"/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>
          <a:xfrm>
            <a:off x="397722" y="1359255"/>
            <a:ext cx="11548350" cy="4412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A9A00"/>
              </a:buClr>
              <a:buSzPct val="80000"/>
              <a:buFont typeface="Wingdings" panose="05000000000000000000" pitchFamily="2" charset="2"/>
              <a:buChar char="v"/>
              <a:defRPr sz="2400" kern="1200">
                <a:solidFill>
                  <a:srgbClr val="00809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800" b="1" dirty="0" smtClean="0">
                <a:solidFill>
                  <a:schemeClr val="tx1"/>
                </a:solidFill>
              </a:rPr>
              <a:t>Infraestrutura básica / essencial </a:t>
            </a:r>
            <a:r>
              <a:rPr lang="pt-BR" sz="2800" dirty="0" smtClean="0">
                <a:solidFill>
                  <a:schemeClr val="tx1"/>
                </a:solidFill>
              </a:rPr>
              <a:t>(abastecimento água, coleta e tratamento esgoto, rede de energia, drenagem, iluminação </a:t>
            </a:r>
            <a:r>
              <a:rPr lang="pt-BR" sz="2800" dirty="0">
                <a:solidFill>
                  <a:schemeClr val="tx1"/>
                </a:solidFill>
              </a:rPr>
              <a:t>pública, </a:t>
            </a:r>
            <a:r>
              <a:rPr lang="pt-BR" sz="2800" dirty="0" smtClean="0">
                <a:solidFill>
                  <a:schemeClr val="tx1"/>
                </a:solidFill>
              </a:rPr>
              <a:t> </a:t>
            </a:r>
            <a:r>
              <a:rPr lang="pt-BR" sz="2800" dirty="0">
                <a:solidFill>
                  <a:schemeClr val="tx1"/>
                </a:solidFill>
              </a:rPr>
              <a:t>vias de </a:t>
            </a:r>
            <a:r>
              <a:rPr lang="pt-BR" sz="2800" dirty="0" smtClean="0">
                <a:solidFill>
                  <a:schemeClr val="tx1"/>
                </a:solidFill>
              </a:rPr>
              <a:t>circulação </a:t>
            </a:r>
            <a:r>
              <a:rPr lang="pt-BR" sz="2800" dirty="0" err="1" smtClean="0">
                <a:solidFill>
                  <a:schemeClr val="tx1"/>
                </a:solidFill>
              </a:rPr>
              <a:t>etc</a:t>
            </a:r>
            <a:r>
              <a:rPr lang="pt-BR" sz="2800" dirty="0" smtClean="0">
                <a:solidFill>
                  <a:schemeClr val="tx1"/>
                </a:solidFill>
              </a:rPr>
              <a:t>)</a:t>
            </a:r>
          </a:p>
          <a:p>
            <a:pPr marL="0" indent="0" algn="just">
              <a:buNone/>
            </a:pPr>
            <a:r>
              <a:rPr lang="pt-BR" sz="2800" b="1" dirty="0" smtClean="0">
                <a:solidFill>
                  <a:srgbClr val="FF0000"/>
                </a:solidFill>
                <a:latin typeface="Calibri"/>
              </a:rPr>
              <a:t>→ </a:t>
            </a:r>
            <a:r>
              <a:rPr lang="pt-BR" sz="2800" b="1" dirty="0">
                <a:solidFill>
                  <a:srgbClr val="FF0000"/>
                </a:solidFill>
              </a:rPr>
              <a:t>R</a:t>
            </a:r>
            <a:r>
              <a:rPr lang="pt-BR" sz="2800" b="1" dirty="0" smtClean="0">
                <a:solidFill>
                  <a:srgbClr val="FF0000"/>
                </a:solidFill>
              </a:rPr>
              <a:t>esponsabilidade do loteador / empreendedor</a:t>
            </a:r>
          </a:p>
          <a:p>
            <a:pPr marL="0" indent="0" algn="just">
              <a:buNone/>
            </a:pPr>
            <a:endParaRPr lang="pt-BR" sz="1800" b="1" dirty="0" smtClean="0">
              <a:solidFill>
                <a:schemeClr val="tx1"/>
              </a:solidFill>
            </a:endParaRP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sz="2800" b="1" dirty="0" smtClean="0">
                <a:solidFill>
                  <a:schemeClr val="tx1"/>
                </a:solidFill>
              </a:rPr>
              <a:t>Lei nº 6.766/1979 – Parcelamento do Solo</a:t>
            </a:r>
          </a:p>
          <a:p>
            <a:pPr marL="0" indent="0" algn="just">
              <a:buNone/>
            </a:pPr>
            <a:endParaRPr lang="pt-BR" sz="2800" dirty="0">
              <a:solidFill>
                <a:schemeClr val="tx1"/>
              </a:solidFill>
            </a:endParaRPr>
          </a:p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pt-BR" sz="2800" b="1" dirty="0" smtClean="0">
                <a:solidFill>
                  <a:schemeClr val="tx1"/>
                </a:solidFill>
              </a:rPr>
              <a:t>Lei nº 10.406/2002 (Código Civil) - art. 1.358-A – Condomínio de Lotes</a:t>
            </a:r>
          </a:p>
        </p:txBody>
      </p:sp>
    </p:spTree>
    <p:extLst>
      <p:ext uri="{BB962C8B-B14F-4D97-AF65-F5344CB8AC3E}">
        <p14:creationId xmlns:p14="http://schemas.microsoft.com/office/powerpoint/2010/main" val="254845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96122" y="350552"/>
            <a:ext cx="10663978" cy="705852"/>
          </a:xfrm>
        </p:spPr>
        <p:txBody>
          <a:bodyPr/>
          <a:lstStyle/>
          <a:p>
            <a:r>
              <a:rPr lang="pt-BR" dirty="0"/>
              <a:t>Lei nº 11.977/2009 – </a:t>
            </a:r>
            <a:r>
              <a:rPr lang="pt-BR" sz="2000" dirty="0"/>
              <a:t>Programa Minha Casa Minha Vida </a:t>
            </a:r>
            <a:endParaRPr lang="pt-BR" dirty="0"/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>
          <a:xfrm>
            <a:off x="296122" y="1234270"/>
            <a:ext cx="11548350" cy="4412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A9A00"/>
              </a:buClr>
              <a:buSzPct val="80000"/>
              <a:buFont typeface="Wingdings" panose="05000000000000000000" pitchFamily="2" charset="2"/>
              <a:buChar char="v"/>
              <a:defRPr sz="2400" kern="1200">
                <a:solidFill>
                  <a:srgbClr val="00809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dirty="0" smtClean="0">
                <a:solidFill>
                  <a:schemeClr val="tx1"/>
                </a:solidFill>
              </a:rPr>
              <a:t>Concepção da política: Toda a infraestrutura custeada pelo PMCMV</a:t>
            </a:r>
          </a:p>
          <a:p>
            <a:pPr marL="0" indent="0" algn="just">
              <a:buNone/>
            </a:pPr>
            <a:endParaRPr lang="pt-BR" sz="7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chemeClr val="tx1"/>
                </a:solidFill>
              </a:rPr>
              <a:t>Ex. </a:t>
            </a:r>
            <a:r>
              <a:rPr lang="pt-BR" dirty="0" err="1" smtClean="0">
                <a:solidFill>
                  <a:schemeClr val="tx1"/>
                </a:solidFill>
              </a:rPr>
              <a:t>Prt</a:t>
            </a:r>
            <a:r>
              <a:rPr lang="pt-BR" dirty="0" smtClean="0">
                <a:solidFill>
                  <a:schemeClr val="tx1"/>
                </a:solidFill>
              </a:rPr>
              <a:t>. 93/2010 – Ministérios das Cidades</a:t>
            </a:r>
          </a:p>
          <a:p>
            <a:pPr marL="0" indent="0" algn="just">
              <a:buNone/>
            </a:pPr>
            <a:endParaRPr lang="pt-BR" sz="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sz="2000" dirty="0">
                <a:solidFill>
                  <a:schemeClr val="tx1"/>
                </a:solidFill>
              </a:rPr>
              <a:t>4.1 Os projetos serão elaborados para a execução de empreendimentos inseridos na malha urbana e que contem com a existência de infraestrutura básica que permita as ligações domiciliares de abastecimento de água, esgotamento sanitário e energia elétrica, bem como vias de acesso e transportes públicos</a:t>
            </a:r>
            <a:r>
              <a:rPr lang="pt-BR" sz="200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endParaRPr lang="pt-BR" sz="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sz="2000" dirty="0">
                <a:solidFill>
                  <a:schemeClr val="tx1"/>
                </a:solidFill>
              </a:rPr>
              <a:t>4.2 No caso de aquisição de projetos sob a forma de loteamento ou conjunto habitacional, cuja infraestrutura não se encontra executada,</a:t>
            </a:r>
            <a:r>
              <a:rPr lang="pt-BR" sz="2000" b="1" u="sng" dirty="0">
                <a:solidFill>
                  <a:schemeClr val="tx1"/>
                </a:solidFill>
              </a:rPr>
              <a:t> o valor de investimento poderá compreender os custos com a infraestrutura externa aos lotes adquiridos</a:t>
            </a:r>
            <a:r>
              <a:rPr lang="pt-BR" sz="200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[...]</a:t>
            </a:r>
          </a:p>
          <a:p>
            <a:pPr marL="0" indent="0" algn="just"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6.2 </a:t>
            </a:r>
            <a:r>
              <a:rPr lang="pt-BR" sz="2000" dirty="0">
                <a:solidFill>
                  <a:schemeClr val="tx1"/>
                </a:solidFill>
              </a:rPr>
              <a:t>Ao valor máximo de aquisição das unidades poderão ser acrescidos os custos relativos a aquisição e instalação de equipamento de energia solar, incluindo os serviços de instalações hidráulicas.</a:t>
            </a:r>
          </a:p>
          <a:p>
            <a:pPr marL="0" indent="0" algn="just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3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82574" y="185452"/>
            <a:ext cx="7696200" cy="705852"/>
          </a:xfrm>
        </p:spPr>
        <p:txBody>
          <a:bodyPr/>
          <a:lstStyle/>
          <a:p>
            <a:r>
              <a:rPr lang="pt-BR" dirty="0" smtClean="0"/>
              <a:t>Histórico</a:t>
            </a:r>
            <a:endParaRPr lang="pt-BR" dirty="0"/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>
          <a:xfrm>
            <a:off x="296122" y="1234271"/>
            <a:ext cx="11548350" cy="2461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A9A00"/>
              </a:buClr>
              <a:buSzPct val="80000"/>
              <a:buFont typeface="Wingdings" panose="05000000000000000000" pitchFamily="2" charset="2"/>
              <a:buChar char="v"/>
              <a:defRPr sz="2400" kern="1200">
                <a:solidFill>
                  <a:srgbClr val="00809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dirty="0" smtClean="0">
                <a:solidFill>
                  <a:schemeClr val="tx1"/>
                </a:solidFill>
              </a:rPr>
              <a:t>2012 – Movimento do Governo Federal para reduzir o custo das casas do PMCMV</a:t>
            </a:r>
          </a:p>
          <a:p>
            <a:pPr marL="0" indent="0" algn="just">
              <a:buNone/>
            </a:pPr>
            <a:endParaRPr lang="pt-BR" sz="2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chemeClr val="tx1"/>
                </a:solidFill>
              </a:rPr>
              <a:t>2012/2013 - </a:t>
            </a:r>
            <a:r>
              <a:rPr lang="pt-BR" dirty="0">
                <a:solidFill>
                  <a:schemeClr val="tx1"/>
                </a:solidFill>
              </a:rPr>
              <a:t>Movimento do Governo Federal para reduzir o custo da </a:t>
            </a:r>
            <a:r>
              <a:rPr lang="pt-BR" dirty="0" smtClean="0">
                <a:solidFill>
                  <a:schemeClr val="tx1"/>
                </a:solidFill>
              </a:rPr>
              <a:t>energia elétrica (MPV 579/2013)</a:t>
            </a:r>
          </a:p>
          <a:p>
            <a:pPr marL="0" indent="0" algn="just">
              <a:buNone/>
            </a:pPr>
            <a:endParaRPr lang="pt-BR" sz="7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chemeClr val="tx1"/>
                </a:solidFill>
              </a:rPr>
              <a:t>“Acordo/Entendimento”: Casa Civil, MPOG, </a:t>
            </a:r>
            <a:r>
              <a:rPr lang="pt-BR" dirty="0" err="1" smtClean="0">
                <a:solidFill>
                  <a:schemeClr val="tx1"/>
                </a:solidFill>
              </a:rPr>
              <a:t>MCidades</a:t>
            </a:r>
            <a:r>
              <a:rPr lang="pt-BR" dirty="0" smtClean="0">
                <a:solidFill>
                  <a:schemeClr val="tx1"/>
                </a:solidFill>
              </a:rPr>
              <a:t>, Caixa, ANEEL </a:t>
            </a:r>
            <a:r>
              <a:rPr lang="pt-BR" dirty="0" smtClean="0">
                <a:solidFill>
                  <a:schemeClr val="tx1"/>
                </a:solidFill>
                <a:latin typeface="Calibri"/>
              </a:rPr>
              <a:t>→</a:t>
            </a:r>
            <a:r>
              <a:rPr lang="pt-BR" dirty="0" smtClean="0">
                <a:solidFill>
                  <a:schemeClr val="tx1"/>
                </a:solidFill>
              </a:rPr>
              <a:t> Setor Elétrico assumir os custos da infraestrutura de energia elétrica do PMCMV</a:t>
            </a:r>
          </a:p>
          <a:p>
            <a:pPr marL="0" indent="0" algn="just">
              <a:buNone/>
            </a:pPr>
            <a:endParaRPr lang="pt-BR" sz="12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sz="400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96122" y="3877439"/>
            <a:ext cx="115483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err="1"/>
              <a:t>Prt</a:t>
            </a:r>
            <a:r>
              <a:rPr lang="pt-BR" sz="2000" b="1" dirty="0"/>
              <a:t>. </a:t>
            </a:r>
            <a:r>
              <a:rPr lang="pt-BR" sz="2000" b="1" dirty="0" smtClean="0"/>
              <a:t>238/2012 </a:t>
            </a:r>
            <a:r>
              <a:rPr lang="pt-BR" sz="2000" b="1" dirty="0" err="1" smtClean="0"/>
              <a:t>MCidades</a:t>
            </a:r>
            <a:r>
              <a:rPr lang="pt-BR" sz="2000" dirty="0" smtClean="0"/>
              <a:t>: </a:t>
            </a:r>
            <a:endParaRPr lang="pt-BR" sz="2000" dirty="0"/>
          </a:p>
          <a:p>
            <a:pPr algn="just"/>
            <a:r>
              <a:rPr lang="pt-BR" sz="2000" dirty="0"/>
              <a:t>7.3. Os valores máximos de aquisição estabelecidos nos subitens 7.1. e 7.2.1. poderão compreender os custos de aquisição do terreno, edificação, equipamentos de uso comum, tributos, despesas de legalização, trabalho social e execução de infraestrutura interna, </a:t>
            </a:r>
            <a:r>
              <a:rPr lang="pt-BR" sz="2000" b="1" u="sng" dirty="0"/>
              <a:t>excetuada a de responsabilidade da distribuidora de energia elétrica, nas condições estabelecidas na Resolução Normativa nº 414, de 9 de setembro de 2010, da Agência Nacional de Energia Elétrica - Aneel</a:t>
            </a:r>
            <a:r>
              <a:rPr lang="pt-B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86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82574" y="185452"/>
            <a:ext cx="7696200" cy="705852"/>
          </a:xfrm>
        </p:spPr>
        <p:txBody>
          <a:bodyPr/>
          <a:lstStyle/>
          <a:p>
            <a:r>
              <a:rPr lang="pt-BR" dirty="0" smtClean="0"/>
              <a:t>Histórico</a:t>
            </a:r>
            <a:endParaRPr lang="pt-BR" dirty="0"/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>
          <a:xfrm>
            <a:off x="296122" y="1234270"/>
            <a:ext cx="11548350" cy="4412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A9A00"/>
              </a:buClr>
              <a:buSzPct val="80000"/>
              <a:buFont typeface="Wingdings" panose="05000000000000000000" pitchFamily="2" charset="2"/>
              <a:buChar char="v"/>
              <a:defRPr sz="2400" kern="1200">
                <a:solidFill>
                  <a:srgbClr val="00809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dirty="0" smtClean="0">
                <a:solidFill>
                  <a:schemeClr val="tx1"/>
                </a:solidFill>
              </a:rPr>
              <a:t>Princípio da Legalidade:</a:t>
            </a:r>
          </a:p>
          <a:p>
            <a:pPr marL="0" indent="0" algn="just">
              <a:buNone/>
            </a:pPr>
            <a:endParaRPr lang="pt-BR" sz="11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chemeClr val="tx1"/>
                </a:solidFill>
              </a:rPr>
              <a:t>CF88 – art. </a:t>
            </a:r>
            <a:r>
              <a:rPr lang="pt-BR" dirty="0">
                <a:solidFill>
                  <a:schemeClr val="tx1"/>
                </a:solidFill>
              </a:rPr>
              <a:t>5º, II - </a:t>
            </a:r>
            <a:r>
              <a:rPr lang="pt-BR" dirty="0" smtClean="0">
                <a:solidFill>
                  <a:schemeClr val="tx1"/>
                </a:solidFill>
              </a:rPr>
              <a:t>ninguém </a:t>
            </a:r>
            <a:r>
              <a:rPr lang="pt-BR" dirty="0">
                <a:solidFill>
                  <a:schemeClr val="tx1"/>
                </a:solidFill>
              </a:rPr>
              <a:t>será obrigado a fazer ou deixar de fazer alguma coisa senão em virtude de lei;</a:t>
            </a:r>
            <a:endParaRPr lang="pt-B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sz="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chemeClr val="tx1"/>
                </a:solidFill>
              </a:rPr>
              <a:t>Fundamento Jurídico: L. 11.977/2009:</a:t>
            </a:r>
          </a:p>
          <a:p>
            <a:pPr marL="0" indent="0" algn="just">
              <a:buNone/>
            </a:pPr>
            <a:endParaRPr lang="pt-BR" sz="7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chemeClr val="tx1"/>
                </a:solidFill>
              </a:rPr>
              <a:t>Art</a:t>
            </a:r>
            <a:r>
              <a:rPr lang="pt-BR" dirty="0">
                <a:solidFill>
                  <a:schemeClr val="tx1"/>
                </a:solidFill>
              </a:rPr>
              <a:t>. 55.  Na regularização fundiária de interesse social, caberá ao poder público, diretamente ou por meio de seus concessionários ou permissionários de serviços públicos, a implantação do sistema viário e da infraestrutura básica, previstos no </a:t>
            </a:r>
            <a:r>
              <a:rPr lang="pt-BR" dirty="0">
                <a:solidFill>
                  <a:schemeClr val="tx1"/>
                </a:solidFill>
                <a:hlinkClick r:id="rId2"/>
              </a:rPr>
              <a:t>§ </a:t>
            </a:r>
            <a:r>
              <a:rPr lang="pt-BR" dirty="0" smtClean="0">
                <a:solidFill>
                  <a:schemeClr val="tx1"/>
                </a:solidFill>
                <a:hlinkClick r:id="rId2"/>
              </a:rPr>
              <a:t>6º</a:t>
            </a:r>
            <a:r>
              <a:rPr lang="pt-BR" dirty="0">
                <a:solidFill>
                  <a:schemeClr val="tx1"/>
                </a:solidFill>
                <a:hlinkClick r:id="rId2"/>
              </a:rPr>
              <a:t> do art. </a:t>
            </a:r>
            <a:r>
              <a:rPr lang="pt-BR" dirty="0" smtClean="0">
                <a:solidFill>
                  <a:schemeClr val="tx1"/>
                </a:solidFill>
                <a:hlinkClick r:id="rId2"/>
              </a:rPr>
              <a:t>2º</a:t>
            </a:r>
            <a:r>
              <a:rPr lang="pt-BR" dirty="0">
                <a:solidFill>
                  <a:schemeClr val="tx1"/>
                </a:solidFill>
                <a:hlinkClick r:id="rId2"/>
              </a:rPr>
              <a:t> da Lei </a:t>
            </a:r>
            <a:r>
              <a:rPr lang="pt-BR" dirty="0" smtClean="0">
                <a:solidFill>
                  <a:schemeClr val="tx1"/>
                </a:solidFill>
                <a:hlinkClick r:id="rId2"/>
              </a:rPr>
              <a:t>nº</a:t>
            </a:r>
            <a:r>
              <a:rPr lang="pt-BR" dirty="0">
                <a:solidFill>
                  <a:schemeClr val="tx1"/>
                </a:solidFill>
                <a:hlinkClick r:id="rId2"/>
              </a:rPr>
              <a:t> 6.766, de 19 de dezembro de 1979</a:t>
            </a:r>
            <a:r>
              <a:rPr lang="pt-BR" dirty="0">
                <a:solidFill>
                  <a:schemeClr val="tx1"/>
                </a:solidFill>
              </a:rPr>
              <a:t>, ainda que promovida pelos legitimados previstos nos incisos I e II do art. 50.</a:t>
            </a:r>
          </a:p>
        </p:txBody>
      </p:sp>
    </p:spTree>
    <p:extLst>
      <p:ext uri="{BB962C8B-B14F-4D97-AF65-F5344CB8AC3E}">
        <p14:creationId xmlns:p14="http://schemas.microsoft.com/office/powerpoint/2010/main" val="23793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82574" y="185452"/>
            <a:ext cx="7696200" cy="705852"/>
          </a:xfrm>
        </p:spPr>
        <p:txBody>
          <a:bodyPr/>
          <a:lstStyle/>
          <a:p>
            <a:r>
              <a:rPr lang="pt-BR" dirty="0"/>
              <a:t>Lei nº 13.465/2017 (MP nº 759/2016)</a:t>
            </a: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>
          <a:xfrm>
            <a:off x="296122" y="1234270"/>
            <a:ext cx="11548350" cy="4412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A9A00"/>
              </a:buClr>
              <a:buSzPct val="80000"/>
              <a:buFont typeface="Wingdings" panose="05000000000000000000" pitchFamily="2" charset="2"/>
              <a:buChar char="v"/>
              <a:defRPr sz="2400" kern="1200">
                <a:solidFill>
                  <a:srgbClr val="00809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dirty="0" smtClean="0">
                <a:solidFill>
                  <a:schemeClr val="tx1"/>
                </a:solidFill>
              </a:rPr>
              <a:t>Revoga o Capítulo III da L. 11.977/2009:</a:t>
            </a:r>
          </a:p>
          <a:p>
            <a:pPr marL="0" indent="0" algn="just">
              <a:buNone/>
            </a:pPr>
            <a:endParaRPr lang="pt-BR" sz="1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sz="2000" strike="sngStrike" dirty="0" smtClean="0">
                <a:solidFill>
                  <a:srgbClr val="FF0000"/>
                </a:solidFill>
              </a:rPr>
              <a:t>Art</a:t>
            </a:r>
            <a:r>
              <a:rPr lang="pt-BR" sz="2000" strike="sngStrike" dirty="0">
                <a:solidFill>
                  <a:srgbClr val="FF0000"/>
                </a:solidFill>
              </a:rPr>
              <a:t>. 55.  Na regularização fundiária de interesse social, caberá ao poder público, diretamente ou por meio de seus concessionários ou permissionários de serviços públicos, a implantação do sistema viário e da infraestrutura básica, previstos no </a:t>
            </a:r>
            <a:r>
              <a:rPr lang="pt-BR" sz="2000" strike="sngStrike" dirty="0">
                <a:solidFill>
                  <a:srgbClr val="FF0000"/>
                </a:solidFill>
                <a:hlinkClick r:id="rId2"/>
              </a:rPr>
              <a:t>§ </a:t>
            </a:r>
            <a:r>
              <a:rPr lang="pt-BR" sz="2000" strike="sngStrike" dirty="0" smtClean="0">
                <a:solidFill>
                  <a:srgbClr val="FF0000"/>
                </a:solidFill>
                <a:hlinkClick r:id="rId2"/>
              </a:rPr>
              <a:t>6º</a:t>
            </a:r>
            <a:r>
              <a:rPr lang="pt-BR" sz="2000" strike="sngStrike" dirty="0">
                <a:solidFill>
                  <a:srgbClr val="FF0000"/>
                </a:solidFill>
                <a:hlinkClick r:id="rId2"/>
              </a:rPr>
              <a:t> do art. </a:t>
            </a:r>
            <a:r>
              <a:rPr lang="pt-BR" sz="2000" strike="sngStrike" dirty="0" smtClean="0">
                <a:solidFill>
                  <a:srgbClr val="FF0000"/>
                </a:solidFill>
                <a:hlinkClick r:id="rId2"/>
              </a:rPr>
              <a:t>2º</a:t>
            </a:r>
            <a:r>
              <a:rPr lang="pt-BR" sz="2000" strike="sngStrike" dirty="0">
                <a:solidFill>
                  <a:srgbClr val="FF0000"/>
                </a:solidFill>
                <a:hlinkClick r:id="rId2"/>
              </a:rPr>
              <a:t> da Lei </a:t>
            </a:r>
            <a:r>
              <a:rPr lang="pt-BR" sz="2000" strike="sngStrike" dirty="0" smtClean="0">
                <a:solidFill>
                  <a:srgbClr val="FF0000"/>
                </a:solidFill>
                <a:hlinkClick r:id="rId2"/>
              </a:rPr>
              <a:t>nº</a:t>
            </a:r>
            <a:r>
              <a:rPr lang="pt-BR" sz="2000" strike="sngStrike" dirty="0">
                <a:solidFill>
                  <a:srgbClr val="FF0000"/>
                </a:solidFill>
                <a:hlinkClick r:id="rId2"/>
              </a:rPr>
              <a:t> 6.766, de 19 de dezembro de 1979</a:t>
            </a:r>
            <a:r>
              <a:rPr lang="pt-BR" sz="2000" strike="sngStrike" dirty="0">
                <a:solidFill>
                  <a:srgbClr val="FF0000"/>
                </a:solidFill>
              </a:rPr>
              <a:t>, ainda que promovida pelos legitimados previstos nos incisos I e II do art. 50</a:t>
            </a:r>
            <a:r>
              <a:rPr lang="pt-BR" sz="2000" strike="sngStrike" dirty="0" smtClean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buNone/>
            </a:pPr>
            <a:endParaRPr lang="pt-BR" sz="1400" strike="sngStrike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chemeClr val="tx1"/>
                </a:solidFill>
              </a:rPr>
              <a:t>Art</a:t>
            </a:r>
            <a:r>
              <a:rPr lang="pt-BR" dirty="0">
                <a:solidFill>
                  <a:schemeClr val="tx1"/>
                </a:solidFill>
              </a:rPr>
              <a:t>. 37.  Na </a:t>
            </a:r>
            <a:r>
              <a:rPr lang="pt-BR" dirty="0" err="1">
                <a:solidFill>
                  <a:schemeClr val="tx1"/>
                </a:solidFill>
              </a:rPr>
              <a:t>Reurb</a:t>
            </a:r>
            <a:r>
              <a:rPr lang="pt-BR" dirty="0">
                <a:solidFill>
                  <a:schemeClr val="tx1"/>
                </a:solidFill>
              </a:rPr>
              <a:t>-S, caberá ao poder público competente, diretamente ou por meio da administração pública indireta, implementar a infraestrutura essencial, os equipamentos comunitários e as melhorias habitacionais previstos nos projetos de regularização, assim como arcar com os ônus de sua manutenção.</a:t>
            </a:r>
            <a:endParaRPr lang="pt-BR" strike="sngStrike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strike="sngStrik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26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82574" y="185452"/>
            <a:ext cx="7696200" cy="705852"/>
          </a:xfrm>
        </p:spPr>
        <p:txBody>
          <a:bodyPr/>
          <a:lstStyle/>
          <a:p>
            <a:r>
              <a:rPr lang="pt-BR" dirty="0"/>
              <a:t>Lei nº 13.465/2017 (MP nº 759/2016)</a:t>
            </a: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>
          <a:xfrm>
            <a:off x="296122" y="1234271"/>
            <a:ext cx="11548350" cy="1623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A9A00"/>
              </a:buClr>
              <a:buSzPct val="80000"/>
              <a:buFont typeface="Wingdings" panose="05000000000000000000" pitchFamily="2" charset="2"/>
              <a:buChar char="v"/>
              <a:defRPr sz="2400" kern="1200">
                <a:solidFill>
                  <a:srgbClr val="00809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Art. 33.  </a:t>
            </a:r>
            <a:r>
              <a:rPr lang="pt-BR" dirty="0" smtClean="0">
                <a:solidFill>
                  <a:schemeClr val="tx1"/>
                </a:solidFill>
              </a:rPr>
              <a:t>[...]</a:t>
            </a:r>
            <a:endParaRPr lang="pt-BR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chemeClr val="tx1"/>
                </a:solidFill>
              </a:rPr>
              <a:t>Parágrafo </a:t>
            </a:r>
            <a:r>
              <a:rPr lang="pt-BR" dirty="0">
                <a:solidFill>
                  <a:schemeClr val="tx1"/>
                </a:solidFill>
              </a:rPr>
              <a:t>único.  A elaboração e o custeio do projeto de regularização fundiária e da implantação da infraestrutura essencial obedecerão aos seguintes procedimentos: </a:t>
            </a:r>
            <a:endParaRPr lang="pt-BR" strike="sngStrike" dirty="0">
              <a:solidFill>
                <a:srgbClr val="FF0000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372351"/>
              </p:ext>
            </p:extLst>
          </p:nvPr>
        </p:nvGraphicFramePr>
        <p:xfrm>
          <a:off x="431800" y="3069166"/>
          <a:ext cx="11412672" cy="2889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6336"/>
                <a:gridCol w="5706336"/>
              </a:tblGrid>
              <a:tr h="664634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REURB-S (Interesse Social)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REURB-E (Interesse Específico)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4517"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Responsabilidade do Município/DF de elaborar</a:t>
                      </a:r>
                      <a:r>
                        <a:rPr lang="pt-BR" sz="2000" baseline="0" dirty="0" smtClean="0">
                          <a:solidFill>
                            <a:schemeClr val="tx1"/>
                          </a:solidFill>
                        </a:rPr>
                        <a:t> o projeto e implantar a infraestrutura essencial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Contratada e custeada pelos potenciais beneficiários</a:t>
                      </a:r>
                    </a:p>
                    <a:p>
                      <a:pPr algn="just"/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Área pública e interesse público: Município/DF pode elaborar</a:t>
                      </a:r>
                      <a:r>
                        <a:rPr lang="pt-BR" sz="2000" baseline="0" dirty="0" smtClean="0">
                          <a:solidFill>
                            <a:schemeClr val="tx1"/>
                          </a:solidFill>
                        </a:rPr>
                        <a:t> o projeto e implantar a infraestrutura essencial e cobrar dos beneficiários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76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18760" y="224416"/>
            <a:ext cx="7696200" cy="705852"/>
          </a:xfrm>
        </p:spPr>
        <p:txBody>
          <a:bodyPr/>
          <a:lstStyle/>
          <a:p>
            <a:r>
              <a:rPr lang="pt-BR" dirty="0" smtClean="0"/>
              <a:t>Discussões feitas pela ANEEL</a:t>
            </a:r>
            <a:endParaRPr lang="pt-BR" dirty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>
          <a:xfrm>
            <a:off x="190500" y="1043770"/>
            <a:ext cx="11798300" cy="4412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A9A00"/>
              </a:buClr>
              <a:buSzPct val="80000"/>
              <a:buFont typeface="Wingdings" panose="05000000000000000000" pitchFamily="2" charset="2"/>
              <a:buChar char="v"/>
              <a:defRPr sz="2400" kern="1200">
                <a:solidFill>
                  <a:srgbClr val="00809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FF0000"/>
                </a:solidFill>
              </a:rPr>
              <a:t>MP 759/2016 </a:t>
            </a:r>
            <a:r>
              <a:rPr lang="pt-BR" dirty="0" smtClean="0">
                <a:solidFill>
                  <a:srgbClr val="FF0000"/>
                </a:solidFill>
                <a:latin typeface="Calibri"/>
              </a:rPr>
              <a:t>→ </a:t>
            </a:r>
            <a:r>
              <a:rPr lang="pt-BR" dirty="0">
                <a:solidFill>
                  <a:srgbClr val="FF0000"/>
                </a:solidFill>
              </a:rPr>
              <a:t>L. </a:t>
            </a:r>
            <a:r>
              <a:rPr lang="pt-BR" dirty="0" smtClean="0">
                <a:solidFill>
                  <a:srgbClr val="FF0000"/>
                </a:solidFill>
              </a:rPr>
              <a:t>13.465/2017  (</a:t>
            </a:r>
            <a:r>
              <a:rPr lang="pt-BR" dirty="0" err="1" smtClean="0">
                <a:solidFill>
                  <a:srgbClr val="FF0000"/>
                </a:solidFill>
              </a:rPr>
              <a:t>jul</a:t>
            </a:r>
            <a:r>
              <a:rPr lang="pt-BR" dirty="0" smtClean="0">
                <a:solidFill>
                  <a:srgbClr val="FF0000"/>
                </a:solidFill>
              </a:rPr>
              <a:t>/2017)</a:t>
            </a:r>
          </a:p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pt-BR" dirty="0" err="1" smtClean="0">
                <a:solidFill>
                  <a:schemeClr val="tx1"/>
                </a:solidFill>
              </a:rPr>
              <a:t>Ago</a:t>
            </a:r>
            <a:r>
              <a:rPr lang="pt-BR" dirty="0" smtClean="0">
                <a:solidFill>
                  <a:schemeClr val="tx1"/>
                </a:solidFill>
              </a:rPr>
              <a:t>/2017 - </a:t>
            </a:r>
            <a:r>
              <a:rPr lang="pt-BR" dirty="0">
                <a:solidFill>
                  <a:schemeClr val="tx1"/>
                </a:solidFill>
              </a:rPr>
              <a:t>Parecer nº </a:t>
            </a:r>
            <a:r>
              <a:rPr lang="pt-BR" dirty="0" smtClean="0">
                <a:solidFill>
                  <a:schemeClr val="tx1"/>
                </a:solidFill>
              </a:rPr>
              <a:t>323/2017/PFANEEL/PGF/AGU: </a:t>
            </a:r>
            <a:r>
              <a:rPr lang="pt-BR" b="1" dirty="0" smtClean="0">
                <a:solidFill>
                  <a:schemeClr val="tx1"/>
                </a:solidFill>
              </a:rPr>
              <a:t>Art</a:t>
            </a:r>
            <a:r>
              <a:rPr lang="pt-BR" b="1" dirty="0">
                <a:solidFill>
                  <a:schemeClr val="tx1"/>
                </a:solidFill>
              </a:rPr>
              <a:t>. 47 da REN 414/2010 foi tacitamente </a:t>
            </a:r>
            <a:r>
              <a:rPr lang="pt-BR" b="1" dirty="0" smtClean="0">
                <a:solidFill>
                  <a:schemeClr val="tx1"/>
                </a:solidFill>
              </a:rPr>
              <a:t>revogado</a:t>
            </a:r>
            <a:endParaRPr lang="pt-BR" b="1" dirty="0">
              <a:solidFill>
                <a:schemeClr val="tx1"/>
              </a:solidFill>
            </a:endParaRPr>
          </a:p>
          <a:p>
            <a:pPr algn="just">
              <a:buClrTx/>
              <a:buFont typeface="Wingdings" panose="05000000000000000000" pitchFamily="2" charset="2"/>
              <a:buChar char="ü"/>
            </a:pPr>
            <a:endParaRPr lang="pt-BR" sz="100" dirty="0">
              <a:solidFill>
                <a:schemeClr val="tx1"/>
              </a:solidFill>
            </a:endParaRPr>
          </a:p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Set/2017 - Reunião com o </a:t>
            </a:r>
            <a:r>
              <a:rPr lang="pt-BR" dirty="0" err="1" smtClean="0">
                <a:solidFill>
                  <a:schemeClr val="tx1"/>
                </a:solidFill>
              </a:rPr>
              <a:t>MCidades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– Secretaria Nacional de Habitação</a:t>
            </a:r>
            <a:endParaRPr lang="pt-BR" dirty="0" smtClean="0">
              <a:solidFill>
                <a:schemeClr val="tx1"/>
              </a:solidFill>
            </a:endParaRPr>
          </a:p>
          <a:p>
            <a:pPr algn="just">
              <a:buClrTx/>
              <a:buFont typeface="Wingdings" panose="05000000000000000000" pitchFamily="2" charset="2"/>
              <a:buChar char="ü"/>
            </a:pPr>
            <a:endParaRPr lang="pt-BR" sz="700" dirty="0">
              <a:solidFill>
                <a:schemeClr val="tx1"/>
              </a:solidFill>
            </a:endParaRPr>
          </a:p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Audiência Pública nº 68/2017 – 23/11/2017 a 9/01/2018</a:t>
            </a:r>
          </a:p>
          <a:p>
            <a:pPr algn="just">
              <a:buClrTx/>
              <a:buFont typeface="Wingdings" panose="05000000000000000000" pitchFamily="2" charset="2"/>
              <a:buChar char="ü"/>
            </a:pPr>
            <a:endParaRPr lang="pt-BR" sz="1050" dirty="0" smtClean="0">
              <a:solidFill>
                <a:schemeClr val="tx1"/>
              </a:solidFill>
            </a:endParaRPr>
          </a:p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Mar/2018 - </a:t>
            </a:r>
            <a:r>
              <a:rPr lang="pt-BR" dirty="0">
                <a:solidFill>
                  <a:schemeClr val="tx1"/>
                </a:solidFill>
              </a:rPr>
              <a:t>Reunião com o </a:t>
            </a:r>
            <a:r>
              <a:rPr lang="pt-BR" dirty="0" err="1" smtClean="0">
                <a:solidFill>
                  <a:schemeClr val="tx1"/>
                </a:solidFill>
              </a:rPr>
              <a:t>MCidades</a:t>
            </a:r>
            <a:r>
              <a:rPr lang="pt-BR" dirty="0" smtClean="0">
                <a:solidFill>
                  <a:schemeClr val="tx1"/>
                </a:solidFill>
              </a:rPr>
              <a:t> – Secretaria Nacional de Habitação</a:t>
            </a:r>
          </a:p>
          <a:p>
            <a:pPr algn="just">
              <a:buClrTx/>
              <a:buFont typeface="Wingdings" panose="05000000000000000000" pitchFamily="2" charset="2"/>
              <a:buChar char="ü"/>
            </a:pPr>
            <a:endParaRPr lang="pt-BR" sz="1000" dirty="0">
              <a:solidFill>
                <a:schemeClr val="tx1"/>
              </a:solidFill>
            </a:endParaRPr>
          </a:p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Mar/2018 – Reunião na </a:t>
            </a:r>
            <a:r>
              <a:rPr lang="pt-BR" dirty="0">
                <a:solidFill>
                  <a:schemeClr val="tx1"/>
                </a:solidFill>
              </a:rPr>
              <a:t>Casa Civil e Departamento de Assuntos Fundiários Urbanos </a:t>
            </a:r>
            <a:endParaRPr lang="pt-BR" dirty="0" smtClean="0">
              <a:solidFill>
                <a:schemeClr val="tx1"/>
              </a:solidFill>
            </a:endParaRPr>
          </a:p>
          <a:p>
            <a:pPr algn="just">
              <a:buClrTx/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tx1"/>
              </a:solidFill>
            </a:endParaRPr>
          </a:p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pt-BR" dirty="0" err="1" smtClean="0">
                <a:solidFill>
                  <a:schemeClr val="tx1"/>
                </a:solidFill>
              </a:rPr>
              <a:t>Jul</a:t>
            </a:r>
            <a:r>
              <a:rPr lang="pt-BR" dirty="0" smtClean="0">
                <a:solidFill>
                  <a:schemeClr val="tx1"/>
                </a:solidFill>
              </a:rPr>
              <a:t>/2018 – Diretoria aprovou a REN 823/2018 – </a:t>
            </a:r>
            <a:r>
              <a:rPr lang="pt-BR" b="1" dirty="0" smtClean="0">
                <a:solidFill>
                  <a:schemeClr val="tx1"/>
                </a:solidFill>
              </a:rPr>
              <a:t>efeitos a partir de 01/01/2019</a:t>
            </a:r>
            <a:endParaRPr lang="pt-BR" b="1" dirty="0">
              <a:solidFill>
                <a:schemeClr val="tx1"/>
              </a:solidFill>
            </a:endParaRPr>
          </a:p>
          <a:p>
            <a:pPr algn="just">
              <a:buClrTx/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sz="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sz="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25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82574" y="185452"/>
            <a:ext cx="7696200" cy="705852"/>
          </a:xfrm>
        </p:spPr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>
          <a:xfrm>
            <a:off x="232622" y="1196170"/>
            <a:ext cx="11548350" cy="4874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A9A00"/>
              </a:buClr>
              <a:buSzPct val="80000"/>
              <a:buFont typeface="Wingdings" panose="05000000000000000000" pitchFamily="2" charset="2"/>
              <a:buChar char="v"/>
              <a:defRPr sz="2400" kern="1200">
                <a:solidFill>
                  <a:srgbClr val="00809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800"/>
              </a:spcBef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- PMCMV foi concebido internalizando o custo da infraestrutura de energia elétrica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- </a:t>
            </a:r>
            <a:r>
              <a:rPr lang="pt-BR" sz="2800" dirty="0">
                <a:solidFill>
                  <a:schemeClr val="tx1"/>
                </a:solidFill>
              </a:rPr>
              <a:t>A infraestrutura de água / </a:t>
            </a:r>
            <a:r>
              <a:rPr lang="pt-BR" sz="2800" dirty="0" smtClean="0">
                <a:solidFill>
                  <a:schemeClr val="tx1"/>
                </a:solidFill>
              </a:rPr>
              <a:t>esgoto </a:t>
            </a:r>
            <a:r>
              <a:rPr lang="pt-BR" sz="2800" dirty="0">
                <a:solidFill>
                  <a:schemeClr val="tx1"/>
                </a:solidFill>
              </a:rPr>
              <a:t>continua sendo </a:t>
            </a:r>
            <a:r>
              <a:rPr lang="pt-BR" sz="2800" dirty="0" smtClean="0">
                <a:solidFill>
                  <a:schemeClr val="tx1"/>
                </a:solidFill>
              </a:rPr>
              <a:t>custeada pelo </a:t>
            </a:r>
            <a:r>
              <a:rPr lang="pt-BR" sz="2800" dirty="0">
                <a:solidFill>
                  <a:schemeClr val="tx1"/>
                </a:solidFill>
              </a:rPr>
              <a:t>PMCMV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0" indent="0" algn="just">
              <a:spcBef>
                <a:spcPts val="1800"/>
              </a:spcBef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- REN </a:t>
            </a:r>
            <a:r>
              <a:rPr lang="pt-BR" sz="2800" dirty="0">
                <a:solidFill>
                  <a:schemeClr val="tx1"/>
                </a:solidFill>
              </a:rPr>
              <a:t>nº 823/2018 </a:t>
            </a:r>
            <a:r>
              <a:rPr lang="pt-BR" sz="2800" dirty="0" smtClean="0">
                <a:solidFill>
                  <a:schemeClr val="tx1"/>
                </a:solidFill>
              </a:rPr>
              <a:t>decorre </a:t>
            </a:r>
            <a:r>
              <a:rPr lang="pt-BR" sz="2800" dirty="0">
                <a:solidFill>
                  <a:schemeClr val="tx1"/>
                </a:solidFill>
              </a:rPr>
              <a:t>da alteração legal promovida pela L. 13.465/2017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0" indent="0" algn="just">
              <a:spcBef>
                <a:spcPts val="1800"/>
              </a:spcBef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- Não </a:t>
            </a:r>
            <a:r>
              <a:rPr lang="pt-BR" sz="2800" dirty="0" smtClean="0">
                <a:solidFill>
                  <a:schemeClr val="tx1"/>
                </a:solidFill>
              </a:rPr>
              <a:t>há lei que obrigue as distribuidoras a realizarem os investimentos de infraestrutura no PMCMV / Regularização </a:t>
            </a:r>
            <a:r>
              <a:rPr lang="pt-BR" sz="2800" dirty="0" smtClean="0">
                <a:solidFill>
                  <a:schemeClr val="tx1"/>
                </a:solidFill>
              </a:rPr>
              <a:t>Fundiária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- TCU tem atuado no sentido de retirar da tarifa de energia subsídios “estranhos” ao Setor </a:t>
            </a:r>
            <a:r>
              <a:rPr lang="pt-BR" sz="2800" dirty="0">
                <a:solidFill>
                  <a:schemeClr val="tx1"/>
                </a:solidFill>
              </a:rPr>
              <a:t>Elétrico (TC – </a:t>
            </a:r>
            <a:r>
              <a:rPr lang="pt-BR" sz="2800" dirty="0" smtClean="0">
                <a:solidFill>
                  <a:schemeClr val="tx1"/>
                </a:solidFill>
              </a:rPr>
              <a:t>032.981/2017-1)</a:t>
            </a:r>
            <a:endParaRPr lang="pt-BR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82574" y="185452"/>
            <a:ext cx="7696200" cy="705852"/>
          </a:xfrm>
        </p:spPr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>
          <a:xfrm>
            <a:off x="232622" y="1196170"/>
            <a:ext cx="11548350" cy="4874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A9A00"/>
              </a:buClr>
              <a:buSzPct val="80000"/>
              <a:buFont typeface="Wingdings" panose="05000000000000000000" pitchFamily="2" charset="2"/>
              <a:buChar char="v"/>
              <a:defRPr sz="2400" kern="1200">
                <a:solidFill>
                  <a:srgbClr val="00809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2400"/>
              </a:spcBef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- A ANEEL tem por </a:t>
            </a:r>
            <a:r>
              <a:rPr lang="pt-BR" sz="2800" dirty="0">
                <a:solidFill>
                  <a:schemeClr val="tx1"/>
                </a:solidFill>
              </a:rPr>
              <a:t>finalidade regular e fiscalizar a produção, transmissão, distribuição e comercialização de energia elétrica, </a:t>
            </a:r>
            <a:r>
              <a:rPr lang="pt-BR" sz="2800" b="1" dirty="0">
                <a:solidFill>
                  <a:schemeClr val="tx1"/>
                </a:solidFill>
              </a:rPr>
              <a:t>em conformidade com as políticas e diretrizes do </a:t>
            </a:r>
            <a:r>
              <a:rPr lang="pt-BR" sz="2800" b="1" dirty="0" smtClean="0">
                <a:solidFill>
                  <a:schemeClr val="tx1"/>
                </a:solidFill>
              </a:rPr>
              <a:t>Governo Federal </a:t>
            </a:r>
            <a:r>
              <a:rPr lang="pt-BR" sz="2800" dirty="0" smtClean="0">
                <a:solidFill>
                  <a:schemeClr val="tx1"/>
                </a:solidFill>
              </a:rPr>
              <a:t>(L. 9.427/1996)</a:t>
            </a:r>
          </a:p>
          <a:p>
            <a:pPr marL="0" indent="0" algn="just">
              <a:spcBef>
                <a:spcPts val="2400"/>
              </a:spcBef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- </a:t>
            </a:r>
            <a:r>
              <a:rPr lang="pt-BR" sz="2800" dirty="0" smtClean="0">
                <a:solidFill>
                  <a:schemeClr val="tx1"/>
                </a:solidFill>
              </a:rPr>
              <a:t>Trata-se de política pública: quem deve </a:t>
            </a:r>
            <a:r>
              <a:rPr lang="pt-BR" sz="2800" dirty="0" smtClean="0">
                <a:solidFill>
                  <a:schemeClr val="tx1"/>
                </a:solidFill>
              </a:rPr>
              <a:t>pagar pelo custo da infraestrutura da  moradia, </a:t>
            </a:r>
            <a:r>
              <a:rPr lang="pt-BR" sz="2800" dirty="0" smtClean="0">
                <a:solidFill>
                  <a:schemeClr val="tx1"/>
                </a:solidFill>
              </a:rPr>
              <a:t>o consumidor de energia (inclui famílias de baixa renda), o contribuinte ou o adquirente da moradia?</a:t>
            </a:r>
          </a:p>
          <a:p>
            <a:pPr marL="0" indent="0" algn="just">
              <a:spcBef>
                <a:spcPts val="2400"/>
              </a:spcBef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- </a:t>
            </a:r>
            <a:r>
              <a:rPr lang="pt-BR" sz="2800" dirty="0" smtClean="0">
                <a:solidFill>
                  <a:schemeClr val="tx1"/>
                </a:solidFill>
              </a:rPr>
              <a:t>A Tarifa de Energia, considerando a </a:t>
            </a:r>
            <a:r>
              <a:rPr lang="pt-BR" sz="2800" dirty="0" smtClean="0">
                <a:solidFill>
                  <a:schemeClr val="tx1"/>
                </a:solidFill>
              </a:rPr>
              <a:t>paralisação dos </a:t>
            </a:r>
            <a:r>
              <a:rPr lang="pt-BR" sz="2800" dirty="0" smtClean="0">
                <a:solidFill>
                  <a:schemeClr val="tx1"/>
                </a:solidFill>
              </a:rPr>
              <a:t>aportes do Tesouro para o custeio das políticas públicas, já está no limite da capacidade de pagamento do cidadão e eleva o “custo Brasil”.</a:t>
            </a:r>
            <a:endParaRPr lang="pt-BR" sz="2800" strike="sngStrik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8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Muito obrigado!</a:t>
            </a:r>
            <a:endParaRPr lang="pt-BR" dirty="0"/>
          </a:p>
        </p:txBody>
      </p:sp>
      <p:sp>
        <p:nvSpPr>
          <p:cNvPr id="3" name="TextBox 12"/>
          <p:cNvSpPr txBox="1"/>
          <p:nvPr/>
        </p:nvSpPr>
        <p:spPr>
          <a:xfrm>
            <a:off x="6400799" y="5999017"/>
            <a:ext cx="5494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 smtClean="0">
                <a:solidFill>
                  <a:srgbClr val="00809E"/>
                </a:solidFill>
                <a:latin typeface="Trebuchet MS" panose="020B0603020202020204" pitchFamily="34" charset="0"/>
              </a:rPr>
              <a:t>ENDEREÇO: SGAN </a:t>
            </a:r>
            <a:r>
              <a:rPr lang="pt-BR" sz="1200" dirty="0">
                <a:solidFill>
                  <a:srgbClr val="00809E"/>
                </a:solidFill>
                <a:latin typeface="Trebuchet MS" panose="020B0603020202020204" pitchFamily="34" charset="0"/>
              </a:rPr>
              <a:t>603 </a:t>
            </a:r>
            <a:r>
              <a:rPr lang="pt-BR" sz="1200" dirty="0" smtClean="0">
                <a:solidFill>
                  <a:srgbClr val="00809E"/>
                </a:solidFill>
                <a:latin typeface="Trebuchet MS" panose="020B0603020202020204" pitchFamily="34" charset="0"/>
              </a:rPr>
              <a:t>Módulos I e J - Brasília/DF</a:t>
            </a:r>
          </a:p>
          <a:p>
            <a:pPr algn="ctr"/>
            <a:r>
              <a:rPr lang="pt-BR" sz="1200" dirty="0" smtClean="0">
                <a:solidFill>
                  <a:srgbClr val="00809E"/>
                </a:solidFill>
                <a:latin typeface="Trebuchet MS" panose="020B0603020202020204" pitchFamily="34" charset="0"/>
              </a:rPr>
              <a:t>CEP</a:t>
            </a:r>
            <a:r>
              <a:rPr lang="pt-BR" sz="1200" dirty="0">
                <a:solidFill>
                  <a:srgbClr val="00809E"/>
                </a:solidFill>
                <a:latin typeface="Trebuchet MS" panose="020B0603020202020204" pitchFamily="34" charset="0"/>
              </a:rPr>
              <a:t>: </a:t>
            </a:r>
            <a:r>
              <a:rPr lang="pt-BR" sz="1200" dirty="0" smtClean="0">
                <a:solidFill>
                  <a:srgbClr val="00809E"/>
                </a:solidFill>
                <a:latin typeface="Trebuchet MS" panose="020B0603020202020204" pitchFamily="34" charset="0"/>
              </a:rPr>
              <a:t>70830-110</a:t>
            </a:r>
          </a:p>
          <a:p>
            <a:pPr algn="ctr"/>
            <a:r>
              <a:rPr lang="pt-BR" sz="1200" dirty="0" smtClean="0">
                <a:solidFill>
                  <a:srgbClr val="00809E"/>
                </a:solidFill>
                <a:latin typeface="Trebuchet MS" panose="020B0603020202020204" pitchFamily="34" charset="0"/>
              </a:rPr>
              <a:t>TELEFONE GERAL: </a:t>
            </a:r>
            <a:r>
              <a:rPr lang="pt-BR" sz="1200" dirty="0">
                <a:solidFill>
                  <a:srgbClr val="00809E"/>
                </a:solidFill>
                <a:latin typeface="Trebuchet MS" panose="020B0603020202020204" pitchFamily="34" charset="0"/>
              </a:rPr>
              <a:t>061 2192 </a:t>
            </a:r>
            <a:r>
              <a:rPr lang="pt-BR" sz="1200" dirty="0" smtClean="0">
                <a:solidFill>
                  <a:srgbClr val="00809E"/>
                </a:solidFill>
                <a:latin typeface="Trebuchet MS" panose="020B0603020202020204" pitchFamily="34" charset="0"/>
              </a:rPr>
              <a:t>8020</a:t>
            </a:r>
            <a:endParaRPr lang="pt-BR" sz="1200" dirty="0">
              <a:solidFill>
                <a:srgbClr val="00809E"/>
              </a:solidFill>
              <a:latin typeface="Trebuchet MS" panose="020B0603020202020204" pitchFamily="34" charset="0"/>
            </a:endParaRPr>
          </a:p>
          <a:p>
            <a:pPr algn="ctr"/>
            <a:r>
              <a:rPr lang="pt-BR" sz="1200" dirty="0" smtClean="0">
                <a:solidFill>
                  <a:srgbClr val="00809E"/>
                </a:solidFill>
                <a:latin typeface="Trebuchet MS" panose="020B0603020202020204" pitchFamily="34" charset="0"/>
              </a:rPr>
              <a:t>OUVIDORIA SETORIAL:167</a:t>
            </a:r>
            <a:endParaRPr lang="pt-BR" sz="1200" dirty="0">
              <a:solidFill>
                <a:srgbClr val="00809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Panorama Geral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173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82574" y="185452"/>
            <a:ext cx="7696200" cy="705852"/>
          </a:xfrm>
        </p:spPr>
        <p:txBody>
          <a:bodyPr/>
          <a:lstStyle/>
          <a:p>
            <a:r>
              <a:rPr lang="pt-BR" dirty="0" smtClean="0"/>
              <a:t>Panorama do Setor</a:t>
            </a:r>
            <a:endParaRPr lang="pt-BR" dirty="0"/>
          </a:p>
        </p:txBody>
      </p:sp>
      <p:grpSp>
        <p:nvGrpSpPr>
          <p:cNvPr id="6" name="Grupo 5"/>
          <p:cNvGrpSpPr/>
          <p:nvPr/>
        </p:nvGrpSpPr>
        <p:grpSpPr>
          <a:xfrm>
            <a:off x="1195237" y="2193756"/>
            <a:ext cx="3058971" cy="2217550"/>
            <a:chOff x="1174840" y="2388070"/>
            <a:chExt cx="3058971" cy="2217550"/>
          </a:xfrm>
        </p:grpSpPr>
        <p:sp>
          <p:nvSpPr>
            <p:cNvPr id="8" name="Retângulo de cantos arredondados 7"/>
            <p:cNvSpPr/>
            <p:nvPr/>
          </p:nvSpPr>
          <p:spPr>
            <a:xfrm>
              <a:off x="1174840" y="2388070"/>
              <a:ext cx="3058971" cy="22175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Grupo 8"/>
            <p:cNvGrpSpPr/>
            <p:nvPr/>
          </p:nvGrpSpPr>
          <p:grpSpPr>
            <a:xfrm>
              <a:off x="1779264" y="2745627"/>
              <a:ext cx="1923925" cy="1548179"/>
              <a:chOff x="963525" y="2754002"/>
              <a:chExt cx="1923925" cy="1548179"/>
            </a:xfrm>
          </p:grpSpPr>
          <p:grpSp>
            <p:nvGrpSpPr>
              <p:cNvPr id="10" name="Grupo 9"/>
              <p:cNvGrpSpPr/>
              <p:nvPr/>
            </p:nvGrpSpPr>
            <p:grpSpPr>
              <a:xfrm>
                <a:off x="963525" y="2754002"/>
                <a:ext cx="1923925" cy="1117947"/>
                <a:chOff x="901531" y="3175387"/>
                <a:chExt cx="1923925" cy="1117947"/>
              </a:xfrm>
            </p:grpSpPr>
            <p:pic>
              <p:nvPicPr>
                <p:cNvPr id="12" name="Imagem 11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320028" y="3175387"/>
                  <a:ext cx="1086931" cy="748615"/>
                </a:xfrm>
                <a:prstGeom prst="rect">
                  <a:avLst/>
                </a:prstGeom>
              </p:spPr>
            </p:pic>
            <p:sp>
              <p:nvSpPr>
                <p:cNvPr id="13" name="CaixaDeTexto 12"/>
                <p:cNvSpPr txBox="1"/>
                <p:nvPr/>
              </p:nvSpPr>
              <p:spPr>
                <a:xfrm>
                  <a:off x="901531" y="3924002"/>
                  <a:ext cx="19239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pt-BR" b="1" dirty="0">
                      <a:solidFill>
                        <a:srgbClr val="266196"/>
                      </a:solidFill>
                      <a:latin typeface="Trebuchet MS" panose="020B0603020202020204" pitchFamily="34" charset="0"/>
                    </a:rPr>
                    <a:t>CONSUMIDORES </a:t>
                  </a:r>
                </a:p>
              </p:txBody>
            </p:sp>
          </p:grpSp>
          <p:sp>
            <p:nvSpPr>
              <p:cNvPr id="11" name="CaixaDeTexto 10"/>
              <p:cNvSpPr txBox="1"/>
              <p:nvPr/>
            </p:nvSpPr>
            <p:spPr>
              <a:xfrm>
                <a:off x="980356" y="3778961"/>
                <a:ext cx="18902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2800" b="1" dirty="0">
                    <a:solidFill>
                      <a:srgbClr val="A8A52A"/>
                    </a:solidFill>
                  </a:rPr>
                  <a:t>84 milhões </a:t>
                </a:r>
              </a:p>
            </p:txBody>
          </p:sp>
        </p:grpSp>
      </p:grpSp>
      <p:grpSp>
        <p:nvGrpSpPr>
          <p:cNvPr id="20" name="Grupo 19"/>
          <p:cNvGrpSpPr/>
          <p:nvPr/>
        </p:nvGrpSpPr>
        <p:grpSpPr>
          <a:xfrm>
            <a:off x="4814145" y="2193756"/>
            <a:ext cx="3058971" cy="2236241"/>
            <a:chOff x="1174840" y="4904377"/>
            <a:chExt cx="3058971" cy="2236241"/>
          </a:xfrm>
        </p:grpSpPr>
        <p:sp>
          <p:nvSpPr>
            <p:cNvPr id="21" name="Retângulo de cantos arredondados 20"/>
            <p:cNvSpPr/>
            <p:nvPr/>
          </p:nvSpPr>
          <p:spPr>
            <a:xfrm>
              <a:off x="1174840" y="4923068"/>
              <a:ext cx="3058971" cy="22175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2" name="Grupo 21"/>
            <p:cNvGrpSpPr/>
            <p:nvPr/>
          </p:nvGrpSpPr>
          <p:grpSpPr>
            <a:xfrm>
              <a:off x="1341091" y="4904377"/>
              <a:ext cx="2680542" cy="2195558"/>
              <a:chOff x="10615809" y="2199890"/>
              <a:chExt cx="2680542" cy="2195558"/>
            </a:xfrm>
          </p:grpSpPr>
          <p:pic>
            <p:nvPicPr>
              <p:cNvPr id="23" name="Imagem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97113" y="2199890"/>
                <a:ext cx="917935" cy="1179704"/>
              </a:xfrm>
              <a:prstGeom prst="rect">
                <a:avLst/>
              </a:prstGeom>
            </p:spPr>
          </p:pic>
          <p:sp>
            <p:nvSpPr>
              <p:cNvPr id="24" name="CaixaDeTexto 23"/>
              <p:cNvSpPr txBox="1"/>
              <p:nvPr/>
            </p:nvSpPr>
            <p:spPr>
              <a:xfrm>
                <a:off x="10615809" y="3325012"/>
                <a:ext cx="268054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1" dirty="0">
                    <a:solidFill>
                      <a:srgbClr val="266196"/>
                    </a:solidFill>
                    <a:latin typeface="Trebuchet MS" panose="020B0603020202020204" pitchFamily="34" charset="0"/>
                  </a:rPr>
                  <a:t>ENCARGOS E TRIBUTOS</a:t>
                </a:r>
              </a:p>
              <a:p>
                <a:r>
                  <a:rPr lang="pt-BR" b="1" dirty="0">
                    <a:solidFill>
                      <a:srgbClr val="266196"/>
                    </a:solidFill>
                    <a:latin typeface="Trebuchet MS" panose="020B0603020202020204" pitchFamily="34" charset="0"/>
                  </a:rPr>
                  <a:t>(somente distribuição)</a:t>
                </a:r>
              </a:p>
            </p:txBody>
          </p:sp>
          <p:sp>
            <p:nvSpPr>
              <p:cNvPr id="25" name="CaixaDeTexto 24"/>
              <p:cNvSpPr txBox="1"/>
              <p:nvPr/>
            </p:nvSpPr>
            <p:spPr>
              <a:xfrm>
                <a:off x="11096710" y="3872228"/>
                <a:ext cx="17091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800" b="1" dirty="0">
                    <a:solidFill>
                      <a:srgbClr val="A8A52A"/>
                    </a:solidFill>
                  </a:rPr>
                  <a:t>89 bilhões</a:t>
                </a:r>
              </a:p>
            </p:txBody>
          </p:sp>
        </p:grpSp>
      </p:grpSp>
      <p:grpSp>
        <p:nvGrpSpPr>
          <p:cNvPr id="26" name="Grupo 25"/>
          <p:cNvGrpSpPr/>
          <p:nvPr/>
        </p:nvGrpSpPr>
        <p:grpSpPr>
          <a:xfrm>
            <a:off x="8530145" y="2193756"/>
            <a:ext cx="3058971" cy="2217550"/>
            <a:chOff x="13324894" y="4923068"/>
            <a:chExt cx="3058971" cy="2217550"/>
          </a:xfrm>
        </p:grpSpPr>
        <p:sp>
          <p:nvSpPr>
            <p:cNvPr id="27" name="Retângulo de cantos arredondados 26"/>
            <p:cNvSpPr/>
            <p:nvPr/>
          </p:nvSpPr>
          <p:spPr>
            <a:xfrm>
              <a:off x="13324894" y="4923068"/>
              <a:ext cx="3058971" cy="22175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8" name="Grupo 27"/>
            <p:cNvGrpSpPr/>
            <p:nvPr/>
          </p:nvGrpSpPr>
          <p:grpSpPr>
            <a:xfrm>
              <a:off x="13627291" y="5193422"/>
              <a:ext cx="2497479" cy="1765940"/>
              <a:chOff x="14297963" y="4811362"/>
              <a:chExt cx="2497479" cy="1765940"/>
            </a:xfrm>
          </p:grpSpPr>
          <p:grpSp>
            <p:nvGrpSpPr>
              <p:cNvPr id="29" name="Grupo 28"/>
              <p:cNvGrpSpPr/>
              <p:nvPr/>
            </p:nvGrpSpPr>
            <p:grpSpPr>
              <a:xfrm>
                <a:off x="14297963" y="5777738"/>
                <a:ext cx="2497479" cy="799564"/>
                <a:chOff x="962223" y="3540717"/>
                <a:chExt cx="2497479" cy="799564"/>
              </a:xfrm>
            </p:grpSpPr>
            <p:sp>
              <p:nvSpPr>
                <p:cNvPr id="31" name="CaixaDeTexto 30"/>
                <p:cNvSpPr txBox="1"/>
                <p:nvPr/>
              </p:nvSpPr>
              <p:spPr>
                <a:xfrm>
                  <a:off x="962223" y="3540717"/>
                  <a:ext cx="24974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pt-BR" b="1" dirty="0">
                      <a:solidFill>
                        <a:srgbClr val="266196"/>
                      </a:solidFill>
                      <a:latin typeface="Trebuchet MS" panose="020B0603020202020204" pitchFamily="34" charset="0"/>
                    </a:rPr>
                    <a:t>PARTICIPAÇÃO NO PIB</a:t>
                  </a:r>
                </a:p>
              </p:txBody>
            </p:sp>
            <p:sp>
              <p:nvSpPr>
                <p:cNvPr id="32" name="CaixaDeTexto 31"/>
                <p:cNvSpPr txBox="1"/>
                <p:nvPr/>
              </p:nvSpPr>
              <p:spPr>
                <a:xfrm>
                  <a:off x="1758755" y="3817061"/>
                  <a:ext cx="90441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pt-BR" sz="2800" b="1" dirty="0">
                      <a:solidFill>
                        <a:srgbClr val="A8A52A"/>
                      </a:solidFill>
                    </a:rPr>
                    <a:t>3,7%</a:t>
                  </a:r>
                </a:p>
              </p:txBody>
            </p:sp>
          </p:grpSp>
          <p:pic>
            <p:nvPicPr>
              <p:cNvPr id="30" name="Imagem 2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77081" y="4811362"/>
                <a:ext cx="939242" cy="926779"/>
              </a:xfrm>
              <a:prstGeom prst="rect">
                <a:avLst/>
              </a:prstGeom>
            </p:spPr>
          </p:pic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580" y="4922867"/>
            <a:ext cx="25781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12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Gráfico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5852341"/>
              </p:ext>
            </p:extLst>
          </p:nvPr>
        </p:nvGraphicFramePr>
        <p:xfrm>
          <a:off x="2192328" y="904032"/>
          <a:ext cx="9601200" cy="5510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82574" y="185452"/>
            <a:ext cx="7696200" cy="705852"/>
          </a:xfrm>
        </p:spPr>
        <p:txBody>
          <a:bodyPr/>
          <a:lstStyle/>
          <a:p>
            <a:r>
              <a:rPr lang="pt-BR" dirty="0" smtClean="0"/>
              <a:t>Preço percebido pelo consumidor</a:t>
            </a:r>
            <a:endParaRPr lang="pt-BR" dirty="0"/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xmlns="" id="{E4ADEE0D-D123-4176-A55A-BA37BC17894D}"/>
              </a:ext>
            </a:extLst>
          </p:cNvPr>
          <p:cNvCxnSpPr>
            <a:cxnSpLocks/>
          </p:cNvCxnSpPr>
          <p:nvPr/>
        </p:nvCxnSpPr>
        <p:spPr>
          <a:xfrm>
            <a:off x="3400620" y="1970979"/>
            <a:ext cx="812250" cy="103305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Agrupar 6">
            <a:extLst>
              <a:ext uri="{FF2B5EF4-FFF2-40B4-BE49-F238E27FC236}">
                <a16:creationId xmlns:a16="http://schemas.microsoft.com/office/drawing/2014/main" xmlns="" id="{007C478F-9BF9-4823-8F8F-B3282442A802}"/>
              </a:ext>
            </a:extLst>
          </p:cNvPr>
          <p:cNvGrpSpPr/>
          <p:nvPr/>
        </p:nvGrpSpPr>
        <p:grpSpPr>
          <a:xfrm>
            <a:off x="2656465" y="5422837"/>
            <a:ext cx="1488310" cy="1172351"/>
            <a:chOff x="684051" y="6948031"/>
            <a:chExt cx="2143322" cy="1687969"/>
          </a:xfrm>
        </p:grpSpPr>
        <p:sp>
          <p:nvSpPr>
            <p:cNvPr id="23" name="Retângulo de cantos arredondados 2">
              <a:extLst>
                <a:ext uri="{FF2B5EF4-FFF2-40B4-BE49-F238E27FC236}">
                  <a16:creationId xmlns:a16="http://schemas.microsoft.com/office/drawing/2014/main" xmlns="" id="{3A60F45F-D80E-4ABB-8738-52CE72D7613F}"/>
                </a:ext>
              </a:extLst>
            </p:cNvPr>
            <p:cNvSpPr/>
            <p:nvPr/>
          </p:nvSpPr>
          <p:spPr>
            <a:xfrm>
              <a:off x="684051" y="6948031"/>
              <a:ext cx="2143322" cy="168796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xmlns="" id="{A206DDCE-F9AD-459A-A06F-3545E37002EA}"/>
                </a:ext>
              </a:extLst>
            </p:cNvPr>
            <p:cNvSpPr txBox="1"/>
            <p:nvPr/>
          </p:nvSpPr>
          <p:spPr>
            <a:xfrm>
              <a:off x="827225" y="7042117"/>
              <a:ext cx="1930362" cy="4431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rgbClr val="266196"/>
                  </a:solidFill>
                  <a:latin typeface="Trebuchet MS" panose="020B0603020202020204" pitchFamily="34" charset="0"/>
                </a:rPr>
                <a:t>DISTRIBUIÇÃO</a:t>
              </a:r>
            </a:p>
          </p:txBody>
        </p:sp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xmlns="" id="{954AE0D7-6557-4A45-87F3-69C298910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131" y="7283224"/>
              <a:ext cx="1882545" cy="1315368"/>
            </a:xfrm>
            <a:prstGeom prst="rect">
              <a:avLst/>
            </a:prstGeom>
          </p:spPr>
        </p:pic>
      </p:grpSp>
      <p:grpSp>
        <p:nvGrpSpPr>
          <p:cNvPr id="27" name="Agrupar 8">
            <a:extLst>
              <a:ext uri="{FF2B5EF4-FFF2-40B4-BE49-F238E27FC236}">
                <a16:creationId xmlns:a16="http://schemas.microsoft.com/office/drawing/2014/main" xmlns="" id="{01D70C36-D5D1-4421-B862-3DED2F4D2FB7}"/>
              </a:ext>
            </a:extLst>
          </p:cNvPr>
          <p:cNvGrpSpPr/>
          <p:nvPr/>
        </p:nvGrpSpPr>
        <p:grpSpPr>
          <a:xfrm>
            <a:off x="10162839" y="5319427"/>
            <a:ext cx="1488310" cy="1172351"/>
            <a:chOff x="1303139" y="7670786"/>
            <a:chExt cx="2143322" cy="1687969"/>
          </a:xfrm>
        </p:grpSpPr>
        <p:sp>
          <p:nvSpPr>
            <p:cNvPr id="28" name="Retângulo de cantos arredondados 2">
              <a:extLst>
                <a:ext uri="{FF2B5EF4-FFF2-40B4-BE49-F238E27FC236}">
                  <a16:creationId xmlns:a16="http://schemas.microsoft.com/office/drawing/2014/main" xmlns="" id="{0AAEE707-FD6A-4D28-A189-7BF4402EC6FF}"/>
                </a:ext>
              </a:extLst>
            </p:cNvPr>
            <p:cNvSpPr/>
            <p:nvPr/>
          </p:nvSpPr>
          <p:spPr>
            <a:xfrm>
              <a:off x="1303139" y="7670786"/>
              <a:ext cx="2143322" cy="168796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xmlns="" id="{2E39BD53-FD75-4BFF-8FB9-D67A70050EDB}"/>
                </a:ext>
              </a:extLst>
            </p:cNvPr>
            <p:cNvSpPr txBox="1"/>
            <p:nvPr/>
          </p:nvSpPr>
          <p:spPr>
            <a:xfrm>
              <a:off x="1449779" y="7764872"/>
              <a:ext cx="1923435" cy="4431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rgbClr val="266196"/>
                  </a:solidFill>
                  <a:latin typeface="Trebuchet MS" panose="020B0603020202020204" pitchFamily="34" charset="0"/>
                </a:rPr>
                <a:t>TRANSMISSÃO</a:t>
              </a:r>
            </a:p>
          </p:txBody>
        </p:sp>
        <p:pic>
          <p:nvPicPr>
            <p:cNvPr id="30" name="Imagem 29">
              <a:extLst>
                <a:ext uri="{FF2B5EF4-FFF2-40B4-BE49-F238E27FC236}">
                  <a16:creationId xmlns:a16="http://schemas.microsoft.com/office/drawing/2014/main" xmlns="" id="{353C1129-B684-494F-908F-7008FE6336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74" t="17132" r="26145" b="6688"/>
            <a:stretch/>
          </p:blipFill>
          <p:spPr>
            <a:xfrm>
              <a:off x="2365129" y="8247445"/>
              <a:ext cx="612485" cy="912253"/>
            </a:xfrm>
            <a:prstGeom prst="rect">
              <a:avLst/>
            </a:prstGeom>
          </p:spPr>
        </p:pic>
        <p:pic>
          <p:nvPicPr>
            <p:cNvPr id="31" name="Imagem 30">
              <a:extLst>
                <a:ext uri="{FF2B5EF4-FFF2-40B4-BE49-F238E27FC236}">
                  <a16:creationId xmlns:a16="http://schemas.microsoft.com/office/drawing/2014/main" xmlns="" id="{5BBC680D-2AC9-4A1B-9CC5-6895F67A0D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31" t="17323" r="25173" b="5957"/>
            <a:stretch/>
          </p:blipFill>
          <p:spPr>
            <a:xfrm>
              <a:off x="1795975" y="8328396"/>
              <a:ext cx="603735" cy="918727"/>
            </a:xfrm>
            <a:prstGeom prst="rect">
              <a:avLst/>
            </a:prstGeom>
          </p:spPr>
        </p:pic>
      </p:grpSp>
      <p:grpSp>
        <p:nvGrpSpPr>
          <p:cNvPr id="33" name="Agrupar 55">
            <a:extLst>
              <a:ext uri="{FF2B5EF4-FFF2-40B4-BE49-F238E27FC236}">
                <a16:creationId xmlns:a16="http://schemas.microsoft.com/office/drawing/2014/main" xmlns="" id="{3CAE8419-31DF-4E71-9514-EF11E8A4C725}"/>
              </a:ext>
            </a:extLst>
          </p:cNvPr>
          <p:cNvGrpSpPr/>
          <p:nvPr/>
        </p:nvGrpSpPr>
        <p:grpSpPr>
          <a:xfrm>
            <a:off x="9760906" y="1029197"/>
            <a:ext cx="1488310" cy="1172351"/>
            <a:chOff x="14357435" y="2528751"/>
            <a:chExt cx="2143322" cy="1687969"/>
          </a:xfrm>
        </p:grpSpPr>
        <p:sp>
          <p:nvSpPr>
            <p:cNvPr id="34" name="Retângulo de cantos arredondados 2">
              <a:extLst>
                <a:ext uri="{FF2B5EF4-FFF2-40B4-BE49-F238E27FC236}">
                  <a16:creationId xmlns:a16="http://schemas.microsoft.com/office/drawing/2014/main" xmlns="" id="{EF260C76-FF45-4B9D-91A8-C81137C36033}"/>
                </a:ext>
              </a:extLst>
            </p:cNvPr>
            <p:cNvSpPr/>
            <p:nvPr/>
          </p:nvSpPr>
          <p:spPr>
            <a:xfrm>
              <a:off x="14357435" y="2528751"/>
              <a:ext cx="2143322" cy="168796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xmlns="" id="{36E5E218-4290-43A3-AC53-0CDE0D0F3375}"/>
                </a:ext>
              </a:extLst>
            </p:cNvPr>
            <p:cNvSpPr txBox="1"/>
            <p:nvPr/>
          </p:nvSpPr>
          <p:spPr>
            <a:xfrm>
              <a:off x="14759164" y="2622837"/>
              <a:ext cx="1413260" cy="4431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rgbClr val="266196"/>
                  </a:solidFill>
                  <a:latin typeface="Trebuchet MS" panose="020B0603020202020204" pitchFamily="34" charset="0"/>
                </a:rPr>
                <a:t>GERAÇÃO</a:t>
              </a:r>
            </a:p>
          </p:txBody>
        </p:sp>
        <p:pic>
          <p:nvPicPr>
            <p:cNvPr id="39" name="Imagem 38">
              <a:extLst>
                <a:ext uri="{FF2B5EF4-FFF2-40B4-BE49-F238E27FC236}">
                  <a16:creationId xmlns:a16="http://schemas.microsoft.com/office/drawing/2014/main" xmlns="" id="{1F959529-FD03-47B4-B235-6D052E8C23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26" b="10622"/>
            <a:stretch/>
          </p:blipFill>
          <p:spPr>
            <a:xfrm>
              <a:off x="14744725" y="2988740"/>
              <a:ext cx="1601787" cy="1216578"/>
            </a:xfrm>
            <a:prstGeom prst="rect">
              <a:avLst/>
            </a:prstGeom>
          </p:spPr>
        </p:pic>
      </p:grpSp>
      <p:graphicFrame>
        <p:nvGraphicFramePr>
          <p:cNvPr id="41" name="Tabela 40">
            <a:extLst>
              <a:ext uri="{FF2B5EF4-FFF2-40B4-BE49-F238E27FC236}">
                <a16:creationId xmlns:a16="http://schemas.microsoft.com/office/drawing/2014/main" xmlns="" id="{818E6A45-D8B0-47CC-A946-65730A3BF3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409073"/>
              </p:ext>
            </p:extLst>
          </p:nvPr>
        </p:nvGraphicFramePr>
        <p:xfrm>
          <a:off x="147699" y="1204758"/>
          <a:ext cx="3252921" cy="1849817"/>
        </p:xfrm>
        <a:graphic>
          <a:graphicData uri="http://schemas.openxmlformats.org/drawingml/2006/table">
            <a:tbl>
              <a:tblPr firstRow="1" bandRow="1"/>
              <a:tblGrid>
                <a:gridCol w="7424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4050">
                  <a:extLst>
                    <a:ext uri="{9D8B030D-6E8A-4147-A177-3AD203B41FA5}">
                      <a16:colId xmlns:a16="http://schemas.microsoft.com/office/drawing/2014/main" xmlns="" val="1409700924"/>
                    </a:ext>
                  </a:extLst>
                </a:gridCol>
                <a:gridCol w="3763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3327">
                  <a:extLst>
                    <a:ext uri="{9D8B030D-6E8A-4147-A177-3AD203B41FA5}">
                      <a16:colId xmlns:a16="http://schemas.microsoft.com/office/drawing/2014/main" xmlns="" val="451769906"/>
                    </a:ext>
                  </a:extLst>
                </a:gridCol>
                <a:gridCol w="553327">
                  <a:extLst>
                    <a:ext uri="{9D8B030D-6E8A-4147-A177-3AD203B41FA5}">
                      <a16:colId xmlns:a16="http://schemas.microsoft.com/office/drawing/2014/main" xmlns="" val="2476653949"/>
                    </a:ext>
                  </a:extLst>
                </a:gridCol>
                <a:gridCol w="553327">
                  <a:extLst>
                    <a:ext uri="{9D8B030D-6E8A-4147-A177-3AD203B41FA5}">
                      <a16:colId xmlns:a16="http://schemas.microsoft.com/office/drawing/2014/main" xmlns="" val="1310364421"/>
                    </a:ext>
                  </a:extLst>
                </a:gridCol>
              </a:tblGrid>
              <a:tr h="239625">
                <a:tc>
                  <a:txBody>
                    <a:bodyPr/>
                    <a:lstStyle/>
                    <a:p>
                      <a:pPr marL="0" algn="ctr" defTabSz="1316553" rtl="0" eaLnBrk="1" latinLnBrk="0" hangingPunct="1"/>
                      <a:r>
                        <a:rPr lang="pt-BR" sz="1050" b="1" kern="12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kWh</a:t>
                      </a:r>
                    </a:p>
                  </a:txBody>
                  <a:tcPr marL="91422" marR="9142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16553" rtl="0" eaLnBrk="1" latinLnBrk="0" hangingPunct="1"/>
                      <a:r>
                        <a:rPr lang="pt-BR" sz="1050" b="1" kern="12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1422" marR="9142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16553" rtl="0" eaLnBrk="1" latinLnBrk="0" hangingPunct="1"/>
                      <a:r>
                        <a:rPr lang="pt-BR" sz="1050" b="1" kern="12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1422" marR="9142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16553" rtl="0" eaLnBrk="1" latinLnBrk="0" hangingPunct="1"/>
                      <a:r>
                        <a:rPr lang="pt-BR" sz="1050" b="1" kern="12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1422" marR="9142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16553" rtl="0" eaLnBrk="1" latinLnBrk="0" hangingPunct="1"/>
                      <a:r>
                        <a:rPr lang="pt-BR" sz="1050" b="1" kern="12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1422" marR="9142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16553" rtl="0" eaLnBrk="1" latinLnBrk="0" hangingPunct="1"/>
                      <a:r>
                        <a:rPr lang="pt-BR" sz="1050" b="1" kern="12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1422" marR="9142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1029"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Trebuchet MS" panose="020B0603020202020204" pitchFamily="34" charset="0"/>
                        </a:rPr>
                        <a:t>[0;50]</a:t>
                      </a:r>
                    </a:p>
                  </a:txBody>
                  <a:tcPr marL="63495" marR="63495" marT="31754" marB="3175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pt-BR" sz="1000" b="0" dirty="0">
                          <a:latin typeface="Trebuchet MS" panose="020B0603020202020204" pitchFamily="34" charset="0"/>
                        </a:rPr>
                        <a:t>Isento</a:t>
                      </a:r>
                    </a:p>
                  </a:txBody>
                  <a:tcPr marL="63495" marR="63495" marT="31754" marB="31754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Trebuchet MS" panose="020B0603020202020204" pitchFamily="34" charset="0"/>
                        </a:rPr>
                        <a:t>30%</a:t>
                      </a:r>
                    </a:p>
                  </a:txBody>
                  <a:tcPr marL="63495" marR="63495" marT="31754" marB="31754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Trebuchet MS" panose="020B0603020202020204" pitchFamily="34" charset="0"/>
                        </a:rPr>
                        <a:t>Isento</a:t>
                      </a:r>
                    </a:p>
                  </a:txBody>
                  <a:tcPr marL="63495" marR="63495" marT="31754" marB="3175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Trebuchet MS" panose="020B0603020202020204" pitchFamily="34" charset="0"/>
                        </a:rPr>
                        <a:t>12%</a:t>
                      </a:r>
                    </a:p>
                  </a:txBody>
                  <a:tcPr marL="63495" marR="63495" marT="31754" marB="3175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Trebuchet MS" panose="020B0603020202020204" pitchFamily="34" charset="0"/>
                        </a:rPr>
                        <a:t>Isento</a:t>
                      </a:r>
                    </a:p>
                  </a:txBody>
                  <a:tcPr marL="63495" marR="63495" marT="31754" marB="31754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96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dirty="0">
                          <a:latin typeface="Trebuchet MS" panose="020B0603020202020204" pitchFamily="34" charset="0"/>
                        </a:rPr>
                        <a:t>[51;90]</a:t>
                      </a:r>
                    </a:p>
                  </a:txBody>
                  <a:tcPr marL="63495" marR="63495" marT="31754" marB="3175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BR" sz="2400" b="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BR" sz="24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Trebuchet MS" panose="020B0603020202020204" pitchFamily="34" charset="0"/>
                        </a:rPr>
                        <a:t>18%</a:t>
                      </a:r>
                    </a:p>
                  </a:txBody>
                  <a:tcPr marL="63495" marR="63495" marT="31754" marB="31754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Trebuchet MS" panose="020B0603020202020204" pitchFamily="34" charset="0"/>
                        </a:rPr>
                        <a:t>30%</a:t>
                      </a:r>
                    </a:p>
                  </a:txBody>
                  <a:tcPr marL="63495" marR="63495" marT="31754" marB="31754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BR" sz="24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23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dirty="0">
                          <a:latin typeface="Trebuchet MS" panose="020B0603020202020204" pitchFamily="34" charset="0"/>
                        </a:rPr>
                        <a:t>[91;100]</a:t>
                      </a:r>
                    </a:p>
                  </a:txBody>
                  <a:tcPr marL="63495" marR="63495" marT="31754" marB="3175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BR" sz="2400" b="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BR" sz="24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BR" sz="24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BR" sz="24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Trebuchet MS" panose="020B0603020202020204" pitchFamily="34" charset="0"/>
                        </a:rPr>
                        <a:t>12%</a:t>
                      </a:r>
                    </a:p>
                  </a:txBody>
                  <a:tcPr marL="63495" marR="63495" marT="31754" marB="31754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16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dirty="0">
                          <a:latin typeface="Trebuchet MS" panose="020B0603020202020204" pitchFamily="34" charset="0"/>
                        </a:rPr>
                        <a:t>[101;200]</a:t>
                      </a:r>
                    </a:p>
                  </a:txBody>
                  <a:tcPr marL="63495" marR="63495" marT="31754" marB="3175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b="0" dirty="0">
                          <a:latin typeface="Trebuchet MS" panose="020B0603020202020204" pitchFamily="34" charset="0"/>
                        </a:rPr>
                        <a:t>18%</a:t>
                      </a:r>
                    </a:p>
                  </a:txBody>
                  <a:tcPr marL="63495" marR="63495" marT="31754" marB="31754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BR" sz="24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BR" sz="24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BR" sz="24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BR" sz="24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16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dirty="0">
                          <a:latin typeface="Trebuchet MS" panose="020B0603020202020204" pitchFamily="34" charset="0"/>
                        </a:rPr>
                        <a:t>[201;300]</a:t>
                      </a:r>
                    </a:p>
                  </a:txBody>
                  <a:tcPr marL="63495" marR="63495" marT="31754" marB="3175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BR" sz="24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BR" sz="24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BR" sz="24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Trebuchet MS" panose="020B0603020202020204" pitchFamily="34" charset="0"/>
                        </a:rPr>
                        <a:t>25%</a:t>
                      </a:r>
                    </a:p>
                  </a:txBody>
                  <a:tcPr marL="63495" marR="63495" marT="31754" marB="31754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1694"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Trebuchet MS" panose="020B0603020202020204" pitchFamily="34" charset="0"/>
                        </a:rPr>
                        <a:t>[301; 450]</a:t>
                      </a:r>
                    </a:p>
                  </a:txBody>
                  <a:tcPr marL="63495" marR="63495" marT="31754" marB="3175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BR" sz="2400" b="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BR" sz="24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Trebuchet MS" panose="020B0603020202020204" pitchFamily="34" charset="0"/>
                        </a:rPr>
                        <a:t>31%</a:t>
                      </a:r>
                    </a:p>
                  </a:txBody>
                  <a:tcPr marL="63495" marR="63495" marT="31754" marB="3175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BR" sz="24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BR" sz="24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1694"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Trebuchet MS" panose="020B0603020202020204" pitchFamily="34" charset="0"/>
                        </a:rPr>
                        <a:t>&gt; 450</a:t>
                      </a:r>
                    </a:p>
                  </a:txBody>
                  <a:tcPr marL="63495" marR="63495" marT="31754" marB="3175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BR" sz="2400" b="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BR" sz="24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Trebuchet MS" panose="020B0603020202020204" pitchFamily="34" charset="0"/>
                        </a:rPr>
                        <a:t>32%</a:t>
                      </a:r>
                    </a:p>
                  </a:txBody>
                  <a:tcPr marL="63495" marR="63495" marT="31754" marB="31754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BR" sz="24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BR" sz="24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30904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917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82574" y="185452"/>
            <a:ext cx="7696200" cy="705852"/>
          </a:xfrm>
        </p:spPr>
        <p:txBody>
          <a:bodyPr/>
          <a:lstStyle/>
          <a:p>
            <a:r>
              <a:rPr lang="pt-BR" dirty="0" smtClean="0"/>
              <a:t>Encargos na Tarifa (CDE)</a:t>
            </a:r>
            <a:endParaRPr lang="pt-BR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3572671"/>
              </p:ext>
            </p:extLst>
          </p:nvPr>
        </p:nvGraphicFramePr>
        <p:xfrm>
          <a:off x="457200" y="562768"/>
          <a:ext cx="11112499" cy="6003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254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82574" y="185452"/>
            <a:ext cx="7696200" cy="705852"/>
          </a:xfrm>
        </p:spPr>
        <p:txBody>
          <a:bodyPr/>
          <a:lstStyle/>
          <a:p>
            <a:r>
              <a:rPr lang="pt-BR" dirty="0" smtClean="0"/>
              <a:t>Encargos na </a:t>
            </a:r>
            <a:r>
              <a:rPr lang="pt-BR" dirty="0"/>
              <a:t>T</a:t>
            </a:r>
            <a:r>
              <a:rPr lang="pt-BR" dirty="0" smtClean="0"/>
              <a:t>arifa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1078642"/>
            <a:ext cx="11879262" cy="513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7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82574" y="185452"/>
            <a:ext cx="7696200" cy="705852"/>
          </a:xfrm>
        </p:spPr>
        <p:txBody>
          <a:bodyPr/>
          <a:lstStyle/>
          <a:p>
            <a:r>
              <a:rPr lang="pt-BR" dirty="0" smtClean="0"/>
              <a:t>Subsídios Tarifários (“Descontos”)</a:t>
            </a:r>
            <a:endParaRPr lang="pt-BR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772090"/>
              </p:ext>
            </p:extLst>
          </p:nvPr>
        </p:nvGraphicFramePr>
        <p:xfrm>
          <a:off x="647700" y="1371600"/>
          <a:ext cx="10845800" cy="4474845"/>
        </p:xfrm>
        <a:graphic>
          <a:graphicData uri="http://schemas.openxmlformats.org/drawingml/2006/table">
            <a:tbl>
              <a:tblPr firstRow="1" bandRow="1"/>
              <a:tblGrid>
                <a:gridCol w="6883240"/>
                <a:gridCol w="2072373"/>
                <a:gridCol w="1890187"/>
              </a:tblGrid>
              <a:tr h="445911"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Subsídios (R$ milhões)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5911">
                <a:tc>
                  <a:txBody>
                    <a:bodyPr/>
                    <a:lstStyle/>
                    <a:p>
                      <a:pPr algn="l" fontAlgn="b"/>
                      <a:r>
                        <a:rPr lang="pt-BR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Rural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45911">
                <a:tc>
                  <a:txBody>
                    <a:bodyPr/>
                    <a:lstStyle/>
                    <a:p>
                      <a:pPr algn="l" fontAlgn="b"/>
                      <a:r>
                        <a:rPr lang="pt-BR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Tarifa Social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5911">
                <a:tc>
                  <a:txBody>
                    <a:bodyPr/>
                    <a:lstStyle/>
                    <a:p>
                      <a:pPr algn="l" fontAlgn="b"/>
                      <a:r>
                        <a:rPr lang="pt-BR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Consumidor (fonte incentivada)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5911">
                <a:tc>
                  <a:txBody>
                    <a:bodyPr/>
                    <a:lstStyle/>
                    <a:p>
                      <a:pPr algn="l" fontAlgn="b"/>
                      <a:r>
                        <a:rPr lang="pt-BR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Geração (fonte incentivada)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5911">
                <a:tc>
                  <a:txBody>
                    <a:bodyPr/>
                    <a:lstStyle/>
                    <a:p>
                      <a:pPr algn="l" fontAlgn="b"/>
                      <a:r>
                        <a:rPr lang="pt-BR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Irrigação e Aquicultura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5911">
                <a:tc>
                  <a:txBody>
                    <a:bodyPr/>
                    <a:lstStyle/>
                    <a:p>
                      <a:pPr algn="l" fontAlgn="b"/>
                      <a:r>
                        <a:rPr lang="pt-BR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Água, esgoto e saneamento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5911">
                <a:tc>
                  <a:txBody>
                    <a:bodyPr/>
                    <a:lstStyle/>
                    <a:p>
                      <a:pPr algn="l" fontAlgn="b"/>
                      <a:r>
                        <a:rPr lang="pt-BR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Distribuidoras de pequeno porte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911">
                <a:tc>
                  <a:txBody>
                    <a:bodyPr/>
                    <a:lstStyle/>
                    <a:p>
                      <a:pPr algn="l" fontAlgn="b"/>
                      <a:r>
                        <a:rPr lang="pt-BR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11.501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07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82574" y="185452"/>
            <a:ext cx="7696200" cy="705852"/>
          </a:xfrm>
        </p:spPr>
        <p:txBody>
          <a:bodyPr/>
          <a:lstStyle/>
          <a:p>
            <a:r>
              <a:rPr lang="pt-BR" dirty="0" smtClean="0"/>
              <a:t>Subsídios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68300" y="1244600"/>
            <a:ext cx="116078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u="sng" dirty="0" smtClean="0"/>
              <a:t>Explícitos</a:t>
            </a:r>
            <a:r>
              <a:rPr lang="pt-BR" sz="3200" dirty="0" smtClean="0"/>
              <a:t>:  Custeados </a:t>
            </a:r>
            <a:r>
              <a:rPr lang="pt-BR" sz="3200" dirty="0" smtClean="0"/>
              <a:t>por todo </a:t>
            </a:r>
            <a:r>
              <a:rPr lang="pt-BR" sz="3200" dirty="0"/>
              <a:t>o </a:t>
            </a:r>
            <a:r>
              <a:rPr lang="pt-BR" sz="3200" dirty="0" smtClean="0"/>
              <a:t>Brasil (CDE), </a:t>
            </a:r>
            <a:r>
              <a:rPr lang="pt-BR" sz="3200" dirty="0"/>
              <a:t>isenção para famílias de baixa renda </a:t>
            </a:r>
          </a:p>
          <a:p>
            <a:endParaRPr lang="pt-BR" dirty="0"/>
          </a:p>
          <a:p>
            <a:r>
              <a:rPr lang="pt-BR" sz="3200" dirty="0" smtClean="0"/>
              <a:t>Ex. Luz para todos, carvão, rural, irrigação, água, esgoto e saneamento, baixa renda...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68300" y="3797300"/>
            <a:ext cx="116078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u="sng" dirty="0" smtClean="0"/>
              <a:t>Implícitos</a:t>
            </a:r>
            <a:r>
              <a:rPr lang="pt-BR" sz="3200" dirty="0" smtClean="0"/>
              <a:t>: Custeados pela tarifa local, inclusive pelas famílias de baixa renda</a:t>
            </a:r>
          </a:p>
          <a:p>
            <a:endParaRPr lang="pt-BR" dirty="0"/>
          </a:p>
          <a:p>
            <a:r>
              <a:rPr lang="pt-BR" sz="3200" dirty="0" smtClean="0"/>
              <a:t>Ex. Infraestrutura de empreendimentos habitacionais e regularização fundiária de interesse social (ex. PMCMV)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1779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92400" y="1973179"/>
            <a:ext cx="8440822" cy="1459832"/>
          </a:xfrm>
        </p:spPr>
        <p:txBody>
          <a:bodyPr/>
          <a:lstStyle/>
          <a:p>
            <a:r>
              <a:rPr lang="pt-BR" dirty="0" smtClean="0"/>
              <a:t>Custeio da infraestrutura de energia elétrica de empreendimentos sociais e a </a:t>
            </a:r>
            <a:br>
              <a:rPr lang="pt-BR" dirty="0" smtClean="0"/>
            </a:br>
            <a:r>
              <a:rPr lang="pt-BR" dirty="0" smtClean="0"/>
              <a:t>REN 823/2018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705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3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a1" id="{5C2E6C2E-653E-4EB6-B0C1-0D74EA24A251}" vid="{845D17D3-6D73-46A2-835B-DDB2793CA1CC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1719</TotalTime>
  <Words>1114</Words>
  <Application>Microsoft Office PowerPoint</Application>
  <PresentationFormat>Personalizar</PresentationFormat>
  <Paragraphs>172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Tema1</vt:lpstr>
      <vt:lpstr>Investimentos em habitação de interesse social REN nº 823/2018</vt:lpstr>
      <vt:lpstr>Panorama Geral</vt:lpstr>
      <vt:lpstr>Panorama do Setor</vt:lpstr>
      <vt:lpstr>Preço percebido pelo consumidor</vt:lpstr>
      <vt:lpstr>Encargos na Tarifa (CDE)</vt:lpstr>
      <vt:lpstr>Encargos na Tarifa</vt:lpstr>
      <vt:lpstr>Subsídios Tarifários (“Descontos”)</vt:lpstr>
      <vt:lpstr>Subsídios</vt:lpstr>
      <vt:lpstr>Custeio da infraestrutura de energia elétrica de empreendimentos sociais e a  REN 823/2018 </vt:lpstr>
      <vt:lpstr>Contexto Legal – Regras Gerais</vt:lpstr>
      <vt:lpstr>Lei nº 11.977/2009 – Programa Minha Casa Minha Vida </vt:lpstr>
      <vt:lpstr>Histórico</vt:lpstr>
      <vt:lpstr>Histórico</vt:lpstr>
      <vt:lpstr>Lei nº 13.465/2017 (MP nº 759/2016)</vt:lpstr>
      <vt:lpstr>Lei nº 13.465/2017 (MP nº 759/2016)</vt:lpstr>
      <vt:lpstr>Discussões feitas pela ANEEL</vt:lpstr>
      <vt:lpstr>Conclusões</vt:lpstr>
      <vt:lpstr>Conclusões</vt:lpstr>
      <vt:lpstr>Apresentação do PowerPoint</vt:lpstr>
    </vt:vector>
  </TitlesOfParts>
  <Company>ANEEL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 dos Santos Santana (PDTI)</dc:creator>
  <cp:lastModifiedBy>DJJB</cp:lastModifiedBy>
  <cp:revision>139</cp:revision>
  <cp:lastPrinted>2018-11-28T12:13:36Z</cp:lastPrinted>
  <dcterms:created xsi:type="dcterms:W3CDTF">2017-02-10T11:17:19Z</dcterms:created>
  <dcterms:modified xsi:type="dcterms:W3CDTF">2018-11-28T12:25:11Z</dcterms:modified>
</cp:coreProperties>
</file>