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891BF75-FB04-4475-BD89-EA0C49445801}" type="slidenum">
              <a:rPr lang="pt-B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F663FE51-A377-4AEC-98F5-BCC58FE74FE4}" type="slidenum">
              <a:rPr lang="pt-BR" sz="1200">
                <a:solidFill>
                  <a:srgbClr val="000000"/>
                </a:solidFill>
                <a:latin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14E621A-6AED-40AF-8792-C9C334A4F5D7}" type="slidenum">
              <a:rPr lang="pt-BR" sz="1200">
                <a:solidFill>
                  <a:srgbClr val="000000"/>
                </a:solidFill>
                <a:latin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254F86C-F931-46F8-8051-41431DF1347B}" type="slidenum">
              <a:rPr lang="pt-BR" sz="1200">
                <a:solidFill>
                  <a:srgbClr val="000000"/>
                </a:solidFill>
                <a:latin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A66870F1-1C7F-4648-9304-2691C162A12A}" type="slidenum">
              <a:rPr lang="pt-BR" sz="1200">
                <a:solidFill>
                  <a:srgbClr val="000000"/>
                </a:solidFill>
                <a:latin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858007C1-D255-41B3-9A40-78AC8F8A1B76}" type="slidenum">
              <a:rPr lang="pt-BR" sz="1200">
                <a:solidFill>
                  <a:srgbClr val="000000"/>
                </a:solidFill>
                <a:latin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AEEF170-E73D-45D7-89C0-28D6249A944C}" type="slidenum">
              <a:rPr lang="pt-BR" sz="1200">
                <a:solidFill>
                  <a:srgbClr val="000000"/>
                </a:solidFill>
                <a:latin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66E44C3A-C321-4681-B476-48D647538C23}" type="slidenum">
              <a:rPr lang="pt-BR" sz="1200">
                <a:solidFill>
                  <a:srgbClr val="000000"/>
                </a:solidFill>
                <a:latin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ECC7CED-8035-46B2-82C7-B46E2814F948}" type="slidenum">
              <a:rPr lang="pt-BR" sz="1200">
                <a:solidFill>
                  <a:srgbClr val="000000"/>
                </a:solidFill>
                <a:latin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4909F2F2-342C-4BD9-9361-9597B0957CFC}" type="slidenum">
              <a:rPr lang="pt-BR" sz="1200">
                <a:solidFill>
                  <a:srgbClr val="000000"/>
                </a:solidFill>
                <a:latin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81EBA1A-3BCE-4485-B114-71028BBFA9DF}" type="slidenum">
              <a:rPr lang="pt-BR" sz="1200">
                <a:solidFill>
                  <a:srgbClr val="000000"/>
                </a:solidFill>
                <a:latin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900FBF76-EF42-40A1-9749-7D76ECB94FCE}" type="slidenum">
              <a:rPr lang="pt-BR" sz="1200">
                <a:solidFill>
                  <a:srgbClr val="000000"/>
                </a:solidFill>
                <a:latin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5C957A56-3338-4ABD-BE09-804EB15FA663}" type="slidenum">
              <a:rPr lang="pt-BR" sz="1200">
                <a:solidFill>
                  <a:srgbClr val="000000"/>
                </a:solidFill>
                <a:latin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00C52B7B-7F8A-4E3B-8ADF-D5DAB1A14961}" type="slidenum">
              <a:rPr lang="pt-BR" sz="1200">
                <a:solidFill>
                  <a:srgbClr val="000000"/>
                </a:solidFill>
                <a:latin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D2046B32-AB69-4199-9DC1-AD58E15E5A70}" type="slidenum">
              <a:rPr lang="pt-BR" sz="1200">
                <a:solidFill>
                  <a:srgbClr val="000000"/>
                </a:solidFill>
                <a:latin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E6818080-E9B1-4DDA-BE2A-7BF788EB6410}" type="slidenum">
              <a:rPr lang="pt-BR" sz="1200">
                <a:solidFill>
                  <a:srgbClr val="000000"/>
                </a:solidFill>
                <a:latin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t-BR"/>
              <a:t>Não existem dados fidedignos sobre assédio moral exercido sobre o servidor público, nem tampouco na Bahia.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Menciona a pesquisadora que “[...] em pesquisa realizada no Brasil com um universo de 4.718 profissionais ouvidos em todo o território, 68% deles afirmaram sofrer algum tipo de humilhação várias vezes por semana, sendo que a maioria dos entrevistados (66%) disseram ter sido intimidados por seus respectivos superiores”.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30EA6C3F-C599-4E2B-A025-1470CBDE4EA7}" type="slidenum">
              <a:rPr lang="pt-BR" sz="1200">
                <a:solidFill>
                  <a:srgbClr val="000000"/>
                </a:solidFill>
                <a:latin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500040" y="5945040"/>
            <a:ext cx="4939560" cy="920160"/>
          </a:xfrm>
          <a:prstGeom prst="rect">
            <a:avLst/>
          </a:prstGeom>
          <a:solidFill>
            <a:srgbClr val="9FCBDC"/>
          </a:solidFill>
          <a:ln w="9360">
            <a:noFill/>
          </a:ln>
        </p:spPr>
      </p:sp>
      <p:sp>
        <p:nvSpPr>
          <p:cNvPr id="7" name="CustomShape 2"/>
          <p:cNvSpPr/>
          <p:nvPr/>
        </p:nvSpPr>
        <p:spPr>
          <a:xfrm>
            <a:off x="485640" y="5938920"/>
            <a:ext cx="3690360" cy="93276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sp>
      <p:sp>
        <p:nvSpPr>
          <p:cNvPr id="2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</p:spPr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7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332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ambiental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267120" y="1474920"/>
            <a:ext cx="8145804" cy="39714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 algn="just">
              <a:lnSpc>
                <a:spcPct val="100000"/>
              </a:lnSpc>
            </a:pP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 1982 – Condado de Warren (Carolina do Norte), de maioria negra, escolhido como local para instalação de um aterro de lixo tóxico;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 1983 – estudo da </a:t>
            </a:r>
            <a:r>
              <a:rPr lang="pt-BR" sz="2000" b="1" i="1" dirty="0">
                <a:solidFill>
                  <a:srgbClr val="000000"/>
                </a:solidFill>
                <a:latin typeface="Lucida Sans Unicode"/>
              </a:rPr>
              <a:t>US General </a:t>
            </a:r>
            <a:r>
              <a:rPr lang="pt-BR" sz="2000" b="1" i="1" dirty="0" err="1">
                <a:solidFill>
                  <a:srgbClr val="000000"/>
                </a:solidFill>
                <a:latin typeface="Lucida Sans Unicode"/>
              </a:rPr>
              <a:t>Accouting</a:t>
            </a:r>
            <a:r>
              <a:rPr lang="pt-BR" sz="2000" b="1" i="1" dirty="0">
                <a:solidFill>
                  <a:srgbClr val="000000"/>
                </a:solidFill>
                <a:latin typeface="Lucida Sans Unicode"/>
              </a:rPr>
              <a:t> Office</a:t>
            </a: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: 3 em cada 4 aterros localizados em comunidades afro-americanas (apenas 20% da população dos 8 Estados do sul analisados);</a:t>
            </a: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 1987 – primeiro estudo nacional (</a:t>
            </a:r>
            <a:r>
              <a:rPr lang="pt-BR" sz="2000" b="1" i="1" dirty="0" err="1">
                <a:solidFill>
                  <a:srgbClr val="000000"/>
                </a:solidFill>
                <a:latin typeface="Lucida Sans Unicode"/>
              </a:rPr>
              <a:t>Toxic</a:t>
            </a:r>
            <a:r>
              <a:rPr lang="pt-BR" sz="2000" b="1" i="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Lucida Sans Unicode"/>
              </a:rPr>
              <a:t>Wastes</a:t>
            </a:r>
            <a:r>
              <a:rPr lang="pt-BR" sz="2000" b="1" i="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Lucida Sans Unicode"/>
              </a:rPr>
              <a:t>and</a:t>
            </a:r>
            <a:r>
              <a:rPr lang="pt-BR" sz="2000" b="1" i="1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Lucida Sans Unicode"/>
              </a:rPr>
              <a:t>Race</a:t>
            </a: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) aponta a raça como principal variável para escolha desses locais.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80"/>
          <p:cNvPicPr/>
          <p:nvPr/>
        </p:nvPicPr>
        <p:blipFill>
          <a:blip r:embed="rId3"/>
          <a:stretch>
            <a:fillRect/>
          </a:stretch>
        </p:blipFill>
        <p:spPr>
          <a:xfrm>
            <a:off x="-36000" y="0"/>
            <a:ext cx="9215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6360" y="1478520"/>
            <a:ext cx="8784360" cy="5381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457200" y="260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e direito à cidade</a:t>
            </a:r>
            <a:endParaRPr/>
          </a:p>
        </p:txBody>
      </p:sp>
      <p:pic>
        <p:nvPicPr>
          <p:cNvPr id="84" name="Imagem 83"/>
          <p:cNvPicPr/>
          <p:nvPr/>
        </p:nvPicPr>
        <p:blipFill>
          <a:blip r:embed="rId4"/>
          <a:stretch>
            <a:fillRect/>
          </a:stretch>
        </p:blipFill>
        <p:spPr>
          <a:xfrm>
            <a:off x="4058640" y="1728000"/>
            <a:ext cx="494136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6360" y="1478520"/>
            <a:ext cx="8784360" cy="53816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57200" y="260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e direito à cidade</a:t>
            </a:r>
            <a:endParaRPr/>
          </a:p>
        </p:txBody>
      </p:sp>
      <p:pic>
        <p:nvPicPr>
          <p:cNvPr id="87" name="Imagem 86"/>
          <p:cNvPicPr/>
          <p:nvPr/>
        </p:nvPicPr>
        <p:blipFill>
          <a:blip r:embed="rId4"/>
          <a:stretch>
            <a:fillRect/>
          </a:stretch>
        </p:blipFill>
        <p:spPr>
          <a:xfrm>
            <a:off x="4176000" y="1440000"/>
            <a:ext cx="4968000" cy="545796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648000" y="1368000"/>
            <a:ext cx="3106800" cy="408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2200" b="1"/>
              <a:t>MULHERES NEGRAS: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19160"/>
            <a:ext cx="9143280" cy="493812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457200" y="260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e direito à cidade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068000" y="1656000"/>
            <a:ext cx="4066920" cy="437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2400" b="1">
                <a:solidFill>
                  <a:srgbClr val="FF3333"/>
                </a:solidFill>
              </a:rPr>
              <a:t>RENDA MÉDIA NO BRASIL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21200" y="332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Direito à cidade e racismo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576000" y="1800000"/>
            <a:ext cx="7884000" cy="278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Igual direito de ir e vir livremente nos espaços públicos;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Igual direito a usufruir dos bens e serviços públicos;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Equitativa distribuição dos recursos sociais, urbanos e ambientais;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Equitativa distribuição dos danos ambientais;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Direito à moradia digna, à segurança pública, ao trabalho e ao lazer, ao meio ambiente ecologicamente equilibrado.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15372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1">
                <a:solidFill>
                  <a:srgbClr val="0070C0"/>
                </a:solidFill>
                <a:latin typeface="Arial"/>
              </a:rPr>
              <a:t>Racismo e direito à cidade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755640" y="1296000"/>
            <a:ext cx="7704360" cy="292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“Em 1948, quando começaram a demolir as casas térreas para construir os edifícios, nós, os pobres que residíamos nas habitações coletivas, fomos despejados e ficamos residindo debaixo das pontes. É por isso que eu denomino que a favela é o quarto de despejo de uma cidade. Nós, os pobres, somos os trastes velhos”.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96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357000"/>
            <a:ext cx="5471640" cy="352368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5821920" y="5328000"/>
            <a:ext cx="2890080" cy="38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b="1">
                <a:solidFill>
                  <a:srgbClr val="000000"/>
                </a:solidFill>
                <a:latin typeface="Lucida Sans Unicode"/>
              </a:rPr>
              <a:t>Carolina Maria de Jesus</a:t>
            </a:r>
            <a:endParaRPr/>
          </a:p>
        </p:txBody>
      </p:sp>
      <p:sp>
        <p:nvSpPr>
          <p:cNvPr id="98" name="CustomShape 4"/>
          <p:cNvSpPr/>
          <p:nvPr/>
        </p:nvSpPr>
        <p:spPr>
          <a:xfrm>
            <a:off x="5875200" y="4091040"/>
            <a:ext cx="2728800" cy="912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b="1">
                <a:solidFill>
                  <a:srgbClr val="0070C0"/>
                </a:solidFill>
                <a:latin typeface="Lucida Sans Unicode"/>
              </a:rPr>
              <a:t>Quarto de Despejo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Lucida Sans Unicode"/>
              </a:rPr>
              <a:t>Diário de uma favelada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Lucida Sans Unicode"/>
              </a:rPr>
              <a:t>(1960)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4000" y="7200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1">
                <a:solidFill>
                  <a:srgbClr val="0070C0"/>
                </a:solidFill>
                <a:latin typeface="Arial"/>
              </a:rPr>
              <a:t>Racismo e direito à cidade</a:t>
            </a:r>
            <a:endParaRPr/>
          </a:p>
        </p:txBody>
      </p:sp>
      <p:pic>
        <p:nvPicPr>
          <p:cNvPr id="100" name="Imagem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0" y="1296000"/>
            <a:ext cx="9072000" cy="556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57200" y="328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O que é direito à cidade?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504000" y="1728000"/>
            <a:ext cx="7992000" cy="26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Lucida Sans Unicode"/>
              </a:rPr>
              <a:t>“direito à liberdade, à individualização na socialização (...) demanda por um acesso renovado e transformado à vida urbana".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pt-BR" sz="2200">
                <a:solidFill>
                  <a:srgbClr val="000000"/>
                </a:solidFill>
                <a:latin typeface="Lucida Sans Unicode"/>
              </a:rPr>
              <a:t>Henri Lefebvre (</a:t>
            </a:r>
            <a:r>
              <a:rPr lang="pt-BR" sz="2200" i="1">
                <a:solidFill>
                  <a:srgbClr val="000000"/>
                </a:solidFill>
                <a:latin typeface="Lucida Sans Unicode"/>
              </a:rPr>
              <a:t>Le droit à la ville</a:t>
            </a:r>
            <a:r>
              <a:rPr lang="pt-BR" sz="2200">
                <a:solidFill>
                  <a:srgbClr val="000000"/>
                </a:solidFill>
                <a:latin typeface="Lucida Sans Unicode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Lucida Sans Unicode"/>
              </a:rPr>
              <a:t>“O direito à cidade é muito mais que a liberdade individual para acessar os recursos urbanos: é o direito de mudar a si mesmos por mudar a cidade”.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pt-BR" sz="2200">
                <a:solidFill>
                  <a:srgbClr val="000000"/>
                </a:solidFill>
                <a:latin typeface="Lucida Sans Unicode"/>
              </a:rPr>
              <a:t>David Harvey (</a:t>
            </a:r>
            <a:r>
              <a:rPr lang="pt-BR" sz="2200" i="1">
                <a:solidFill>
                  <a:srgbClr val="000000"/>
                </a:solidFill>
                <a:latin typeface="Lucida Sans Unicode"/>
              </a:rPr>
              <a:t>The right to the city</a:t>
            </a:r>
            <a:r>
              <a:rPr lang="pt-BR" sz="2200">
                <a:solidFill>
                  <a:srgbClr val="000000"/>
                </a:solidFill>
                <a:latin typeface="Lucida Sans Unicode"/>
              </a:rPr>
              <a:t>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04000" y="57600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O que é direito à cidade?</a:t>
            </a: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792000" y="2160000"/>
            <a:ext cx="7488000" cy="285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pt-BR" sz="2700" dirty="0">
                <a:solidFill>
                  <a:srgbClr val="0070C0"/>
                </a:solidFill>
                <a:latin typeface="Lucida Sans Unicode"/>
              </a:rPr>
              <a:t>Constituição Federal de 1988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Art. 182. A política de desenvolvimento urbano tem por objetivo ordenar o pleno desenvolvimento </a:t>
            </a: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das funções sociais da cidade</a:t>
            </a: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e garantir o </a:t>
            </a: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bem-estar</a:t>
            </a: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Lucida Sans Unicode"/>
              </a:rPr>
              <a:t>de seus habitantes.</a:t>
            </a:r>
            <a:r>
              <a:rPr lang="pt-BR" sz="2700" dirty="0">
                <a:solidFill>
                  <a:srgbClr val="000000"/>
                </a:solidFill>
                <a:latin typeface="Lucida Sans Unicode"/>
              </a:rPr>
              <a:t>    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Lucida Sans Unicode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32000" y="51372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O que é direito à cidade?</a:t>
            </a: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601920" y="1872000"/>
            <a:ext cx="7822080" cy="299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pt-BR" sz="2700">
                <a:solidFill>
                  <a:srgbClr val="0070C0"/>
                </a:solidFill>
                <a:latin typeface="Lucida Sans Unicode"/>
              </a:rPr>
              <a:t>Estatuto da Cidade (Lei nº 10.257/2001)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200">
                <a:solidFill>
                  <a:srgbClr val="000000"/>
                </a:solidFill>
                <a:latin typeface="Lucida Sans Unicode"/>
              </a:rPr>
              <a:t>Art. 2º – Diretrizes gerais da política urbana: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200">
                <a:solidFill>
                  <a:srgbClr val="000000"/>
                </a:solidFill>
                <a:latin typeface="Lucida Sans Unicode"/>
              </a:rPr>
              <a:t>I – garantia do </a:t>
            </a:r>
            <a:r>
              <a:rPr lang="pt-BR" sz="2200" b="1">
                <a:solidFill>
                  <a:srgbClr val="000000"/>
                </a:solidFill>
                <a:latin typeface="Lucida Sans Unicode"/>
              </a:rPr>
              <a:t>direito a cidades sustentáveis</a:t>
            </a:r>
            <a:r>
              <a:rPr lang="pt-BR" sz="2200">
                <a:solidFill>
                  <a:srgbClr val="000000"/>
                </a:solidFill>
                <a:latin typeface="Lucida Sans Unicode"/>
              </a:rPr>
              <a:t>, entendido como o direito à terra urbana, à moradia, ao saneamento ambiental, à infra-estrutura urbana, ao transporte e aos serviços públicos, ao trabalho e ao lazer, para as presentes e futuras gerações; (...)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413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O que é direito à cidade?</a:t>
            </a:r>
            <a:endParaRPr/>
          </a:p>
        </p:txBody>
      </p:sp>
      <p:sp>
        <p:nvSpPr>
          <p:cNvPr id="53" name="CustomShape 2"/>
          <p:cNvSpPr/>
          <p:nvPr/>
        </p:nvSpPr>
        <p:spPr>
          <a:xfrm>
            <a:off x="529920" y="1683720"/>
            <a:ext cx="8038080" cy="278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3" charset="2"/>
              <a:buChar char=""/>
            </a:pPr>
            <a:r>
              <a:rPr lang="pt-BR" sz="2400">
                <a:solidFill>
                  <a:srgbClr val="0070C0"/>
                </a:solidFill>
                <a:latin typeface="Lucida Sans Unicode"/>
              </a:rPr>
              <a:t>Carta Mundial pelo Direito à Cidade (Fórum Social Mundial 2005 – Porto Alegre)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200">
                <a:solidFill>
                  <a:srgbClr val="000000"/>
                </a:solidFill>
                <a:latin typeface="Lucida Sans Unicode"/>
              </a:rPr>
              <a:t>“usufruto equitativo das cidades dentro dos princípios de sustentabilidade, democracia e justiça social. É um direito coletivo dos habitantes das cidades, </a:t>
            </a:r>
            <a:r>
              <a:rPr lang="pt-BR" sz="2200" b="1">
                <a:solidFill>
                  <a:srgbClr val="000000"/>
                </a:solidFill>
                <a:latin typeface="Lucida Sans Unicode"/>
              </a:rPr>
              <a:t>em especial dos grupos vulneráveis e desfavorecidos</a:t>
            </a:r>
            <a:r>
              <a:rPr lang="pt-BR" sz="2200">
                <a:solidFill>
                  <a:srgbClr val="000000"/>
                </a:solidFill>
                <a:latin typeface="Lucida Sans Unicode"/>
              </a:rPr>
              <a:t>, que lhes confere legitimidade de ação e organização, baseado em seus usos e costumes, com o objetivo de alcançar o pleno exercício do direito à livre autodeterminação e a um padrão de vida adequado”.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7311240" y="141264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56" name="CustomShape 2"/>
          <p:cNvSpPr/>
          <p:nvPr/>
        </p:nvSpPr>
        <p:spPr>
          <a:xfrm>
            <a:off x="182520" y="26064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57" name="CustomShape 3"/>
          <p:cNvSpPr/>
          <p:nvPr/>
        </p:nvSpPr>
        <p:spPr>
          <a:xfrm>
            <a:off x="8343360" y="14353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58" name="CustomShape 4"/>
          <p:cNvSpPr/>
          <p:nvPr/>
        </p:nvSpPr>
        <p:spPr>
          <a:xfrm>
            <a:off x="8050320" y="62568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59" name="CustomShape 5"/>
          <p:cNvSpPr/>
          <p:nvPr/>
        </p:nvSpPr>
        <p:spPr>
          <a:xfrm>
            <a:off x="1737360" y="14353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0" name="CustomShape 6"/>
          <p:cNvSpPr/>
          <p:nvPr/>
        </p:nvSpPr>
        <p:spPr>
          <a:xfrm>
            <a:off x="615240" y="10573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1" name="CustomShape 7"/>
          <p:cNvSpPr/>
          <p:nvPr/>
        </p:nvSpPr>
        <p:spPr>
          <a:xfrm>
            <a:off x="937800" y="745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2" name="CustomShape 8"/>
          <p:cNvSpPr/>
          <p:nvPr/>
        </p:nvSpPr>
        <p:spPr>
          <a:xfrm>
            <a:off x="4730040" y="14857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3" name="CustomShape 9"/>
          <p:cNvSpPr/>
          <p:nvPr/>
        </p:nvSpPr>
        <p:spPr>
          <a:xfrm>
            <a:off x="6598800" y="141264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4" name="CustomShape 10"/>
          <p:cNvSpPr/>
          <p:nvPr/>
        </p:nvSpPr>
        <p:spPr>
          <a:xfrm>
            <a:off x="3039120" y="-1980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5" name="CustomShape 11"/>
          <p:cNvSpPr/>
          <p:nvPr/>
        </p:nvSpPr>
        <p:spPr>
          <a:xfrm>
            <a:off x="1410120" y="48816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6" name="CustomShape 12"/>
          <p:cNvSpPr/>
          <p:nvPr/>
        </p:nvSpPr>
        <p:spPr>
          <a:xfrm>
            <a:off x="2127600" y="-1980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7" name="CustomShape 13"/>
          <p:cNvSpPr/>
          <p:nvPr/>
        </p:nvSpPr>
        <p:spPr>
          <a:xfrm>
            <a:off x="4574880" y="745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8" name="CustomShape 14"/>
          <p:cNvSpPr/>
          <p:nvPr/>
        </p:nvSpPr>
        <p:spPr>
          <a:xfrm>
            <a:off x="6111720" y="7452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69" name="CustomShape 15"/>
          <p:cNvSpPr/>
          <p:nvPr/>
        </p:nvSpPr>
        <p:spPr>
          <a:xfrm>
            <a:off x="7208640" y="-3456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70" name="CustomShape 16"/>
          <p:cNvSpPr/>
          <p:nvPr/>
        </p:nvSpPr>
        <p:spPr>
          <a:xfrm>
            <a:off x="5436000" y="-9936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  <p:sp>
        <p:nvSpPr>
          <p:cNvPr id="71" name="CustomShape 17"/>
          <p:cNvSpPr/>
          <p:nvPr/>
        </p:nvSpPr>
        <p:spPr>
          <a:xfrm>
            <a:off x="3788640" y="-99360"/>
            <a:ext cx="503640" cy="10044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6000" b="1">
                <a:solidFill>
                  <a:srgbClr val="C00000"/>
                </a:solidFill>
                <a:latin typeface="Lucida Sans Unicode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83120" y="50400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1">
                <a:solidFill>
                  <a:srgbClr val="0070C0"/>
                </a:solidFill>
                <a:latin typeface="Arial"/>
              </a:rPr>
              <a:t>Brasil: contextualização histórica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457200" y="1944000"/>
            <a:ext cx="7894800" cy="274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200" b="1">
                <a:solidFill>
                  <a:srgbClr val="000000"/>
                </a:solidFill>
                <a:latin typeface="Lucida Sans Unicode"/>
              </a:rPr>
              <a:t> Lei Áurea: 130 anos de uma abolição inacabada;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200" b="1">
                <a:solidFill>
                  <a:srgbClr val="000000"/>
                </a:solidFill>
                <a:latin typeface="Lucida Sans Unicode"/>
              </a:rPr>
              <a:t> Política do embranquecimento e imigração europeia subvencionada;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200" b="1">
                <a:solidFill>
                  <a:srgbClr val="000000"/>
                </a:solidFill>
                <a:latin typeface="Lucida Sans Unicode"/>
              </a:rPr>
              <a:t>  Criminalização do negro;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200" b="1">
                <a:solidFill>
                  <a:srgbClr val="000000"/>
                </a:solidFill>
                <a:latin typeface="Lucida Sans Unicode"/>
              </a:rPr>
              <a:t> Inserção social do negro e determinação da ocupação urbana pelos recém libertos.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45680" y="54072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institucional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720000" y="2088000"/>
            <a:ext cx="7704000" cy="285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Stockely Carmichael e Charles Hamilton (Black power: the politics of liberation – 1968);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1993 – Crime de ódio racial contra Stephen Lawrence;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Concepção de racismo institucional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Racismo institucional, na verdade, diz respeito à reprodução da hierarquização racial da sociedade pelas instituições públicas e privadas.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200" y="41364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800" b="1">
                <a:solidFill>
                  <a:srgbClr val="0070C0"/>
                </a:solidFill>
                <a:latin typeface="Arial"/>
              </a:rPr>
              <a:t>Racismo ambiental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251640" y="1845000"/>
            <a:ext cx="8434440" cy="30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Determina as condições ambientais a que são submetidos grupos étnico-raciais vulnerabilizados;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Exposição desproporcional desses grupos a riscos e gravames ambientais;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 Acesso desigual desses grupos a recursos e bens ambientais;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"/>
            </a:pPr>
            <a:r>
              <a:rPr lang="pt-BR" sz="2000" b="1">
                <a:solidFill>
                  <a:srgbClr val="000000"/>
                </a:solidFill>
                <a:latin typeface="Lucida Sans Unicode"/>
              </a:rPr>
              <a:t>Robert Doyle Bullard – Movimento de Justiça Ambiental (EUA – entre 1970-1980).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Apresentação na tela (4:3)</PresentationFormat>
  <Paragraphs>199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DejaVu Sans</vt:lpstr>
      <vt:lpstr>Lucida Sans Unicode</vt:lpstr>
      <vt:lpstr>StarSymbol</vt:lpstr>
      <vt:lpstr>Wingdings</vt:lpstr>
      <vt:lpstr>Wingdings 3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Ataide Vaz Junior</dc:creator>
  <cp:lastModifiedBy>Ataide Vaz Junior</cp:lastModifiedBy>
  <cp:revision>1</cp:revision>
  <dcterms:modified xsi:type="dcterms:W3CDTF">2018-07-05T10:43:44Z</dcterms:modified>
</cp:coreProperties>
</file>