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  <p:sldMasterId id="2147483727" r:id="rId3"/>
  </p:sldMasterIdLst>
  <p:notesMasterIdLst>
    <p:notesMasterId r:id="rId27"/>
  </p:notesMasterIdLst>
  <p:handoutMasterIdLst>
    <p:handoutMasterId r:id="rId28"/>
  </p:handoutMasterIdLst>
  <p:sldIdLst>
    <p:sldId id="459" r:id="rId4"/>
    <p:sldId id="465" r:id="rId5"/>
    <p:sldId id="466" r:id="rId6"/>
    <p:sldId id="467" r:id="rId7"/>
    <p:sldId id="468" r:id="rId8"/>
    <p:sldId id="469" r:id="rId9"/>
    <p:sldId id="470" r:id="rId10"/>
    <p:sldId id="475" r:id="rId11"/>
    <p:sldId id="540" r:id="rId12"/>
    <p:sldId id="541" r:id="rId13"/>
    <p:sldId id="542" r:id="rId14"/>
    <p:sldId id="522" r:id="rId15"/>
    <p:sldId id="543" r:id="rId16"/>
    <p:sldId id="548" r:id="rId17"/>
    <p:sldId id="518" r:id="rId18"/>
    <p:sldId id="481" r:id="rId19"/>
    <p:sldId id="488" r:id="rId20"/>
    <p:sldId id="490" r:id="rId21"/>
    <p:sldId id="544" r:id="rId22"/>
    <p:sldId id="484" r:id="rId23"/>
    <p:sldId id="545" r:id="rId24"/>
    <p:sldId id="547" r:id="rId25"/>
    <p:sldId id="546" r:id="rId26"/>
  </p:sldIdLst>
  <p:sldSz cx="9144000" cy="6858000" type="screen4x3"/>
  <p:notesSz cx="6797675" cy="9928225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72C8"/>
    <a:srgbClr val="008000"/>
    <a:srgbClr val="79C6FF"/>
    <a:srgbClr val="21A0FF"/>
    <a:srgbClr val="2E8BF2"/>
    <a:srgbClr val="0083E6"/>
    <a:srgbClr val="F2960E"/>
    <a:srgbClr val="FC4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28" autoAdjust="0"/>
  </p:normalViewPr>
  <p:slideViewPr>
    <p:cSldViewPr>
      <p:cViewPr>
        <p:scale>
          <a:sx n="106" d="100"/>
          <a:sy n="106" d="100"/>
        </p:scale>
        <p:origin x="-1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62A23A-A9B4-47F2-BE94-5ECB0B8D0ACE}" type="datetimeFigureOut">
              <a:rPr lang="pt-BR"/>
              <a:pPr>
                <a:defRPr/>
              </a:pPr>
              <a:t>07/08/2017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C99C0B-E9BC-4E95-9C7B-8D96124C1A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646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5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AC0B746-5A46-46CE-9538-AD31F1729C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93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3FA21-A67E-4120-9A65-9FEEA8B33970}" type="slidenum">
              <a:rPr lang="pt-BR" b="0" smtClean="0">
                <a:solidFill>
                  <a:prstClr val="black"/>
                </a:solidFill>
              </a:rPr>
              <a:pPr eaLnBrk="1" hangingPunct="1"/>
              <a:t>9</a:t>
            </a:fld>
            <a:endParaRPr lang="pt-BR" b="0" smtClean="0">
              <a:solidFill>
                <a:prstClr val="black"/>
              </a:solidFill>
            </a:endParaRPr>
          </a:p>
        </p:txBody>
      </p:sp>
      <p:sp>
        <p:nvSpPr>
          <p:cNvPr id="41987" name="Rectangle 8"/>
          <p:cNvSpPr txBox="1">
            <a:spLocks noGrp="1" noChangeArrowheads="1"/>
          </p:cNvSpPr>
          <p:nvPr/>
        </p:nvSpPr>
        <p:spPr bwMode="auto">
          <a:xfrm>
            <a:off x="3849690" y="9429756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A5FA880E-CC1E-4E87-8884-FDBDB73F0B80}" type="slidenum">
              <a:rPr lang="pt-BR" sz="12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pt-BR" sz="12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8975"/>
            <a:ext cx="4595813" cy="3448050"/>
          </a:xfrm>
          <a:solidFill>
            <a:srgbClr val="FFFFFF"/>
          </a:solidFill>
          <a:ln/>
        </p:spPr>
      </p:sp>
      <p:sp>
        <p:nvSpPr>
          <p:cNvPr id="419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4" y="4367215"/>
            <a:ext cx="5486399" cy="42322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EFED1C-2F79-40A3-A882-B50C5D364935}" type="slidenum">
              <a:rPr lang="pt-BR" b="0" smtClean="0">
                <a:solidFill>
                  <a:prstClr val="black"/>
                </a:solidFill>
              </a:rPr>
              <a:pPr eaLnBrk="1" hangingPunct="1"/>
              <a:t>17</a:t>
            </a:fld>
            <a:endParaRPr lang="pt-BR" b="0" smtClean="0">
              <a:solidFill>
                <a:prstClr val="black"/>
              </a:solidFill>
            </a:endParaRPr>
          </a:p>
        </p:txBody>
      </p:sp>
      <p:sp>
        <p:nvSpPr>
          <p:cNvPr id="35843" name="Rectangle 8"/>
          <p:cNvSpPr txBox="1">
            <a:spLocks noGrp="1" noChangeArrowheads="1"/>
          </p:cNvSpPr>
          <p:nvPr/>
        </p:nvSpPr>
        <p:spPr bwMode="auto">
          <a:xfrm>
            <a:off x="3849690" y="9429755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D958EB44-7C5E-4C69-8E2E-B39ADF1B8C35}" type="slidenum">
              <a:rPr lang="pt-BR" sz="12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17</a:t>
            </a:fld>
            <a:endParaRPr lang="pt-BR" sz="12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3849691" y="9429756"/>
            <a:ext cx="2946401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CCD2EE1D-5AEF-48B1-9A98-BFC4116F3C8F}" type="slidenum">
              <a:rPr lang="pt-BR" sz="12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17</a:t>
            </a:fld>
            <a:endParaRPr lang="pt-BR" sz="12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5" name="Text Box 2"/>
          <p:cNvSpPr txBox="1">
            <a:spLocks noChangeArrowheads="1"/>
          </p:cNvSpPr>
          <p:nvPr/>
        </p:nvSpPr>
        <p:spPr bwMode="auto">
          <a:xfrm>
            <a:off x="3849692" y="9429753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7625BCBF-D2A4-43C9-9675-CEAA06B2E151}" type="slidenum">
              <a:rPr lang="pt-BR" sz="12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17</a:t>
            </a:fld>
            <a:endParaRPr lang="pt-BR" sz="12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931865" y="744541"/>
            <a:ext cx="4937124" cy="37226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b="0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7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6" y="4716470"/>
            <a:ext cx="5438775" cy="4557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72AC80-34D3-4F62-BE32-64252010635E}" type="slidenum">
              <a:rPr lang="pt-BR" b="0" smtClean="0">
                <a:solidFill>
                  <a:prstClr val="black"/>
                </a:solidFill>
              </a:rPr>
              <a:pPr eaLnBrk="1" hangingPunct="1"/>
              <a:t>18</a:t>
            </a:fld>
            <a:endParaRPr lang="pt-BR" b="0" smtClean="0">
              <a:solidFill>
                <a:prstClr val="black"/>
              </a:solidFill>
            </a:endParaRPr>
          </a:p>
        </p:txBody>
      </p:sp>
      <p:sp>
        <p:nvSpPr>
          <p:cNvPr id="36867" name="Rectangle 8"/>
          <p:cNvSpPr txBox="1">
            <a:spLocks noGrp="1" noChangeArrowheads="1"/>
          </p:cNvSpPr>
          <p:nvPr/>
        </p:nvSpPr>
        <p:spPr bwMode="auto">
          <a:xfrm>
            <a:off x="3849690" y="9429755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B23C014-4DF2-48F0-9274-13841747EAB5}" type="slidenum">
              <a:rPr lang="pt-BR" sz="12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18</a:t>
            </a:fld>
            <a:endParaRPr lang="pt-BR" sz="12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6868" name="Text Box 1"/>
          <p:cNvSpPr txBox="1">
            <a:spLocks noChangeArrowheads="1"/>
          </p:cNvSpPr>
          <p:nvPr/>
        </p:nvSpPr>
        <p:spPr bwMode="auto">
          <a:xfrm>
            <a:off x="3849691" y="9429756"/>
            <a:ext cx="2946401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444F18D-5551-4A24-90E0-32ABB29078D0}" type="slidenum">
              <a:rPr lang="pt-BR" sz="12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18</a:t>
            </a:fld>
            <a:endParaRPr lang="pt-BR" sz="12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3849692" y="9429753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C672FF3-685A-43AC-B5ED-CD8446F89896}" type="slidenum">
              <a:rPr lang="pt-BR" sz="1200" b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18</a:t>
            </a:fld>
            <a:endParaRPr lang="pt-BR" sz="1200" b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931865" y="744541"/>
            <a:ext cx="4937124" cy="37226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b="0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6871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6" y="4716470"/>
            <a:ext cx="5438775" cy="4557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2F26DB88-D711-4FB0-9356-AED8675DB148}" type="slidenum">
              <a:rPr lang="pt-BR" altLang="pt-BR" smtClean="0"/>
              <a:pPr>
                <a:spcBef>
                  <a:spcPct val="0"/>
                </a:spcBef>
                <a:defRPr/>
              </a:pPr>
              <a:t>22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529C-0D56-45BA-A16E-4F8F8916EC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40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CE3F-E902-4746-8D8F-045147BB4B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61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B5AB2-D25C-4891-B6AB-1F30DE5F4C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853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In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stre-Fund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85652" y="6085709"/>
            <a:ext cx="6386748" cy="33074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65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BFD-75F3-2540-942F-C63E9617D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82A9-8BD9-1744-87DF-56F341080F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BFD-75F3-2540-942F-C63E9617D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82A9-8BD9-1744-87DF-56F341080F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22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BFD-75F3-2540-942F-C63E9617D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82A9-8BD9-1744-87DF-56F341080F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80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BFD-75F3-2540-942F-C63E9617D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82A9-8BD9-1744-87DF-56F341080F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9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BFD-75F3-2540-942F-C63E9617D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82A9-8BD9-1744-87DF-56F341080F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9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BFD-75F3-2540-942F-C63E9617D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82A9-8BD9-1744-87DF-56F341080F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94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BFD-75F3-2540-942F-C63E9617D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82A9-8BD9-1744-87DF-56F341080F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4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CC3F-58BE-49A0-BF55-FCDC9D9F85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41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BFD-75F3-2540-942F-C63E9617D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82A9-8BD9-1744-87DF-56F341080F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7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BFD-75F3-2540-942F-C63E9617D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82A9-8BD9-1744-87DF-56F341080F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85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BFD-75F3-2540-942F-C63E9617D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82A9-8BD9-1744-87DF-56F341080F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24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BFD-75F3-2540-942F-C63E9617D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82A9-8BD9-1744-87DF-56F341080F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0269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enas o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estre-Fund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23548"/>
            <a:ext cx="6369179" cy="2571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132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stre-Fund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19"/>
            <a:ext cx="8229600" cy="873167"/>
          </a:xfrm>
        </p:spPr>
        <p:txBody>
          <a:bodyPr/>
          <a:lstStyle>
            <a:lvl1pPr>
              <a:defRPr>
                <a:solidFill>
                  <a:srgbClr val="2F9E7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266"/>
            <a:ext cx="8229600" cy="5113319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23548"/>
            <a:ext cx="6369179" cy="2571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529C-0D56-45BA-A16E-4F8F8916ECE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85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CC3F-58BE-49A0-BF55-FCDC9D9F859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6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7C64B-00C4-4252-8EF5-6E291CC49BB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6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7C64B-00C4-4252-8EF5-6E291CC49B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97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92A0-014F-45DD-A44E-1E3670BF61B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23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7754-E565-44EA-A5A6-246D78B51F9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79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D1A1-84AB-4D35-B74B-1A96B3B1D03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8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3C72-0876-4B31-B048-A5FBAEDA739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8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432B4-4C86-4537-84C9-04BDF8F1C8E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94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5F235-4EC3-4637-A802-452D1D653E7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15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CE3F-E902-4746-8D8F-045147BB4B3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02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B5AB2-D25C-4891-B6AB-1F30DE5F4C5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61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estre-Fund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pt-BR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85652" y="6085709"/>
            <a:ext cx="6386748" cy="33074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77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92A0-014F-45DD-A44E-1E3670BF61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68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7754-E565-44EA-A5A6-246D78B51F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09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D1A1-84AB-4D35-B74B-1A96B3B1D0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6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3C72-0876-4B31-B048-A5FBAEDA73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54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432B4-4C86-4537-84C9-04BDF8F1C8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5F235-4EC3-4637-A802-452D1D653E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71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6A51546-3E91-46B5-B968-E585BEC490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EE6DBFD-75F3-2540-942F-C63E9617D8BF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MS PGothic" pitchFamily="34" charset="-128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8/7/2017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51382A9-8BD9-1744-87DF-56F341080F18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MS PGothic" pitchFamily="34" charset="-128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92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39" r:id="rId13"/>
    <p:sldLayoutId id="214748374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6A51546-3E91-46B5-B968-E585BEC4906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1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14140" y="1196752"/>
            <a:ext cx="8496944" cy="3744416"/>
          </a:xfrm>
        </p:spPr>
        <p:txBody>
          <a:bodyPr/>
          <a:lstStyle/>
          <a:p>
            <a:pPr eaLnBrk="1" hangingPunct="1"/>
            <a:r>
              <a:rPr lang="pt-BR" sz="2400" dirty="0">
                <a:latin typeface="Arial" charset="0"/>
                <a:cs typeface="Arial" charset="0"/>
              </a:rPr>
              <a:t>Câmara dos </a:t>
            </a:r>
            <a:r>
              <a:rPr lang="pt-BR" sz="2400" dirty="0" smtClean="0">
                <a:latin typeface="Arial" charset="0"/>
                <a:cs typeface="Arial" charset="0"/>
              </a:rPr>
              <a:t>Deputados</a:t>
            </a:r>
            <a:br>
              <a:rPr lang="pt-BR" sz="2400" dirty="0" smtClean="0">
                <a:latin typeface="Arial" charset="0"/>
                <a:cs typeface="Arial" charset="0"/>
              </a:rPr>
            </a:br>
            <a:r>
              <a:rPr lang="pt-BR" sz="2400" dirty="0">
                <a:latin typeface="Arial" charset="0"/>
                <a:cs typeface="Arial" charset="0"/>
              </a:rPr>
              <a:t/>
            </a:r>
            <a:br>
              <a:rPr lang="pt-BR" sz="2400" dirty="0">
                <a:latin typeface="Arial" charset="0"/>
                <a:cs typeface="Arial" charset="0"/>
              </a:rPr>
            </a:br>
            <a:r>
              <a:rPr lang="pt-BR" sz="2400" dirty="0" smtClean="0">
                <a:latin typeface="Arial" charset="0"/>
                <a:cs typeface="Arial" charset="0"/>
              </a:rPr>
              <a:t> Seminário “Saúde </a:t>
            </a:r>
            <a:r>
              <a:rPr lang="pt-BR" sz="2400" dirty="0">
                <a:latin typeface="Arial" charset="0"/>
                <a:cs typeface="Arial" charset="0"/>
              </a:rPr>
              <a:t>como Direito </a:t>
            </a:r>
            <a:r>
              <a:rPr lang="pt-BR" sz="2400" dirty="0" smtClean="0">
                <a:latin typeface="Arial" charset="0"/>
                <a:cs typeface="Arial" charset="0"/>
              </a:rPr>
              <a:t>Humano”</a:t>
            </a:r>
            <a:r>
              <a:rPr lang="pt-BR" sz="2400" dirty="0">
                <a:latin typeface="Arial" charset="0"/>
                <a:cs typeface="Arial" charset="0"/>
              </a:rPr>
              <a:t/>
            </a:r>
            <a:br>
              <a:rPr lang="pt-BR" sz="2400" dirty="0">
                <a:latin typeface="Arial" charset="0"/>
                <a:cs typeface="Arial" charset="0"/>
              </a:rPr>
            </a:br>
            <a:r>
              <a:rPr lang="pt-BR" sz="2400" dirty="0">
                <a:latin typeface="Arial" charset="0"/>
                <a:cs typeface="Arial" charset="0"/>
              </a:rPr>
              <a:t/>
            </a:r>
            <a:br>
              <a:rPr lang="pt-BR" sz="2400" dirty="0">
                <a:latin typeface="Arial" charset="0"/>
                <a:cs typeface="Arial" charset="0"/>
              </a:rPr>
            </a:br>
            <a:r>
              <a:rPr lang="pt-BR" sz="2400" dirty="0" smtClean="0"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latin typeface="Arial" charset="0"/>
                <a:cs typeface="Arial" charset="0"/>
              </a:rPr>
            </a:br>
            <a:r>
              <a:rPr lang="pt-BR" sz="2400" dirty="0" smtClean="0"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latin typeface="Arial" charset="0"/>
                <a:cs typeface="Arial" charset="0"/>
              </a:rPr>
            </a:br>
            <a:r>
              <a:rPr lang="pt-BR" sz="2400" dirty="0" smtClean="0"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latin typeface="Arial" charset="0"/>
                <a:cs typeface="Arial" charset="0"/>
              </a:rPr>
            </a:br>
            <a:r>
              <a:rPr lang="pt-BR" sz="3200" dirty="0" smtClean="0">
                <a:latin typeface="Arial" charset="0"/>
                <a:cs typeface="Arial" charset="0"/>
              </a:rPr>
              <a:t>“VIGILÂNCIA EM SAÚDE: PROTEÇÃO E PROMOÇÃO DA SAÚDE”</a:t>
            </a:r>
            <a:endParaRPr lang="pt-BR" sz="2400" dirty="0">
              <a:latin typeface="Arial" charset="0"/>
              <a:cs typeface="Arial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1469356" y="5661248"/>
            <a:ext cx="638651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pt-BR" dirty="0" smtClean="0"/>
              <a:t>Jurandi Frutuoso</a:t>
            </a: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pt-BR" dirty="0" smtClean="0"/>
              <a:t>Brasília, </a:t>
            </a:r>
            <a:r>
              <a:rPr lang="pt-BR" dirty="0" smtClean="0"/>
              <a:t>08 de agosto de </a:t>
            </a:r>
            <a:r>
              <a:rPr lang="pt-BR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182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781528" cy="1354162"/>
          </a:xfrm>
        </p:spPr>
        <p:txBody>
          <a:bodyPr>
            <a:noAutofit/>
          </a:bodyPr>
          <a:lstStyle/>
          <a:p>
            <a:pPr marL="368300" indent="-368300" algn="just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006600"/>
                </a:solidFill>
                <a:cs typeface="Times New Roman" pitchFamily="18" charset="0"/>
              </a:rPr>
              <a:t>A </a:t>
            </a:r>
            <a:r>
              <a:rPr lang="pt-BR" sz="2800" b="1" dirty="0">
                <a:solidFill>
                  <a:srgbClr val="006600"/>
                </a:solidFill>
                <a:cs typeface="Times New Roman" pitchFamily="18" charset="0"/>
              </a:rPr>
              <a:t>Vigilância em Saúde </a:t>
            </a:r>
            <a:r>
              <a:rPr lang="pt-BR" sz="2800" b="1" dirty="0" smtClean="0">
                <a:solidFill>
                  <a:srgbClr val="006600"/>
                </a:solidFill>
                <a:cs typeface="Times New Roman" pitchFamily="18" charset="0"/>
              </a:rPr>
              <a:t>envolve </a:t>
            </a:r>
            <a:r>
              <a:rPr lang="pt-BR" sz="2800" b="1" dirty="0">
                <a:solidFill>
                  <a:srgbClr val="006600"/>
                </a:solidFill>
                <a:cs typeface="Times New Roman" pitchFamily="18" charset="0"/>
              </a:rPr>
              <a:t>áreas fundamentais para a saúde de todos os brasileiros (TODOS USAM O SUS</a:t>
            </a:r>
            <a:r>
              <a:rPr lang="pt-BR" sz="2800" b="1" dirty="0" smtClean="0">
                <a:solidFill>
                  <a:srgbClr val="006600"/>
                </a:solidFill>
                <a:cs typeface="Times New Roman" pitchFamily="18" charset="0"/>
              </a:rPr>
              <a:t>): </a:t>
            </a:r>
            <a:endParaRPr lang="en-US" sz="2800" dirty="0">
              <a:solidFill>
                <a:srgbClr val="0066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logo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9" y="1484784"/>
            <a:ext cx="8834369" cy="4599167"/>
          </a:xfrm>
        </p:spPr>
        <p:txBody>
          <a:bodyPr>
            <a:noAutofit/>
          </a:bodyPr>
          <a:lstStyle/>
          <a:p>
            <a:pPr marL="0" indent="0">
              <a:buClr>
                <a:srgbClr val="006600"/>
              </a:buClr>
              <a:buNone/>
            </a:pPr>
            <a:endParaRPr lang="pt-BR" sz="500" b="1" dirty="0" smtClean="0">
              <a:solidFill>
                <a:srgbClr val="0D171F"/>
              </a:solidFill>
              <a:cs typeface="Times New Roman" pitchFamily="18" charset="0"/>
            </a:endParaRPr>
          </a:p>
          <a:p>
            <a:pPr marL="538163" indent="-269875">
              <a:spcBef>
                <a:spcPts val="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Produção </a:t>
            </a: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de análises da situação de saúde da </a:t>
            </a: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população - que </a:t>
            </a: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subsidiam o planejamento, estabelecimento de prioridades, monitoramento e avaliação das ações de saúde pública; </a:t>
            </a:r>
            <a:endParaRPr lang="pt-BR" sz="2400" b="1" dirty="0" smtClean="0">
              <a:solidFill>
                <a:srgbClr val="0D171F"/>
              </a:solidFill>
              <a:cs typeface="Times New Roman" pitchFamily="18" charset="0"/>
            </a:endParaRPr>
          </a:p>
          <a:p>
            <a:pPr marL="538163" indent="-269875">
              <a:spcBef>
                <a:spcPts val="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Detecção </a:t>
            </a: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oportuna e adoção de medidas adequadas para a resposta às emergências de saúde pública; </a:t>
            </a:r>
            <a:endParaRPr lang="pt-BR" sz="2400" b="1" dirty="0" smtClean="0">
              <a:solidFill>
                <a:srgbClr val="0D171F"/>
              </a:solidFill>
              <a:cs typeface="Times New Roman" pitchFamily="18" charset="0"/>
            </a:endParaRPr>
          </a:p>
          <a:p>
            <a:pPr marL="538163" indent="-269875">
              <a:spcBef>
                <a:spcPts val="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Vigilância</a:t>
            </a: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, prevenção e controle das doenças transmissíveis; </a:t>
            </a:r>
            <a:endParaRPr lang="pt-BR" sz="2400" b="1" dirty="0" smtClean="0">
              <a:solidFill>
                <a:srgbClr val="0D171F"/>
              </a:solidFill>
              <a:cs typeface="Times New Roman" pitchFamily="18" charset="0"/>
            </a:endParaRPr>
          </a:p>
          <a:p>
            <a:pPr marL="538163" indent="-269875">
              <a:spcBef>
                <a:spcPts val="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Vigilância </a:t>
            </a: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das doenças crônicas não transmissíveis, dos acidentes e violências; </a:t>
            </a:r>
            <a:endParaRPr lang="pt-BR" sz="2400" b="1" dirty="0" smtClean="0">
              <a:solidFill>
                <a:srgbClr val="0D171F"/>
              </a:solidFill>
              <a:cs typeface="Times New Roman" pitchFamily="18" charset="0"/>
            </a:endParaRPr>
          </a:p>
          <a:p>
            <a:pPr marL="538163" indent="-269875">
              <a:spcBef>
                <a:spcPts val="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Vigilância </a:t>
            </a: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de populações expostas a riscos ambientais em saúde; </a:t>
            </a:r>
            <a:endParaRPr lang="pt-BR" sz="2400" b="1" dirty="0" smtClean="0">
              <a:solidFill>
                <a:srgbClr val="0D171F"/>
              </a:solidFill>
              <a:cs typeface="Times New Roman" pitchFamily="18" charset="0"/>
            </a:endParaRPr>
          </a:p>
          <a:p>
            <a:pPr marL="538163" indent="-269875">
              <a:spcBef>
                <a:spcPts val="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Vigilância </a:t>
            </a: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da saúde do </a:t>
            </a: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trabalhador;</a:t>
            </a:r>
          </a:p>
          <a:p>
            <a:pPr marL="538163" indent="-269875">
              <a:spcBef>
                <a:spcPts val="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V</a:t>
            </a: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igilância </a:t>
            </a: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sanitária dos riscos decorrentes da produção e do uso de produtos, serviços e tecnologias de interesse a saúde.</a:t>
            </a:r>
            <a:r>
              <a:rPr lang="pt-BR" sz="100" dirty="0" smtClean="0">
                <a:solidFill>
                  <a:srgbClr val="0D171F"/>
                </a:solidFill>
                <a:cs typeface="Times New Roman" pitchFamily="18" charset="0"/>
              </a:rPr>
              <a:t>   </a:t>
            </a:r>
            <a:endParaRPr lang="pt-BR" sz="2400" b="1" dirty="0" smtClean="0">
              <a:solidFill>
                <a:srgbClr val="0D171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logo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61" y="692696"/>
            <a:ext cx="8834369" cy="7047439"/>
          </a:xfrm>
        </p:spPr>
        <p:txBody>
          <a:bodyPr>
            <a:noAutofit/>
          </a:bodyPr>
          <a:lstStyle/>
          <a:p>
            <a:pPr marL="0" indent="0">
              <a:buClr>
                <a:srgbClr val="006600"/>
              </a:buClr>
              <a:buNone/>
            </a:pPr>
            <a:endParaRPr lang="pt-BR" sz="500" b="1" dirty="0" smtClean="0">
              <a:solidFill>
                <a:srgbClr val="0D171F"/>
              </a:solidFill>
              <a:cs typeface="Times New Roman" pitchFamily="18" charset="0"/>
            </a:endParaRPr>
          </a:p>
          <a:p>
            <a:pPr marL="611188" algn="just">
              <a:spcBef>
                <a:spcPts val="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pt-BR" sz="2600" b="1" dirty="0">
                <a:cs typeface="Times New Roman" pitchFamily="18" charset="0"/>
              </a:rPr>
              <a:t>Diversas atividades e programas de VS desenvolvidos pelo SUS são reconhecidos internacionalmente. </a:t>
            </a:r>
          </a:p>
          <a:p>
            <a:pPr marL="268288" indent="0" algn="ctr">
              <a:spcBef>
                <a:spcPts val="0"/>
              </a:spcBef>
              <a:buClr>
                <a:srgbClr val="006600"/>
              </a:buClr>
              <a:buNone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PORÉM:</a:t>
            </a:r>
            <a:endParaRPr lang="pt-BR" sz="2000" b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611188" algn="just">
              <a:spcBef>
                <a:spcPts val="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pt-BR" sz="2600" b="1" dirty="0" smtClean="0">
                <a:cs typeface="Times New Roman" pitchFamily="18" charset="0"/>
              </a:rPr>
              <a:t>É evidente a </a:t>
            </a:r>
            <a:r>
              <a:rPr lang="pt-BR" sz="2600" b="1" dirty="0">
                <a:cs typeface="Times New Roman" pitchFamily="18" charset="0"/>
              </a:rPr>
              <a:t>dificuldade encontrada em superar a fragmentação de suas ações e o afastamento dos serviços assistenciais, inclusive da atenção primária, das atividades cotidianas de prevenção, promoção e proteção da saúde</a:t>
            </a:r>
            <a:r>
              <a:rPr lang="pt-BR" sz="2600" b="1" dirty="0" smtClean="0">
                <a:cs typeface="Times New Roman" pitchFamily="18" charset="0"/>
              </a:rPr>
              <a:t>.</a:t>
            </a:r>
          </a:p>
          <a:p>
            <a:pPr marL="268288" indent="0" algn="just">
              <a:spcBef>
                <a:spcPts val="0"/>
              </a:spcBef>
              <a:buClr>
                <a:srgbClr val="006600"/>
              </a:buClr>
              <a:buNone/>
            </a:pPr>
            <a:endParaRPr lang="pt-BR" sz="1400" b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611188" lvl="1" indent="-342900" algn="just">
              <a:spcBef>
                <a:spcPts val="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Exemplos:</a:t>
            </a:r>
          </a:p>
          <a:p>
            <a:pPr marL="1068388" lvl="1" indent="-342900" algn="just">
              <a:spcBef>
                <a:spcPts val="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Diminuição </a:t>
            </a: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da homogeneidade </a:t>
            </a: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e cobertura das </a:t>
            </a: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vacinas do Calendário Básico de Vacinação da Criança </a:t>
            </a:r>
            <a:endParaRPr lang="pt-BR" sz="2400" b="1" dirty="0" smtClean="0">
              <a:solidFill>
                <a:srgbClr val="0D171F"/>
              </a:solidFill>
              <a:cs typeface="Times New Roman" pitchFamily="18" charset="0"/>
            </a:endParaRPr>
          </a:p>
          <a:p>
            <a:pPr marL="1068388" lvl="1" indent="-342900" algn="just">
              <a:spcBef>
                <a:spcPts val="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A</a:t>
            </a:r>
            <a:r>
              <a:rPr lang="pt-BR" sz="2400" b="1" dirty="0" smtClean="0">
                <a:solidFill>
                  <a:srgbClr val="0D171F"/>
                </a:solidFill>
                <a:cs typeface="Times New Roman" pitchFamily="18" charset="0"/>
              </a:rPr>
              <a:t>umento </a:t>
            </a:r>
            <a:r>
              <a:rPr lang="pt-BR" sz="2400" b="1" dirty="0">
                <a:solidFill>
                  <a:srgbClr val="0D171F"/>
                </a:solidFill>
                <a:cs typeface="Times New Roman" pitchFamily="18" charset="0"/>
              </a:rPr>
              <a:t>dos casos de sífilis congênita no país, por falhas na detecção e tratamento adequado dos casos de sífilis em gestantes e parceiros durante o pré-natal. </a:t>
            </a:r>
            <a:endParaRPr lang="pt-BR" sz="2400" b="1" dirty="0" smtClean="0">
              <a:solidFill>
                <a:srgbClr val="0D171F"/>
              </a:solidFill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8048" y="153762"/>
            <a:ext cx="804729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800" dirty="0" smtClean="0">
                <a:solidFill>
                  <a:srgbClr val="006600"/>
                </a:solidFill>
              </a:rPr>
              <a:t>DESAFIOS</a:t>
            </a:r>
            <a:endParaRPr lang="en-US" sz="2800" b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logo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981860" y="5834064"/>
            <a:ext cx="690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b="0" dirty="0"/>
              <a:t>Fonte: </a:t>
            </a:r>
            <a:r>
              <a:rPr lang="pt-BR" sz="1200" b="0" dirty="0" smtClean="0"/>
              <a:t>Ministério da Saúde / SVS / CGPNI</a:t>
            </a:r>
          </a:p>
          <a:p>
            <a:pPr algn="l"/>
            <a:r>
              <a:rPr lang="pt-BR" sz="1200" b="0" dirty="0" smtClean="0"/>
              <a:t>Apresentação realizada no GTVS / CIT em 10/05/2017</a:t>
            </a:r>
            <a:endParaRPr lang="pt-BR" sz="12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6148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logo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1" y="1161783"/>
            <a:ext cx="8002698" cy="449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19892" y="33265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Taxa de detecção de sífilis adquirida, taxa de detecção de sífilis em gestantes e taxa de incidência de sífilis</a:t>
            </a:r>
          </a:p>
          <a:p>
            <a:r>
              <a:rPr lang="pt-BR" dirty="0"/>
              <a:t>congênita, segundo ano de diagnóstico, Brasil, 2010-2015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68927" y="5805264"/>
            <a:ext cx="690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b="0" dirty="0"/>
              <a:t>Fonte: </a:t>
            </a:r>
            <a:r>
              <a:rPr lang="pt-BR" sz="1600" b="0" dirty="0" smtClean="0"/>
              <a:t>Ministério da Saúde / SVS / SINAN – Dados disponíveis no Boletim Epidemiológico, Vol. 47, N</a:t>
            </a:r>
            <a:r>
              <a:rPr lang="pt-BR" sz="1600" b="0" dirty="0"/>
              <a:t>° </a:t>
            </a:r>
            <a:r>
              <a:rPr lang="pt-BR" sz="1600" b="0" dirty="0" smtClean="0"/>
              <a:t>35 - 2016</a:t>
            </a:r>
            <a:endParaRPr lang="pt-BR" sz="1600" b="0" dirty="0"/>
          </a:p>
        </p:txBody>
      </p:sp>
    </p:spTree>
    <p:extLst>
      <p:ext uri="{BB962C8B-B14F-4D97-AF65-F5344CB8AC3E}">
        <p14:creationId xmlns:p14="http://schemas.microsoft.com/office/powerpoint/2010/main" val="24379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logo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61" y="692696"/>
            <a:ext cx="8834369" cy="7047439"/>
          </a:xfrm>
        </p:spPr>
        <p:txBody>
          <a:bodyPr>
            <a:noAutofit/>
          </a:bodyPr>
          <a:lstStyle/>
          <a:p>
            <a:pPr marL="0" indent="0">
              <a:buClr>
                <a:srgbClr val="006600"/>
              </a:buClr>
              <a:buNone/>
            </a:pPr>
            <a:endParaRPr lang="pt-BR" sz="500" b="1" dirty="0" smtClean="0">
              <a:solidFill>
                <a:srgbClr val="0D171F"/>
              </a:solidFill>
              <a:cs typeface="Times New Roman" pitchFamily="18" charset="0"/>
            </a:endParaRPr>
          </a:p>
          <a:p>
            <a:pPr marL="611188" algn="just">
              <a:spcBef>
                <a:spcPts val="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pt-BR" sz="2600" b="1" dirty="0">
                <a:cs typeface="Times New Roman" pitchFamily="18" charset="0"/>
              </a:rPr>
              <a:t>Q</a:t>
            </a:r>
            <a:r>
              <a:rPr lang="pt-BR" sz="2600" b="1" dirty="0" smtClean="0">
                <a:cs typeface="Times New Roman" pitchFamily="18" charset="0"/>
              </a:rPr>
              <a:t>uestões </a:t>
            </a:r>
            <a:r>
              <a:rPr lang="pt-BR" sz="2600" b="1" dirty="0">
                <a:cs typeface="Times New Roman" pitchFamily="18" charset="0"/>
              </a:rPr>
              <a:t>ambientais, (como mudanças climáticas e catástrofes naturais</a:t>
            </a:r>
            <a:r>
              <a:rPr lang="pt-BR" sz="2600" b="1" dirty="0" smtClean="0">
                <a:cs typeface="Times New Roman" pitchFamily="18" charset="0"/>
              </a:rPr>
              <a:t>)</a:t>
            </a:r>
          </a:p>
          <a:p>
            <a:pPr marL="611188" algn="just">
              <a:spcBef>
                <a:spcPts val="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pt-BR" sz="2600" b="1" dirty="0" smtClean="0">
                <a:cs typeface="Times New Roman" pitchFamily="18" charset="0"/>
              </a:rPr>
              <a:t>Processo </a:t>
            </a:r>
            <a:r>
              <a:rPr lang="pt-BR" sz="2600" b="1" dirty="0">
                <a:cs typeface="Times New Roman" pitchFamily="18" charset="0"/>
              </a:rPr>
              <a:t>de globalização, com aumento do fluxo de pessoas e produtos entre os diversos países e no território </a:t>
            </a:r>
            <a:r>
              <a:rPr lang="pt-BR" sz="2600" b="1" dirty="0" smtClean="0">
                <a:cs typeface="Times New Roman" pitchFamily="18" charset="0"/>
              </a:rPr>
              <a:t>nacional</a:t>
            </a:r>
          </a:p>
          <a:p>
            <a:pPr marL="611188" lvl="1" indent="-342900" algn="just">
              <a:spcBef>
                <a:spcPts val="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pt-BR" sz="2600" b="1" dirty="0" smtClean="0">
                <a:cs typeface="Times New Roman" pitchFamily="18" charset="0"/>
              </a:rPr>
              <a:t>Demanda </a:t>
            </a:r>
            <a:r>
              <a:rPr lang="pt-BR" sz="2600" b="1" dirty="0">
                <a:cs typeface="Times New Roman" pitchFamily="18" charset="0"/>
              </a:rPr>
              <a:t>ampliar e </a:t>
            </a:r>
            <a:r>
              <a:rPr lang="pt-BR" sz="2600" b="1" dirty="0" smtClean="0">
                <a:cs typeface="Times New Roman" pitchFamily="18" charset="0"/>
              </a:rPr>
              <a:t>agilizar capacidade </a:t>
            </a:r>
            <a:r>
              <a:rPr lang="pt-BR" sz="2600" b="1" dirty="0">
                <a:cs typeface="Times New Roman" pitchFamily="18" charset="0"/>
              </a:rPr>
              <a:t>de resposta a eventos de diferentes </a:t>
            </a:r>
            <a:r>
              <a:rPr lang="pt-BR" sz="2600" b="1" dirty="0" smtClean="0">
                <a:cs typeface="Times New Roman" pitchFamily="18" charset="0"/>
              </a:rPr>
              <a:t>naturezas:</a:t>
            </a:r>
          </a:p>
          <a:p>
            <a:pPr marL="611188" lvl="1" indent="-342900" algn="just">
              <a:spcBef>
                <a:spcPts val="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pt-BR" sz="2600" b="1" dirty="0" smtClean="0">
                <a:cs typeface="Times New Roman" pitchFamily="18" charset="0"/>
              </a:rPr>
              <a:t>Exemplos:</a:t>
            </a:r>
            <a:endParaRPr lang="pt-BR" sz="2600" b="1" dirty="0">
              <a:cs typeface="Times New Roman" pitchFamily="18" charset="0"/>
            </a:endParaRPr>
          </a:p>
          <a:p>
            <a:pPr marL="938213" lvl="2" indent="-269875">
              <a:spcBef>
                <a:spcPts val="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000" b="1" dirty="0" smtClean="0">
                <a:solidFill>
                  <a:srgbClr val="0D171F"/>
                </a:solidFill>
                <a:cs typeface="Times New Roman" pitchFamily="18" charset="0"/>
              </a:rPr>
              <a:t>Retorno </a:t>
            </a:r>
            <a:r>
              <a:rPr lang="pt-BR" sz="2000" b="1" dirty="0">
                <a:solidFill>
                  <a:srgbClr val="0D171F"/>
                </a:solidFill>
                <a:cs typeface="Times New Roman" pitchFamily="18" charset="0"/>
              </a:rPr>
              <a:t>de doenças já controladas (como surto de sarampo ocorrido em 2013 e 2015 em estados da Região Nordeste</a:t>
            </a:r>
            <a:r>
              <a:rPr lang="pt-BR" sz="2000" b="1" dirty="0" smtClean="0">
                <a:solidFill>
                  <a:srgbClr val="0D171F"/>
                </a:solidFill>
                <a:cs typeface="Times New Roman" pitchFamily="18" charset="0"/>
              </a:rPr>
              <a:t>);</a:t>
            </a:r>
          </a:p>
          <a:p>
            <a:pPr marL="938213" lvl="2" indent="-269875">
              <a:spcBef>
                <a:spcPts val="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000" b="1" dirty="0" smtClean="0">
                <a:solidFill>
                  <a:srgbClr val="0D171F"/>
                </a:solidFill>
                <a:cs typeface="Times New Roman" pitchFamily="18" charset="0"/>
              </a:rPr>
              <a:t>Introdução </a:t>
            </a:r>
            <a:r>
              <a:rPr lang="pt-BR" sz="2000" b="1" dirty="0">
                <a:solidFill>
                  <a:srgbClr val="0D171F"/>
                </a:solidFill>
                <a:cs typeface="Times New Roman" pitchFamily="18" charset="0"/>
              </a:rPr>
              <a:t>de novos agentes infecciosos, como os vírus causadores da febre de </a:t>
            </a:r>
            <a:r>
              <a:rPr lang="pt-BR" sz="2000" b="1" dirty="0" err="1">
                <a:solidFill>
                  <a:srgbClr val="0D171F"/>
                </a:solidFill>
                <a:cs typeface="Times New Roman" pitchFamily="18" charset="0"/>
              </a:rPr>
              <a:t>Chikungunya</a:t>
            </a:r>
            <a:r>
              <a:rPr lang="pt-BR" sz="2000" b="1" dirty="0">
                <a:solidFill>
                  <a:srgbClr val="0D171F"/>
                </a:solidFill>
                <a:cs typeface="Times New Roman" pitchFamily="18" charset="0"/>
              </a:rPr>
              <a:t>, </a:t>
            </a:r>
            <a:r>
              <a:rPr lang="pt-BR" sz="2000" b="1" dirty="0" err="1">
                <a:solidFill>
                  <a:srgbClr val="0D171F"/>
                </a:solidFill>
                <a:cs typeface="Times New Roman" pitchFamily="18" charset="0"/>
              </a:rPr>
              <a:t>Zika</a:t>
            </a:r>
            <a:r>
              <a:rPr lang="pt-BR" sz="2000" b="1" dirty="0">
                <a:solidFill>
                  <a:srgbClr val="0D171F"/>
                </a:solidFill>
                <a:cs typeface="Times New Roman" pitchFamily="18" charset="0"/>
              </a:rPr>
              <a:t> e </a:t>
            </a:r>
            <a:r>
              <a:rPr lang="pt-BR" sz="2000" b="1" dirty="0" err="1" smtClean="0">
                <a:solidFill>
                  <a:srgbClr val="0D171F"/>
                </a:solidFill>
                <a:cs typeface="Times New Roman" pitchFamily="18" charset="0"/>
              </a:rPr>
              <a:t>Mayaro</a:t>
            </a:r>
            <a:r>
              <a:rPr lang="pt-BR" sz="2000" b="1" dirty="0" smtClean="0">
                <a:solidFill>
                  <a:srgbClr val="0D171F"/>
                </a:solidFill>
                <a:cs typeface="Times New Roman" pitchFamily="18" charset="0"/>
              </a:rPr>
              <a:t>;</a:t>
            </a:r>
          </a:p>
          <a:p>
            <a:pPr marL="938213" lvl="2" indent="-269875">
              <a:spcBef>
                <a:spcPts val="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000" b="1" dirty="0" smtClean="0">
                <a:solidFill>
                  <a:srgbClr val="0D171F"/>
                </a:solidFill>
                <a:cs typeface="Times New Roman" pitchFamily="18" charset="0"/>
              </a:rPr>
              <a:t>Recente </a:t>
            </a:r>
            <a:r>
              <a:rPr lang="pt-BR" sz="2000" b="1" dirty="0">
                <a:solidFill>
                  <a:srgbClr val="0D171F"/>
                </a:solidFill>
                <a:cs typeface="Times New Roman" pitchFamily="18" charset="0"/>
              </a:rPr>
              <a:t>expansão das áreas com incidência de Febre Amarela. </a:t>
            </a:r>
            <a:endParaRPr lang="pt-BR" sz="2000" b="1" dirty="0" smtClean="0">
              <a:solidFill>
                <a:srgbClr val="0D171F"/>
              </a:solidFill>
              <a:cs typeface="Times New Roman" pitchFamily="18" charset="0"/>
            </a:endParaRPr>
          </a:p>
          <a:p>
            <a:pPr marL="938213" lvl="2" indent="-269875">
              <a:spcBef>
                <a:spcPts val="0"/>
              </a:spcBef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000" b="1" dirty="0" smtClean="0">
                <a:solidFill>
                  <a:srgbClr val="0D171F"/>
                </a:solidFill>
                <a:cs typeface="Times New Roman" pitchFamily="18" charset="0"/>
              </a:rPr>
              <a:t>Ao </a:t>
            </a:r>
            <a:r>
              <a:rPr lang="pt-BR" sz="2000" b="1" dirty="0">
                <a:solidFill>
                  <a:srgbClr val="0D171F"/>
                </a:solidFill>
                <a:cs typeface="Times New Roman" pitchFamily="18" charset="0"/>
              </a:rPr>
              <a:t>mesmo tempo permanecem problemas relevantes, como áreas de alta </a:t>
            </a:r>
            <a:r>
              <a:rPr lang="pt-BR" sz="2000" b="1" dirty="0" err="1">
                <a:solidFill>
                  <a:srgbClr val="0D171F"/>
                </a:solidFill>
                <a:cs typeface="Times New Roman" pitchFamily="18" charset="0"/>
              </a:rPr>
              <a:t>endemicidade</a:t>
            </a:r>
            <a:r>
              <a:rPr lang="pt-BR" sz="2000" b="1" dirty="0">
                <a:solidFill>
                  <a:srgbClr val="0D171F"/>
                </a:solidFill>
                <a:cs typeface="Times New Roman" pitchFamily="18" charset="0"/>
              </a:rPr>
              <a:t> de doenças como a hanseníase e a tuberculose</a:t>
            </a:r>
            <a:r>
              <a:rPr lang="pt-BR" sz="2000" b="1" dirty="0" smtClean="0">
                <a:solidFill>
                  <a:srgbClr val="0D171F"/>
                </a:solidFill>
                <a:cs typeface="Times New Roman" pitchFamily="18" charset="0"/>
              </a:rPr>
              <a:t>.</a:t>
            </a:r>
            <a:endParaRPr lang="pt-BR" sz="2000" b="1" dirty="0">
              <a:solidFill>
                <a:srgbClr val="0D171F"/>
              </a:solidFill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8048" y="153762"/>
            <a:ext cx="804729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800" dirty="0" smtClean="0">
                <a:solidFill>
                  <a:srgbClr val="006600"/>
                </a:solidFill>
              </a:rPr>
              <a:t>DESAFIOS</a:t>
            </a:r>
            <a:endParaRPr lang="en-US" sz="2800" b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15862" y="53130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3000" b="0" dirty="0" smtClean="0">
                <a:solidFill>
                  <a:srgbClr val="006600"/>
                </a:solidFill>
                <a:latin typeface="Calibri"/>
                <a:ea typeface="MS PGothic" pitchFamily="34" charset="-128"/>
              </a:rPr>
              <a:t>O POSTULADO DA COERÊNCIA </a:t>
            </a:r>
            <a:r>
              <a:rPr lang="pt-BR" sz="3000" b="0" dirty="0">
                <a:solidFill>
                  <a:srgbClr val="006600"/>
                </a:solidFill>
                <a:latin typeface="Calibri"/>
                <a:ea typeface="MS PGothic" pitchFamily="34" charset="-128"/>
              </a:rPr>
              <a:t>ENTRE A SITUAÇÃO DE SAÚDE E O SISTEMA DE ATENÇÃO À SAÚDE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66260" y="16743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 defTabSz="4572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</a:pPr>
            <a:r>
              <a:rPr lang="pt-BR" sz="3200" b="0" dirty="0" smtClean="0">
                <a:solidFill>
                  <a:prstClr val="black"/>
                </a:solidFill>
                <a:latin typeface="Calibri"/>
                <a:ea typeface="MS PGothic" pitchFamily="34" charset="-128"/>
              </a:rPr>
              <a:t>Os sistemas de atenção à saúde são respostas sociais deliberadas efetivas, eficientes, de qualidade e equitativas às necessidades de saúde da população</a:t>
            </a:r>
          </a:p>
          <a:p>
            <a:pPr marL="171450" indent="-171450" algn="just" defTabSz="4572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</a:pPr>
            <a:endParaRPr lang="pt-BR" sz="1000" b="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pPr marL="457200" indent="-457200" algn="just" defTabSz="4572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Font typeface="Wingdings" pitchFamily="2" charset="2"/>
              <a:buChar char="Ø"/>
            </a:pPr>
            <a:r>
              <a:rPr lang="pt-BR" sz="3200" b="0" dirty="0" smtClean="0">
                <a:solidFill>
                  <a:prstClr val="black"/>
                </a:solidFill>
                <a:latin typeface="Calibri"/>
                <a:ea typeface="MS PGothic" pitchFamily="34" charset="-128"/>
              </a:rPr>
              <a:t>Logo, deve haver uma coerência entre necessidades de saúde expressas na situação de saúde e o sistema de atenção à saúde que se pratica socialmente</a:t>
            </a:r>
            <a:endParaRPr lang="pt-BR" sz="3200" b="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67885" y="5972814"/>
            <a:ext cx="82438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</a:defRPr>
            </a:lvl9pPr>
          </a:lstStyle>
          <a:p>
            <a:pPr algn="l"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pt-BR" sz="1200" b="0" dirty="0">
                <a:solidFill>
                  <a:prstClr val="black"/>
                </a:solidFill>
                <a:ea typeface="MS PGothic" pitchFamily="34" charset="-128"/>
              </a:rPr>
              <a:t>FONTE: Mendes EV. Os sistemas de serviços de saúde: o que os gestores deveriam saber sobre essas organizações complexas. Fortaleza, Escola de Saúde Pública do Ceará, 2002</a:t>
            </a:r>
          </a:p>
          <a:p>
            <a:pPr algn="l" defTabSz="457200" eaLnBrk="1" fontAlgn="auto" hangingPunct="1">
              <a:spcBef>
                <a:spcPct val="50000"/>
              </a:spcBef>
              <a:spcAft>
                <a:spcPts val="0"/>
              </a:spcAft>
            </a:pPr>
            <a:endParaRPr lang="pt-BR" sz="1200" b="0" dirty="0">
              <a:solidFill>
                <a:prstClr val="black"/>
              </a:solidFill>
              <a:ea typeface="MS PGothic" pitchFamily="34" charset="-128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logo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4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44450"/>
            <a:ext cx="9144000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MS PGothic" pitchFamily="34" charset="-128"/>
              </a:rPr>
              <a:t>AS DIFERENÇAS ENTRE OS SISTEMAS FRAGMENTADOS E AS REDES DE ATENÇÃO À SAÚDE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95288" y="6580188"/>
            <a:ext cx="4824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</a:defRPr>
            </a:lvl9pPr>
          </a:lstStyle>
          <a:p>
            <a:pPr algn="l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pt-BR" sz="1400" b="0">
                <a:solidFill>
                  <a:prstClr val="white"/>
                </a:solidFill>
                <a:ea typeface="MS PGothic" pitchFamily="34" charset="-128"/>
              </a:rPr>
              <a:t>FONTES: FERNANDEZ (2003); MENDES (2009)</a:t>
            </a:r>
          </a:p>
        </p:txBody>
      </p:sp>
      <p:graphicFrame>
        <p:nvGraphicFramePr>
          <p:cNvPr id="7475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01819"/>
              </p:ext>
            </p:extLst>
          </p:nvPr>
        </p:nvGraphicFramePr>
        <p:xfrm>
          <a:off x="214313" y="1239838"/>
          <a:ext cx="8715375" cy="5380993"/>
        </p:xfrm>
        <a:graphic>
          <a:graphicData uri="http://schemas.openxmlformats.org/drawingml/2006/table">
            <a:tbl>
              <a:tblPr/>
              <a:tblGrid>
                <a:gridCol w="4359275"/>
                <a:gridCol w="4356100"/>
              </a:tblGrid>
              <a:tr h="4222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SISTEMA FRAGMENTADO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D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REDE DE ATENÇÃO À SAÚDE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DDB8"/>
                    </a:solidFill>
                  </a:tcPr>
                </a:tc>
              </a:tr>
              <a:tr h="516708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ORGANIZADO POR COMPONENTES ISOLADOS</a:t>
                      </a:r>
                    </a:p>
                  </a:txBody>
                  <a:tcPr marL="90000" marR="0" marT="89988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ORGANIZADO POR UM CONTÍNUO DE ATENÇÃO</a:t>
                      </a:r>
                    </a:p>
                  </a:txBody>
                  <a:tcPr marL="90000" marR="0" marT="89988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14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ORGANIZADO POR NÍVEIS HIERÁRQUICOS</a:t>
                      </a:r>
                    </a:p>
                  </a:txBody>
                  <a:tcPr marL="90000" marR="0" marT="89988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ORGANIZADO POR UMA REDE POLIÁRQUICA</a:t>
                      </a:r>
                    </a:p>
                  </a:txBody>
                  <a:tcPr marL="90000" marR="0" marT="89988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065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ORIENTADO PARA A ATENÇÃO A CONDIÇÕES AGUDAS</a:t>
                      </a:r>
                    </a:p>
                  </a:txBody>
                  <a:tcPr marL="90000" marR="0" marT="89988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ORIENTADO PARA A ATENÇÃO A CONDIÇÕES CRÔNICAS E AGUDAS</a:t>
                      </a:r>
                    </a:p>
                  </a:txBody>
                  <a:tcPr marL="90000" marR="0" marT="89988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14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VOLTADO PARA INDIVÍDUOS</a:t>
                      </a:r>
                    </a:p>
                  </a:txBody>
                  <a:tcPr marL="90000" marR="0" marT="89988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VOLTADO PARA UMA POPULAÇÃO</a:t>
                      </a:r>
                    </a:p>
                  </a:txBody>
                  <a:tcPr marL="90000" marR="0" marT="89988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14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 SUJEITO É O PACIENTE</a:t>
                      </a:r>
                    </a:p>
                  </a:txBody>
                  <a:tcPr marL="90000" marR="0" marT="89988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 SUJEITO É AGENTE DE SAÚDE</a:t>
                      </a:r>
                    </a:p>
                  </a:txBody>
                  <a:tcPr marL="90000" marR="0" marT="89988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14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REATIVO</a:t>
                      </a:r>
                    </a:p>
                  </a:txBody>
                  <a:tcPr marL="90000" marR="0" marT="89988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PROATIVO</a:t>
                      </a:r>
                    </a:p>
                  </a:txBody>
                  <a:tcPr marL="90000" marR="0" marT="89988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14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ÊNFASE NAS AÇÕES CURATIVAS</a:t>
                      </a:r>
                    </a:p>
                  </a:txBody>
                  <a:tcPr marL="90000" marR="0" marT="89988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ATENÇÃO INTEGRAL</a:t>
                      </a:r>
                    </a:p>
                  </a:txBody>
                  <a:tcPr marL="90000" marR="0" marT="89988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14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CUIDADO PROFISSIONAL</a:t>
                      </a:r>
                    </a:p>
                  </a:txBody>
                  <a:tcPr marL="90000" marR="0" marT="89988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CUIDADO MULTIPROFISSIONAL</a:t>
                      </a:r>
                    </a:p>
                  </a:txBody>
                  <a:tcPr marL="90000" marR="0" marT="89988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14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GESTÃO DA OFERTA</a:t>
                      </a:r>
                    </a:p>
                  </a:txBody>
                  <a:tcPr marL="90000" marR="0" marT="89988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GESTÃO DE BASE POPULACIONAL</a:t>
                      </a:r>
                    </a:p>
                  </a:txBody>
                  <a:tcPr marL="90000" marR="0" marT="89988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068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FINANCIAMENTO POR PROCEDIMENTOS</a:t>
                      </a:r>
                    </a:p>
                  </a:txBody>
                  <a:tcPr marL="90000" marR="0" marT="89988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A0000"/>
                        </a:buClr>
                        <a:buSzPct val="9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FINANCIAMENTO POR CAPITAÇÃO OU POR UM CICLO COMPLETO DE ATENDIMENTO A UMA CONDIÇÃO DE SAÚDE</a:t>
                      </a:r>
                    </a:p>
                  </a:txBody>
                  <a:tcPr marL="90000" marR="0" marT="89988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396875" y="6597650"/>
            <a:ext cx="83518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FF0066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FF0066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FF0066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FF0066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FF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66"/>
                </a:solidFill>
                <a:latin typeface="Arial" charset="0"/>
              </a:defRPr>
            </a:lvl9pPr>
          </a:lstStyle>
          <a:p>
            <a:pPr algn="l"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pt-BR" sz="1200" b="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FONTE: Mendes EV. As redes de atenção à saúde. Brasília, Organização Pan-Americana da Saúde, 2011</a:t>
            </a:r>
          </a:p>
          <a:p>
            <a:pPr algn="l" defTabSz="457200" eaLnBrk="1" fontAlgn="auto" hangingPunct="1">
              <a:spcBef>
                <a:spcPct val="50000"/>
              </a:spcBef>
              <a:spcAft>
                <a:spcPts val="0"/>
              </a:spcAft>
            </a:pPr>
            <a:endParaRPr lang="pt-BR" sz="1200" b="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5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624013" y="2981325"/>
            <a:ext cx="243363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b="0">
              <a:solidFill>
                <a:prstClr val="white"/>
              </a:solidFill>
              <a:latin typeface="Calibri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624013" y="2981325"/>
            <a:ext cx="173196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b="0">
              <a:solidFill>
                <a:prstClr val="white"/>
              </a:solidFill>
              <a:latin typeface="Calibri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624013" y="2981325"/>
            <a:ext cx="173196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b="0">
              <a:solidFill>
                <a:prstClr val="white"/>
              </a:solidFill>
              <a:latin typeface="Calibri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50825" y="1340024"/>
            <a:ext cx="8785225" cy="23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550863" indent="-550863" defTabSz="449263" eaLnBrk="0" hangingPunct="0">
              <a:tabLst>
                <a:tab pos="5524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5524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5524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5524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5524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524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9875" indent="0" algn="l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F2960E"/>
              </a:buClr>
              <a:buSzPct val="70000"/>
              <a:defRPr/>
            </a:pPr>
            <a:r>
              <a:rPr lang="pt-BR" sz="4000" b="0" dirty="0" smtClean="0">
                <a:solidFill>
                  <a:srgbClr val="000000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“As </a:t>
            </a:r>
            <a:r>
              <a:rPr lang="pt-BR" sz="4000" b="0" dirty="0">
                <a:solidFill>
                  <a:srgbClr val="000000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ações de Vigilância em Saúde são coordenadas com as demais ações e serviços desenvolvidos e ofertados no Sistema Único de Saúde (SUS) para garantir a integralidade da atenção à saúde da </a:t>
            </a:r>
            <a:r>
              <a:rPr lang="pt-BR" sz="4000" b="0" dirty="0" smtClean="0">
                <a:solidFill>
                  <a:srgbClr val="000000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população” </a:t>
            </a:r>
            <a:endParaRPr lang="pt-BR" sz="4400" i="1" dirty="0" smtClean="0">
              <a:solidFill>
                <a:srgbClr val="000000"/>
              </a:solidFill>
              <a:latin typeface="Calibri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9" name="CaixaDeTexto 2"/>
          <p:cNvSpPr txBox="1">
            <a:spLocks noChangeArrowheads="1"/>
          </p:cNvSpPr>
          <p:nvPr/>
        </p:nvSpPr>
        <p:spPr bwMode="auto">
          <a:xfrm>
            <a:off x="250825" y="5337328"/>
            <a:ext cx="86410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rgbClr val="006600"/>
                </a:solidFill>
                <a:latin typeface="Calibri"/>
                <a:ea typeface="MS PGothic" pitchFamily="34" charset="-128"/>
              </a:rPr>
              <a:t>(</a:t>
            </a:r>
            <a:r>
              <a:rPr lang="pt-BR" sz="2000" dirty="0" err="1" smtClean="0">
                <a:solidFill>
                  <a:srgbClr val="006600"/>
                </a:solidFill>
                <a:latin typeface="Calibri"/>
                <a:ea typeface="MS PGothic" pitchFamily="34" charset="-128"/>
              </a:rPr>
              <a:t>Art</a:t>
            </a:r>
            <a:r>
              <a:rPr lang="pt-BR" sz="2000" dirty="0" smtClean="0">
                <a:solidFill>
                  <a:srgbClr val="006600"/>
                </a:solidFill>
                <a:latin typeface="Calibri"/>
                <a:ea typeface="MS PGothic" pitchFamily="34" charset="-128"/>
              </a:rPr>
              <a:t> 3°, </a:t>
            </a:r>
            <a:r>
              <a:rPr lang="pt-BR" sz="2000" dirty="0">
                <a:solidFill>
                  <a:srgbClr val="006600"/>
                </a:solidFill>
                <a:latin typeface="Calibri"/>
                <a:ea typeface="MS PGothic" pitchFamily="34" charset="-128"/>
              </a:rPr>
              <a:t>Portaria nº 1.378, de 9 de julho de </a:t>
            </a:r>
            <a:r>
              <a:rPr lang="pt-BR" sz="2000" dirty="0" smtClean="0">
                <a:solidFill>
                  <a:srgbClr val="006600"/>
                </a:solidFill>
                <a:latin typeface="Calibri"/>
                <a:ea typeface="MS PGothic" pitchFamily="34" charset="-128"/>
              </a:rPr>
              <a:t>2013)</a:t>
            </a:r>
            <a:endParaRPr lang="pt-BR" sz="2000" dirty="0">
              <a:solidFill>
                <a:srgbClr val="006600"/>
              </a:solidFill>
              <a:latin typeface="Calibri"/>
              <a:ea typeface="MS PGothic" pitchFamily="34" charset="-128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logo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159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http://3.bp.blogspot.com/-Yo-OyDYbPZA/T8KrvtzQ8CI/AAAAAAAAAlk/Fbfd1GC7ds8/s1600/vw-kom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9" y="3393912"/>
            <a:ext cx="4406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624013" y="2981325"/>
            <a:ext cx="243363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b="0">
              <a:solidFill>
                <a:prstClr val="white"/>
              </a:solidFill>
              <a:latin typeface="Calibri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624013" y="2981325"/>
            <a:ext cx="173196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b="0">
              <a:solidFill>
                <a:prstClr val="white"/>
              </a:solidFill>
              <a:latin typeface="Calibri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624013" y="2981325"/>
            <a:ext cx="1731962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b="0">
              <a:solidFill>
                <a:prstClr val="white"/>
              </a:solidFill>
              <a:latin typeface="Calibri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88757" y="1556792"/>
            <a:ext cx="7848600" cy="15573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lIns="90000" tIns="46800" rIns="90000" bIns="46800" anchor="b">
            <a:spAutoFit/>
          </a:bodyPr>
          <a:lstStyle/>
          <a:p>
            <a:pPr algn="l" defTabSz="449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0" dirty="0">
                <a:solidFill>
                  <a:prstClr val="black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Nova forma de PENSAR, OLHAR, AGIR... </a:t>
            </a:r>
          </a:p>
          <a:p>
            <a:pPr algn="l" defTabSz="449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0" dirty="0">
                <a:solidFill>
                  <a:prstClr val="black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Não é somente a somatória das “diversas vigilâncias”.</a:t>
            </a:r>
          </a:p>
          <a:p>
            <a:pPr algn="l" defTabSz="4492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0" dirty="0">
                <a:solidFill>
                  <a:prstClr val="black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Nova abordagem para o enfrentamento dos problemas utilizando os diferentes conhecimentos.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25287" y="365735"/>
            <a:ext cx="7849244" cy="72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600" dirty="0" smtClean="0">
                <a:solidFill>
                  <a:srgbClr val="006600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en-US" sz="3200" dirty="0">
                <a:solidFill>
                  <a:srgbClr val="006600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INCORPORAÇÃO DE CONCEITOS DE </a:t>
            </a:r>
            <a:endParaRPr lang="en-US" sz="3200" dirty="0" smtClean="0">
              <a:solidFill>
                <a:srgbClr val="006600"/>
              </a:solidFill>
              <a:latin typeface="Calibri"/>
              <a:ea typeface="Lucida Sans Unicode" pitchFamily="34" charset="0"/>
              <a:cs typeface="Lucida Sans Unicode" pitchFamily="34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006600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VIGILÂNCIA EM SAÚDE:</a:t>
            </a:r>
            <a:endParaRPr lang="en-US" sz="3200" dirty="0">
              <a:solidFill>
                <a:srgbClr val="006600"/>
              </a:solidFill>
              <a:latin typeface="Calibri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155" name="AutoShape 12" descr="data:image/jpeg;base64,/9j/4AAQSkZJRgABAQAAAQABAAD/2wCEAAkGBhQSEBQUExQUFRUWFRUWGRcXGBUVFBcUGBcXFBQWFBQXHSYeFxolGRUUIC8gIycpLCwsFR4xNTAqNSYrLCkBCQoKDgwOGg8PGikkHyQuLC0sKS8pKSwpLCkpLSksLCwsLCwwLSkpLCwpKSwpKSkvLSksKSwsLCksLCwpLCwpLP/AABEIAMIBAwMBIgACEQEDEQH/xAAcAAEAAQUBAQAAAAAAAAAAAAAABgIDBAUHAQj/xABPEAACAQIDBAcEBgQKCAYDAAABAgMAEQQSIQUGMUEHEyJRYXGBMpGhsRRCUpLB0XKCwvAVI0NTYoOTorLhFhczVKPS0/ElRHSz1OMIGHP/xAAZAQEBAQEBAQAAAAAAAAAAAAAAAQMCBAX/xAAwEQEAAgIBAgMECQUAAAAAAAAAARECAwQSEyExQQVRofAUFSJCYXGRseEygcHR8f/aAAwDAQACEQMRAD8A7jSlKBSlKBSlKBSlKBSlKBSlKBSlKBSlKBSlKBSlKBSlKBSlKBSlKBSlKBSlKBSlKBSlKBSlKBSlKBSlKBSlKBSlKBSlKBSlKBSlKBSvCattiUHFlHqKC7SrH06P7afeX86rXEKeDKfIiguUoDSgUpSgUpSgUpSgUpSgUpSgUpSgUpSgUrwmrbTd1BdpWOZDVmeTKrMQTYE2AuxsL2UcyeQoMmXEqouzADxNYE28sC8X/D52rnONeTFt1mIimP2YljnCRryUlVBkfvY6XvYAVYXY0Y4YRvVH/bNddLic/wAHQX31gvZTmPcCv4E1iY3fxI/aAS/DOWF/LQXrTYPZi4aB5o0wwxQU9UhMQyE6XY3sWsSbXtpa+prTRbPluWMXWO2rSPJh2kc97NnPoBoOAAFIiCcp9zezdJycpI/RWPzqnD9IDSuscbMzsbAKi6nzawFa5MFiDwi/vj9kGt7svBGOOQgk4kqyqeqmaOJit1HsdrUqSbaiwtbimIgjLKfRg7S3ylhfI/WZ7AlE6p3APAssZJUHxtesJt+pfsYr7rCrOE3SxSLaykklmY/SCzudWdiYdWJ51f8A9FMVzyj9WT8QtWsUnLP0hYffCUjWLEep/M1n7VxvUJG07mNpBdYlVpcS2gJCxCwFr6kkAVmbC3dMUgeVXkceyAqKikfWN3JJ7tBa/fa2r2zsNJ8VJOMSgLhVysYXKKgtkUicWW92tbixrmatYnKlhd44+eExkn/9JYE/uq+lXk3uiXhs370mHv8AG9Wl3WTnih6dWP22q6m6sPOaRvK34QtV+yl5tnsbefr5VjXA5b8WDwsEX7TAAafPlepR1SfZX3Co/hcdFhkyRoFHE3E+ZjwuzdVqaDecE27F/ETgepMQAHia5mncX6pAHA4ADy0r3r/3vUH3o6QfoUixvCZGZc9oyTZblQSWAGpVtPCtMvTMv+6Te9KlrbqP0g9595r0Yo95rl56ZUHHCYgei1R/ruhHHCz/ANz86ljqwxrd/wAqrXHHuFcpHTfB/u2I87Jb51mzdMeGQIWjlIkXMpXKwIuVPkQQQRxFqtjp6YwHjpV9WB4Vy+HplwR4rMP1DWVD0yYAH25F80IHrrSx0elYuzNorPEsiXysLi9tRyOhOh4jwNZVUKUpQKUpQKUpQajGluvYsy9SsWY2MgcNc66NlK5QeQNQ3Ze3sVioUnT6PGkuYojLPK4TMQmZuuUFiADoBxrb787T6rZuNl5mN1X1/iV+JJ9awN28H1cGEi+zHCp8wFzfG9dQ4mWa2ysef5XCD+oc/OU1cxvWIMPCBEZ5MxZwihcqC7FVYMFvccQeB7wRIqj4lD7VIv8A7LD2H6TNc/3WHurlXh2ZiuTJ/wAD/wCPVeE2fiRIpd+yCL2MfDnoIxet9VLHQ0tUO3hxuIl2hHg8NI0QGHbEylCqu13EUSZyDYc9OPpWBFh5mbL9JxhJNrde41va3ZtWx3afPtTak/KPqMMp8I0Mkg+8y17sFLzp5lvcpPzrqHMrmC3YmWVGaXEnKyntYqZhYG+qdZZh4EEVrd78W0uPwuEDusZimxMqozIX1CRKzIQ2UE3tfWw7qncxsp8vjwFQKKPrdq7Rl4jDx4XDr4Zs0j/s1F9GTFuLG6hhGCCLjNLK2nkWNUt0bxH+Qg9bn5ipTsOW8IH2Sy+43HwIrOpaUje3ZRg9nNYACOLKAPZsqmRlHhlS1u6tfsDdqf6LCZJHZ2jRmLTz3zMoY9kGyjW1hoLVb6Up74VYv51wnnnkSI/3Gk91TdLWFuFhby5fCo6lHot3SpPAsRpd5G875q18eEDyKhABLWuQDbjy9KlwN38l+f8A2NRfaH8XOx+y4b0uH+RrqJcSw9v7kRyyYeMmMEibtGGN+GVwtm4fXPGsPEdGCxoXSRTJGrPGBBGn8YBmWxU3W7KvDjUx2wbPhn7pwvpJHJGPiy1n3rl05jv1As0GGxQAIaMpqORXrY7+iy/erPh6JcJIiss05DAEFWjsQdbi6mr2K2ffBYvD2ucPI7IP6AIxEYH9U2T31ud1WJwUDx2vkCsvBWKdi4+y3Z48+fIiUNKnRDhR/K4n78Y+UdRTerdPDRFepknJVyjiTK3hdWAFuB7+Irr2FxQcXFwRoVOjKe5h+4N7iojvdu81ppgRl7L253zIG07rFjelQT5Ivuhudh5uvjdCzBUZCH6srqytbkdcvEGvIdyo4sQcJiQ4V42xMBjJJ6wKExMYsLtqsbhfPvrb7kT5cYo+3HInqMsg/wABqQ7+YBmw64iIXmwjjEIObKotNH5NHmHoKUQ1uzei3AyRI+aSQMqm4kbKbjUi1ud62CdH2Dw5EkcRBB1LM0hCnS4D3AI8uZqvZs3VQpiMMM+Hk/jHQXJCuc/WxAfWysMyc7adoHNJY5FkQFSGVhcEagqRxB8qRTpF90pPoGOkwDaQyhp8L3AX/j4R+ixzAdzHuqeVBd6NkPNh7xaYrCOJYT3suoU/0XS6mpLuzt5MZhY504OuoPFWGjK3iGBB8qqQ2tKUopSlKBVjHT5I2buBt58vjV+o5vDtcCQRMzR2yvcIrZ9bj2jwBFBG+k1L4TDYYH/b4qCM+KreST07NbbZ4JlS9gNTfsg8DbXjxtWNtifC4kwl5JA8LMykdVxZDG2YMbag8rV7hZ4UbMs8l9R7OHPHjzqxMJOEpKFF/abyzH5Vo9h5WnxcpaxM3Vix5RjJ+/lWRDvBGD2pHbwtCPk16xcPj44wwjkdQzu9ssZN2Nzr1np5Aedcr0t3nX+cPvH5VUki/bvrzI5a6e6tP/DI/nn+7H/1K9XasWYFi7EA6kRgEG4tYP8A0jVKR/cZgdnYjEZjmxM+KmtpqGcxJy7kHvra7uqOtJJtZT3cbgc/C9Y2CwcMMCwJiMQIkGVVIw5soNwD361fgSNfZxE6+QgBNW06ZSU2NgGvdl7u+/IeFQzcNesw+OnuL4nGYlhw1RLRx/FDW/wu1o0CgvJJYlsz5CeFgNCBbX971q9l4GPDxCKHEYhY1LFVtAcoZi5Fzx1Y8ai1LY7BkHbBJ4gix43Fjw/Rrbqw7z8ajsMKrqs84vpouGHlwHiay8Piwl80s73Fu11IAvz0I1pMpGMopvtiVlxeCQEFSxk0NxaONz/ilj91THZu1o+oiLOAcgvxJuOyb28qjLbsQNKkomxCMiFFA+jsqqwW/tAkk5VuT6W4VlDYqgW+lYjTT2MJ/wAlS16ZSCPakYZiWte1tDw93fetHtydXkJQ3BUX4jXUc/ACqDsZTxxeI/ssP+EdeHYK/wC94j+wQ/KGrEwk4TLM2ltVDgw2btxdTKwsdOqdHfW1jop4VlDevC3t1uun1JeB1B9nmK0WI3eVls2PmAystiscdlYgtbMgsSQNRrpWONxBICF2ji35HLKj6cLdm9tKlr0zHnDbDGJ/CVlIYT4UOfOKQoCRxFxIBr9isbdPHx4WOXDyuFMU8qre+sfZZDoO439awtmbkrgg7QzzXJVmzLCWcIwYKzlM4XTgCONb/aO78M7ZmDBuBZGKkgcM1jY28daI9xW3MMe0swDgaEK5uO5gB2l+XIiqcTtiGeKSJXBLxuouGUFiptqQBxtWJ/oXB9qb+0NejcyEcGmH9YaiodsTE5MTA/dKl/Jj1Z+D11c1FI9y0JvM7O19GUvGSAbrnAbtMNLtxNr1uDs0n+WxH9q4+Rq2kQ025Z+jYjE7PN8sbdbB/wCnmJZVH6MmdfUVJMJs3qpHKNaNrnq7aLITcshvoDqSvfqLXN8LC7FjjdpO07uoRnkd5GKAkhAXJyrck2FtTesgbJXjnm/tZP8Amoq/iZArhvJWH9Enst5XqN7Kl/g/ajQ8MNji0kfcmKAvKnhnUZh4qe+tzLsLM4brpSLZSrMWuL3uGJzKfI/OrE27URdGYMxjdZFzSSkB1vla2axtc++qUlU0wUXP+fpXsMoYXHiPEEGxHvrSYwPLBkUXdW0GYpmCgG2cagkHj4cuNZuw9mdTHYlizEsbu8liSTYFyT5951oNjSlKBUU25tCIY7qpHVW6hGGYhb3eQEAnnoNKldcP6Wp77SYfZiiHzb9qs9k1FvZw9fc2V+CQ7axWWUhJAB4OnHyyG3vrJ2BiEJcySLoF9p0OpJ+qFFuB1vyNQDZW1ikYUTBBbh10SAG5+oFzA+d6x8fth84YSuWsQGWRCbXGhaOzW04HwrHq9ae2NMzl0W7RBHGwumVh3ixF+dVthV7h7hXEI95cSpNsROLn+cfjYDXXuA91ZKb7Y0f+Zk9crfMGr3o9zqeDn6ZQ7EcMv2R7hVs4RSw7K8DyHetcpTpBxo/lgfOOI/s1kRdJOLB1MR5ax/kRTu4p9D2x7nURhV+yv3R+VBhl+yv3R+Vc1TpOxPNIT+q4/bq8nSlNzhiPkXHzJp3MXP0Pb7vi6A+FQyoMq+xIeA74wPmavHAJ9lfcK5zJ0nvfN1ABsV0k11INxdCOQ4g17sPpCWFTmjma9valMjFh7TXfTW49kAeFXuYs54226pP32cv2V9wrGk2aotoPaQcBzYCtFH0pYY+1HOPRD+3V2XpFwjLoZAbqdUPJgeIJ7qdWPvO1uj7st5Bs9TEhstyik6DiQCfnVh8EByFQHaW9ryBFSXFJk0BjMIU20FwMjWAA9omp7szbcMkUeaeEyFEzgOgOfKM2l++/ClxJ05Yxcx8Ja/F4cjgSPImtbNK4+u3vNSXGxXGmo8Na0ONhrLKJh6dU45ecQ17bYmXg59wP4VaO8kh9tY5P0lufyHuqjEx1gSJWfXlHq37Gqfuw30G9yKGDpJYoy2Ds6gkaEIzAL6C9SDY23xKgKskuguF/i5Aed0c5W87p5VziarOGky6g2sTrwI1PPlXUb8o82OfAwy8Y8Pj/AD8XZYcSrGwPatcqQVcDvytrbx4eNXRXNNmb3Posl5FvcZgQwPej24+PHuIqZ7M24sg7DZu9HIEo8mOjj9L1evTjtjJ8zbxctfj6NyKqqzFMGvblxB0YX4ZlOo8O/lerorR5fJ47gevAczVzCyhhYEEjiOYtp6+lYjAFyD3BR7sxt48Pu1dgF8wbkLHWxvdTcd2ig+FWkZgNJOFURSXUG9zZc2lu0VVvkw4eNUY/E9XGzdw08+Xp+FJWPHwWNlTdZiZMpFosqte9+0r6jxvYeQqQ1zHo+28qY3FRzPZpGW178VuBc8Bow4106uMMoyhru1zryopSlaMSuCdKcn/is3gsQ/4aH8a73Xz70pN/4tiP6r/2o6x3f0vfwJrZP5f6a7D42yKBJaw4dcy28MrQkDyBIrFxs+YjXNp9sP8AFVW1a/NVYNeeZ8H1cMKytdvXl6pzV5euHptcvXoNW716DQjJcvS9U3peo7tehdbnNe1uVr39a8llBOgsBoBx955mrVKIrvS9U0Jotrl6GqL17eo6tehxDL7LMv6JK/Ktlh96MQvF847n7X972vjWnvS9CYifOEri3ijkHaHVt46r6Ny9arlIIuCCO8aj31EaqSQjgSPI2oz7cejdzmsVRfODzPzUXrFTHNz1Hx99XoHuzeNiPl+FcrS7hnmUntggixJuWtx5mwOnGs+KcgggkEcCNCPKsrYmyRMWLkqiAXItcsxOVATwuFck8gh8KlcWz4wtkaNDyVUicfrsysWPmxNa4aZz+15PBv5eGmemrlgbK3rIss99NFlX21vxvobjv0IPMNUxwePD2uR2vZZfZfutqbNodLm9jYmxCwfGbPzIxyqrpfNl0VgOJy8FNtdNLA6C2uLsnbDQMVbtRn2l7vFfHQac7DgQCNYzy1z05fq8uWnDkYder9Pn/jo0ya92awB7nGqe+591udVxL9cgDMAnipGa+v6RHpWHgcWsyZWIcMOyx+uupsf6QsTficpOhVrZgjYKVuGBvq1w+ot2mX29ANbA95J1r1RNvlTjMTTJQWLdwyL6quvwK1pd48cAAt+dvxPwIH6zd1bSSXKtzqe4aXJ5DzJ95qD7Zx2ZmN7gaX77Ekn1JY+tY7s6h7OHq687n0ebobOVtrO7pdGWyk3yGVFR9OTMFJPhXV6gmysIOojYmxijikDaG0jBZ5NO4lgDz0tU7Fd68OmGPI293OylKVowK+fOlYW2tP4iI/8ACQfhX0ETXBemLDkbSZ1BKmKMkjUAi6kEjhwHHvrPZ5PVxMq2f2RDDYR5PYUtburIOyph/Iy/cf8AKojtNryHwAH41awokLKsZfMxsApIJPpWXbt6p53TMxSXNh3HFGHmrD5ird6xsTsrHQpmE7GwuVSVywA46cDbwvVnBbTlkNpXMml1ZtW8VLcTXM65iLba+bjnlGNUz71UDVu9ehqye2JXQaVSDXt6jWJe3r0GqQa9oWqvQ15VLtYe751Fmahd9/w/KsbE7TijNmY37hqfWw0qjaeL6uIsOPAeZ/cn0qJhSx8/X/vWuvX1eMvBy+X2ZjHHzSxNtQH69vNSPiazAQRcG9RvDbIuPqX7mOv5Cs7BsYWysMoPLUi/et+Fd5afC4Y6PaMzlWz9W2pXle3rzPsvaqjQk6eH41Rer+DOp8h+NEluNgQXdlMri66ICbOdQSP6QVjyvbNbuM7Marh4lDKY1RRcPlNhx0Uj/PjXOLVf+kMeLX53IVjfvuRqfE3rfXujGKl8rlcLLZn14T5pTtDauSFerK/Zs1n4jKQRwJsb24aeIvHjKSbnnVnXmSf35DgPSvQay27Oubeni8fsYVPmkm6+1Mr9USbMbqRxWTiLeZA9QPGp/h8RnUHS/AgcAw428OY8CK5BG5BuDYjUHx5V0rYWO6xQ321D27mXsuPiB5R1toz9Hg9oaanrj1/f5/ZXvHjuri0Op4eZ0H7R846hstjG1+GU38ra1sd6cdnmyjgt/gSvzDn9ao/tjGhISvN9PT6x92nrWW3K8nq4evp1x+LY7P2kMSMDCr9pgsbAXX2BGrggaG2UtryZftV2Wvm/Ye1jhcTHOE6wxknIDYsbEAXAPf3V9E4HE9ZEj2tmRWt3ZgDb4169WfVD5nL4/Zy8PVfpSlavGiPSJj8dDCr4OGOVFN5VJfrALixRUIuO/W/O1gagu1N4MViMHIiJNK7RlTGisWYsMrWSxsBmvryFdory1SYsh8rR9GW1JTcYGUX+0UT352FWtyMKEkxEzj/YRn0ZiQbeNlYetfV1q+Y9hYAiTauG+uM9u+8crqbD1FSYHUtj7GwrYMGPExTysuYhGiI4XKxpbOCOWbUka9w45vDsZsLjHQ2GocW9nK2ht4XvWfszo4xkpD5ERTZg7unCwOYBSW8eFSTpTgH0qAaZhg4w3ffORr8ffXc4w5xzm/yRXDRwsO1KVbmMvA92pF/OskbNhPDEp6qB+2a1g2B9Jx0MGbL10qx5rZsoY2LWuL248a6Sn/46Af8Anj/Yf/bWHah7Y5eaGDYl/ZmhP9p+CGvTu/JyMZ/Wy/4wtTH/APXduW0WH9Qf+tVS9AMw4bSP9gf+rXM6msc3L5pCDsSa/sqfKSI/Jq8Oxp/5mT0Vm+QNT5ehLFjhtIesLfhJWu3l6OMZgsJLiPpcc3VAMU6kgkZgCcxc2sDfhyqdppHO+a/lDXwki+0jjzVh8xVq1YUHSFOvP3dn5Vmr0nS27Qv5lz82tXPaaxz49f8ALUbyNoi+JPusPxNa7ZmGLuAASSQBbU3Ogt48B61nbwbZXFEOECEaWUALbyvxuL+prf8ARjgA2KLkXEMbyfr6Knxa/pW2EVFPncnZ3Nk5Q2v+gKRQlsROIiBc2UME52LFhmPgvxqM4zD2AGdZEYXSQagjmNdVPIqbEH3nu+6WwjIn0idmyuD1UQZkHVnhLJlILu/tAHRVI0veor0l7rIuHkZEVWQh7qApYcMzWGptcHxStHnc5wE2ZB3jQ+YrIvV7o3aJtoKk6K6SKwCtw6yxK6c+Y8yK6xjd2NmquaSGGNftFmjHvDCvNOi5uH19ftGMcIjKPFyC9XsG2pHkfn+VdMTdPZUnsGI/oYkn4dZV1Oj3BfVWT0lY/n31z2Mmv1jrn0lz0NVatXQv9X+E7pvvt+VVruDhB9WX77/lXPYyd/WOr3S5/mqnNXRv9CcEOKt6yOPxq3Ju7s5Pa6sfpTkfOSnYyc/WOv3SgCyVINgbd6uMqGUOjZ1DEAEHssD4WLffvyrK21HgI4GaBIJGuqAhzKoZ2Ci4Dm/G9q2OH2Dg8szGyrC8qMwgw5BeHOZBrG2UBVU3Yi+cDiK0w05Yzbz7+br249NShW0t4VzsVu2tgToLKMoJ79Bf1rSTYsyNcm5/fQCupYDZuHc4QKtvpCuTZsOMjRf7VbxwjPqGAIOpUnhVE2LSFmuGIV8QuUTOCQkayQdpZwApUktJlsvAqurVfo8z426x9pY4RWOPxQjc+ORMdBIY5MqyKWIR2st7E6DXjXf4MQri6kHyrn67YkisIMNJKrxROzGUWEhBzaSO+hGUixItbU8a93Sx20ZMYSYVSDhIWZdOJATKO2wuPAcyK1ww6Ip4OTyJ35RlMU6JSlK0ecpSqJFJ4G1BVXAt9oTs7eAzZf4rEfxn6SuMky+edS36y123EYeb6rKfPSufdJm7k+Kw4DRlnjJaNkUsQToym2tjYeqg8qDYbL6rqjKkymG2btMojHPtXGZfFD8OFcn3k26MRjJJAbhiEUm+qi12seFzdrcs1aWZpEBWRZFy6WZWU/GtY+K1J9ABr60sT/o5g+kbaha3ZhDzN4WXKv8Afda7/wDTBXzBupteTDq5izB5LZiAeAvZb+pP/at2+9OLP1pPjRLfQn04d4qn+EF7x7xXzo+3MUeLP7zVP8MYj7Te80LfRn8Jp9pfeKsY2aKaJ4nKskiMjC41VgVYe4mvnhtr4j7Z95qydq4n+db41S0Z3s3dfBYuSB9cpurcpIz7Ei+Y9xBHKtPUu2pE+IAErlrXsSLkX42NYEW7Sk6yEegrmi2pwGEaR1RFLMxCqoFyWJsABzNzXROjdCJ8XGRZjA2nO6utx8aztyRh8C3Wp2pbWDuASt+OUWsPPjWu2dtEYfarTEdhnctb7Ely1h4Bh92lCT7P3Rx5ij6jaTxIFFlBkAAIuAAptpqKv7Y2fiIcHMuLxZxLFbhiLZVyv2bnVtbnXhUggVorlO3Ge2Aty1jrmjCg5wb3IGoJJ1vaotv7t0fRCBmvKbdpHQgC2YBXAbQaXtxfxqz5JEeLlUEjKwZCVZe0pGhDBgQR43Fdg6Nt4Zdpu8GIWOyxF84U9ohkWzJe2ue+luHCuRYVNT4D/P8AA11DockWAzyMQCVRB7yzf4U99SnSeT9F2GbjFAf6pR8RWG/RDhuUUQ8jIvyNSNN5F7xWRHt1T3VaEPfoeg5Kg/Xm/wCarZ6GYv6P3pT8zU8TayHnV5ccp51KHA9/tmYXZU0ccmGMvWJnDBgF0Yqy9tSbiwP6wqLDfTCj2cAnq6fhFXZOm7df6bs/rYhmlwxMgA1LREWlUeIAV/6sjnXzVURL8Vv/AJgirh0jVJEksGJuyMGGbQXGlqladOSCNgMEM8naktIojZw5cHK6OTqeZvwHAADktXIEuwpZTtO63SDiMbjIoViij6xxdgFZhqzs2irqM0jceLE866thd3CnGZzx4BU4m7Wt3nU1zfoP3YOd8U47KgonixFifRdP1q7HXRTWbK2AkCsM0krMxYvM3WPqAAASNFAAAAFbFEAFgAB3DQVVSilKUoFKUoFKUoLbwKeIBrHfZMR4xp90VmUoNc2wYT9RPuiseTdeE/UX3CtzSgjUu5UJ+ovurCm3AiP1RUypQc9n6OE5CtdiOjfurqdq8KiiU43iOjpxwFa2fcWQfVruhhHdVtsIp5UKcCk3VlX6prU7Y2PIg6yx7PHTWw5+mvofCvo6TZSHiorX4vdOJxwynvH+dCnDtjb+yQx5BJYDgrIJAP0e73+lRzeHeB8TIXdix7zbgOAAGigX4DvPfXTtr9AhZ2aDEhASTlaPs+mVhb3VopegfHKezJhnPeTIB93J+NFQTCLlGvE/vb9+8it5hMa0a2U2/e3yAqU7O6E8UpvK8RPeCx911FbcdEjji6n0NElCF27KOZrIi3mmHM1Lv9V0neDXo6MZe6qiMLvfiBwNXU36xQ7j76ko6MZe4VdXovl8KCNf6ysWvBFPv/Ouc7a2e0srSRwiMMblF9gE8cg+qPDgOWmldxTosfmRWTH0Vd7CoeL50/geb+bb4Vut3NgXmXr1dY73bKAXNuQubDz+BrvUXRag4vWbD0bQjiSalL4vNh734ZIkjjQxooAC24D8T41vod4Ym+tWFDuTAvfWZFu3CvKqM2PHoeBFXlkB4GsaPZcY4Cr6QAcBRVylKUClKUClKUClKUClKUClKUClKUClKUClKUClKUCvLV7SgWpSlApSlApSlAp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pt-BR" b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6156" name="AutoShape 14" descr="data:image/jpeg;base64,/9j/4AAQSkZJRgABAQAAAQABAAD/2wCEAAkGBhQSEBQUExQUFRUWFRUWGRcXGBUVFBcUGBcXFBQWFBQXHSYeFxolGRUUIC8gIycpLCwsFR4xNTAqNSYrLCkBCQoKDgwOGg8PGikkHyQuLC0sKS8pKSwpLCkpLSksLCwsLCwwLSkpLCwpKSwpKSkvLSksKSwsLCksLCwpLCwpLP/AABEIAMIBAwMBIgACEQEDEQH/xAAcAAEAAQUBAQAAAAAAAAAAAAAABgIDBAUHAQj/xABPEAACAQIDBAcEBgQKCAYDAAABAgMAEQQSIQUGMUEHEyJRYXGBMpGhsRRCUpLB0XKCwvAVI0NTYoOTorLhFhczVKPS0/ElRHSz1OMIGHP/xAAZAQEBAQEBAQAAAAAAAAAAAAAAAQMCBAX/xAAwEQEAAgIBAgMECQUAAAAAAAAAARECAwQSEyExQQVRofAUFSJCYXGRseEygcHR8f/aAAwDAQACEQMRAD8A7jSlKBSlKBSlKBSlKBSlKBSlKBSlKBSlKBSlKBSlKBSlKBSlKBSlKBSlKBSlKBSlKBSlKBSlKBSlKBSlKBSlKBSlKBSlKBSlKBSlKBSvCattiUHFlHqKC7SrH06P7afeX86rXEKeDKfIiguUoDSgUpSgUpSgUpSgUpSgUpSgUpSgUpSgUrwmrbTd1BdpWOZDVmeTKrMQTYE2AuxsL2UcyeQoMmXEqouzADxNYE28sC8X/D52rnONeTFt1mIimP2YljnCRryUlVBkfvY6XvYAVYXY0Y4YRvVH/bNddLic/wAHQX31gvZTmPcCv4E1iY3fxI/aAS/DOWF/LQXrTYPZi4aB5o0wwxQU9UhMQyE6XY3sWsSbXtpa+prTRbPluWMXWO2rSPJh2kc97NnPoBoOAAFIiCcp9zezdJycpI/RWPzqnD9IDSuscbMzsbAKi6nzawFa5MFiDwi/vj9kGt7svBGOOQgk4kqyqeqmaOJit1HsdrUqSbaiwtbimIgjLKfRg7S3ylhfI/WZ7AlE6p3APAssZJUHxtesJt+pfsYr7rCrOE3SxSLaykklmY/SCzudWdiYdWJ51f8A9FMVzyj9WT8QtWsUnLP0hYffCUjWLEep/M1n7VxvUJG07mNpBdYlVpcS2gJCxCwFr6kkAVmbC3dMUgeVXkceyAqKikfWN3JJ7tBa/fa2r2zsNJ8VJOMSgLhVysYXKKgtkUicWW92tbixrmatYnKlhd44+eExkn/9JYE/uq+lXk3uiXhs370mHv8AG9Wl3WTnih6dWP22q6m6sPOaRvK34QtV+yl5tnsbefr5VjXA5b8WDwsEX7TAAafPlepR1SfZX3Co/hcdFhkyRoFHE3E+ZjwuzdVqaDecE27F/ETgepMQAHia5mncX6pAHA4ADy0r3r/3vUH3o6QfoUixvCZGZc9oyTZblQSWAGpVtPCtMvTMv+6Te9KlrbqP0g9595r0Yo95rl56ZUHHCYgei1R/ruhHHCz/ANz86ljqwxrd/wAqrXHHuFcpHTfB/u2I87Jb51mzdMeGQIWjlIkXMpXKwIuVPkQQQRxFqtjp6YwHjpV9WB4Vy+HplwR4rMP1DWVD0yYAH25F80IHrrSx0elYuzNorPEsiXysLi9tRyOhOh4jwNZVUKUpQKUpQKUpQajGluvYsy9SsWY2MgcNc66NlK5QeQNQ3Ze3sVioUnT6PGkuYojLPK4TMQmZuuUFiADoBxrb787T6rZuNl5mN1X1/iV+JJ9awN28H1cGEi+zHCp8wFzfG9dQ4mWa2ysef5XCD+oc/OU1cxvWIMPCBEZ5MxZwihcqC7FVYMFvccQeB7wRIqj4lD7VIv8A7LD2H6TNc/3WHurlXh2ZiuTJ/wAD/wCPVeE2fiRIpd+yCL2MfDnoIxet9VLHQ0tUO3hxuIl2hHg8NI0QGHbEylCqu13EUSZyDYc9OPpWBFh5mbL9JxhJNrde41va3ZtWx3afPtTak/KPqMMp8I0Mkg+8y17sFLzp5lvcpPzrqHMrmC3YmWVGaXEnKyntYqZhYG+qdZZh4EEVrd78W0uPwuEDusZimxMqozIX1CRKzIQ2UE3tfWw7qncxsp8vjwFQKKPrdq7Rl4jDx4XDr4Zs0j/s1F9GTFuLG6hhGCCLjNLK2nkWNUt0bxH+Qg9bn5ipTsOW8IH2Sy+43HwIrOpaUje3ZRg9nNYACOLKAPZsqmRlHhlS1u6tfsDdqf6LCZJHZ2jRmLTz3zMoY9kGyjW1hoLVb6Up74VYv51wnnnkSI/3Gk91TdLWFuFhby5fCo6lHot3SpPAsRpd5G875q18eEDyKhABLWuQDbjy9KlwN38l+f8A2NRfaH8XOx+y4b0uH+RrqJcSw9v7kRyyYeMmMEibtGGN+GVwtm4fXPGsPEdGCxoXSRTJGrPGBBGn8YBmWxU3W7KvDjUx2wbPhn7pwvpJHJGPiy1n3rl05jv1As0GGxQAIaMpqORXrY7+iy/erPh6JcJIiss05DAEFWjsQdbi6mr2K2ffBYvD2ucPI7IP6AIxEYH9U2T31ud1WJwUDx2vkCsvBWKdi4+y3Z48+fIiUNKnRDhR/K4n78Y+UdRTerdPDRFepknJVyjiTK3hdWAFuB7+Irr2FxQcXFwRoVOjKe5h+4N7iojvdu81ppgRl7L253zIG07rFjelQT5Ivuhudh5uvjdCzBUZCH6srqytbkdcvEGvIdyo4sQcJiQ4V42xMBjJJ6wKExMYsLtqsbhfPvrb7kT5cYo+3HInqMsg/wABqQ7+YBmw64iIXmwjjEIObKotNH5NHmHoKUQ1uzei3AyRI+aSQMqm4kbKbjUi1ud62CdH2Dw5EkcRBB1LM0hCnS4D3AI8uZqvZs3VQpiMMM+Hk/jHQXJCuc/WxAfWysMyc7adoHNJY5FkQFSGVhcEagqRxB8qRTpF90pPoGOkwDaQyhp8L3AX/j4R+ixzAdzHuqeVBd6NkPNh7xaYrCOJYT3suoU/0XS6mpLuzt5MZhY504OuoPFWGjK3iGBB8qqQ2tKUopSlKBVjHT5I2buBt58vjV+o5vDtcCQRMzR2yvcIrZ9bj2jwBFBG+k1L4TDYYH/b4qCM+KreST07NbbZ4JlS9gNTfsg8DbXjxtWNtifC4kwl5JA8LMykdVxZDG2YMbag8rV7hZ4UbMs8l9R7OHPHjzqxMJOEpKFF/abyzH5Vo9h5WnxcpaxM3Vix5RjJ+/lWRDvBGD2pHbwtCPk16xcPj44wwjkdQzu9ssZN2Nzr1np5Aedcr0t3nX+cPvH5VUki/bvrzI5a6e6tP/DI/nn+7H/1K9XasWYFi7EA6kRgEG4tYP8A0jVKR/cZgdnYjEZjmxM+KmtpqGcxJy7kHvra7uqOtJJtZT3cbgc/C9Y2CwcMMCwJiMQIkGVVIw5soNwD361fgSNfZxE6+QgBNW06ZSU2NgGvdl7u+/IeFQzcNesw+OnuL4nGYlhw1RLRx/FDW/wu1o0CgvJJYlsz5CeFgNCBbX971q9l4GPDxCKHEYhY1LFVtAcoZi5Fzx1Y8ai1LY7BkHbBJ4gix43Fjw/Rrbqw7z8ajsMKrqs84vpouGHlwHiay8Piwl80s73Fu11IAvz0I1pMpGMopvtiVlxeCQEFSxk0NxaONz/ilj91THZu1o+oiLOAcgvxJuOyb28qjLbsQNKkomxCMiFFA+jsqqwW/tAkk5VuT6W4VlDYqgW+lYjTT2MJ/wAlS16ZSCPakYZiWte1tDw93fetHtydXkJQ3BUX4jXUc/ACqDsZTxxeI/ssP+EdeHYK/wC94j+wQ/KGrEwk4TLM2ltVDgw2btxdTKwsdOqdHfW1jop4VlDevC3t1uun1JeB1B9nmK0WI3eVls2PmAystiscdlYgtbMgsSQNRrpWONxBICF2ji35HLKj6cLdm9tKlr0zHnDbDGJ/CVlIYT4UOfOKQoCRxFxIBr9isbdPHx4WOXDyuFMU8qre+sfZZDoO439awtmbkrgg7QzzXJVmzLCWcIwYKzlM4XTgCONb/aO78M7ZmDBuBZGKkgcM1jY28daI9xW3MMe0swDgaEK5uO5gB2l+XIiqcTtiGeKSJXBLxuouGUFiptqQBxtWJ/oXB9qb+0NejcyEcGmH9YaiodsTE5MTA/dKl/Jj1Z+D11c1FI9y0JvM7O19GUvGSAbrnAbtMNLtxNr1uDs0n+WxH9q4+Rq2kQ025Z+jYjE7PN8sbdbB/wCnmJZVH6MmdfUVJMJs3qpHKNaNrnq7aLITcshvoDqSvfqLXN8LC7FjjdpO07uoRnkd5GKAkhAXJyrck2FtTesgbJXjnm/tZP8Amoq/iZArhvJWH9Enst5XqN7Kl/g/ajQ8MNji0kfcmKAvKnhnUZh4qe+tzLsLM4brpSLZSrMWuL3uGJzKfI/OrE27URdGYMxjdZFzSSkB1vla2axtc++qUlU0wUXP+fpXsMoYXHiPEEGxHvrSYwPLBkUXdW0GYpmCgG2cagkHj4cuNZuw9mdTHYlizEsbu8liSTYFyT5951oNjSlKBUU25tCIY7qpHVW6hGGYhb3eQEAnnoNKldcP6Wp77SYfZiiHzb9qs9k1FvZw9fc2V+CQ7axWWUhJAB4OnHyyG3vrJ2BiEJcySLoF9p0OpJ+qFFuB1vyNQDZW1ikYUTBBbh10SAG5+oFzA+d6x8fth84YSuWsQGWRCbXGhaOzW04HwrHq9ae2NMzl0W7RBHGwumVh3ixF+dVthV7h7hXEI95cSpNsROLn+cfjYDXXuA91ZKb7Y0f+Zk9crfMGr3o9zqeDn6ZQ7EcMv2R7hVs4RSw7K8DyHetcpTpBxo/lgfOOI/s1kRdJOLB1MR5ax/kRTu4p9D2x7nURhV+yv3R+VBhl+yv3R+Vc1TpOxPNIT+q4/bq8nSlNzhiPkXHzJp3MXP0Pb7vi6A+FQyoMq+xIeA74wPmavHAJ9lfcK5zJ0nvfN1ABsV0k11INxdCOQ4g17sPpCWFTmjma9valMjFh7TXfTW49kAeFXuYs54226pP32cv2V9wrGk2aotoPaQcBzYCtFH0pYY+1HOPRD+3V2XpFwjLoZAbqdUPJgeIJ7qdWPvO1uj7st5Bs9TEhstyik6DiQCfnVh8EByFQHaW9ryBFSXFJk0BjMIU20FwMjWAA9omp7szbcMkUeaeEyFEzgOgOfKM2l++/ClxJ05Yxcx8Ja/F4cjgSPImtbNK4+u3vNSXGxXGmo8Na0ONhrLKJh6dU45ecQ17bYmXg59wP4VaO8kh9tY5P0lufyHuqjEx1gSJWfXlHq37Gqfuw30G9yKGDpJYoy2Ds6gkaEIzAL6C9SDY23xKgKskuguF/i5Aed0c5W87p5VziarOGky6g2sTrwI1PPlXUb8o82OfAwy8Y8Pj/AD8XZYcSrGwPatcqQVcDvytrbx4eNXRXNNmb3Posl5FvcZgQwPej24+PHuIqZ7M24sg7DZu9HIEo8mOjj9L1evTjtjJ8zbxctfj6NyKqqzFMGvblxB0YX4ZlOo8O/lerorR5fJ47gevAczVzCyhhYEEjiOYtp6+lYjAFyD3BR7sxt48Pu1dgF8wbkLHWxvdTcd2ig+FWkZgNJOFURSXUG9zZc2lu0VVvkw4eNUY/E9XGzdw08+Xp+FJWPHwWNlTdZiZMpFosqte9+0r6jxvYeQqQ1zHo+28qY3FRzPZpGW178VuBc8Bow4106uMMoyhru1zryopSlaMSuCdKcn/is3gsQ/4aH8a73Xz70pN/4tiP6r/2o6x3f0vfwJrZP5f6a7D42yKBJaw4dcy28MrQkDyBIrFxs+YjXNp9sP8AFVW1a/NVYNeeZ8H1cMKytdvXl6pzV5euHptcvXoNW716DQjJcvS9U3peo7tehdbnNe1uVr39a8llBOgsBoBx955mrVKIrvS9U0Jotrl6GqL17eo6tehxDL7LMv6JK/Ktlh96MQvF847n7X972vjWnvS9CYifOEri3ijkHaHVt46r6Ny9arlIIuCCO8aj31EaqSQjgSPI2oz7cejdzmsVRfODzPzUXrFTHNz1Hx99XoHuzeNiPl+FcrS7hnmUntggixJuWtx5mwOnGs+KcgggkEcCNCPKsrYmyRMWLkqiAXItcsxOVATwuFck8gh8KlcWz4wtkaNDyVUicfrsysWPmxNa4aZz+15PBv5eGmemrlgbK3rIss99NFlX21vxvobjv0IPMNUxwePD2uR2vZZfZfutqbNodLm9jYmxCwfGbPzIxyqrpfNl0VgOJy8FNtdNLA6C2uLsnbDQMVbtRn2l7vFfHQac7DgQCNYzy1z05fq8uWnDkYder9Pn/jo0ya92awB7nGqe+591udVxL9cgDMAnipGa+v6RHpWHgcWsyZWIcMOyx+uupsf6QsTficpOhVrZgjYKVuGBvq1w+ot2mX29ANbA95J1r1RNvlTjMTTJQWLdwyL6quvwK1pd48cAAt+dvxPwIH6zd1bSSXKtzqe4aXJ5DzJ95qD7Zx2ZmN7gaX77Ekn1JY+tY7s6h7OHq687n0ebobOVtrO7pdGWyk3yGVFR9OTMFJPhXV6gmysIOojYmxijikDaG0jBZ5NO4lgDz0tU7Fd68OmGPI293OylKVowK+fOlYW2tP4iI/8ACQfhX0ETXBemLDkbSZ1BKmKMkjUAi6kEjhwHHvrPZ5PVxMq2f2RDDYR5PYUtburIOyph/Iy/cf8AKojtNryHwAH41awokLKsZfMxsApIJPpWXbt6p53TMxSXNh3HFGHmrD5ird6xsTsrHQpmE7GwuVSVywA46cDbwvVnBbTlkNpXMml1ZtW8VLcTXM65iLba+bjnlGNUz71UDVu9ehqye2JXQaVSDXt6jWJe3r0GqQa9oWqvQ15VLtYe751Fmahd9/w/KsbE7TijNmY37hqfWw0qjaeL6uIsOPAeZ/cn0qJhSx8/X/vWuvX1eMvBy+X2ZjHHzSxNtQH69vNSPiazAQRcG9RvDbIuPqX7mOv5Cs7BsYWysMoPLUi/et+Fd5afC4Y6PaMzlWz9W2pXle3rzPsvaqjQk6eH41Rer+DOp8h+NEluNgQXdlMri66ICbOdQSP6QVjyvbNbuM7Marh4lDKY1RRcPlNhx0Uj/PjXOLVf+kMeLX53IVjfvuRqfE3rfXujGKl8rlcLLZn14T5pTtDauSFerK/Zs1n4jKQRwJsb24aeIvHjKSbnnVnXmSf35DgPSvQay27Oubeni8fsYVPmkm6+1Mr9USbMbqRxWTiLeZA9QPGp/h8RnUHS/AgcAw428OY8CK5BG5BuDYjUHx5V0rYWO6xQ321D27mXsuPiB5R1toz9Hg9oaanrj1/f5/ZXvHjuri0Op4eZ0H7R846hstjG1+GU38ra1sd6cdnmyjgt/gSvzDn9ao/tjGhISvN9PT6x92nrWW3K8nq4evp1x+LY7P2kMSMDCr9pgsbAXX2BGrggaG2UtryZftV2Wvm/Ye1jhcTHOE6wxknIDYsbEAXAPf3V9E4HE9ZEj2tmRWt3ZgDb4169WfVD5nL4/Zy8PVfpSlavGiPSJj8dDCr4OGOVFN5VJfrALixRUIuO/W/O1gagu1N4MViMHIiJNK7RlTGisWYsMrWSxsBmvryFdory1SYsh8rR9GW1JTcYGUX+0UT352FWtyMKEkxEzj/YRn0ZiQbeNlYetfV1q+Y9hYAiTauG+uM9u+8crqbD1FSYHUtj7GwrYMGPExTysuYhGiI4XKxpbOCOWbUka9w45vDsZsLjHQ2GocW9nK2ht4XvWfszo4xkpD5ERTZg7unCwOYBSW8eFSTpTgH0qAaZhg4w3ffORr8ffXc4w5xzm/yRXDRwsO1KVbmMvA92pF/OskbNhPDEp6qB+2a1g2B9Jx0MGbL10qx5rZsoY2LWuL248a6Sn/46Af8Anj/Yf/bWHah7Y5eaGDYl/ZmhP9p+CGvTu/JyMZ/Wy/4wtTH/APXduW0WH9Qf+tVS9AMw4bSP9gf+rXM6msc3L5pCDsSa/sqfKSI/Jq8Oxp/5mT0Vm+QNT5ehLFjhtIesLfhJWu3l6OMZgsJLiPpcc3VAMU6kgkZgCcxc2sDfhyqdppHO+a/lDXwki+0jjzVh8xVq1YUHSFOvP3dn5Vmr0nS27Qv5lz82tXPaaxz49f8ALUbyNoi+JPusPxNa7ZmGLuAASSQBbU3Ogt48B61nbwbZXFEOECEaWUALbyvxuL+prf8ARjgA2KLkXEMbyfr6Knxa/pW2EVFPncnZ3Nk5Q2v+gKRQlsROIiBc2UME52LFhmPgvxqM4zD2AGdZEYXSQagjmNdVPIqbEH3nu+6WwjIn0idmyuD1UQZkHVnhLJlILu/tAHRVI0veor0l7rIuHkZEVWQh7qApYcMzWGptcHxStHnc5wE2ZB3jQ+YrIvV7o3aJtoKk6K6SKwCtw6yxK6c+Y8yK6xjd2NmquaSGGNftFmjHvDCvNOi5uH19ftGMcIjKPFyC9XsG2pHkfn+VdMTdPZUnsGI/oYkn4dZV1Oj3BfVWT0lY/n31z2Mmv1jrn0lz0NVatXQv9X+E7pvvt+VVruDhB9WX77/lXPYyd/WOr3S5/mqnNXRv9CcEOKt6yOPxq3Ju7s5Pa6sfpTkfOSnYyc/WOv3SgCyVINgbd6uMqGUOjZ1DEAEHssD4WLffvyrK21HgI4GaBIJGuqAhzKoZ2Ci4Dm/G9q2OH2Dg8szGyrC8qMwgw5BeHOZBrG2UBVU3Yi+cDiK0w05Yzbz7+br249NShW0t4VzsVu2tgToLKMoJ79Bf1rSTYsyNcm5/fQCupYDZuHc4QKtvpCuTZsOMjRf7VbxwjPqGAIOpUnhVE2LSFmuGIV8QuUTOCQkayQdpZwApUktJlsvAqurVfo8z426x9pY4RWOPxQjc+ORMdBIY5MqyKWIR2st7E6DXjXf4MQri6kHyrn67YkisIMNJKrxROzGUWEhBzaSO+hGUixItbU8a93Sx20ZMYSYVSDhIWZdOJATKO2wuPAcyK1ww6Ip4OTyJ35RlMU6JSlK0ecpSqJFJ4G1BVXAt9oTs7eAzZf4rEfxn6SuMky+edS36y123EYeb6rKfPSufdJm7k+Kw4DRlnjJaNkUsQToym2tjYeqg8qDYbL6rqjKkymG2btMojHPtXGZfFD8OFcn3k26MRjJJAbhiEUm+qi12seFzdrcs1aWZpEBWRZFy6WZWU/GtY+K1J9ABr60sT/o5g+kbaha3ZhDzN4WXKv8Afda7/wDTBXzBupteTDq5izB5LZiAeAvZb+pP/at2+9OLP1pPjRLfQn04d4qn+EF7x7xXzo+3MUeLP7zVP8MYj7Te80LfRn8Jp9pfeKsY2aKaJ4nKskiMjC41VgVYe4mvnhtr4j7Z95qydq4n+db41S0Z3s3dfBYuSB9cpurcpIz7Ei+Y9xBHKtPUu2pE+IAErlrXsSLkX42NYEW7Sk6yEegrmi2pwGEaR1RFLMxCqoFyWJsABzNzXROjdCJ8XGRZjA2nO6utx8aztyRh8C3Wp2pbWDuASt+OUWsPPjWu2dtEYfarTEdhnctb7Ely1h4Bh92lCT7P3Rx5ij6jaTxIFFlBkAAIuAAptpqKv7Y2fiIcHMuLxZxLFbhiLZVyv2bnVtbnXhUggVorlO3Ge2Aty1jrmjCg5wb3IGoJJ1vaotv7t0fRCBmvKbdpHQgC2YBXAbQaXtxfxqz5JEeLlUEjKwZCVZe0pGhDBgQR43Fdg6Nt4Zdpu8GIWOyxF84U9ohkWzJe2ue+luHCuRYVNT4D/P8AA11DockWAzyMQCVRB7yzf4U99SnSeT9F2GbjFAf6pR8RWG/RDhuUUQ8jIvyNSNN5F7xWRHt1T3VaEPfoeg5Kg/Xm/wCarZ6GYv6P3pT8zU8TayHnV5ccp51KHA9/tmYXZU0ccmGMvWJnDBgF0Yqy9tSbiwP6wqLDfTCj2cAnq6fhFXZOm7df6bs/rYhmlwxMgA1LREWlUeIAV/6sjnXzVURL8Vv/AJgirh0jVJEksGJuyMGGbQXGlqladOSCNgMEM8naktIojZw5cHK6OTqeZvwHAADktXIEuwpZTtO63SDiMbjIoViij6xxdgFZhqzs2irqM0jceLE866thd3CnGZzx4BU4m7Wt3nU1zfoP3YOd8U47KgonixFifRdP1q7HXRTWbK2AkCsM0krMxYvM3WPqAAASNFAAAAFbFEAFgAB3DQVVSilKUoFKUoFKUoLbwKeIBrHfZMR4xp90VmUoNc2wYT9RPuiseTdeE/UX3CtzSgjUu5UJ+ovurCm3AiP1RUypQc9n6OE5CtdiOjfurqdq8KiiU43iOjpxwFa2fcWQfVruhhHdVtsIp5UKcCk3VlX6prU7Y2PIg6yx7PHTWw5+mvofCvo6TZSHiorX4vdOJxwynvH+dCnDtjb+yQx5BJYDgrIJAP0e73+lRzeHeB8TIXdix7zbgOAAGigX4DvPfXTtr9AhZ2aDEhASTlaPs+mVhb3VopegfHKezJhnPeTIB93J+NFQTCLlGvE/vb9+8it5hMa0a2U2/e3yAqU7O6E8UpvK8RPeCx911FbcdEjji6n0NElCF27KOZrIi3mmHM1Lv9V0neDXo6MZe6qiMLvfiBwNXU36xQ7j76ko6MZe4VdXovl8KCNf6ysWvBFPv/Ouc7a2e0srSRwiMMblF9gE8cg+qPDgOWmldxTosfmRWTH0Vd7CoeL50/geb+bb4Vut3NgXmXr1dY73bKAXNuQubDz+BrvUXRag4vWbD0bQjiSalL4vNh734ZIkjjQxooAC24D8T41vod4Ym+tWFDuTAvfWZFu3CvKqM2PHoeBFXlkB4GsaPZcY4Cr6QAcBRVylKUClKUClKUClKUClKUClKUClKUClKUClKUClKUCvLV7SgWpSlApSlApSlAp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46910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pt-BR" b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logoA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3" name="Seta em curva para baixo 2"/>
          <p:cNvSpPr/>
          <p:nvPr/>
        </p:nvSpPr>
        <p:spPr>
          <a:xfrm>
            <a:off x="4477029" y="3284984"/>
            <a:ext cx="1440160" cy="6029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36096" y="400506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i="1" dirty="0" smtClean="0"/>
              <a:t>Não se trata (somente)de se colocar as “vigilâncias” na mesma estrutura administrativa (ou usar o mesmo veículo em eventual necessidade de atuação das equipes)...</a:t>
            </a:r>
            <a:endParaRPr lang="pt-BR" b="0" i="1" dirty="0"/>
          </a:p>
        </p:txBody>
      </p:sp>
    </p:spTree>
    <p:extLst>
      <p:ext uri="{BB962C8B-B14F-4D97-AF65-F5344CB8AC3E}">
        <p14:creationId xmlns:p14="http://schemas.microsoft.com/office/powerpoint/2010/main" val="2538444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0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865186" y="908720"/>
            <a:ext cx="4122737" cy="66246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t-BR" sz="2000" dirty="0" smtClean="0">
                <a:solidFill>
                  <a:srgbClr val="002060"/>
                </a:solidFill>
              </a:rPr>
              <a:t>SEMINÁRIO </a:t>
            </a:r>
            <a:r>
              <a:rPr lang="pt-BR" sz="2000" dirty="0">
                <a:solidFill>
                  <a:srgbClr val="002060"/>
                </a:solidFill>
              </a:rPr>
              <a:t>DO CONASS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>
                <a:solidFill>
                  <a:srgbClr val="002060"/>
                </a:solidFill>
              </a:rPr>
              <a:t>PARA CONSTRUÇÃO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>
                <a:solidFill>
                  <a:srgbClr val="002060"/>
                </a:solidFill>
              </a:rPr>
              <a:t>DE </a:t>
            </a:r>
            <a:r>
              <a:rPr lang="pt-BR" sz="2000" dirty="0" smtClean="0">
                <a:solidFill>
                  <a:srgbClr val="002060"/>
                </a:solidFill>
              </a:rPr>
              <a:t>CONSENSOS</a:t>
            </a:r>
          </a:p>
          <a:p>
            <a:pPr marL="0" indent="0" algn="ctr">
              <a:buFontTx/>
              <a:buNone/>
              <a:defRPr/>
            </a:pPr>
            <a:endParaRPr lang="pt-BR" altLang="pt-BR" sz="700" dirty="0">
              <a:solidFill>
                <a:srgbClr val="002060"/>
              </a:solidFill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pt-BR" altLang="pt-BR" sz="2000" dirty="0" smtClean="0">
                <a:solidFill>
                  <a:srgbClr val="FF9900"/>
                </a:solidFill>
                <a:ea typeface="ＭＳ Ｐゴシック" pitchFamily="34" charset="-128"/>
                <a:cs typeface="Calibri" panose="020F0502020204030204" pitchFamily="34" charset="0"/>
              </a:rPr>
              <a:t>Brasília, 08 e 09 de julho de 2015</a:t>
            </a:r>
          </a:p>
          <a:p>
            <a:pPr marL="0" indent="0" algn="ctr">
              <a:buFontTx/>
              <a:buNone/>
              <a:defRPr/>
            </a:pPr>
            <a:endParaRPr lang="pt-BR" altLang="pt-BR" sz="1200" dirty="0" smtClean="0">
              <a:solidFill>
                <a:srgbClr val="FF9900"/>
              </a:solidFill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pt-BR" altLang="pt-BR" sz="2000" dirty="0" smtClean="0">
                <a:ea typeface="ＭＳ Ｐゴシック" pitchFamily="34" charset="-128"/>
                <a:cs typeface="Calibri" panose="020F0502020204030204" pitchFamily="34" charset="0"/>
              </a:rPr>
              <a:t>Preocupações e prioridades dos Secretários Estaduais de Saúde nos eixos temáticos: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>
                <a:ea typeface="ＭＳ Ｐゴシック" pitchFamily="34" charset="-128"/>
                <a:cs typeface="Calibri" panose="020F0502020204030204" pitchFamily="34" charset="0"/>
              </a:rPr>
              <a:t>GESTÃO DO SUS;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>
                <a:ea typeface="ＭＳ Ｐゴシック" pitchFamily="34" charset="-128"/>
                <a:cs typeface="Calibri" panose="020F0502020204030204" pitchFamily="34" charset="0"/>
              </a:rPr>
              <a:t>ATENÇÃO PRIMÁRIA À SAUDE E AS REDES DE ATENÇÃO À SAÚDE;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1600" dirty="0" smtClean="0">
                <a:ea typeface="ＭＳ Ｐゴシック" pitchFamily="34" charset="-128"/>
                <a:cs typeface="Calibri" panose="020F0502020204030204" pitchFamily="34" charset="0"/>
              </a:rPr>
              <a:t>VIGILÂNCIA EM SAÚDE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>
                <a:ea typeface="ＭＳ Ｐゴシック" pitchFamily="34" charset="-128"/>
                <a:cs typeface="Calibri" panose="020F0502020204030204" pitchFamily="34" charset="0"/>
              </a:rPr>
              <a:t>ALTERNATIVAS DE GERÊNCIA DE UNIDADES PÚBLICA DE SAÚDE;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>
                <a:ea typeface="ＭＳ Ｐゴシック" pitchFamily="34" charset="-128"/>
                <a:cs typeface="Calibri" panose="020F0502020204030204" pitchFamily="34" charset="0"/>
              </a:rPr>
              <a:t>DIREITO À SAÚDE</a:t>
            </a:r>
            <a:r>
              <a:rPr lang="pt-BR" altLang="pt-BR" sz="2400" dirty="0" smtClean="0">
                <a:ea typeface="ＭＳ Ｐゴシック" pitchFamily="34" charset="-128"/>
                <a:cs typeface="Calibri" panose="020F0502020204030204" pitchFamily="34" charset="0"/>
              </a:rPr>
              <a:t>.</a:t>
            </a:r>
            <a:endParaRPr lang="pt-BR" altLang="pt-BR" sz="2400" dirty="0"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47810" y="1166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“A GESTÃO ESTADUAL DO SUS E A VIGILÂNCIA EM SAÚDE”</a:t>
            </a:r>
          </a:p>
        </p:txBody>
      </p:sp>
    </p:spTree>
    <p:extLst>
      <p:ext uri="{BB962C8B-B14F-4D97-AF65-F5344CB8AC3E}">
        <p14:creationId xmlns:p14="http://schemas.microsoft.com/office/powerpoint/2010/main" val="26813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202127" y="1392762"/>
            <a:ext cx="8642350" cy="470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3200" dirty="0">
                <a:solidFill>
                  <a:srgbClr val="FF9933"/>
                </a:solidFill>
                <a:uFill>
                  <a:solidFill>
                    <a:srgbClr val="FF9900"/>
                  </a:solidFill>
                </a:uFill>
                <a:latin typeface="Calibri"/>
                <a:ea typeface="MS PGothic" pitchFamily="34" charset="-128"/>
                <a:sym typeface="Arial"/>
              </a:rPr>
              <a:t>A CF/88 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- </a:t>
            </a:r>
            <a:r>
              <a:rPr sz="3200" b="0" i="1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Art. 196. A </a:t>
            </a:r>
            <a:r>
              <a:rPr sz="3200" b="0" i="1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saúde</a:t>
            </a:r>
            <a:r>
              <a:rPr sz="3200" b="0" i="1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é </a:t>
            </a:r>
            <a:r>
              <a:rPr sz="3200" b="0" i="1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direito</a:t>
            </a:r>
            <a:r>
              <a:rPr sz="3200" b="0" i="1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de </a:t>
            </a:r>
            <a:r>
              <a:rPr sz="3200" b="0" i="1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todos</a:t>
            </a:r>
            <a:r>
              <a:rPr sz="3200" b="0" i="1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e </a:t>
            </a:r>
            <a:r>
              <a:rPr sz="3200" b="0" i="1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dever</a:t>
            </a:r>
            <a:r>
              <a:rPr sz="3200" b="0" i="1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do </a:t>
            </a:r>
            <a:r>
              <a:rPr sz="3200" b="0" i="1" dirty="0" smtClean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Estado</a:t>
            </a:r>
            <a:r>
              <a:rPr lang="pt-BR" sz="3200" b="0" i="1" dirty="0" smtClean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endParaRPr sz="3200" b="0" i="1" dirty="0">
              <a:solidFill>
                <a:prstClr val="black"/>
              </a:solidFill>
              <a:uFill>
                <a:solidFill/>
              </a:uFill>
              <a:latin typeface="Calibri"/>
              <a:ea typeface="MS PGothic" pitchFamily="34" charset="-128"/>
              <a:sym typeface="Aria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/>
            </a:pPr>
            <a:endParaRPr lang="pt-BR" sz="3200" dirty="0" smtClean="0">
              <a:solidFill>
                <a:srgbClr val="FF9933"/>
              </a:solidFill>
              <a:uFill>
                <a:solidFill>
                  <a:srgbClr val="FF9900"/>
                </a:solidFill>
              </a:uFill>
              <a:latin typeface="Calibri"/>
              <a:ea typeface="MS PGothic" pitchFamily="34" charset="-128"/>
              <a:sym typeface="Aria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3200" dirty="0" smtClean="0">
                <a:solidFill>
                  <a:srgbClr val="FF9933"/>
                </a:solidFill>
                <a:uFill>
                  <a:solidFill>
                    <a:srgbClr val="FF9900"/>
                  </a:solidFill>
                </a:uFill>
                <a:latin typeface="Calibri"/>
                <a:ea typeface="MS PGothic" pitchFamily="34" charset="-128"/>
                <a:sym typeface="Arial"/>
              </a:rPr>
              <a:t>O </a:t>
            </a:r>
            <a:r>
              <a:rPr sz="3200" dirty="0">
                <a:solidFill>
                  <a:srgbClr val="FF9933"/>
                </a:solidFill>
                <a:uFill>
                  <a:solidFill>
                    <a:srgbClr val="FF9900"/>
                  </a:solidFill>
                </a:uFill>
                <a:latin typeface="Calibri"/>
                <a:ea typeface="MS PGothic" pitchFamily="34" charset="-128"/>
                <a:sym typeface="Arial"/>
              </a:rPr>
              <a:t>SUS 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-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Em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quase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lang="pt-BR" sz="3200" b="0" dirty="0" smtClean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27 anos</a:t>
            </a:r>
            <a:r>
              <a:rPr sz="3200" b="0" dirty="0" smtClean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de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existência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, tem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sido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capaz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de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estruturar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e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consolidar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um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sistema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público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de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saúde</a:t>
            </a:r>
            <a:r>
              <a:rPr sz="3200" b="0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de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enorme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relevância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e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que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apresenta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resultados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inquestionáveis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para a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população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brasileira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 sz="1800"/>
            </a:pPr>
            <a:endParaRPr sz="3200" b="0" dirty="0">
              <a:solidFill>
                <a:prstClr val="black"/>
              </a:solidFill>
              <a:uFill>
                <a:solidFill/>
              </a:uFill>
              <a:latin typeface="Calibri"/>
              <a:ea typeface="MS PGothic" pitchFamily="34" charset="-128"/>
              <a:sym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200" b="0" dirty="0" smtClean="0">
                <a:solidFill>
                  <a:srgbClr val="3C8C93"/>
                </a:solidFill>
                <a:uFill>
                  <a:solidFill>
                    <a:srgbClr val="3C8C93"/>
                  </a:solidFill>
                </a:uFill>
                <a:latin typeface="Calibri"/>
                <a:ea typeface="MS PGothic" pitchFamily="34" charset="-128"/>
                <a:sym typeface="Arial"/>
              </a:rPr>
              <a:t> </a:t>
            </a:r>
            <a:endParaRPr sz="1200" b="0" dirty="0">
              <a:solidFill>
                <a:srgbClr val="3C8C93"/>
              </a:solidFill>
              <a:uFill>
                <a:solidFill>
                  <a:srgbClr val="3C8C93"/>
                </a:solidFill>
              </a:uFill>
              <a:latin typeface="Calibri"/>
              <a:ea typeface="MS PGothic" pitchFamily="34" charset="-128"/>
              <a:sym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6519863"/>
            <a:ext cx="10001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logo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465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27" y="332656"/>
            <a:ext cx="8782215" cy="11430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006600"/>
                </a:solidFill>
              </a:rPr>
              <a:t>SEMINÁRIO DO CONASS PARA CONSTRUÇÃO DE CONSENSOS</a:t>
            </a:r>
            <a:br>
              <a:rPr lang="pt-BR" sz="2400" b="1" dirty="0">
                <a:solidFill>
                  <a:srgbClr val="006600"/>
                </a:solidFill>
              </a:rPr>
            </a:br>
            <a:r>
              <a:rPr lang="pt-BR" sz="2400" b="1" dirty="0">
                <a:solidFill>
                  <a:srgbClr val="006600"/>
                </a:solidFill>
              </a:rPr>
              <a:t> </a:t>
            </a:r>
            <a:r>
              <a:rPr lang="pt-BR" sz="2200" b="1" dirty="0">
                <a:solidFill>
                  <a:srgbClr val="006600"/>
                </a:solidFill>
              </a:rPr>
              <a:t>Eixo II – ATENÇÃO PRIMÁRIA À SAUDE E AS REDES DE ATENÇÃO À SAÚDE</a:t>
            </a:r>
            <a:r>
              <a:rPr lang="pt-BR" sz="2400" b="1" dirty="0">
                <a:solidFill>
                  <a:srgbClr val="006600"/>
                </a:solidFill>
              </a:rPr>
              <a:t/>
            </a:r>
            <a:br>
              <a:rPr lang="pt-BR" sz="2400" b="1" dirty="0">
                <a:solidFill>
                  <a:srgbClr val="006600"/>
                </a:solidFill>
              </a:rPr>
            </a:br>
            <a:r>
              <a:rPr lang="pt-BR" sz="2400" b="1" dirty="0">
                <a:solidFill>
                  <a:srgbClr val="006600"/>
                </a:solidFill>
              </a:rPr>
              <a:t>Tema : Vigilância em </a:t>
            </a:r>
            <a:r>
              <a:rPr lang="pt-BR" sz="2400" b="1" dirty="0" smtClean="0">
                <a:solidFill>
                  <a:srgbClr val="006600"/>
                </a:solidFill>
              </a:rPr>
              <a:t>Saúde - Propostas</a:t>
            </a:r>
            <a:r>
              <a:rPr lang="pt-BR" sz="3200" b="1" dirty="0">
                <a:solidFill>
                  <a:srgbClr val="006600"/>
                </a:solidFill>
              </a:rPr>
              <a:t/>
            </a:r>
            <a:br>
              <a:rPr lang="pt-BR" sz="3200" b="1" dirty="0">
                <a:solidFill>
                  <a:srgbClr val="006600"/>
                </a:solidFill>
              </a:rPr>
            </a:b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28" y="1268760"/>
            <a:ext cx="8566192" cy="5075839"/>
          </a:xfrm>
        </p:spPr>
        <p:txBody>
          <a:bodyPr>
            <a:normAutofit fontScale="25000" lnSpcReduction="20000"/>
          </a:bodyPr>
          <a:lstStyle/>
          <a:p>
            <a:endParaRPr lang="pt-BR" sz="2600" b="1" dirty="0" smtClean="0">
              <a:solidFill>
                <a:srgbClr val="0D171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pt-BR" sz="8800" b="1" dirty="0" smtClean="0">
                <a:solidFill>
                  <a:srgbClr val="0D171F"/>
                </a:solidFill>
                <a:latin typeface="+mj-lt"/>
              </a:rPr>
              <a:t>Para cumprir seu papel de coordenação das ações de Vigilância em Saúde em seu território...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None/>
            </a:pPr>
            <a:r>
              <a:rPr lang="pt-BR" sz="8800" b="1" dirty="0" smtClean="0">
                <a:solidFill>
                  <a:srgbClr val="0D171F"/>
                </a:solidFill>
                <a:latin typeface="+mj-lt"/>
              </a:rPr>
              <a:t>... As SES devem: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9600" dirty="0" smtClean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Assegurar </a:t>
            </a:r>
            <a:r>
              <a:rPr lang="pt-BR" sz="96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a integração das áreas técnicas de Vigilância em Saúde (Epidemiológica, Sanitária, em Saúde Ambiental e de Saúde do Trabalhador) </a:t>
            </a:r>
            <a:r>
              <a:rPr lang="pt-BR" sz="9600" u="sng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entre si e com as demais áreas da Secretaria Estadual de Saúde</a:t>
            </a:r>
            <a:r>
              <a:rPr lang="pt-BR" sz="96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, possibilitando articulação e </a:t>
            </a:r>
            <a:r>
              <a:rPr lang="pt-BR" sz="9600" dirty="0" err="1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matriciamento</a:t>
            </a:r>
            <a:r>
              <a:rPr lang="pt-BR" sz="96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 de suas ações para acompanhamento, avaliação e apoio aos municípios. </a:t>
            </a:r>
            <a:endParaRPr lang="pt-BR" sz="9600" dirty="0" smtClean="0">
              <a:solidFill>
                <a:srgbClr val="0D171F"/>
              </a:solidFill>
              <a:latin typeface="+mj-lt"/>
              <a:cs typeface="Arial" panose="020B0604020202020204" pitchFamily="34" charset="0"/>
            </a:endParaRPr>
          </a:p>
          <a:p>
            <a:pPr marL="985838" lvl="1" indent="-179388" algn="just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Calibri" panose="020F0502020204030204" pitchFamily="34" charset="0"/>
              <a:buChar char="₋"/>
            </a:pPr>
            <a:r>
              <a:rPr lang="pt-BR" sz="96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Estas devem ser coordenadas no sentido que </a:t>
            </a:r>
            <a:r>
              <a:rPr lang="pt-BR" sz="9600" u="sng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ações de vigilância, prevenção, proteção e promoção à saúde estejam presentes no cotidiano de todos os pontos de atenção </a:t>
            </a:r>
            <a:r>
              <a:rPr lang="pt-BR" sz="96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e em especial na Atenção Primária à Saúde (APS), com vistas a garantir a integralidade da atenção à saúde da população</a:t>
            </a:r>
            <a:r>
              <a:rPr lang="pt-BR" sz="9600" dirty="0" smtClean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pt-BR" sz="9600" dirty="0">
              <a:solidFill>
                <a:srgbClr val="0D171F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logo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7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3699" y="116632"/>
            <a:ext cx="8782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400" b="1" dirty="0" smtClean="0">
                <a:solidFill>
                  <a:srgbClr val="006600"/>
                </a:solidFill>
              </a:rPr>
              <a:t>SEMINÁRIO DO CONASS PARA CONSTRUÇÃO DE CONSENSOS</a:t>
            </a:r>
            <a:br>
              <a:rPr lang="pt-BR" sz="2400" b="1" dirty="0" smtClean="0">
                <a:solidFill>
                  <a:srgbClr val="006600"/>
                </a:solidFill>
              </a:rPr>
            </a:br>
            <a:r>
              <a:rPr lang="pt-BR" sz="2400" b="1" dirty="0" smtClean="0">
                <a:solidFill>
                  <a:srgbClr val="006600"/>
                </a:solidFill>
              </a:rPr>
              <a:t> </a:t>
            </a:r>
            <a:r>
              <a:rPr lang="pt-BR" sz="2200" b="1" dirty="0" smtClean="0">
                <a:solidFill>
                  <a:srgbClr val="006600"/>
                </a:solidFill>
              </a:rPr>
              <a:t>Eixo II – ATENÇÃO PRIMÁRIA À SAUDE E AS REDES DE ATENÇÃO À SAÚDE</a:t>
            </a:r>
            <a:r>
              <a:rPr lang="pt-BR" sz="2400" b="1" dirty="0" smtClean="0">
                <a:solidFill>
                  <a:srgbClr val="006600"/>
                </a:solidFill>
              </a:rPr>
              <a:t/>
            </a:r>
            <a:br>
              <a:rPr lang="pt-BR" sz="2400" b="1" dirty="0" smtClean="0">
                <a:solidFill>
                  <a:srgbClr val="006600"/>
                </a:solidFill>
              </a:rPr>
            </a:br>
            <a:r>
              <a:rPr lang="pt-BR" sz="2400" b="1" dirty="0" smtClean="0">
                <a:solidFill>
                  <a:srgbClr val="006600"/>
                </a:solidFill>
              </a:rPr>
              <a:t>Tema : Vigilância em Saúde - Propostas</a:t>
            </a:r>
            <a:endParaRPr lang="en-US" sz="3200" b="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42" y="1268760"/>
            <a:ext cx="8372783" cy="5075839"/>
          </a:xfrm>
        </p:spPr>
        <p:txBody>
          <a:bodyPr>
            <a:normAutofit fontScale="55000" lnSpcReduction="20000"/>
          </a:bodyPr>
          <a:lstStyle/>
          <a:p>
            <a:endParaRPr lang="pt-BR" sz="2600" b="1" dirty="0" smtClean="0">
              <a:solidFill>
                <a:srgbClr val="0D171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pt-BR" sz="5100" b="1" dirty="0">
                <a:solidFill>
                  <a:srgbClr val="0D171F"/>
                </a:solidFill>
                <a:latin typeface="+mj-lt"/>
              </a:rPr>
              <a:t>As SES devem: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5500" dirty="0" smtClean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Estimular </a:t>
            </a:r>
            <a:r>
              <a:rPr lang="pt-BR" sz="55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e apoiar nos municípios a compatibilização dos territórios de atuação das equipes de Vigilância em Saúde e da Atenção Primária à Saúde, com </a:t>
            </a:r>
            <a:r>
              <a:rPr lang="pt-BR" sz="5500" u="sng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planejamento, programação, monitoramento e avaliação integrados </a:t>
            </a:r>
            <a:r>
              <a:rPr lang="pt-BR" sz="55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das ações individuais e coletivas. </a:t>
            </a:r>
            <a:endParaRPr lang="pt-BR" sz="5500" dirty="0" smtClean="0">
              <a:solidFill>
                <a:srgbClr val="0D171F"/>
              </a:solidFill>
              <a:latin typeface="+mj-lt"/>
              <a:cs typeface="Arial" panose="020B0604020202020204" pitchFamily="34" charset="0"/>
            </a:endParaRPr>
          </a:p>
          <a:p>
            <a:pPr marL="985838" lvl="1" indent="-179388" algn="just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Calibri" panose="020F0502020204030204" pitchFamily="34" charset="0"/>
              <a:buChar char="₋"/>
            </a:pPr>
            <a:r>
              <a:rPr lang="pt-BR" sz="55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Neste sentido devem ser reestruturados os processos de trabalho, com a instituição, por exemplo, de linhas de cuidado que contemplem vigilância, promoção e assistência à saúde</a:t>
            </a:r>
            <a:r>
              <a:rPr lang="pt-BR" sz="5500" dirty="0" smtClean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pt-BR" sz="5500" dirty="0">
              <a:solidFill>
                <a:srgbClr val="0D171F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logo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2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68275" y="1166247"/>
            <a:ext cx="8836025" cy="5215081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pt-BR" sz="3500" b="1" dirty="0">
                <a:solidFill>
                  <a:srgbClr val="0D171F"/>
                </a:solidFill>
              </a:rPr>
              <a:t>As SES devem: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lang="pt-BR" altLang="pt-BR" sz="38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Criar, conforme disponibilidade, linhas de financiamento com recursos estaduais para as ações de vigilância em saúde desenvolvidas pelos municípios.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lang="pt-BR" altLang="pt-BR" sz="38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Atender de forma especial às necessidades de </a:t>
            </a:r>
            <a:r>
              <a:rPr lang="pt-BR" altLang="pt-BR" sz="3800" dirty="0" smtClean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pessoal </a:t>
            </a:r>
            <a:r>
              <a:rPr lang="pt-BR" altLang="pt-BR" sz="38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para a área de Vigilância em Saúde. </a:t>
            </a:r>
          </a:p>
          <a:p>
            <a:pPr marL="985838" lvl="1" indent="-17938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Calibri" panose="020F0502020204030204" pitchFamily="34" charset="0"/>
              <a:buChar char="₋"/>
              <a:defRPr/>
            </a:pPr>
            <a:r>
              <a:rPr lang="pt-BR" altLang="pt-BR" sz="3400" dirty="0" smtClean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Formação </a:t>
            </a:r>
            <a:r>
              <a:rPr lang="pt-BR" altLang="pt-BR" sz="34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de profissionais para a área dificilmente se completa nas instâncias de </a:t>
            </a:r>
            <a:r>
              <a:rPr lang="pt-BR" altLang="pt-BR" sz="3400" dirty="0" smtClean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formação. </a:t>
            </a:r>
            <a:endParaRPr lang="pt-BR" altLang="pt-BR" sz="3400" dirty="0">
              <a:solidFill>
                <a:srgbClr val="0D171F"/>
              </a:solidFill>
              <a:latin typeface="+mj-lt"/>
              <a:cs typeface="Arial" panose="020B0604020202020204" pitchFamily="34" charset="0"/>
            </a:endParaRPr>
          </a:p>
          <a:p>
            <a:pPr marL="985838" lvl="1" indent="-17938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Calibri" panose="020F0502020204030204" pitchFamily="34" charset="0"/>
              <a:buChar char="₋"/>
              <a:defRPr/>
            </a:pPr>
            <a:r>
              <a:rPr lang="pt-BR" altLang="pt-BR" sz="3400" dirty="0">
                <a:solidFill>
                  <a:srgbClr val="0D171F"/>
                </a:solidFill>
                <a:cs typeface="Arial" panose="020B0604020202020204" pitchFamily="34" charset="0"/>
              </a:rPr>
              <a:t>Renovar os quadros de forma oportuna - </a:t>
            </a:r>
            <a:r>
              <a:rPr lang="pt-BR" altLang="pt-BR" sz="3400" dirty="0" smtClean="0">
                <a:solidFill>
                  <a:srgbClr val="0D171F"/>
                </a:solidFill>
                <a:cs typeface="Arial" panose="020B0604020202020204" pitchFamily="34" charset="0"/>
              </a:rPr>
              <a:t>c</a:t>
            </a:r>
            <a:r>
              <a:rPr lang="pt-BR" altLang="pt-BR" sz="3400" dirty="0" smtClean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onvivência </a:t>
            </a:r>
            <a:r>
              <a:rPr lang="pt-BR" altLang="pt-BR" sz="34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dos novos quadros com aqueles de maior </a:t>
            </a:r>
            <a:r>
              <a:rPr lang="pt-BR" altLang="pt-BR" sz="3400" dirty="0" smtClean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experiência (antes </a:t>
            </a:r>
            <a:r>
              <a:rPr lang="pt-BR" altLang="pt-BR" sz="34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que estes venham a se </a:t>
            </a:r>
            <a:r>
              <a:rPr lang="pt-BR" altLang="pt-BR" sz="3400" dirty="0" smtClean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aposentar).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Wingdings" pitchFamily="2" charset="2"/>
              <a:buChar char="ü"/>
              <a:defRPr/>
            </a:pPr>
            <a:r>
              <a:rPr lang="pt-BR" sz="3800" dirty="0">
                <a:solidFill>
                  <a:srgbClr val="0D171F"/>
                </a:solidFill>
                <a:latin typeface="+mj-lt"/>
                <a:cs typeface="Arial" panose="020B0604020202020204" pitchFamily="34" charset="0"/>
              </a:rPr>
              <a:t>Priorizar as ações de educação permanente na área de VS, principalmente aquelas voltadas ao cotidiano das equipes municipais.</a:t>
            </a:r>
          </a:p>
          <a:p>
            <a:pPr marL="985838" lvl="1" indent="-179388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6600"/>
              </a:buClr>
              <a:buFont typeface="Calibri" panose="020F0502020204030204" pitchFamily="34" charset="0"/>
              <a:buChar char="₋"/>
              <a:defRPr/>
            </a:pPr>
            <a:endParaRPr lang="pt-BR" altLang="pt-BR" dirty="0">
              <a:solidFill>
                <a:srgbClr val="0D171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603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548438"/>
            <a:ext cx="9144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3699" y="0"/>
            <a:ext cx="8782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400" b="1" dirty="0" smtClean="0">
                <a:solidFill>
                  <a:srgbClr val="006600"/>
                </a:solidFill>
              </a:rPr>
              <a:t>SEMINÁRIO DO CONASS PARA CONSTRUÇÃO DE CONSENSOS</a:t>
            </a:r>
            <a:br>
              <a:rPr lang="pt-BR" sz="2400" b="1" dirty="0" smtClean="0">
                <a:solidFill>
                  <a:srgbClr val="006600"/>
                </a:solidFill>
              </a:rPr>
            </a:br>
            <a:r>
              <a:rPr lang="pt-BR" sz="2400" b="1" dirty="0" smtClean="0">
                <a:solidFill>
                  <a:srgbClr val="006600"/>
                </a:solidFill>
              </a:rPr>
              <a:t> </a:t>
            </a:r>
            <a:r>
              <a:rPr lang="pt-BR" sz="2200" b="1" dirty="0" smtClean="0">
                <a:solidFill>
                  <a:srgbClr val="006600"/>
                </a:solidFill>
              </a:rPr>
              <a:t>Eixo II – ATENÇÃO PRIMÁRIA À SAUDE E AS REDES DE ATENÇÃO À SAÚDE</a:t>
            </a:r>
            <a:r>
              <a:rPr lang="pt-BR" sz="2400" b="1" dirty="0" smtClean="0">
                <a:solidFill>
                  <a:srgbClr val="006600"/>
                </a:solidFill>
              </a:rPr>
              <a:t/>
            </a:r>
            <a:br>
              <a:rPr lang="pt-BR" sz="2400" b="1" dirty="0" smtClean="0">
                <a:solidFill>
                  <a:srgbClr val="006600"/>
                </a:solidFill>
              </a:rPr>
            </a:br>
            <a:r>
              <a:rPr lang="pt-BR" sz="2400" b="1" dirty="0" smtClean="0">
                <a:solidFill>
                  <a:srgbClr val="006600"/>
                </a:solidFill>
              </a:rPr>
              <a:t>Tema : Vigilância em Saúde - Propostas</a:t>
            </a:r>
            <a:endParaRPr lang="en-US" sz="3200" b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27584" y="2492896"/>
            <a:ext cx="4459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sz="4800" dirty="0" smtClean="0">
                <a:solidFill>
                  <a:schemeClr val="bg1"/>
                </a:solidFill>
              </a:rPr>
              <a:t>OBRIGADO!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77726" y="4797152"/>
            <a:ext cx="53711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800" dirty="0" smtClean="0">
                <a:solidFill>
                  <a:schemeClr val="bg1"/>
                </a:solidFill>
              </a:rPr>
              <a:t>conass@conass.org.br</a:t>
            </a:r>
            <a:endParaRPr lang="pt-BR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pt-BR" sz="2800" dirty="0">
                <a:solidFill>
                  <a:schemeClr val="bg1"/>
                </a:solidFill>
              </a:rPr>
              <a:t>www.conass.org.br</a:t>
            </a:r>
          </a:p>
          <a:p>
            <a:pPr algn="r">
              <a:defRPr/>
            </a:pP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logo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377371" y="174171"/>
            <a:ext cx="8727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Calibri"/>
                <a:ea typeface="MS PGothic" pitchFamily="34" charset="-128"/>
              </a:rPr>
              <a:t>COEFICIENTE DE MORTALIDADE INFANTIL NO BRASIL E REGIÕES, 1990 A 2013</a:t>
            </a:r>
            <a:endParaRPr lang="en-US" sz="2400" b="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100137"/>
            <a:ext cx="8845497" cy="514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202127" y="1697562"/>
            <a:ext cx="8642350" cy="3226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 sz="1800"/>
            </a:pPr>
            <a:endParaRPr sz="3200" b="0" dirty="0">
              <a:solidFill>
                <a:prstClr val="black"/>
              </a:solidFill>
              <a:uFill>
                <a:solidFill/>
              </a:uFill>
              <a:latin typeface="Calibri"/>
              <a:ea typeface="MS PGothic" pitchFamily="34" charset="-128"/>
              <a:sym typeface="Aria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3200" b="0" dirty="0" err="1" smtClean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Pelos</a:t>
            </a:r>
            <a:r>
              <a:rPr sz="3200" b="0" dirty="0" smtClean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resultados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alcançados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são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inegáveis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os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avanços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do SUS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, mas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persistem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problemas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a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serem</a:t>
            </a:r>
            <a:r>
              <a:rPr sz="320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enfrentados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para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consolidá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-lo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como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um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sistema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público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universal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que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possa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prestar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serviços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de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qualidade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a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toda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a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população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 </a:t>
            </a:r>
            <a:r>
              <a:rPr sz="3200" b="0" dirty="0" err="1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brasileira</a:t>
            </a:r>
            <a:r>
              <a:rPr sz="3200" b="0" dirty="0">
                <a:solidFill>
                  <a:prstClr val="black"/>
                </a:solidFill>
                <a:uFill>
                  <a:solidFill/>
                </a:uFill>
                <a:latin typeface="Calibri"/>
                <a:ea typeface="MS PGothic" pitchFamily="34" charset="-128"/>
                <a:sym typeface="Arial"/>
              </a:rPr>
              <a:t>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200" b="0" dirty="0">
                <a:solidFill>
                  <a:srgbClr val="3C8C93"/>
                </a:solidFill>
                <a:uFill>
                  <a:solidFill>
                    <a:srgbClr val="3C8C93"/>
                  </a:solidFill>
                </a:uFill>
                <a:latin typeface="Calibri"/>
                <a:ea typeface="MS PGothic" pitchFamily="34" charset="-128"/>
                <a:sym typeface="Arial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6519863"/>
            <a:ext cx="10001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logo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562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7" y="331562"/>
            <a:ext cx="8047297" cy="1143000"/>
          </a:xfrm>
        </p:spPr>
        <p:txBody>
          <a:bodyPr>
            <a:noAutofit/>
          </a:bodyPr>
          <a:lstStyle/>
          <a:p>
            <a:pPr algn="just"/>
            <a:r>
              <a:rPr lang="pt-BR" sz="3200" b="1" dirty="0">
                <a:solidFill>
                  <a:srgbClr val="006600"/>
                </a:solidFill>
                <a:cs typeface="Times New Roman" pitchFamily="18" charset="0"/>
              </a:rPr>
              <a:t>No Brasil convivem historicamente de </a:t>
            </a:r>
            <a:br>
              <a:rPr lang="pt-BR" sz="3200" b="1" dirty="0">
                <a:solidFill>
                  <a:srgbClr val="006600"/>
                </a:solidFill>
                <a:cs typeface="Times New Roman" pitchFamily="18" charset="0"/>
              </a:rPr>
            </a:br>
            <a:r>
              <a:rPr lang="pt-BR" sz="3200" b="1" dirty="0">
                <a:solidFill>
                  <a:srgbClr val="006600"/>
                </a:solidFill>
                <a:cs typeface="Times New Roman" pitchFamily="18" charset="0"/>
              </a:rPr>
              <a:t>    forma contraditória </a:t>
            </a:r>
            <a:r>
              <a:rPr lang="pt-BR" sz="3200" b="1" dirty="0" smtClean="0">
                <a:solidFill>
                  <a:srgbClr val="006600"/>
                </a:solidFill>
                <a:cs typeface="Times New Roman" pitchFamily="18" charset="0"/>
              </a:rPr>
              <a:t>ou complementar</a:t>
            </a:r>
            <a:r>
              <a:rPr lang="pt-BR" sz="3200" b="1" dirty="0">
                <a:solidFill>
                  <a:srgbClr val="006600"/>
                </a:solidFill>
                <a:cs typeface="Times New Roman" pitchFamily="18" charset="0"/>
              </a:rPr>
              <a:t/>
            </a:r>
            <a:br>
              <a:rPr lang="pt-BR" sz="3200" b="1" dirty="0">
                <a:solidFill>
                  <a:srgbClr val="006600"/>
                </a:solidFill>
                <a:cs typeface="Times New Roman" pitchFamily="18" charset="0"/>
              </a:rPr>
            </a:br>
            <a:r>
              <a:rPr lang="pt-BR" sz="3200" b="1" dirty="0">
                <a:solidFill>
                  <a:srgbClr val="006600"/>
                </a:solidFill>
                <a:cs typeface="Times New Roman" pitchFamily="18" charset="0"/>
              </a:rPr>
              <a:t>       dois modelos de atenção à saúde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386" y="1639537"/>
            <a:ext cx="7702302" cy="5075839"/>
          </a:xfrm>
        </p:spPr>
        <p:txBody>
          <a:bodyPr>
            <a:normAutofit fontScale="62500" lnSpcReduction="20000"/>
          </a:bodyPr>
          <a:lstStyle/>
          <a:p>
            <a:endParaRPr lang="en-US" sz="3400" dirty="0" smtClean="0"/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pt-BR" sz="4000" b="1" dirty="0">
                <a:solidFill>
                  <a:srgbClr val="0D171F"/>
                </a:solidFill>
                <a:cs typeface="Times New Roman" pitchFamily="18" charset="0"/>
              </a:rPr>
              <a:t> </a:t>
            </a:r>
            <a:r>
              <a:rPr lang="pt-BR" sz="4000" b="1" dirty="0" smtClean="0">
                <a:solidFill>
                  <a:srgbClr val="0D171F"/>
                </a:solidFill>
                <a:cs typeface="Times New Roman" pitchFamily="18" charset="0"/>
              </a:rPr>
              <a:t>Modelo </a:t>
            </a:r>
            <a:r>
              <a:rPr lang="pt-BR" sz="4000" b="1" dirty="0">
                <a:solidFill>
                  <a:srgbClr val="0D171F"/>
                </a:solidFill>
                <a:cs typeface="Times New Roman" pitchFamily="18" charset="0"/>
              </a:rPr>
              <a:t>médico </a:t>
            </a:r>
            <a:r>
              <a:rPr lang="pt-BR" sz="4000" b="1" dirty="0" smtClean="0">
                <a:solidFill>
                  <a:srgbClr val="0D171F"/>
                </a:solidFill>
                <a:cs typeface="Times New Roman" pitchFamily="18" charset="0"/>
              </a:rPr>
              <a:t>hegemônico</a:t>
            </a:r>
          </a:p>
          <a:p>
            <a:pPr marL="1168400" indent="-457200">
              <a:lnSpc>
                <a:spcPct val="120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4000" dirty="0">
                <a:solidFill>
                  <a:srgbClr val="0D171F"/>
                </a:solidFill>
                <a:cs typeface="Times New Roman" pitchFamily="18" charset="0"/>
              </a:rPr>
              <a:t>I</a:t>
            </a:r>
            <a:r>
              <a:rPr lang="pt-BR" sz="4000" dirty="0" smtClean="0">
                <a:solidFill>
                  <a:srgbClr val="0D171F"/>
                </a:solidFill>
                <a:cs typeface="Times New Roman" pitchFamily="18" charset="0"/>
              </a:rPr>
              <a:t>ndividualismo</a:t>
            </a:r>
            <a:endParaRPr lang="pt-BR" sz="4000" dirty="0">
              <a:solidFill>
                <a:srgbClr val="0D171F"/>
              </a:solidFill>
              <a:cs typeface="Times New Roman" pitchFamily="18" charset="0"/>
            </a:endParaRPr>
          </a:p>
          <a:p>
            <a:pPr marL="1168400" indent="-457200">
              <a:lnSpc>
                <a:spcPct val="120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4000" dirty="0" smtClean="0">
                <a:solidFill>
                  <a:srgbClr val="0D171F"/>
                </a:solidFill>
                <a:cs typeface="Times New Roman" pitchFamily="18" charset="0"/>
              </a:rPr>
              <a:t>Ênfase </a:t>
            </a:r>
            <a:r>
              <a:rPr lang="pt-BR" sz="4000" dirty="0">
                <a:solidFill>
                  <a:srgbClr val="0D171F"/>
                </a:solidFill>
                <a:cs typeface="Times New Roman" pitchFamily="18" charset="0"/>
              </a:rPr>
              <a:t>no </a:t>
            </a:r>
            <a:r>
              <a:rPr lang="pt-BR" sz="4000" dirty="0" err="1" smtClean="0">
                <a:cs typeface="Times New Roman" pitchFamily="18" charset="0"/>
              </a:rPr>
              <a:t>biologismo</a:t>
            </a:r>
            <a:endParaRPr lang="pt-BR" sz="4000" dirty="0" smtClean="0">
              <a:cs typeface="Times New Roman" pitchFamily="18" charset="0"/>
            </a:endParaRPr>
          </a:p>
          <a:p>
            <a:pPr marL="1168400" indent="-457200">
              <a:lnSpc>
                <a:spcPct val="120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4000" dirty="0" smtClean="0">
                <a:solidFill>
                  <a:srgbClr val="0D171F"/>
                </a:solidFill>
                <a:cs typeface="Times New Roman" pitchFamily="18" charset="0"/>
              </a:rPr>
              <a:t>Medicalização </a:t>
            </a:r>
            <a:r>
              <a:rPr lang="pt-BR" sz="4000" dirty="0">
                <a:solidFill>
                  <a:srgbClr val="0D171F"/>
                </a:solidFill>
                <a:cs typeface="Times New Roman" pitchFamily="18" charset="0"/>
              </a:rPr>
              <a:t>dos </a:t>
            </a:r>
            <a:r>
              <a:rPr lang="pt-BR" sz="4000" dirty="0" smtClean="0">
                <a:solidFill>
                  <a:srgbClr val="0D171F"/>
                </a:solidFill>
                <a:cs typeface="Times New Roman" pitchFamily="18" charset="0"/>
              </a:rPr>
              <a:t>problemas</a:t>
            </a:r>
          </a:p>
          <a:p>
            <a:pPr marL="1168400" indent="-457200">
              <a:lnSpc>
                <a:spcPct val="120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4000" dirty="0" smtClean="0">
                <a:solidFill>
                  <a:srgbClr val="0D171F"/>
                </a:solidFill>
                <a:cs typeface="Times New Roman" pitchFamily="18" charset="0"/>
              </a:rPr>
              <a:t>Privilégio </a:t>
            </a:r>
            <a:r>
              <a:rPr lang="pt-BR" sz="4000" dirty="0">
                <a:solidFill>
                  <a:srgbClr val="0D171F"/>
                </a:solidFill>
                <a:cs typeface="Times New Roman" pitchFamily="18" charset="0"/>
              </a:rPr>
              <a:t>da Medicina </a:t>
            </a:r>
            <a:r>
              <a:rPr lang="pt-BR" sz="4000" dirty="0" smtClean="0">
                <a:solidFill>
                  <a:srgbClr val="0D171F"/>
                </a:solidFill>
                <a:cs typeface="Times New Roman" pitchFamily="18" charset="0"/>
              </a:rPr>
              <a:t>Curativa</a:t>
            </a:r>
          </a:p>
          <a:p>
            <a:pPr marL="1168400" indent="-457200">
              <a:lnSpc>
                <a:spcPct val="120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4000" dirty="0" smtClean="0">
                <a:solidFill>
                  <a:srgbClr val="0D171F"/>
                </a:solidFill>
                <a:cs typeface="Times New Roman" pitchFamily="18" charset="0"/>
              </a:rPr>
              <a:t>Participação </a:t>
            </a:r>
            <a:r>
              <a:rPr lang="pt-BR" sz="4000" dirty="0">
                <a:solidFill>
                  <a:srgbClr val="0D171F"/>
                </a:solidFill>
                <a:cs typeface="Times New Roman" pitchFamily="18" charset="0"/>
              </a:rPr>
              <a:t>passiva e subordinada dos </a:t>
            </a:r>
            <a:r>
              <a:rPr lang="pt-BR" sz="4000" dirty="0" smtClean="0">
                <a:solidFill>
                  <a:srgbClr val="0D171F"/>
                </a:solidFill>
                <a:cs typeface="Times New Roman" pitchFamily="18" charset="0"/>
              </a:rPr>
              <a:t>usuários</a:t>
            </a:r>
          </a:p>
          <a:p>
            <a:pPr marL="1168400" indent="-457200">
              <a:lnSpc>
                <a:spcPct val="120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4000" dirty="0" smtClean="0">
                <a:solidFill>
                  <a:srgbClr val="0D171F"/>
                </a:solidFill>
                <a:cs typeface="Times New Roman" pitchFamily="18" charset="0"/>
              </a:rPr>
              <a:t>Estímulo </a:t>
            </a:r>
            <a:r>
              <a:rPr lang="pt-BR" sz="4000" dirty="0">
                <a:solidFill>
                  <a:srgbClr val="0D171F"/>
                </a:solidFill>
                <a:cs typeface="Times New Roman" pitchFamily="18" charset="0"/>
              </a:rPr>
              <a:t>ao consumismo médico</a:t>
            </a:r>
            <a:r>
              <a:rPr lang="pt-BR" sz="4000" b="1" dirty="0">
                <a:solidFill>
                  <a:srgbClr val="0D171F"/>
                </a:solidFill>
                <a:cs typeface="Times New Roman" pitchFamily="18" charset="0"/>
              </a:rPr>
              <a:t>            </a:t>
            </a:r>
            <a:r>
              <a:rPr lang="pt-BR" sz="3400" b="1" dirty="0">
                <a:solidFill>
                  <a:srgbClr val="0D171F"/>
                </a:solidFill>
                <a:cs typeface="Times New Roman" pitchFamily="18" charset="0"/>
              </a:rPr>
              <a:t/>
            </a:r>
            <a:br>
              <a:rPr lang="pt-BR" sz="3400" b="1" dirty="0">
                <a:solidFill>
                  <a:srgbClr val="0D171F"/>
                </a:solidFill>
                <a:cs typeface="Times New Roman" pitchFamily="18" charset="0"/>
              </a:rPr>
            </a:br>
            <a:r>
              <a:rPr lang="pt-BR" sz="3800" b="1" dirty="0">
                <a:solidFill>
                  <a:srgbClr val="0D171F"/>
                </a:solidFill>
                <a:cs typeface="Times New Roman" pitchFamily="18" charset="0"/>
              </a:rPr>
              <a:t>    </a:t>
            </a:r>
            <a:endParaRPr lang="pt-BR" sz="3800" b="1" dirty="0" smtClean="0">
              <a:solidFill>
                <a:srgbClr val="0D171F"/>
              </a:solidFill>
              <a:cs typeface="Times New Roman" pitchFamily="18" charset="0"/>
            </a:endParaRPr>
          </a:p>
          <a:p>
            <a:pPr marL="82296" indent="0">
              <a:buNone/>
            </a:pPr>
            <a:r>
              <a:rPr lang="pt-BR" sz="3800" b="1" dirty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pt-BR" sz="3800" b="1" dirty="0" smtClean="0">
                <a:solidFill>
                  <a:srgbClr val="006600"/>
                </a:solidFill>
                <a:cs typeface="Times New Roman" pitchFamily="18" charset="0"/>
              </a:rPr>
              <a:t>   Falta </a:t>
            </a:r>
            <a:r>
              <a:rPr lang="pt-BR" sz="3800" b="1" dirty="0">
                <a:solidFill>
                  <a:srgbClr val="006600"/>
                </a:solidFill>
                <a:cs typeface="Times New Roman" pitchFamily="18" charset="0"/>
              </a:rPr>
              <a:t>perspectiva da integralidade</a:t>
            </a:r>
            <a:br>
              <a:rPr lang="pt-BR" sz="3800" b="1" dirty="0">
                <a:solidFill>
                  <a:srgbClr val="006600"/>
                </a:solidFill>
                <a:cs typeface="Times New Roman" pitchFamily="18" charset="0"/>
              </a:rPr>
            </a:br>
            <a:r>
              <a:rPr lang="pt-BR" sz="3800" b="1" dirty="0">
                <a:solidFill>
                  <a:srgbClr val="006600"/>
                </a:solidFill>
                <a:cs typeface="Times New Roman" pitchFamily="18" charset="0"/>
              </a:rPr>
              <a:t>    </a:t>
            </a:r>
            <a:r>
              <a:rPr lang="pt-BR" sz="3800" b="1" dirty="0" smtClean="0">
                <a:solidFill>
                  <a:srgbClr val="006600"/>
                </a:solidFill>
                <a:cs typeface="Times New Roman" pitchFamily="18" charset="0"/>
              </a:rPr>
              <a:t>Demais categorias tem </a:t>
            </a:r>
            <a:r>
              <a:rPr lang="pt-BR" sz="3800" b="1" dirty="0">
                <a:solidFill>
                  <a:srgbClr val="006600"/>
                </a:solidFill>
                <a:cs typeface="Times New Roman" pitchFamily="18" charset="0"/>
              </a:rPr>
              <a:t>um papel </a:t>
            </a:r>
            <a:r>
              <a:rPr lang="pt-BR" sz="3800" b="1" dirty="0" smtClean="0">
                <a:solidFill>
                  <a:srgbClr val="006600"/>
                </a:solidFill>
                <a:cs typeface="Times New Roman" pitchFamily="18" charset="0"/>
              </a:rPr>
              <a:t>submisso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logo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17" y="274638"/>
            <a:ext cx="8047297" cy="114300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006600"/>
                </a:solidFill>
                <a:cs typeface="Times New Roman" pitchFamily="18" charset="0"/>
              </a:rPr>
              <a:t>No Brasil convivem historicamente de </a:t>
            </a:r>
            <a:br>
              <a:rPr lang="pt-BR" sz="3200" b="1" dirty="0">
                <a:solidFill>
                  <a:srgbClr val="006600"/>
                </a:solidFill>
                <a:cs typeface="Times New Roman" pitchFamily="18" charset="0"/>
              </a:rPr>
            </a:br>
            <a:r>
              <a:rPr lang="pt-BR" sz="3200" b="1" dirty="0">
                <a:solidFill>
                  <a:srgbClr val="006600"/>
                </a:solidFill>
                <a:cs typeface="Times New Roman" pitchFamily="18" charset="0"/>
              </a:rPr>
              <a:t>    forma contraditória </a:t>
            </a:r>
            <a:r>
              <a:rPr lang="pt-BR" sz="3200" b="1" dirty="0" smtClean="0">
                <a:solidFill>
                  <a:srgbClr val="006600"/>
                </a:solidFill>
                <a:cs typeface="Times New Roman" pitchFamily="18" charset="0"/>
              </a:rPr>
              <a:t>ou complementar</a:t>
            </a:r>
            <a:r>
              <a:rPr lang="pt-BR" sz="3200" b="1" dirty="0">
                <a:solidFill>
                  <a:srgbClr val="006600"/>
                </a:solidFill>
                <a:cs typeface="Times New Roman" pitchFamily="18" charset="0"/>
              </a:rPr>
              <a:t/>
            </a:r>
            <a:br>
              <a:rPr lang="pt-BR" sz="3200" b="1" dirty="0">
                <a:solidFill>
                  <a:srgbClr val="006600"/>
                </a:solidFill>
                <a:cs typeface="Times New Roman" pitchFamily="18" charset="0"/>
              </a:rPr>
            </a:br>
            <a:r>
              <a:rPr lang="pt-BR" sz="3200" b="1" dirty="0">
                <a:solidFill>
                  <a:srgbClr val="006600"/>
                </a:solidFill>
                <a:cs typeface="Times New Roman" pitchFamily="18" charset="0"/>
              </a:rPr>
              <a:t>       dois modelos de atenção à saúde</a:t>
            </a:r>
            <a:endParaRPr lang="en-US" sz="3200" dirty="0">
              <a:solidFill>
                <a:srgbClr val="0066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logo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89" y="1157512"/>
            <a:ext cx="9144000" cy="5075839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r>
              <a:rPr lang="pt-BR" sz="2800" b="1" dirty="0">
                <a:solidFill>
                  <a:srgbClr val="0D171F"/>
                </a:solidFill>
                <a:cs typeface="Times New Roman" pitchFamily="18" charset="0"/>
              </a:rPr>
              <a:t>Modelo </a:t>
            </a:r>
            <a:r>
              <a:rPr lang="pt-BR" sz="2800" b="1" dirty="0" smtClean="0">
                <a:solidFill>
                  <a:srgbClr val="0D171F"/>
                </a:solidFill>
                <a:cs typeface="Times New Roman" pitchFamily="18" charset="0"/>
              </a:rPr>
              <a:t>sanitarista</a:t>
            </a:r>
          </a:p>
          <a:p>
            <a:pPr marL="0" indent="0">
              <a:buClr>
                <a:srgbClr val="006600"/>
              </a:buClr>
              <a:buNone/>
            </a:pPr>
            <a:endParaRPr lang="pt-BR" sz="600" b="1" dirty="0" smtClean="0">
              <a:solidFill>
                <a:srgbClr val="0D171F"/>
              </a:solidFill>
              <a:cs typeface="Times New Roman" pitchFamily="18" charset="0"/>
            </a:endParaRPr>
          </a:p>
          <a:p>
            <a:pPr marL="1168400" indent="-457200">
              <a:lnSpc>
                <a:spcPct val="120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D171F"/>
                </a:solidFill>
                <a:cs typeface="Times New Roman" pitchFamily="18" charset="0"/>
              </a:rPr>
              <a:t>Campanhas </a:t>
            </a:r>
            <a:r>
              <a:rPr lang="pt-BR" sz="2800" b="1" dirty="0">
                <a:solidFill>
                  <a:srgbClr val="0D171F"/>
                </a:solidFill>
                <a:cs typeface="Times New Roman" pitchFamily="18" charset="0"/>
              </a:rPr>
              <a:t>sanitárias</a:t>
            </a:r>
          </a:p>
          <a:p>
            <a:pPr marL="1111250" lvl="1" indent="0">
              <a:lnSpc>
                <a:spcPct val="120000"/>
              </a:lnSpc>
              <a:buClr>
                <a:srgbClr val="006600"/>
              </a:buClr>
              <a:buNone/>
            </a:pPr>
            <a:r>
              <a:rPr lang="pt-BR" sz="2400" dirty="0" smtClean="0">
                <a:solidFill>
                  <a:srgbClr val="0D171F"/>
                </a:solidFill>
                <a:cs typeface="Times New Roman" pitchFamily="18" charset="0"/>
              </a:rPr>
              <a:t>- </a:t>
            </a:r>
            <a:r>
              <a:rPr lang="pt-BR" sz="2400" dirty="0">
                <a:solidFill>
                  <a:srgbClr val="0D171F"/>
                </a:solidFill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0D171F"/>
                </a:solidFill>
                <a:cs typeface="Times New Roman" pitchFamily="18" charset="0"/>
              </a:rPr>
              <a:t>Vacinação</a:t>
            </a:r>
            <a:r>
              <a:rPr lang="pt-BR" sz="2400" dirty="0">
                <a:solidFill>
                  <a:srgbClr val="0D171F"/>
                </a:solidFill>
                <a:cs typeface="Times New Roman" pitchFamily="18" charset="0"/>
              </a:rPr>
              <a:t>, controle de endemias</a:t>
            </a:r>
            <a:br>
              <a:rPr lang="pt-BR" sz="2400" dirty="0">
                <a:solidFill>
                  <a:srgbClr val="0D171F"/>
                </a:solidFill>
                <a:cs typeface="Times New Roman" pitchFamily="18" charset="0"/>
              </a:rPr>
            </a:br>
            <a:r>
              <a:rPr lang="pt-BR" sz="200" dirty="0" smtClean="0">
                <a:solidFill>
                  <a:srgbClr val="0D171F"/>
                </a:solidFill>
                <a:cs typeface="Times New Roman" pitchFamily="18" charset="0"/>
              </a:rPr>
              <a:t>   .a</a:t>
            </a:r>
          </a:p>
          <a:p>
            <a:pPr marL="1168400" indent="-457200">
              <a:lnSpc>
                <a:spcPct val="120000"/>
              </a:lnSpc>
              <a:buClr>
                <a:srgbClr val="006600"/>
              </a:buCl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D171F"/>
                </a:solidFill>
                <a:cs typeface="Times New Roman" pitchFamily="18" charset="0"/>
              </a:rPr>
              <a:t>Programas especiais </a:t>
            </a:r>
          </a:p>
          <a:p>
            <a:pPr marL="1111250" lvl="1" indent="0">
              <a:lnSpc>
                <a:spcPct val="120000"/>
              </a:lnSpc>
              <a:spcBef>
                <a:spcPts val="600"/>
              </a:spcBef>
              <a:buClr>
                <a:srgbClr val="006600"/>
              </a:buClr>
              <a:buNone/>
            </a:pPr>
            <a:r>
              <a:rPr lang="pt-BR" sz="2400" dirty="0" smtClean="0">
                <a:solidFill>
                  <a:srgbClr val="0D171F"/>
                </a:solidFill>
                <a:cs typeface="Times New Roman" pitchFamily="18" charset="0"/>
              </a:rPr>
              <a:t> - Controle </a:t>
            </a:r>
            <a:r>
              <a:rPr lang="pt-BR" sz="2400" dirty="0">
                <a:solidFill>
                  <a:srgbClr val="0D171F"/>
                </a:solidFill>
                <a:cs typeface="Times New Roman" pitchFamily="18" charset="0"/>
              </a:rPr>
              <a:t>da tuberculose, </a:t>
            </a:r>
            <a:r>
              <a:rPr lang="pt-BR" sz="2400" dirty="0" smtClean="0">
                <a:solidFill>
                  <a:srgbClr val="0D171F"/>
                </a:solidFill>
                <a:cs typeface="Times New Roman" pitchFamily="18" charset="0"/>
              </a:rPr>
              <a:t>hanseníase</a:t>
            </a:r>
            <a:endParaRPr lang="pt-BR" sz="2400" dirty="0">
              <a:solidFill>
                <a:srgbClr val="0D171F"/>
              </a:solidFill>
              <a:cs typeface="Times New Roman" pitchFamily="18" charset="0"/>
            </a:endParaRPr>
          </a:p>
          <a:p>
            <a:pPr marL="1111250" lvl="1" indent="0">
              <a:lnSpc>
                <a:spcPct val="120000"/>
              </a:lnSpc>
              <a:spcBef>
                <a:spcPts val="600"/>
              </a:spcBef>
              <a:buClr>
                <a:srgbClr val="006600"/>
              </a:buClr>
              <a:buNone/>
            </a:pPr>
            <a:r>
              <a:rPr lang="pt-BR" sz="2400" dirty="0" smtClean="0">
                <a:solidFill>
                  <a:srgbClr val="0D171F"/>
                </a:solidFill>
                <a:cs typeface="Times New Roman" pitchFamily="18" charset="0"/>
              </a:rPr>
              <a:t>-  Saúde </a:t>
            </a:r>
            <a:r>
              <a:rPr lang="pt-BR" sz="2400" dirty="0">
                <a:solidFill>
                  <a:srgbClr val="0D171F"/>
                </a:solidFill>
                <a:cs typeface="Times New Roman" pitchFamily="18" charset="0"/>
              </a:rPr>
              <a:t>da mulher, </a:t>
            </a:r>
          </a:p>
          <a:p>
            <a:pPr marL="1111250" lvl="1" indent="0">
              <a:spcBef>
                <a:spcPts val="600"/>
              </a:spcBef>
              <a:buClr>
                <a:srgbClr val="006600"/>
              </a:buClr>
              <a:buNone/>
            </a:pPr>
            <a:r>
              <a:rPr lang="pt-BR" sz="2400" dirty="0">
                <a:solidFill>
                  <a:srgbClr val="0D171F"/>
                </a:solidFill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0D171F"/>
                </a:solidFill>
                <a:cs typeface="Times New Roman" pitchFamily="18" charset="0"/>
              </a:rPr>
              <a:t>- Saúde </a:t>
            </a:r>
            <a:r>
              <a:rPr lang="pt-BR" sz="2400" dirty="0">
                <a:solidFill>
                  <a:srgbClr val="0D171F"/>
                </a:solidFill>
                <a:cs typeface="Times New Roman" pitchFamily="18" charset="0"/>
              </a:rPr>
              <a:t>da </a:t>
            </a:r>
            <a:r>
              <a:rPr lang="pt-BR" sz="2400" dirty="0" smtClean="0">
                <a:solidFill>
                  <a:srgbClr val="0D171F"/>
                </a:solidFill>
                <a:cs typeface="Times New Roman" pitchFamily="18" charset="0"/>
              </a:rPr>
              <a:t>criança</a:t>
            </a:r>
          </a:p>
          <a:p>
            <a:pPr marL="1111250" lvl="1" indent="0">
              <a:spcBef>
                <a:spcPts val="600"/>
              </a:spcBef>
              <a:buClr>
                <a:srgbClr val="006600"/>
              </a:buClr>
              <a:buNone/>
            </a:pPr>
            <a:r>
              <a:rPr lang="pt-BR" sz="200" dirty="0" smtClean="0">
                <a:solidFill>
                  <a:srgbClr val="0D171F"/>
                </a:solidFill>
                <a:cs typeface="Times New Roman" pitchFamily="18" charset="0"/>
              </a:rPr>
              <a:t>.</a:t>
            </a:r>
            <a:r>
              <a:rPr lang="pt-BR" sz="2000" dirty="0">
                <a:solidFill>
                  <a:srgbClr val="0D171F"/>
                </a:solidFill>
                <a:cs typeface="Times New Roman" pitchFamily="18" charset="0"/>
              </a:rPr>
              <a:t/>
            </a:r>
            <a:br>
              <a:rPr lang="pt-BR" sz="2000" dirty="0">
                <a:solidFill>
                  <a:srgbClr val="0D171F"/>
                </a:solidFill>
                <a:cs typeface="Times New Roman" pitchFamily="18" charset="0"/>
              </a:rPr>
            </a:br>
            <a:r>
              <a:rPr lang="pt-BR" b="1" dirty="0" smtClean="0">
                <a:solidFill>
                  <a:srgbClr val="006600"/>
                </a:solidFill>
                <a:cs typeface="Times New Roman" pitchFamily="18" charset="0"/>
              </a:rPr>
              <a:t>Falta </a:t>
            </a:r>
            <a:r>
              <a:rPr lang="pt-BR" b="1" dirty="0">
                <a:solidFill>
                  <a:srgbClr val="006600"/>
                </a:solidFill>
                <a:cs typeface="Times New Roman" pitchFamily="18" charset="0"/>
              </a:rPr>
              <a:t>perspectiva da integralidade</a:t>
            </a:r>
            <a:br>
              <a:rPr lang="pt-BR" b="1" dirty="0">
                <a:solidFill>
                  <a:srgbClr val="006600"/>
                </a:solidFill>
                <a:cs typeface="Times New Roman" pitchFamily="18" charset="0"/>
              </a:rPr>
            </a:br>
            <a:r>
              <a:rPr lang="pt-BR" b="1" dirty="0">
                <a:solidFill>
                  <a:srgbClr val="006600"/>
                </a:solidFill>
                <a:cs typeface="Times New Roman" pitchFamily="18" charset="0"/>
              </a:rPr>
              <a:t>Demais categorias ganham um pouco de autonomia</a:t>
            </a:r>
          </a:p>
          <a:p>
            <a:pPr marL="1111250" lvl="1" indent="0">
              <a:lnSpc>
                <a:spcPct val="120000"/>
              </a:lnSpc>
              <a:buClr>
                <a:srgbClr val="006600"/>
              </a:buClr>
              <a:buNone/>
            </a:pPr>
            <a:endParaRPr lang="pt-BR" b="1" dirty="0" smtClean="0">
              <a:solidFill>
                <a:srgbClr val="0D171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85043" cy="11430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MODELO DE ATENÇÃO À SAÚDE  PROPOSTO  PELO </a:t>
            </a:r>
            <a:r>
              <a:rPr lang="pt-B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SUS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5075839"/>
          </a:xfrm>
        </p:spPr>
        <p:txBody>
          <a:bodyPr>
            <a:normAutofit fontScale="92500"/>
          </a:bodyPr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0D171F"/>
                </a:solidFill>
              </a:rPr>
              <a:t>Conceito </a:t>
            </a:r>
            <a:r>
              <a:rPr lang="pt-BR" sz="2800" b="1" dirty="0">
                <a:solidFill>
                  <a:srgbClr val="0D171F"/>
                </a:solidFill>
              </a:rPr>
              <a:t>ampliado de </a:t>
            </a:r>
            <a:r>
              <a:rPr lang="pt-BR" sz="2800" b="1" dirty="0" smtClean="0">
                <a:solidFill>
                  <a:srgbClr val="0D171F"/>
                </a:solidFill>
              </a:rPr>
              <a:t>saúde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0D171F"/>
                </a:solidFill>
              </a:rPr>
              <a:t>Saúde </a:t>
            </a:r>
            <a:r>
              <a:rPr lang="pt-BR" sz="2800" b="1" dirty="0">
                <a:solidFill>
                  <a:srgbClr val="0D171F"/>
                </a:solidFill>
              </a:rPr>
              <a:t>como um direito do cidadão e dever do </a:t>
            </a:r>
            <a:r>
              <a:rPr lang="pt-BR" sz="2800" b="1" dirty="0" smtClean="0">
                <a:solidFill>
                  <a:srgbClr val="0D171F"/>
                </a:solidFill>
              </a:rPr>
              <a:t>Estado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0D171F"/>
                </a:solidFill>
              </a:rPr>
              <a:t>Universalidade </a:t>
            </a:r>
            <a:r>
              <a:rPr lang="pt-BR" sz="2800" b="1" dirty="0">
                <a:solidFill>
                  <a:srgbClr val="0D171F"/>
                </a:solidFill>
              </a:rPr>
              <a:t>de acesso em todos os níveis </a:t>
            </a:r>
            <a:r>
              <a:rPr lang="pt-BR" sz="2800" b="1" dirty="0" smtClean="0">
                <a:solidFill>
                  <a:srgbClr val="0D171F"/>
                </a:solidFill>
              </a:rPr>
              <a:t>de atenção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pt-BR" sz="3000" b="1" dirty="0" smtClean="0">
                <a:solidFill>
                  <a:srgbClr val="0D17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Integralidade </a:t>
            </a:r>
            <a:r>
              <a:rPr lang="pt-BR" sz="3000" b="1" dirty="0">
                <a:solidFill>
                  <a:srgbClr val="0D17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ações e serviços preventivos </a:t>
            </a:r>
            <a:r>
              <a:rPr lang="pt-BR" sz="3000" b="1" dirty="0" smtClean="0">
                <a:solidFill>
                  <a:srgbClr val="0D17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curativos</a:t>
            </a:r>
            <a:r>
              <a:rPr lang="pt-BR" sz="3000" b="1" dirty="0">
                <a:solidFill>
                  <a:srgbClr val="0D17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individuais e </a:t>
            </a:r>
            <a:r>
              <a:rPr lang="pt-BR" sz="3000" b="1" dirty="0" smtClean="0">
                <a:solidFill>
                  <a:srgbClr val="0D17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coletivos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D171F"/>
                </a:solidFill>
              </a:rPr>
              <a:t>Igualdade de assistência - equidade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0D171F"/>
                </a:solidFill>
              </a:rPr>
              <a:t>Participação </a:t>
            </a:r>
            <a:r>
              <a:rPr lang="pt-BR" sz="2800" b="1" dirty="0">
                <a:solidFill>
                  <a:srgbClr val="0D171F"/>
                </a:solidFill>
              </a:rPr>
              <a:t>da comunidade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0D171F"/>
                </a:solidFill>
              </a:rPr>
              <a:t>Descentralização </a:t>
            </a:r>
            <a:r>
              <a:rPr lang="pt-BR" sz="2800" b="1" dirty="0">
                <a:solidFill>
                  <a:srgbClr val="0D171F"/>
                </a:solidFill>
              </a:rPr>
              <a:t>- direção única com ênfase na regionalização e hierarquização </a:t>
            </a:r>
            <a:br>
              <a:rPr lang="pt-BR" sz="2800" b="1" dirty="0">
                <a:solidFill>
                  <a:srgbClr val="0D171F"/>
                </a:solidFill>
              </a:rPr>
            </a:br>
            <a:r>
              <a:rPr lang="pt-BR" sz="1900" dirty="0">
                <a:solidFill>
                  <a:srgbClr val="0D17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pt-BR" sz="1900" dirty="0" smtClean="0">
              <a:solidFill>
                <a:srgbClr val="0D171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82296" indent="0" algn="r">
              <a:buNone/>
            </a:pPr>
            <a:r>
              <a:rPr lang="pt-BR" sz="1900" dirty="0" smtClean="0">
                <a:solidFill>
                  <a:srgbClr val="0D17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FONTE: Constituição </a:t>
            </a:r>
            <a:r>
              <a:rPr lang="pt-BR" sz="1900" dirty="0">
                <a:solidFill>
                  <a:srgbClr val="0D17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Federal (1988), Decreto 7.508 (2011)</a:t>
            </a:r>
            <a:endParaRPr lang="pt-BR" sz="1900" dirty="0" smtClean="0">
              <a:solidFill>
                <a:srgbClr val="0D171F"/>
              </a:solidFill>
              <a:cs typeface="Times New Roman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logo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8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36246"/>
            <a:ext cx="49323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550397" y="1612600"/>
            <a:ext cx="4535488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Uma situação de saúde do século XXI sendo respondida socialmente por um sistema de atenção à saúde da metade do século XX  </a:t>
            </a:r>
            <a:r>
              <a:rPr lang="pt-BR" sz="2000" dirty="0" smtClean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-  </a:t>
            </a:r>
            <a:r>
              <a:rPr lang="pt-BR" sz="2000" dirty="0">
                <a:solidFill>
                  <a:srgbClr val="C00000"/>
                </a:solidFill>
                <a:ea typeface="MS PGothic" pitchFamily="34" charset="-128"/>
                <a:cs typeface="Arial" charset="0"/>
              </a:rPr>
              <a:t>Por quê?</a:t>
            </a:r>
          </a:p>
          <a:p>
            <a:pPr algn="l"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pt-BR" dirty="0" smtClean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Descompasso </a:t>
            </a:r>
            <a:r>
              <a:rPr lang="pt-BR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entre os fatores contingenciais que evoluem rapidamente (transição demográfica, epidemiológica e inovação tecnológica) e os fatores internos (cultura organizacional, recursos, sistemas de incentivos, estilos de liderança e arranjos organizativos)</a:t>
            </a: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1331913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pt-BR" b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1187624" y="29241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pt-BR" b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1331912" y="2924175"/>
            <a:ext cx="2880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pt-BR" b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2195736" y="2593037"/>
            <a:ext cx="1439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4572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pt-BR" sz="1200" b="0" dirty="0">
                <a:solidFill>
                  <a:prstClr val="black"/>
                </a:solidFill>
                <a:ea typeface="MS PGothic" pitchFamily="34" charset="-128"/>
                <a:cs typeface="Arial" charset="0"/>
              </a:rPr>
              <a:t>BRECHA</a:t>
            </a:r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4211959" y="29241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pt-BR" b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1187624" y="2924175"/>
            <a:ext cx="2735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pt-BR" b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8048" y="153762"/>
            <a:ext cx="804729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800" dirty="0" smtClean="0">
                <a:solidFill>
                  <a:srgbClr val="006600"/>
                </a:solidFill>
              </a:rPr>
              <a:t>TRANSIÇÃO EPIDEMIOLÓGICA:</a:t>
            </a:r>
            <a:br>
              <a:rPr lang="pt-BR" sz="2800" dirty="0" smtClean="0">
                <a:solidFill>
                  <a:srgbClr val="006600"/>
                </a:solidFill>
              </a:rPr>
            </a:br>
            <a:r>
              <a:rPr lang="pt-BR" sz="2800" dirty="0" smtClean="0">
                <a:solidFill>
                  <a:srgbClr val="006600"/>
                </a:solidFill>
              </a:rPr>
              <a:t>A TRIPLA CARGA DE DOENÇAS</a:t>
            </a:r>
            <a:endParaRPr lang="en-US" sz="2800" b="0" dirty="0">
              <a:solidFill>
                <a:srgbClr val="00660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logo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057400" y="44450"/>
            <a:ext cx="5410200" cy="7588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4400" dirty="0">
                <a:solidFill>
                  <a:srgbClr val="006600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O desafio da gestão</a:t>
            </a:r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1439863" y="476250"/>
            <a:ext cx="8532812" cy="4346575"/>
            <a:chOff x="422" y="574"/>
            <a:chExt cx="6510" cy="2997"/>
          </a:xfrm>
        </p:grpSpPr>
        <p:pic>
          <p:nvPicPr>
            <p:cNvPr id="1639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574"/>
              <a:ext cx="4919" cy="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394" name="Text Box 4"/>
            <p:cNvSpPr txBox="1">
              <a:spLocks noChangeArrowheads="1"/>
            </p:cNvSpPr>
            <p:nvPr/>
          </p:nvSpPr>
          <p:spPr bwMode="auto">
            <a:xfrm>
              <a:off x="2013" y="971"/>
              <a:ext cx="4919" cy="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pt-BR" b="0">
                <a:solidFill>
                  <a:prstClr val="white"/>
                </a:solidFill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093452" y="4170706"/>
            <a:ext cx="4366980" cy="1387176"/>
          </a:xfrm>
          <a:prstGeom prst="rect">
            <a:avLst/>
          </a:prstGeom>
          <a:solidFill>
            <a:srgbClr val="85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800" b="0" dirty="0">
                <a:solidFill>
                  <a:srgbClr val="000000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Insuficiente incorporação da Promoção e da Vigilância em </a:t>
            </a:r>
            <a:r>
              <a:rPr lang="pt-BR" sz="2800" b="0" dirty="0" smtClean="0">
                <a:solidFill>
                  <a:srgbClr val="000000"/>
                </a:solidFill>
                <a:latin typeface="Calibri"/>
                <a:ea typeface="Lucida Sans Unicode" pitchFamily="34" charset="0"/>
                <a:cs typeface="Lucida Sans Unicode" pitchFamily="34" charset="0"/>
              </a:rPr>
              <a:t>Saúde</a:t>
            </a:r>
            <a:endParaRPr lang="pt-BR" sz="2400" b="0" dirty="0">
              <a:solidFill>
                <a:srgbClr val="000000"/>
              </a:solidFill>
              <a:latin typeface="Calibri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502025"/>
            <a:ext cx="31369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202127" y="6477411"/>
            <a:ext cx="9117762" cy="368243"/>
            <a:chOff x="202127" y="6477411"/>
            <a:chExt cx="9117762" cy="368243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8420" t="-17805" r="-1800" b="17805"/>
            <a:stretch/>
          </p:blipFill>
          <p:spPr bwMode="auto">
            <a:xfrm>
              <a:off x="1955349" y="6523380"/>
              <a:ext cx="7364540" cy="32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logoA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7" y="6477411"/>
              <a:ext cx="154966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3"/>
            <p:cNvSpPr txBox="1"/>
            <p:nvPr/>
          </p:nvSpPr>
          <p:spPr>
            <a:xfrm>
              <a:off x="7620380" y="6567125"/>
              <a:ext cx="14846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 smtClean="0">
                  <a:solidFill>
                    <a:prstClr val="white">
                      <a:lumMod val="95000"/>
                    </a:prstClr>
                  </a:solidFill>
                  <a:latin typeface="Arial"/>
                  <a:ea typeface="MS PGothic" pitchFamily="34" charset="-128"/>
                  <a:cs typeface="Arial"/>
                </a:rPr>
                <a:t>www.conass.org.br</a:t>
              </a:r>
              <a:endParaRPr lang="en-US" sz="1200" b="0" dirty="0">
                <a:solidFill>
                  <a:prstClr val="white">
                    <a:lumMod val="95000"/>
                  </a:prstClr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505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7271</TotalTime>
  <Words>1439</Words>
  <Application>Microsoft Office PowerPoint</Application>
  <PresentationFormat>Apresentação na tela (4:3)</PresentationFormat>
  <Paragraphs>180</Paragraphs>
  <Slides>23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Design padrão</vt:lpstr>
      <vt:lpstr>1_Tema do Office</vt:lpstr>
      <vt:lpstr>1_Design padrão</vt:lpstr>
      <vt:lpstr>Câmara dos Deputados   Seminário “Saúde como Direito Humano”     “VIGILÂNCIA EM SAÚDE: PROTEÇÃO E PROMOÇÃO DA SAÚDE”</vt:lpstr>
      <vt:lpstr>Apresentação do PowerPoint</vt:lpstr>
      <vt:lpstr>Apresentação do PowerPoint</vt:lpstr>
      <vt:lpstr>Apresentação do PowerPoint</vt:lpstr>
      <vt:lpstr>No Brasil convivem historicamente de      forma contraditória ou complementar        dois modelos de atenção à saúde</vt:lpstr>
      <vt:lpstr>No Brasil convivem historicamente de      forma contraditória ou complementar        dois modelos de atenção à saúde</vt:lpstr>
      <vt:lpstr>MODELO DE ATENÇÃO À SAÚDE  PROPOSTO  PELO SUS</vt:lpstr>
      <vt:lpstr>Apresentação do PowerPoint</vt:lpstr>
      <vt:lpstr>Apresentação do PowerPoint</vt:lpstr>
      <vt:lpstr>A Vigilância em Saúde envolve áreas fundamentais para a saúde de todos os brasileiros (TODOS USAM O SUS):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SEMINÁRIO DO CONASS PARA CONSTRUÇÃO DE CONSENSOS  Eixo II – ATENÇÃO PRIMÁRIA À SAUDE E AS REDES DE ATENÇÃO À SAÚDE Tema : Vigilância em Saúde - Propostas </vt:lpstr>
      <vt:lpstr>Apresentação do PowerPoint</vt:lpstr>
      <vt:lpstr>Apresentação do PowerPoint</vt:lpstr>
      <vt:lpstr>Apresentação do PowerPoint</vt:lpstr>
    </vt:vector>
  </TitlesOfParts>
  <Company>CONASS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Nereu Henrique Mansano</cp:lastModifiedBy>
  <cp:revision>319</cp:revision>
  <cp:lastPrinted>2017-08-07T19:59:26Z</cp:lastPrinted>
  <dcterms:created xsi:type="dcterms:W3CDTF">2010-09-20T17:49:34Z</dcterms:created>
  <dcterms:modified xsi:type="dcterms:W3CDTF">2017-08-07T20:00:58Z</dcterms:modified>
</cp:coreProperties>
</file>