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5" r:id="rId1"/>
  </p:sldMasterIdLst>
  <p:sldIdLst>
    <p:sldId id="256" r:id="rId2"/>
    <p:sldId id="259" r:id="rId3"/>
    <p:sldId id="270" r:id="rId4"/>
    <p:sldId id="271" r:id="rId5"/>
    <p:sldId id="264" r:id="rId6"/>
    <p:sldId id="265" r:id="rId7"/>
    <p:sldId id="266" r:id="rId8"/>
    <p:sldId id="269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1F5F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2971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623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180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52262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3708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166270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9268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3911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538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006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514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380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286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338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457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007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0457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94621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  <p:sldLayoutId id="214748376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FilmGrain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9087" y="2704011"/>
            <a:ext cx="2738623" cy="334409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1031966"/>
            <a:ext cx="10457400" cy="1841863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600" b="1" i="1" dirty="0" smtClean="0">
                <a:solidFill>
                  <a:srgbClr val="0070C0"/>
                </a:solidFill>
              </a:rPr>
              <a:t>DEFICIÊNCIA VISUAL      </a:t>
            </a:r>
            <a:br>
              <a:rPr lang="pt-BR" sz="6600" b="1" i="1" dirty="0" smtClean="0">
                <a:solidFill>
                  <a:srgbClr val="0070C0"/>
                </a:solidFill>
              </a:rPr>
            </a:br>
            <a:r>
              <a:rPr lang="pt-BR" sz="6600" b="1" i="1" dirty="0" smtClean="0">
                <a:solidFill>
                  <a:srgbClr val="0070C0"/>
                </a:solidFill>
              </a:rPr>
              <a:t> </a:t>
            </a:r>
            <a:r>
              <a:rPr lang="pt-BR" sz="6600" b="1" i="1" dirty="0" smtClean="0">
                <a:solidFill>
                  <a:srgbClr val="0070C0"/>
                </a:solidFill>
              </a:rPr>
              <a:t>                   </a:t>
            </a:r>
            <a:r>
              <a:rPr lang="pt-BR" sz="4000" b="1" i="1" dirty="0" smtClean="0">
                <a:solidFill>
                  <a:srgbClr val="0070C0"/>
                </a:solidFill>
                <a:latin typeface="Arial Narrow" pitchFamily="34" charset="0"/>
              </a:rPr>
              <a:t>dificuldades e desafios</a:t>
            </a:r>
            <a:endParaRPr lang="pt-BR" sz="4000" b="1" i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910" y="3831430"/>
            <a:ext cx="11030710" cy="1576594"/>
          </a:xfrm>
        </p:spPr>
        <p:txBody>
          <a:bodyPr>
            <a:normAutofit/>
          </a:bodyPr>
          <a:lstStyle/>
          <a:p>
            <a:pPr algn="just"/>
            <a:r>
              <a:rPr lang="pt-BR" sz="2200" b="1" dirty="0">
                <a:solidFill>
                  <a:srgbClr val="FFFF00"/>
                </a:solidFill>
                <a:highlight>
                  <a:srgbClr val="000080"/>
                </a:highlight>
              </a:rPr>
              <a:t> </a:t>
            </a:r>
            <a:r>
              <a:rPr lang="pt-BR" sz="2200" b="1" dirty="0" smtClean="0">
                <a:solidFill>
                  <a:srgbClr val="FFFF00"/>
                </a:solidFill>
                <a:highlight>
                  <a:srgbClr val="000080"/>
                </a:highlight>
              </a:rPr>
              <a:t>                                                </a:t>
            </a:r>
          </a:p>
          <a:p>
            <a:pPr algn="just"/>
            <a:r>
              <a:rPr lang="pt-BR" sz="2200" b="1" dirty="0" smtClean="0">
                <a:solidFill>
                  <a:srgbClr val="FFFF00"/>
                </a:solidFill>
                <a:highlight>
                  <a:srgbClr val="000080"/>
                </a:highlight>
              </a:rPr>
              <a:t> </a:t>
            </a:r>
            <a:r>
              <a:rPr lang="pt-BR" sz="2200" b="1" dirty="0" smtClean="0">
                <a:solidFill>
                  <a:srgbClr val="FFFF00"/>
                </a:solidFill>
                <a:highlight>
                  <a:srgbClr val="000080"/>
                </a:highlight>
              </a:rPr>
              <a:t>                                           </a:t>
            </a:r>
            <a:r>
              <a:rPr lang="pt-BR" sz="2800" b="1" i="1" dirty="0" smtClean="0">
                <a:solidFill>
                  <a:srgbClr val="FFFF00"/>
                </a:solidFill>
                <a:highlight>
                  <a:srgbClr val="000080"/>
                </a:highlight>
              </a:rPr>
              <a:t>Professor </a:t>
            </a:r>
            <a:r>
              <a:rPr lang="pt-BR" sz="2800" b="1" i="1" dirty="0" err="1" smtClean="0">
                <a:solidFill>
                  <a:srgbClr val="FFFF00"/>
                </a:solidFill>
                <a:highlight>
                  <a:srgbClr val="000080"/>
                </a:highlight>
              </a:rPr>
              <a:t>Deusdede</a:t>
            </a:r>
            <a:r>
              <a:rPr lang="pt-BR" sz="2800" b="1" i="1" dirty="0" smtClean="0">
                <a:solidFill>
                  <a:srgbClr val="FFFF00"/>
                </a:solidFill>
                <a:highlight>
                  <a:srgbClr val="000080"/>
                </a:highlight>
              </a:rPr>
              <a:t> Marques de Oliveira</a:t>
            </a:r>
          </a:p>
          <a:p>
            <a:pPr algn="r"/>
            <a:r>
              <a:rPr lang="pt-BR" sz="2200" b="1" dirty="0" smtClean="0">
                <a:solidFill>
                  <a:srgbClr val="FFFF00"/>
                </a:solidFill>
                <a:highlight>
                  <a:srgbClr val="000080"/>
                </a:highlight>
              </a:rPr>
              <a:t>CEEDV – Centro de Ensino Especial de Deficientes Visuais</a:t>
            </a:r>
          </a:p>
          <a:p>
            <a:pPr algn="r"/>
            <a:endParaRPr lang="pt-BR" sz="2200" b="1" dirty="0">
              <a:solidFill>
                <a:srgbClr val="FFFF00"/>
              </a:solidFill>
              <a:highlight>
                <a:srgbClr val="00008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169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7726" y="520505"/>
            <a:ext cx="9457508" cy="851095"/>
          </a:xfrm>
        </p:spPr>
        <p:txBody>
          <a:bodyPr>
            <a:noAutofit/>
          </a:bodyPr>
          <a:lstStyle/>
          <a:p>
            <a:pPr algn="ctr"/>
            <a:r>
              <a:rPr lang="pt-BR" b="1" i="1" dirty="0" smtClean="0">
                <a:solidFill>
                  <a:srgbClr val="FF0000"/>
                </a:solidFill>
              </a:rPr>
              <a:t>DEFICIÊNCIA VISUAL</a:t>
            </a:r>
            <a:endParaRPr lang="pt-BR" b="1" i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684211" y="1593669"/>
            <a:ext cx="10696552" cy="4506685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 smtClean="0">
                <a:solidFill>
                  <a:schemeClr val="bg1"/>
                </a:solidFill>
              </a:rPr>
              <a:t>- </a:t>
            </a:r>
            <a:r>
              <a:rPr lang="pt-BR" sz="3000" b="1" dirty="0" smtClean="0">
                <a:solidFill>
                  <a:schemeClr val="bg1"/>
                </a:solidFill>
              </a:rPr>
              <a:t>Cegueira</a:t>
            </a:r>
            <a:r>
              <a:rPr lang="pt-BR" sz="3000" b="1" dirty="0" smtClean="0">
                <a:solidFill>
                  <a:schemeClr val="bg1"/>
                </a:solidFill>
              </a:rPr>
              <a:t>, na qual a acuidade visual é igual ou menor que 0,05 no melhor olho, com a melhor correção óptica; </a:t>
            </a:r>
            <a:endParaRPr lang="pt-BR" sz="3000" b="1" dirty="0" smtClean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r>
              <a:rPr lang="pt-BR" sz="3000" b="1" dirty="0" smtClean="0">
                <a:solidFill>
                  <a:schemeClr val="bg1"/>
                </a:solidFill>
              </a:rPr>
              <a:t>- Baixa </a:t>
            </a:r>
            <a:r>
              <a:rPr lang="pt-BR" sz="3000" b="1" dirty="0" smtClean="0">
                <a:solidFill>
                  <a:schemeClr val="bg1"/>
                </a:solidFill>
              </a:rPr>
              <a:t>visão, que significa acuidade visual entre 0,3 e 0,05 no melhor olho, com a melhor correção óptica; os casos nos quais a somatória da medida do campo visual em ambos os olhos for igual ou menor que </a:t>
            </a:r>
            <a:r>
              <a:rPr lang="pt-BR" sz="3000" b="1" dirty="0" smtClean="0">
                <a:solidFill>
                  <a:schemeClr val="bg1"/>
                </a:solidFill>
              </a:rPr>
              <a:t>60º; </a:t>
            </a:r>
            <a:r>
              <a:rPr lang="pt-BR" sz="3000" b="1" dirty="0" smtClean="0">
                <a:solidFill>
                  <a:schemeClr val="bg1"/>
                </a:solidFill>
              </a:rPr>
              <a:t>ou a ocorrência simultânea de quaisquer das condições anteriores;</a:t>
            </a:r>
            <a:endParaRPr lang="pt-BR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22332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05840" y="914399"/>
            <a:ext cx="9849394" cy="953589"/>
          </a:xfrm>
        </p:spPr>
        <p:txBody>
          <a:bodyPr>
            <a:noAutofit/>
          </a:bodyPr>
          <a:lstStyle/>
          <a:p>
            <a:pPr algn="ctr"/>
            <a:r>
              <a:rPr lang="pt-BR" sz="5400" b="1" i="1" dirty="0" smtClean="0">
                <a:solidFill>
                  <a:srgbClr val="FF0000"/>
                </a:solidFill>
              </a:rPr>
              <a:t>DEFICIÊNCIA VISUAL</a:t>
            </a:r>
            <a:endParaRPr lang="pt-BR" sz="5400" b="1" i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684211" y="2024743"/>
            <a:ext cx="10696552" cy="4075611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endParaRPr lang="pt-BR" sz="4000" b="1" dirty="0" smtClean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r>
              <a:rPr lang="pt-BR" sz="4000" b="1" i="1" u="sng" dirty="0" smtClean="0">
                <a:solidFill>
                  <a:srgbClr val="00B050"/>
                </a:solidFill>
              </a:rPr>
              <a:t>NATA:</a:t>
            </a:r>
            <a:r>
              <a:rPr lang="pt-BR" sz="4000" b="1" dirty="0" smtClean="0">
                <a:solidFill>
                  <a:schemeClr val="bg1"/>
                </a:solidFill>
              </a:rPr>
              <a:t> a pessoa já nasceu Deficiente...</a:t>
            </a:r>
          </a:p>
          <a:p>
            <a:pPr algn="just">
              <a:buFontTx/>
              <a:buChar char="-"/>
            </a:pPr>
            <a:r>
              <a:rPr lang="pt-BR" sz="4000" b="1" i="1" u="sng" dirty="0" smtClean="0">
                <a:solidFill>
                  <a:srgbClr val="00B050"/>
                </a:solidFill>
              </a:rPr>
              <a:t>ADQUIRIDA:</a:t>
            </a:r>
            <a:r>
              <a:rPr lang="pt-BR" sz="4000" b="1" dirty="0" smtClean="0">
                <a:solidFill>
                  <a:schemeClr val="bg1"/>
                </a:solidFill>
              </a:rPr>
              <a:t> - doenças</a:t>
            </a:r>
          </a:p>
          <a:p>
            <a:pPr algn="just">
              <a:buFontTx/>
              <a:buChar char="-"/>
            </a:pPr>
            <a:r>
              <a:rPr lang="pt-BR" sz="4000" b="1" dirty="0" smtClean="0">
                <a:solidFill>
                  <a:schemeClr val="bg1"/>
                </a:solidFill>
              </a:rPr>
              <a:t> </a:t>
            </a:r>
            <a:r>
              <a:rPr lang="pt-BR" sz="4000" b="1" dirty="0" smtClean="0">
                <a:solidFill>
                  <a:schemeClr val="bg1"/>
                </a:solidFill>
              </a:rPr>
              <a:t>                     - acidente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22332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7726" y="613953"/>
            <a:ext cx="9457508" cy="836023"/>
          </a:xfrm>
        </p:spPr>
        <p:txBody>
          <a:bodyPr>
            <a:noAutofit/>
          </a:bodyPr>
          <a:lstStyle/>
          <a:p>
            <a:pPr algn="ctr"/>
            <a:r>
              <a:rPr lang="pt-BR" sz="6000" b="1" i="1" dirty="0" smtClean="0">
                <a:solidFill>
                  <a:srgbClr val="FF0000"/>
                </a:solidFill>
              </a:rPr>
              <a:t>DEFICIÊNCIA VISUAL</a:t>
            </a:r>
            <a:endParaRPr lang="pt-BR" sz="6000" b="1" i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684211" y="1841863"/>
            <a:ext cx="10696552" cy="4258491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pt-BR" sz="4800" b="1" i="1" u="sng" dirty="0" smtClean="0">
                <a:solidFill>
                  <a:srgbClr val="00B050"/>
                </a:solidFill>
              </a:rPr>
              <a:t>HABILITAÇÃO:</a:t>
            </a:r>
            <a:r>
              <a:rPr lang="pt-BR" sz="4800" b="1" i="1" dirty="0" smtClean="0">
                <a:solidFill>
                  <a:srgbClr val="00B050"/>
                </a:solidFill>
              </a:rPr>
              <a:t> </a:t>
            </a:r>
            <a:r>
              <a:rPr lang="pt-BR" sz="4800" b="1" dirty="0" smtClean="0">
                <a:solidFill>
                  <a:schemeClr val="bg1"/>
                </a:solidFill>
              </a:rPr>
              <a:t>desde o primeiro ano de vida;</a:t>
            </a:r>
          </a:p>
          <a:p>
            <a:pPr algn="just">
              <a:buFontTx/>
              <a:buChar char="-"/>
            </a:pPr>
            <a:r>
              <a:rPr lang="pt-BR" sz="4800" b="1" i="1" u="sng" dirty="0" smtClean="0">
                <a:solidFill>
                  <a:srgbClr val="00B050"/>
                </a:solidFill>
              </a:rPr>
              <a:t>REABILITAÇÃO:</a:t>
            </a:r>
            <a:r>
              <a:rPr lang="pt-BR" sz="4800" b="1" dirty="0" smtClean="0">
                <a:solidFill>
                  <a:schemeClr val="bg1"/>
                </a:solidFill>
              </a:rPr>
              <a:t> a partir do momento em que adquiriu a Deficiência Visual.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22332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896815"/>
            <a:ext cx="10541806" cy="917918"/>
          </a:xfrm>
        </p:spPr>
        <p:txBody>
          <a:bodyPr>
            <a:noAutofit/>
          </a:bodyPr>
          <a:lstStyle/>
          <a:p>
            <a:pPr algn="ctr"/>
            <a:r>
              <a:rPr lang="pt-BR" sz="6000" b="1" i="1" dirty="0" smtClean="0">
                <a:solidFill>
                  <a:srgbClr val="FF0000"/>
                </a:solidFill>
              </a:rPr>
              <a:t>LOUIS BRAILLE</a:t>
            </a:r>
            <a:endParaRPr lang="pt-BR" sz="6000" b="1" i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684212" y="1814733"/>
            <a:ext cx="10541806" cy="317527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	</a:t>
            </a:r>
          </a:p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	NASCEU EM COUPVRAY(próxima de Paris-França) em 04 de JANEIRO de 1809.</a:t>
            </a:r>
          </a:p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	</a:t>
            </a:r>
          </a:p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	PERDEU A VISÃO COM 3 anos de IDADE.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8965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587829"/>
            <a:ext cx="10541806" cy="940525"/>
          </a:xfrm>
        </p:spPr>
        <p:txBody>
          <a:bodyPr>
            <a:noAutofit/>
          </a:bodyPr>
          <a:lstStyle/>
          <a:p>
            <a:pPr algn="ctr"/>
            <a:r>
              <a:rPr lang="pt-BR" sz="6000" b="1" i="1" dirty="0" smtClean="0">
                <a:solidFill>
                  <a:srgbClr val="FF0000"/>
                </a:solidFill>
              </a:rPr>
              <a:t>MÉTODO DE LEITURA</a:t>
            </a:r>
            <a:endParaRPr lang="pt-BR" sz="6000" b="1" i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1031966" y="1814733"/>
            <a:ext cx="10267406" cy="480813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t-BR" sz="1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1º - VALLENTIN HAÜY: SISTEMA LINEAR EM RELÊVO(Literal);</a:t>
            </a:r>
          </a:p>
          <a:p>
            <a:pPr algn="just"/>
            <a:r>
              <a:rPr lang="pt-BR" sz="1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2º - CHARLES BARBIER DE LA SERRE: 1819</a:t>
            </a:r>
          </a:p>
          <a:p>
            <a:pPr algn="just"/>
            <a:r>
              <a:rPr lang="pt-BR" sz="1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SISTEMA DE PONTOS EM RELEVO(Fonético);</a:t>
            </a:r>
          </a:p>
          <a:p>
            <a:pPr algn="just"/>
            <a:r>
              <a:rPr lang="pt-BR" sz="1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3º - LOUIS BRAILLE: SISTEMA DE PONTOS EM RELEVO(Fonético)</a:t>
            </a:r>
          </a:p>
          <a:p>
            <a:pPr algn="just"/>
            <a:r>
              <a:rPr lang="pt-BR" sz="1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* DUAS VERSÕES:</a:t>
            </a:r>
          </a:p>
          <a:p>
            <a:pPr algn="just"/>
            <a:r>
              <a:rPr lang="pt-BR" sz="1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- 1829: 1ª Versão</a:t>
            </a:r>
          </a:p>
          <a:p>
            <a:pPr algn="just"/>
            <a:r>
              <a:rPr lang="pt-BR" sz="1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- 1837: Versão Definitiva que dura até hoje.</a:t>
            </a:r>
          </a:p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	</a:t>
            </a:r>
          </a:p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	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8965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896815"/>
            <a:ext cx="10541806" cy="917918"/>
          </a:xfrm>
        </p:spPr>
        <p:txBody>
          <a:bodyPr>
            <a:noAutofit/>
          </a:bodyPr>
          <a:lstStyle/>
          <a:p>
            <a:pPr algn="ctr"/>
            <a:r>
              <a:rPr lang="pt-BR" sz="6000" b="1" i="1" dirty="0" smtClean="0">
                <a:solidFill>
                  <a:srgbClr val="FF0000"/>
                </a:solidFill>
              </a:rPr>
              <a:t>BRAILLE</a:t>
            </a:r>
            <a:endParaRPr lang="pt-BR" sz="6000" b="1" i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684212" y="2233749"/>
            <a:ext cx="10541806" cy="3788228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	SISTEMA DE LEITURA TÁTIL E ESCRITA QUE TIROU O CEGO DO OBSCURANTISMO E LHE DEU A CONDIÇÃO DE TORNAR-SE UM INDIVÍDUO INTEIRO, CAPAZ DE DIRIGIR SUA EXISTÊNCIA AUTÔNOMA ATRAVÉS DA EDUCAÇÃO, DA CULTURA E DO TRABALHO. 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8965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548641"/>
            <a:ext cx="10541806" cy="849086"/>
          </a:xfrm>
        </p:spPr>
        <p:txBody>
          <a:bodyPr>
            <a:noAutofit/>
          </a:bodyPr>
          <a:lstStyle/>
          <a:p>
            <a:pPr algn="ctr"/>
            <a:r>
              <a:rPr lang="pt-BR" sz="5400" b="1" i="1" dirty="0" smtClean="0">
                <a:solidFill>
                  <a:srgbClr val="00B050"/>
                </a:solidFill>
              </a:rPr>
              <a:t>Como colaborar</a:t>
            </a:r>
            <a:endParaRPr lang="pt-BR" sz="5400" b="1" i="1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684212" y="1515291"/>
            <a:ext cx="10541806" cy="505532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1- Ao se aproximar identifique-se e lhe pergunte se ela necessita de ajuda;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2- Para guiá-lo, ofereça seu braço ou ombro, não o puxe;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3- Não fique constrangido em utilizar as palavras: cego, enxergar, ver e olhar;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4- Não a chame de “ceguinha”;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5- Não faça pela pessoa com DV o que ela pode fazer sozinha;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6- Ao entrar ou sair de um local em que há pessoas </a:t>
            </a:r>
            <a:r>
              <a:rPr lang="pt-BR" sz="2000" b="1" dirty="0" err="1" smtClean="0">
                <a:solidFill>
                  <a:schemeClr val="bg1"/>
                </a:solidFill>
              </a:rPr>
              <a:t>DVs</a:t>
            </a:r>
            <a:r>
              <a:rPr lang="pt-BR" sz="2000" b="1" dirty="0" smtClean="0">
                <a:solidFill>
                  <a:schemeClr val="bg1"/>
                </a:solidFill>
              </a:rPr>
              <a:t>, anuncie-se;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7- Ao guiar DV, por passagens estreitas, o guia posiciona o braço para trás das costas e o DV ficará atrás do guia;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8- Ao subir ou descer escada, DV deverá ficar ao lado do corrimão. Dê-lhe o braço e avise que irá descer ou subir;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9- Ao orientá-lo, diga: à direita, para trás, para frente, para cima, para baixo...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10- Para colocar a pessoa DV sentada, leve a mão dela até o encosto da cadeira</a:t>
            </a: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11- Fale sempre em tom normal de voz, pois é DV não surdo;</a:t>
            </a:r>
          </a:p>
          <a:p>
            <a:pPr algn="just"/>
            <a:endParaRPr lang="pt-BR" sz="2000" b="1" dirty="0" smtClean="0">
              <a:solidFill>
                <a:schemeClr val="bg1"/>
              </a:solidFill>
            </a:endParaRPr>
          </a:p>
          <a:p>
            <a:pPr algn="just"/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8965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896815"/>
            <a:ext cx="10541806" cy="917918"/>
          </a:xfrm>
        </p:spPr>
        <p:txBody>
          <a:bodyPr>
            <a:noAutofit/>
          </a:bodyPr>
          <a:lstStyle/>
          <a:p>
            <a:pPr algn="ctr"/>
            <a:r>
              <a:rPr lang="pt-BR" sz="6000" b="1" i="1" dirty="0" smtClean="0">
                <a:solidFill>
                  <a:srgbClr val="FF0000"/>
                </a:solidFill>
              </a:rPr>
              <a:t>LOUIS BRAILLE</a:t>
            </a:r>
            <a:endParaRPr lang="pt-BR" sz="6000" b="1" i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684212" y="2220685"/>
            <a:ext cx="10541806" cy="3252651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	</a:t>
            </a:r>
          </a:p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	FALECEU EM 6 DE JANEIRO DE 1852 COM 43 ANOS.</a:t>
            </a:r>
          </a:p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   EM 1854 SEU INVENTO SE TORNOU OFICIAL E CONSAGRADO MUNDIALMENTE.</a:t>
            </a:r>
            <a:endParaRPr lang="pt-B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8965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234</TotalTime>
  <Words>396</Words>
  <Application>Microsoft Office PowerPoint</Application>
  <PresentationFormat>Personalizar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Fatia</vt:lpstr>
      <vt:lpstr>DEFICIÊNCIA VISUAL                           dificuldades e desafios</vt:lpstr>
      <vt:lpstr>DEFICIÊNCIA VISUAL</vt:lpstr>
      <vt:lpstr>DEFICIÊNCIA VISUAL</vt:lpstr>
      <vt:lpstr>DEFICIÊNCIA VISUAL</vt:lpstr>
      <vt:lpstr>LOUIS BRAILLE</vt:lpstr>
      <vt:lpstr>MÉTODO DE LEITURA</vt:lpstr>
      <vt:lpstr>BRAILLE</vt:lpstr>
      <vt:lpstr>Como colaborar</vt:lpstr>
      <vt:lpstr>LOUIS BRAILLE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Baixa visão</dc:title>
  <dc:creator>Sony</dc:creator>
  <cp:lastModifiedBy>Biblioteca</cp:lastModifiedBy>
  <cp:revision>38</cp:revision>
  <dcterms:created xsi:type="dcterms:W3CDTF">2017-04-03T17:24:44Z</dcterms:created>
  <dcterms:modified xsi:type="dcterms:W3CDTF">2017-09-18T20:09:48Z</dcterms:modified>
</cp:coreProperties>
</file>