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92"/>
  </p:notesMasterIdLst>
  <p:handoutMasterIdLst>
    <p:handoutMasterId r:id="rId93"/>
  </p:handoutMasterIdLst>
  <p:sldIdLst>
    <p:sldId id="257" r:id="rId2"/>
    <p:sldId id="302" r:id="rId3"/>
    <p:sldId id="280" r:id="rId4"/>
    <p:sldId id="407" r:id="rId5"/>
    <p:sldId id="408" r:id="rId6"/>
    <p:sldId id="415" r:id="rId7"/>
    <p:sldId id="373" r:id="rId8"/>
    <p:sldId id="303" r:id="rId9"/>
    <p:sldId id="260" r:id="rId10"/>
    <p:sldId id="432" r:id="rId11"/>
    <p:sldId id="441" r:id="rId12"/>
    <p:sldId id="442" r:id="rId13"/>
    <p:sldId id="310" r:id="rId14"/>
    <p:sldId id="276" r:id="rId15"/>
    <p:sldId id="299" r:id="rId16"/>
    <p:sldId id="300" r:id="rId17"/>
    <p:sldId id="311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2" r:id="rId27"/>
    <p:sldId id="457" r:id="rId28"/>
    <p:sldId id="453" r:id="rId29"/>
    <p:sldId id="404" r:id="rId30"/>
    <p:sldId id="454" r:id="rId31"/>
    <p:sldId id="455" r:id="rId32"/>
    <p:sldId id="456" r:id="rId33"/>
    <p:sldId id="385" r:id="rId34"/>
    <p:sldId id="386" r:id="rId35"/>
    <p:sldId id="387" r:id="rId36"/>
    <p:sldId id="416" r:id="rId37"/>
    <p:sldId id="374" r:id="rId38"/>
    <p:sldId id="378" r:id="rId39"/>
    <p:sldId id="379" r:id="rId40"/>
    <p:sldId id="380" r:id="rId41"/>
    <p:sldId id="382" r:id="rId42"/>
    <p:sldId id="381" r:id="rId43"/>
    <p:sldId id="402" r:id="rId44"/>
    <p:sldId id="312" r:id="rId45"/>
    <p:sldId id="427" r:id="rId46"/>
    <p:sldId id="431" r:id="rId47"/>
    <p:sldId id="279" r:id="rId48"/>
    <p:sldId id="313" r:id="rId49"/>
    <p:sldId id="314" r:id="rId50"/>
    <p:sldId id="315" r:id="rId51"/>
    <p:sldId id="316" r:id="rId52"/>
    <p:sldId id="485" r:id="rId53"/>
    <p:sldId id="309" r:id="rId54"/>
    <p:sldId id="321" r:id="rId55"/>
    <p:sldId id="273" r:id="rId56"/>
    <p:sldId id="274" r:id="rId57"/>
    <p:sldId id="323" r:id="rId58"/>
    <p:sldId id="270" r:id="rId59"/>
    <p:sldId id="272" r:id="rId60"/>
    <p:sldId id="324" r:id="rId61"/>
    <p:sldId id="336" r:id="rId62"/>
    <p:sldId id="348" r:id="rId63"/>
    <p:sldId id="349" r:id="rId64"/>
    <p:sldId id="326" r:id="rId65"/>
    <p:sldId id="358" r:id="rId66"/>
    <p:sldId id="359" r:id="rId67"/>
    <p:sldId id="327" r:id="rId68"/>
    <p:sldId id="328" r:id="rId69"/>
    <p:sldId id="459" r:id="rId70"/>
    <p:sldId id="462" r:id="rId71"/>
    <p:sldId id="465" r:id="rId72"/>
    <p:sldId id="482" r:id="rId73"/>
    <p:sldId id="483" r:id="rId74"/>
    <p:sldId id="486" r:id="rId75"/>
    <p:sldId id="487" r:id="rId76"/>
    <p:sldId id="468" r:id="rId77"/>
    <p:sldId id="469" r:id="rId78"/>
    <p:sldId id="478" r:id="rId79"/>
    <p:sldId id="479" r:id="rId80"/>
    <p:sldId id="476" r:id="rId81"/>
    <p:sldId id="477" r:id="rId82"/>
    <p:sldId id="460" r:id="rId83"/>
    <p:sldId id="461" r:id="rId84"/>
    <p:sldId id="488" r:id="rId85"/>
    <p:sldId id="434" r:id="rId86"/>
    <p:sldId id="435" r:id="rId87"/>
    <p:sldId id="436" r:id="rId88"/>
    <p:sldId id="437" r:id="rId89"/>
    <p:sldId id="438" r:id="rId90"/>
    <p:sldId id="357" r:id="rId9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8" autoAdjust="0"/>
    <p:restoredTop sz="89643" autoAdjust="0"/>
  </p:normalViewPr>
  <p:slideViewPr>
    <p:cSldViewPr snapToGrid="0">
      <p:cViewPr varScale="1">
        <p:scale>
          <a:sx n="104" d="100"/>
          <a:sy n="104" d="100"/>
        </p:scale>
        <p:origin x="103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76D4E-C0E7-4E57-8E4D-03938BE33566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1B7D6-5B71-47DA-8301-73613E84E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21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46018-6167-413C-9C5F-D7B3824D3C24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D18D7-CC05-4204-8600-6F11B428B1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97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18D7-CC05-4204-8600-6F11B428B19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41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18D7-CC05-4204-8600-6F11B428B19A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25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hyperlink" Target="https://www.brasil247.com/pt/247/matogrosso247/141922/Andrade-Gutierrez-teria-abastecido-esquema-em-MT.htm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hojeemdia.com.br/primeiro-plano/pol%C3%ADtica/marcio-pede-recurso-para-pagar-d%C3%ADvida-com-andrade-gutierrez-1.52629" TargetMode="Externa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hyperlink" Target="http://hojeemdia.com.br/primeiro-plano/pol%c3%adtica/juiz-p%c3%b5e-c%c3%bapula-da-odebrecht-e-andrade-gutierrez-em-pres%c3%addio-estadual-1.316514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284414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MUNICÍPIO DE BETIM</a:t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X </a:t>
            </a:r>
            <a:b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7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ANDRADE GUTIERREZ</a:t>
            </a:r>
            <a:endParaRPr lang="pt-BR" sz="7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2363190" y="4168239"/>
            <a:ext cx="7137070" cy="1971304"/>
          </a:xfrm>
        </p:spPr>
        <p:txBody>
          <a:bodyPr>
            <a:normAutofit fontScale="62500" lnSpcReduction="20000"/>
          </a:bodyPr>
          <a:lstStyle/>
          <a:p>
            <a:endParaRPr lang="pt-BR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pt-BR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BRUNO FERREIRA CYPRIANO</a:t>
            </a:r>
          </a:p>
          <a:p>
            <a:pPr>
              <a:lnSpc>
                <a:spcPct val="170000"/>
              </a:lnSpc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PROCURADOR-GERAL DO MUNICÍPIO DE BETIM</a:t>
            </a:r>
          </a:p>
          <a:p>
            <a:pPr>
              <a:lnSpc>
                <a:spcPct val="170000"/>
              </a:lnSpc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SECRETÁRIO MUNICIPAL DE GOVERNO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86308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TERMOS ADITIVOS </a:t>
            </a:r>
            <a:b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VALORES CORRIGIDOS PELA TABELA  JUDICIAL DA COMARCA DE BELO HORIZONTE- </a:t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VÁLIDA PARA AGOSTO DE 2017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71782"/>
            <a:ext cx="10972800" cy="4747491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CONTRATO INICIAL – 05 DE SETEMBRO DE 1979 -  Cr$ </a:t>
            </a: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268.148.430,00- </a:t>
            </a: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R$ 13.576.891,31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1º TERMO ADITIVO- 24 DE OUTUBRO DE 1980 – Cr$ 404.114.710,00- R$ 4.144.293,00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2º TERMO ADITIVO -24 DE ABRIL DE 1981- Cr$ 588.470.870,00-R$ 4.135.293,02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3º TERMO ADITIVO - 14 DE SETEMBRO DE 1981 – Cr$724.437.150,00 - R$2.420.335,75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4º TERMO ADITIVO - 29 DE MARÇO DE 1982 – Cr$1.000.000. </a:t>
            </a: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000,00- </a:t>
            </a: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R$ 3.417.227,35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ATA DE REUNIÃO RELATIVA AO </a:t>
            </a: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ENCERRAMENTO E RECEBIMENTO </a:t>
            </a: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DAS OBRAS PREVISTAS NO EDITAL Nº 004/79 – 08 DE NOVEMBRO DE 1982 – Cr$709.000.000,00 -  R$ 5.766.155,20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5º TERMO ADITIVO- 1º DE DEZEMBRO DE 1982 -  Cr$ 1.050.000.000,00 -R$381.825,00</a:t>
            </a:r>
          </a:p>
          <a:p>
            <a:pPr marL="137160" indent="0">
              <a:buNone/>
            </a:pP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VALOR TOTAL DO CONTRATO:  R$28.075.865,43-TJMG/ R$ 53.743.233, 32-JFMG</a:t>
            </a:r>
          </a:p>
          <a:p>
            <a:pPr marL="137160" indent="0">
              <a:buNone/>
            </a:pPr>
            <a:endParaRPr lang="pt-BR" sz="2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716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CONTRATO E ADITIVOS – VALORES ATUALIZADOS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9436"/>
            <a:ext cx="10972800" cy="4709160"/>
          </a:xfrm>
        </p:spPr>
        <p:txBody>
          <a:bodyPr/>
          <a:lstStyle/>
          <a:p>
            <a:pPr marL="137160" indent="0">
              <a:buNone/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 obras sofreram um aumento de 400%, em um período de 3 anos. 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" y="2576945"/>
            <a:ext cx="10612582" cy="36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07980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Tabela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de atualização pela Justiça Federal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set/2017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5" y="1911927"/>
            <a:ext cx="10243129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1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2707" y="2090056"/>
            <a:ext cx="10972800" cy="218506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 CONFISSÃO DE DÍVIDA FEITA PELO EX –PREFEITO OSVALDO RESENDE FRANCO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7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4294967295"/>
          </p:nvPr>
        </p:nvSpPr>
        <p:spPr>
          <a:xfrm>
            <a:off x="308758" y="1673225"/>
            <a:ext cx="11883242" cy="631825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endParaRPr lang="pt-BR" sz="1600" dirty="0"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</a:pPr>
            <a:endParaRPr lang="pt-BR" sz="1600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436426" y="5384800"/>
            <a:ext cx="4999512" cy="9684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75013" y="223838"/>
            <a:ext cx="11150929" cy="1449387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.1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Trechos da Ata de Reunião relativa ao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Encerramento e Recebimento  </a:t>
            </a: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das Obras previstas no Edital  nº 004/79 – 08 de novembro de 1982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Espaço Reservado para Conteúdo 4"/>
          <p:cNvSpPr txBox="1">
            <a:spLocks/>
          </p:cNvSpPr>
          <p:nvPr/>
        </p:nvSpPr>
        <p:spPr>
          <a:xfrm>
            <a:off x="2670706" y="5233210"/>
            <a:ext cx="5525973" cy="5307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mtClean="0"/>
          </a:p>
          <a:p>
            <a:endParaRPr lang="pt-BR" smtClean="0"/>
          </a:p>
          <a:p>
            <a:endParaRPr lang="pt-BR" smtClean="0"/>
          </a:p>
          <a:p>
            <a:endParaRPr lang="pt-BR" smtClean="0"/>
          </a:p>
          <a:p>
            <a:endParaRPr lang="pt-BR" dirty="0"/>
          </a:p>
        </p:txBody>
      </p:sp>
      <p:pic>
        <p:nvPicPr>
          <p:cNvPr id="15" name="Imagem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2695186"/>
            <a:ext cx="5664529" cy="36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437" y="2704422"/>
            <a:ext cx="5788727" cy="23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3</a:t>
            </a:r>
            <a:r>
              <a:rPr lang="pt-BR" dirty="0" smtClean="0">
                <a:solidFill>
                  <a:schemeClr val="bg1"/>
                </a:solidFill>
              </a:rPr>
              <a:t>.2 </a:t>
            </a:r>
            <a:r>
              <a:rPr lang="pt-BR" dirty="0" smtClean="0">
                <a:solidFill>
                  <a:schemeClr val="bg1"/>
                </a:solidFill>
              </a:rPr>
              <a:t>- Da ausência de Termo Circunstanciado previsto no Decreto Lei nº 2.300/86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899" y="1840675"/>
            <a:ext cx="10711542" cy="43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893" y="286603"/>
            <a:ext cx="11020301" cy="1201003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.3 </a:t>
            </a: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Trecho do Parecer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Ministerial na Ação Civil </a:t>
            </a: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Pública nº 5002458-88.2017.8.13.0027 -  28 de março de 2017 - 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Pág. </a:t>
            </a: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9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42" y="1805049"/>
            <a:ext cx="7707085" cy="469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4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478" y="630898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3.4 </a:t>
            </a:r>
            <a:r>
              <a:rPr lang="pt-BR" dirty="0" smtClean="0">
                <a:solidFill>
                  <a:schemeClr val="bg1"/>
                </a:solidFill>
              </a:rPr>
              <a:t>-  Trecho do Parecer Ministerial na Ação Civil Pública nº 500.2458-88.2017.8.13.0027  -  28 de março de 2017 </a:t>
            </a:r>
            <a:r>
              <a:rPr lang="pt-BR" dirty="0">
                <a:solidFill>
                  <a:schemeClr val="bg1"/>
                </a:solidFill>
              </a:rPr>
              <a:t>-</a:t>
            </a:r>
            <a:r>
              <a:rPr lang="pt-BR" dirty="0" smtClean="0">
                <a:solidFill>
                  <a:schemeClr val="bg1"/>
                </a:solidFill>
              </a:rPr>
              <a:t> “Ato nulo”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134" y="2422567"/>
            <a:ext cx="10063541" cy="36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44089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Pagamentos realizados em 1980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21 pagamentos</a:t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Subtotal : Cr$ 266.944.715,31- R$ 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7.849.359.22</a:t>
            </a:r>
            <a:r>
              <a:rPr lang="pt-BR" sz="3100" dirty="0" smtClean="0">
                <a:solidFill>
                  <a:schemeClr val="bg1"/>
                </a:solidFill>
              </a:rPr>
              <a:t/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</a:rPr>
              <a:t/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</a:rPr>
              <a:t/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5745" y="2466109"/>
            <a:ext cx="8164946" cy="3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Pagamentos realizados em 1981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69 pagamentos</a:t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Subtotal: Cr$ 560.776.385,76- R$ 10.962.146,22</a:t>
            </a:r>
            <a:r>
              <a:rPr lang="pt-BR" sz="2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9" y="2253671"/>
            <a:ext cx="9975273" cy="39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2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33600" y="1175657"/>
            <a:ext cx="9448800" cy="2909456"/>
          </a:xfrm>
        </p:spPr>
        <p:txBody>
          <a:bodyPr/>
          <a:lstStyle/>
          <a:p>
            <a:r>
              <a:rPr lang="pt-BR" sz="66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66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660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66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66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66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660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66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6600" dirty="0" smtClean="0">
                <a:solidFill>
                  <a:schemeClr val="bg1"/>
                </a:solidFill>
                <a:latin typeface="Century Gothic" pitchFamily="34" charset="0"/>
              </a:rPr>
              <a:t>1- PROJETO CURA</a:t>
            </a:r>
            <a:endParaRPr lang="pt-BR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2133600" y="3040082"/>
            <a:ext cx="9448800" cy="1603169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34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4" y="1417638"/>
            <a:ext cx="9956800" cy="46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2" y="1417639"/>
            <a:ext cx="10002982" cy="465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Pagamentos em 1982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 pagamentos</a:t>
            </a:r>
          </a:p>
          <a:p>
            <a:pPr marL="137160" indent="0" algn="ctr">
              <a:buNone/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Subtotal: Cr$ 134.082.547,96- R$ 1.140.090,27</a:t>
            </a:r>
          </a:p>
          <a:p>
            <a:pPr marL="137160" indent="0" algn="ctr"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829716"/>
            <a:ext cx="9273309" cy="29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Pagamentos até a confissão de dívida- 08 de novembro de 1982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-Valor do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Contrato - 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até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4º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Termo Aditivo - 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29 de março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de 1982: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1.000.000.000,00</a:t>
            </a:r>
          </a:p>
          <a:p>
            <a:pPr marL="137160" indent="0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Confissão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 dívida: Cr$ 709.000.000,00 / 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5.766.155,20</a:t>
            </a:r>
          </a:p>
          <a:p>
            <a:pPr>
              <a:buFontTx/>
              <a:buChar char="-"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- Valor pago, conforme confissão de dívida: Cr$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291.000.000,00</a:t>
            </a:r>
          </a:p>
          <a:p>
            <a:pPr marL="137160" indent="0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- Valor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pago,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conforme documentos encontrados até a confissão de dívida: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Cr$900.678.964,31</a:t>
            </a:r>
          </a:p>
          <a:p>
            <a:pPr marL="137160" indent="0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Valor em aberto após o 4º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Termo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ditivo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 Cr$ 99.321.035,69/R$ 807.758,12</a:t>
            </a:r>
          </a:p>
          <a:p>
            <a:pPr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Pagamentos após o 4º Termo </a:t>
            </a:r>
            <a:r>
              <a:rPr lang="pt-BR" dirty="0" smtClean="0">
                <a:solidFill>
                  <a:schemeClr val="bg1"/>
                </a:solidFill>
              </a:rPr>
              <a:t>Aditivo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-  Valor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total do Contrato- até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5º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Termo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Aditivo – 01 de dezembro de 1982: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$ 1.050.000.000,00/ 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28.075.865,00</a:t>
            </a:r>
          </a:p>
          <a:p>
            <a:pPr>
              <a:buFontTx/>
              <a:buChar char="-"/>
            </a:pP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Valor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pago durante a vigência do contrato: Cr$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961.803.649,00          (26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% dos Pagamentos- Contrapartida do Município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buFontTx/>
              <a:buChar char="-"/>
            </a:pP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Valor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em aberto após pagamentos: Cr$ 88.196.351,00/R$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673.511,43</a:t>
            </a:r>
          </a:p>
          <a:p>
            <a:pPr>
              <a:buFontTx/>
              <a:buChar char="-"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- Valor pago após o término do contrato: Cr$ 33.541.091.842,00/ R$ 36.299.859,40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(64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% do valor total de pagamentos- Projeto CURA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pPr marL="137160" indent="0">
              <a:buNone/>
            </a:pP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Pagamentos em </a:t>
            </a:r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1984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sz="31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pagamentos </a:t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Cr$ 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16.731.040.030,00- 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R$ 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23.547.754,10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1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</a:rPr>
              <a:t/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idx="1"/>
          </p:nvPr>
        </p:nvSpPr>
        <p:spPr>
          <a:xfrm>
            <a:off x="609600" y="2484582"/>
            <a:ext cx="10972800" cy="3824778"/>
          </a:xfrm>
        </p:spPr>
        <p:txBody>
          <a:bodyPr/>
          <a:lstStyle/>
          <a:p>
            <a:endParaRPr lang="pt-BR" dirty="0" smtClean="0"/>
          </a:p>
        </p:txBody>
      </p:sp>
      <p:pic>
        <p:nvPicPr>
          <p:cNvPr id="13" name="Espaço Reservado para Conteúdo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1" y="2641600"/>
            <a:ext cx="10723418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4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Pagamentos em 1985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pagamento</a:t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Cr$ 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16.810.051.812,00 - R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$ </a:t>
            </a:r>
            <a: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12.752.105,30</a:t>
            </a:r>
            <a:br>
              <a:rPr lang="pt-BR" sz="3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sz="3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1782" y="2826327"/>
            <a:ext cx="9568873" cy="67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6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927" y="273050"/>
            <a:ext cx="11194473" cy="114300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Comprovação da má-fé da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construtora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Andrade Gutierrez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1226560"/>
          </a:xfrm>
        </p:spPr>
        <p:txBody>
          <a:bodyPr>
            <a:normAutofit fontScale="85000" lnSpcReduction="10000"/>
          </a:bodyPr>
          <a:lstStyle/>
          <a:p>
            <a:r>
              <a:rPr lang="pt-BR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r>
              <a:rPr lang="pt-BR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construtora </a:t>
            </a:r>
            <a:r>
              <a:rPr lang="pt-BR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reconheceu na peça exordial da Ação de </a:t>
            </a:r>
            <a:r>
              <a:rPr lang="pt-BR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Cobrança nº 0027.92.001000-9 </a:t>
            </a:r>
            <a:r>
              <a:rPr lang="pt-BR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apenas 4 pagamentos após o encerramento do Contrato </a:t>
            </a:r>
            <a:endParaRPr lang="pt-BR" cap="none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half" idx="3"/>
          </p:nvPr>
        </p:nvSpPr>
        <p:spPr>
          <a:xfrm>
            <a:off x="6192838" y="1535113"/>
            <a:ext cx="5389563" cy="1226560"/>
          </a:xfrm>
        </p:spPr>
        <p:txBody>
          <a:bodyPr>
            <a:noAutofit/>
          </a:bodyPr>
          <a:lstStyle/>
          <a:p>
            <a:r>
              <a:rPr lang="pt-BR" sz="2000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Porém,  </a:t>
            </a:r>
            <a:r>
              <a:rPr lang="pt-BR" sz="2000" cap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foram realizados 7 pagamentos após o encerramento do contrato </a:t>
            </a:r>
            <a:endParaRPr lang="pt-BR" sz="2000" cap="none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84739" y="2880736"/>
            <a:ext cx="5700424" cy="2827336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2838" y="2880736"/>
            <a:ext cx="5389562" cy="28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Total de Pagamentos de 1980-1985 </a:t>
            </a:r>
            <a:endParaRPr lang="pt-BR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105 Pagamentos</a:t>
            </a:r>
          </a:p>
          <a:p>
            <a:pPr marL="137160" indent="0" algn="ctr">
              <a:buNone/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Cr$ 34.502.895.491,03- R$ 56.251.455,11 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7" y="2757580"/>
            <a:ext cx="10455563" cy="312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535689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Resumo dos Pagamentos- JFMG - set/2017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42836"/>
            <a:ext cx="11222181" cy="369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3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793" y="286603"/>
            <a:ext cx="10908404" cy="1450757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Lei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1.264, de 19 de abril de 1979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1733797"/>
            <a:ext cx="11048399" cy="430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Pagamentos realizados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pelo Município/ 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Projeto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CURA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41982"/>
          </a:xfrm>
        </p:spPr>
        <p:txBody>
          <a:bodyPr>
            <a:normAutofit fontScale="92500" lnSpcReduction="20000"/>
          </a:bodyPr>
          <a:lstStyle/>
          <a:p>
            <a:pPr marL="137160" indent="0" algn="ctr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Pagamentos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realizados pelo Município/contrapartida Projeto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CURA 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98 pagamentos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R$ 19.951.595,71 (26% do valor total pago) 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Pagamentos realizados pelo BNH e COPASA,  em razão do Projeto CURA, através da CEF e CREDREAL 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 pagamentos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R$ 36.299.859,40 ( 64% do valor total de pagamentos- Projeto CURA)</a:t>
            </a:r>
          </a:p>
          <a:p>
            <a:pPr marL="137160" indent="0" algn="ctr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 algn="ctr">
              <a:buNone/>
            </a:pP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02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Relação Pagamentos- Valores contratados 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Foram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pagos à Construtora Andrade Gutierrez um total de 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56.251.455,11 - TJMG - atualizado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até agosto de 2017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;</a:t>
            </a:r>
          </a:p>
          <a:p>
            <a:pPr marL="137160" indent="0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Contudo,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valor total do débito, em razão do contrato firmado, era de R$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28.075.865,43 – TJMG - atualizado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até agosto de 2017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buFontTx/>
              <a:buChar char="-"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Portanto,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valor pago é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duas vezes superior ao valor devido pelo Município para a construtora Andrade Gutierrez;</a:t>
            </a:r>
          </a:p>
          <a:p>
            <a:pPr marL="137160" indent="0">
              <a:buNone/>
            </a:pP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Nestes termos,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é impossível existir uma dívida de 500 milhões de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reais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entre o citado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nte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público e a construtora.</a:t>
            </a:r>
          </a:p>
          <a:p>
            <a:pPr marL="13716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Esta 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é a conclusão da Auditoria feita pelo Município nos pagamentos realizados à Construtora Andrade Gutierrez: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2" y="1900309"/>
            <a:ext cx="8950036" cy="43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Relação de Pagamentos efetuados à </a:t>
            </a:r>
            <a:r>
              <a:rPr lang="pt-BR" dirty="0" smtClean="0">
                <a:solidFill>
                  <a:schemeClr val="bg1"/>
                </a:solidFill>
              </a:rPr>
              <a:t>construtora </a:t>
            </a:r>
            <a:r>
              <a:rPr lang="pt-BR" dirty="0" smtClean="0">
                <a:solidFill>
                  <a:schemeClr val="bg1"/>
                </a:solidFill>
              </a:rPr>
              <a:t>Andrade Gutierrez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72" y="2025891"/>
            <a:ext cx="4977114" cy="434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01" y="2060291"/>
            <a:ext cx="4965540" cy="42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64" y="434226"/>
            <a:ext cx="6502400" cy="61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0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18" y="274638"/>
            <a:ext cx="7472218" cy="63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 Dos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pagamentos realizados pela </a:t>
            </a:r>
            <a:r>
              <a:rPr lang="pt-B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copasa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para a construtora </a:t>
            </a:r>
            <a:r>
              <a:rPr lang="pt-B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andrade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gutierrez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7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Lei nº 967/71,  que autoriza o Município a realizar a concessão da exploração dos serviços de água e esgoto para a COPASA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9" y="2387075"/>
            <a:ext cx="7731889" cy="3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3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3º Termo Aditivo ao Contrato de Concessão, de 27 de janeiro de 1982,  que obriga a COPASA ao pagamento de qualquer recurso aplicado pelo Município referente à implantação de água e esgoto e toda infraestrutura de asfalto e recuperação viária em razão da realização de tais obras, no âmbito do Projeto CURA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3038762"/>
            <a:ext cx="10390909" cy="327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46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2800" dirty="0" smtClean="0">
                <a:solidFill>
                  <a:schemeClr val="bg1"/>
                </a:solidFill>
              </a:rPr>
              <a:t/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/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COPASA se compromete em ressarcir o Município de todos os pagamentos realizados em razão de obras já executadas em data anterior à janeiro de 1982, até o montante de Cr$287.884.080,00/ R$ 4.132.806,27, no âmbito do Projeto CURA</a:t>
            </a:r>
            <a:r>
              <a:rPr lang="pt-BR" sz="2800" dirty="0" smtClean="0">
                <a:solidFill>
                  <a:schemeClr val="bg1"/>
                </a:solidFill>
              </a:rPr>
              <a:t>.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07" y="2675331"/>
            <a:ext cx="8252749" cy="331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4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  <a:t> Convênio </a:t>
            </a:r>
            <a: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  <a:t>0035/79</a:t>
            </a:r>
            <a:endParaRPr lang="pt-BR" sz="4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0" y="1516283"/>
            <a:ext cx="4923810" cy="254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" y="4317358"/>
            <a:ext cx="5053797" cy="160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53" y="1504710"/>
            <a:ext cx="4914900" cy="312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509" y="274638"/>
            <a:ext cx="11757891" cy="1143000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Lei  Municipal nº 1.496, de 22 de setembro de 1981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26" y="1566160"/>
            <a:ext cx="732443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26" y="3784922"/>
            <a:ext cx="7324437" cy="22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3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/>
            </a:r>
            <a:br>
              <a:rPr lang="pt-BR" sz="3600" dirty="0" smtClean="0">
                <a:solidFill>
                  <a:schemeClr val="bg1"/>
                </a:solidFill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Documento que comprova os pagamentos realizados pela COPASA à construtora Andrade Gutierrez em 1984</a:t>
            </a:r>
            <a:endParaRPr lang="pt-BR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5" y="1953717"/>
            <a:ext cx="630820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5" y="3805381"/>
            <a:ext cx="6308203" cy="225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3" y="6058439"/>
            <a:ext cx="4333334" cy="7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0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Pagamentos   realizados diretamente  da COPASA à Andrade Gutierrez- em 28/09/1984</a:t>
            </a:r>
            <a:endParaRPr lang="pt-BR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5019"/>
            <a:ext cx="11129818" cy="31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Exercício Financeiro de 1984 – Valores pagos pela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COPASA-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JFMG-set/2017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91" y="2314937"/>
            <a:ext cx="10566399" cy="29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2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2707" y="2125682"/>
            <a:ext cx="10972800" cy="209005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4400" dirty="0">
                <a:solidFill>
                  <a:schemeClr val="bg1"/>
                </a:solidFill>
                <a:latin typeface="Century Gothic" pitchFamily="34" charset="0"/>
              </a:rPr>
              <a:t>5</a:t>
            </a:r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– DA CONFISSÃO DA DÍVIDA FEITA PELO EX- PREFEITO IVAIR NOGUEIRA DO PINHO</a:t>
            </a:r>
            <a:endParaRPr lang="pt-BR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82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Parecer do Tribunal de Contas do Estado de Minas Gerais sobre a prescrição da dívida solicitada pelo </a:t>
            </a:r>
            <a:r>
              <a:rPr lang="pt-BR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Ex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Prefeito e autor da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confissão,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Ivair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Nogueira.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82" y="1838036"/>
            <a:ext cx="8358909" cy="411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7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738188"/>
            <a:ext cx="8478982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90005"/>
            <a:ext cx="10972800" cy="1365663"/>
          </a:xfrm>
        </p:spPr>
        <p:txBody>
          <a:bodyPr>
            <a:noAutofit/>
          </a:bodyPr>
          <a:lstStyle/>
          <a:p>
            <a:pPr algn="just"/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Solicitação do superintendente comercial da Empresa à época, Caio Júlio César Brandão Pinto - </a:t>
            </a:r>
            <a:r>
              <a:rPr lang="pt-BR" sz="2800" u="sng" dirty="0" smtClean="0">
                <a:solidFill>
                  <a:schemeClr val="bg1"/>
                </a:solidFill>
                <a:latin typeface="Century Gothic" pitchFamily="34" charset="0"/>
              </a:rPr>
              <a:t>dia 11 de outubro de 1991</a:t>
            </a:r>
            <a:endParaRPr lang="pt-BR" sz="2800" u="sng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09849" y="1367481"/>
            <a:ext cx="3986151" cy="537674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5946" y="1367481"/>
            <a:ext cx="4007869" cy="53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205" y="90616"/>
            <a:ext cx="4642076" cy="6523939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1602" y="90615"/>
            <a:ext cx="4848834" cy="652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19" y="154379"/>
            <a:ext cx="11837773" cy="1040107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pt-B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Ex</a:t>
            </a: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Prefeito Ivair Nogueira do Pinho,  no mesmo dia da solicitação (</a:t>
            </a:r>
            <a:r>
              <a:rPr lang="pt-BR" sz="2000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 de outubro de 1991</a:t>
            </a: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), confessa a dívida. 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222" y="803190"/>
            <a:ext cx="5362832" cy="60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6120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</a:br>
            <a:r>
              <a:rPr lang="pt-BR" sz="2000" dirty="0">
                <a:solidFill>
                  <a:schemeClr val="bg1"/>
                </a:solidFill>
                <a:effectLst/>
                <a:latin typeface="Century Gothic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effectLst/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No </a:t>
            </a: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dia </a:t>
            </a:r>
            <a:r>
              <a:rPr lang="pt-BR" sz="2000" dirty="0">
                <a:solidFill>
                  <a:schemeClr val="bg1"/>
                </a:solidFill>
                <a:effectLst/>
                <a:latin typeface="Century Gothic" pitchFamily="34" charset="0"/>
              </a:rPr>
              <a:t>21 de fevereiro de 1980, o Banco Central do Brasil expediu ofício no qual informou à Caixa Econômica do Estado de Minas Gerais que o Senado Federal, através da Resolução nº 159, permitiu o contrato de empréstimo no valor de Cr$ 428.799.000,00 (quatrocentos e vinte e oito milhões, setecentos e noventa e nove mil cruzeiros), destinados ao financiamento da implantação do “</a:t>
            </a:r>
            <a: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Projeto CURA”:</a:t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</a:br>
            <a:r>
              <a:rPr lang="pt-BR" dirty="0">
                <a:effectLst/>
              </a:rPr>
              <a:t/>
            </a:r>
            <a:br>
              <a:rPr lang="pt-BR" dirty="0">
                <a:effectLst/>
              </a:rPr>
            </a:b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40" y="2334762"/>
            <a:ext cx="4737929" cy="14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40" y="3909388"/>
            <a:ext cx="473793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322" y="672554"/>
            <a:ext cx="3788541" cy="4883991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46866" y="672495"/>
            <a:ext cx="3450863" cy="48840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77" y="672496"/>
            <a:ext cx="3556912" cy="488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45924"/>
          </a:xfrm>
        </p:spPr>
        <p:txBody>
          <a:bodyPr>
            <a:normAutofit fontScale="90000"/>
          </a:bodyPr>
          <a:lstStyle/>
          <a:p>
            <a:r>
              <a:rPr lang="pt-BR" sz="2700" dirty="0" smtClean="0">
                <a:latin typeface="Century Gothic" panose="020B0502020202020204" pitchFamily="34" charset="0"/>
              </a:rPr>
              <a:t/>
            </a:r>
            <a:br>
              <a:rPr lang="pt-BR" sz="2700" dirty="0" smtClean="0">
                <a:latin typeface="Century Gothic" panose="020B0502020202020204" pitchFamily="34" charset="0"/>
              </a:rPr>
            </a:br>
            <a:r>
              <a:rPr lang="pt-BR" sz="2700" dirty="0" smtClean="0">
                <a:latin typeface="Century Gothic" panose="020B0502020202020204" pitchFamily="34" charset="0"/>
              </a:rPr>
              <a:t/>
            </a:r>
            <a:br>
              <a:rPr lang="pt-BR" sz="2700" dirty="0" smtClean="0">
                <a:latin typeface="Century Gothic" panose="020B0502020202020204" pitchFamily="34" charset="0"/>
              </a:rPr>
            </a:br>
            <a:r>
              <a:rPr lang="pt-BR" sz="2700" dirty="0" smtClean="0">
                <a:latin typeface="Century Gothic" panose="020B0502020202020204" pitchFamily="34" charset="0"/>
              </a:rPr>
              <a:t/>
            </a:r>
            <a:br>
              <a:rPr lang="pt-BR" sz="2700" dirty="0" smtClean="0"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Reportagem publicada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 Jornal “O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Tempo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Betim”, em 14 de fevereiro de 2014</a:t>
            </a:r>
            <a:b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 Marcos de Melo Milton assumiu a Secretaria da Municipal </a:t>
            </a:r>
            <a:r>
              <a:rPr lang="pt-BR" sz="2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Fazenda em 1989  e Elias </a:t>
            </a:r>
            <a:r>
              <a:rPr lang="pt-B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Dias da Silva </a:t>
            </a:r>
            <a:r>
              <a:rPr lang="pt-BR" sz="2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Xavier </a:t>
            </a:r>
            <a:r>
              <a:rPr lang="pt-B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pt-BR" sz="2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assessoria. </a:t>
            </a:r>
            <a:endParaRPr lang="pt-BR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0562" y="3056238"/>
            <a:ext cx="8765060" cy="247135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19061" y="5657671"/>
            <a:ext cx="12204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Acesso em 17 de agosto de 2017: </a:t>
            </a:r>
          </a:p>
          <a:p>
            <a:pPr algn="just"/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http://www.otempo.com.br/o-tempo-betim/funcion%C3%A1rios-da-prefeitura-eram-licenciados-da-ag-1.789026 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8" y="274638"/>
            <a:ext cx="11739417" cy="61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2707" y="1787610"/>
            <a:ext cx="10972800" cy="1853514"/>
          </a:xfrm>
        </p:spPr>
        <p:txBody>
          <a:bodyPr>
            <a:norm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 </a:t>
            </a:r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DA AUSÊNCIA DE DEFESA TÉCNICA</a:t>
            </a:r>
            <a:endParaRPr lang="pt-BR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78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477794"/>
            <a:ext cx="11013989" cy="939843"/>
          </a:xfrm>
        </p:spPr>
        <p:txBody>
          <a:bodyPr>
            <a:noAutofit/>
          </a:bodyPr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/>
            </a:r>
            <a:br>
              <a:rPr lang="pt-BR" sz="3600" dirty="0" smtClean="0">
                <a:solidFill>
                  <a:schemeClr val="bg1"/>
                </a:solidFill>
              </a:rPr>
            </a:br>
            <a:r>
              <a:rPr lang="pt-BR" sz="3600" dirty="0" smtClean="0">
                <a:solidFill>
                  <a:schemeClr val="bg1"/>
                </a:solidFill>
              </a:rPr>
              <a:t>6.1 </a:t>
            </a:r>
            <a:r>
              <a:rPr lang="pt-BR" sz="3600" dirty="0" smtClean="0">
                <a:solidFill>
                  <a:schemeClr val="bg1"/>
                </a:solidFill>
              </a:rPr>
              <a:t>-  Documentos da Ação Ordinária de Cobrança nº 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0027.92.001000-9, ajuizada em 5 de novembro de 1991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4149" y="1985319"/>
            <a:ext cx="10877266" cy="4423719"/>
          </a:xfrm>
        </p:spPr>
        <p:txBody>
          <a:bodyPr>
            <a:normAutofit lnSpcReduction="10000"/>
          </a:bodyPr>
          <a:lstStyle/>
          <a:p>
            <a:pPr marL="137160" indent="0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1 -  Substabelecimento; 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 Contrato e os três primeiros termos aditivos .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3 -  Ata de Reunião Relativa ao Encerramento e Recebimento das Obras previstas no Edital 004/79, contrato celebrado entre a Prefeitura Municipal de Betim e Construtora Andrade Gutierrez S. A -  </a:t>
            </a:r>
            <a:r>
              <a:rPr lang="pt-BR" sz="2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 de novembro de 1982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;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Boletim Diário de 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Tesouraria;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5 - Confissão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</a:t>
            </a:r>
            <a:r>
              <a:rPr lang="pt-BR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Prefeito Ivair Nogueira do Pinho - </a:t>
            </a:r>
            <a:r>
              <a:rPr lang="pt-BR" sz="2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11 de outubro de </a:t>
            </a:r>
            <a:r>
              <a:rPr lang="pt-BR" sz="2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1991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; 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  - Partes do Processo Administrativo nº 06591/89, em que foi prolatada a confissão de dívida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</a:t>
            </a:r>
            <a:r>
              <a:rPr lang="pt-BR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Prefeito Ivair Nogueira do 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Pinho.</a:t>
            </a:r>
          </a:p>
          <a:p>
            <a:pPr>
              <a:lnSpc>
                <a:spcPct val="100000"/>
              </a:lnSpc>
            </a:pPr>
            <a:endParaRPr lang="pt-B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707" y="291113"/>
            <a:ext cx="11829535" cy="1143000"/>
          </a:xfrm>
        </p:spPr>
        <p:txBody>
          <a:bodyPr>
            <a:no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.2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Contestação apresentada na </a:t>
            </a:r>
            <a:r>
              <a:rPr lang="pt-BR" sz="2800" dirty="0">
                <a:solidFill>
                  <a:schemeClr val="bg1"/>
                </a:solidFill>
              </a:rPr>
              <a:t>Ação Ordinária de Cobrança nº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0027.92.001000-9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just">
              <a:lnSpc>
                <a:spcPct val="150000"/>
              </a:lnSpc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7.3.1- Na CONTESTAÇÃO apresentada pelo Município de Betim na Ação Ordinária de Cobrança </a:t>
            </a:r>
            <a:r>
              <a:rPr lang="pt-BR" sz="2000" b="1" dirty="0">
                <a:solidFill>
                  <a:schemeClr val="bg1"/>
                </a:solidFill>
              </a:rPr>
              <a:t>nº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0027.92.001000-9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alegou-se, em sede preliminar, a prescrição da dívida e, em seguida, a confissão da existência do débito, conforme se verifica no trecho abaixo, no qual o Município pugna pela necessidade de perícia contábil: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052" name="Image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76" y="3557922"/>
            <a:ext cx="7603524" cy="285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1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0" y="493713"/>
            <a:ext cx="11614068" cy="536575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.2.1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Na mesma peça contestatória, foi alegada novamente a necessidade de perícia contábil, sem nada asseverar acerca da necessidade de análise da realização das obras. 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15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95" y="2507725"/>
            <a:ext cx="8097793" cy="40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1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5087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6.3</a:t>
            </a:r>
            <a:r>
              <a:rPr lang="pt-BR" dirty="0" smtClean="0">
                <a:solidFill>
                  <a:schemeClr val="bg1"/>
                </a:solidFill>
              </a:rPr>
              <a:t>  </a:t>
            </a:r>
            <a:r>
              <a:rPr lang="pt-BR" dirty="0" smtClean="0">
                <a:solidFill>
                  <a:schemeClr val="bg1"/>
                </a:solidFill>
              </a:rPr>
              <a:t>-Documento da Contestação: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1 -  Procuração. 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719" y="1209964"/>
            <a:ext cx="6355117" cy="54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6.4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Da ausência de análise sobre a realização, extensão  e pagamento das obras</a:t>
            </a:r>
            <a:endParaRPr lang="pt-BR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lnSpc>
                <a:spcPct val="150000"/>
              </a:lnSpc>
              <a:buNone/>
            </a:pPr>
            <a:r>
              <a:rPr lang="pt-BR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Trechos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 Sentença de 1º Grau da Ação Ordinária de Cobrança </a:t>
            </a:r>
            <a:r>
              <a:rPr lang="pt-BR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nº 0027.92.001000-9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que evidencia o fato de que não foi colocado em apreço o contexto probatório</a:t>
            </a:r>
            <a:r>
              <a:rPr lang="pt-BR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bg1"/>
                </a:solidFill>
              </a:rPr>
              <a:t>[...]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9" y="2520150"/>
            <a:ext cx="10317018" cy="161774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09" y="4747491"/>
            <a:ext cx="10400146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0" y="206375"/>
            <a:ext cx="11887200" cy="5564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6.5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O Ministério Público de Minas Gerais , na Ação Civil Pública nº 5002458-88.2017.8.13.0027,  no mesmo sentido, afirma que na Ação Ordinária de Cobrança nº 0027.92.001000-9, jamais foi apreciado o mérito: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         [...]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 smtClean="0">
              <a:latin typeface="Century Gothic" panose="020B0502020202020204" pitchFamily="34" charset="0"/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8" y="2918817"/>
            <a:ext cx="803563" cy="41551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80" y="2918817"/>
            <a:ext cx="9301019" cy="932747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91" y="4342448"/>
            <a:ext cx="9984509" cy="196598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953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117" y="250601"/>
            <a:ext cx="10972800" cy="114300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Obras executadas pela construtora Andrade Gutierrez ocorreram no âmbito do Projeto CURA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Projeto </a:t>
            </a:r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Cura - 19 </a:t>
            </a:r>
            <a:r>
              <a:rPr lang="pt-BR" b="1" dirty="0">
                <a:solidFill>
                  <a:schemeClr val="bg1"/>
                </a:solidFill>
                <a:latin typeface="Century Gothic" pitchFamily="34" charset="0"/>
              </a:rPr>
              <a:t>de outubro de 1981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Century Gothic" pitchFamily="34" charset="0"/>
              </a:rPr>
              <a:t>Obras alegadas pela Andrade Gutierrez no Agravo de Instrumento nº 1.0000.17.056022-1/001</a:t>
            </a:r>
            <a:endParaRPr lang="pt-BR" sz="1600" b="1" dirty="0">
              <a:latin typeface="Century Gothic" pitchFamily="34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2" y="4574617"/>
            <a:ext cx="4664597" cy="2184998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2386931"/>
            <a:ext cx="4641448" cy="20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23" y="2363781"/>
            <a:ext cx="4876191" cy="43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8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6.6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 Trecho da Decisão Liminar da Ação Civil Pública nº 5002458-88.2017.813.0027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36" y="1782472"/>
            <a:ext cx="11471564" cy="37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6.7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 Trecho do Agravo de Instrumento nº 1.000.17.056022-1/001, interposto pela Andrade Gutierrez em 05 de julho de 2017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292" y="2216728"/>
            <a:ext cx="9772072" cy="6098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92" y="2826611"/>
            <a:ext cx="9772072" cy="20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320963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>
                <a:solidFill>
                  <a:schemeClr val="bg1"/>
                </a:solidFill>
              </a:rPr>
              <a:t>7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– DECISÃO liminar  DA DESEMBARGADORA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no agravo de instrumento nº1.000.17.056022-1/001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1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Trecho da Decisão Liminar da Desembargadora 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no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Agravo 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de I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nstrumento nº 1.000.17.056022-1/001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672" y="1884217"/>
            <a:ext cx="9744363" cy="37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 smtClean="0">
                <a:solidFill>
                  <a:schemeClr val="bg1"/>
                </a:solidFill>
              </a:rPr>
              <a:t>“PERICULUM </a:t>
            </a:r>
            <a:r>
              <a:rPr lang="pt-BR" i="1" dirty="0">
                <a:solidFill>
                  <a:schemeClr val="bg1"/>
                </a:solidFill>
              </a:rPr>
              <a:t>IN MORA”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5910" y="1330037"/>
            <a:ext cx="4640239" cy="955964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Município de </a:t>
            </a:r>
            <a:r>
              <a:rPr lang="pt-BR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betim</a:t>
            </a:r>
            <a:endParaRPr lang="pt-BR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SERVIÇOS ESSENCIAIS 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6193368" y="1330037"/>
            <a:ext cx="5389033" cy="1075933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ANDRADE GUTIERREZ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CAPITAL DE GIRO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349922" y="3572254"/>
            <a:ext cx="1200150" cy="952500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3368" y="2582334"/>
            <a:ext cx="5651428" cy="34120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5" y="2582334"/>
            <a:ext cx="5273963" cy="34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entury Gothic" pitchFamily="34" charset="0"/>
              </a:rPr>
              <a:t>8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dos DOCUMENTOS ENCONTRADOS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66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Arquivo Morto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3" y="1524000"/>
            <a:ext cx="9236362" cy="463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OUTRAS PROVIDÊNCIAS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44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8740" y="424873"/>
            <a:ext cx="11191164" cy="6262254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pt-BR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 </a:t>
            </a:r>
            <a:r>
              <a:rPr lang="pt-BR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pt-BR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Conselho Nacional de Justiça - CNJ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t-BR" sz="1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 </a:t>
            </a:r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dia 11 de abril de 2017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, foi </a:t>
            </a:r>
            <a:r>
              <a:rPr lang="pt-BR" sz="1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protocolado pedido 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de providências cabíveis para que fosse determinada a abertura de sindicância ou outra medida que fosse necessária, para fosse determinada a suspensão da inscrição dos precatórios GV 380 e GV 391.</a:t>
            </a:r>
            <a:endParaRPr lang="pt-BR" sz="17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lnSpc>
                <a:spcPct val="170000"/>
              </a:lnSpc>
              <a:buNone/>
            </a:pPr>
            <a:r>
              <a:rPr lang="pt-BR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2 -  Polícia Federal</a:t>
            </a:r>
          </a:p>
          <a:p>
            <a:pPr marL="137160" indent="0">
              <a:lnSpc>
                <a:spcPct val="170000"/>
              </a:lnSpc>
              <a:buNone/>
            </a:pPr>
            <a:r>
              <a:rPr lang="pt-BR" sz="1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 </a:t>
            </a:r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dia 20 de abril de 2017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, foi protocolado </a:t>
            </a:r>
            <a:r>
              <a:rPr lang="pt-BR" sz="1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ofício 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encaminhado ao Delegado da Polícia Federal, Superintendente Regional de Polícia Federal no Estado de Minas Gerais, Dr. Robinson </a:t>
            </a:r>
            <a:r>
              <a:rPr lang="pt-BR" sz="1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Fuchs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Brasilino. </a:t>
            </a:r>
            <a:endParaRPr lang="pt-BR" sz="17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lnSpc>
                <a:spcPct val="170000"/>
              </a:lnSpc>
              <a:buNone/>
            </a:pPr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 dia 27 de julho de 2017, 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referido ofício foi</a:t>
            </a:r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reiterado através do ofício nº147/2017. </a:t>
            </a:r>
            <a:endParaRPr lang="pt-BR" sz="17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lnSpc>
                <a:spcPct val="170000"/>
              </a:lnSpc>
              <a:buNone/>
            </a:pPr>
            <a:r>
              <a:rPr lang="pt-BR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 - Ministério Público Federal </a:t>
            </a:r>
          </a:p>
          <a:p>
            <a:pPr marL="137160" indent="0">
              <a:lnSpc>
                <a:spcPct val="170000"/>
              </a:lnSpc>
              <a:buNone/>
            </a:pPr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 dia 25 de abril de 2017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, foi protocolado </a:t>
            </a:r>
            <a:r>
              <a:rPr lang="pt-BR" sz="1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ofício 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encaminhado ao Procurador-Chefe da Procuradoria da República em Minas Gerais Bruno </a:t>
            </a:r>
            <a:r>
              <a:rPr lang="pt-BR" sz="1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Nominato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pt-BR" sz="17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Oliveira. </a:t>
            </a:r>
          </a:p>
          <a:p>
            <a:pPr marL="137160" indent="0">
              <a:lnSpc>
                <a:spcPct val="170000"/>
              </a:lnSpc>
              <a:buNone/>
            </a:pP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Referido ofício será encaminhado com cópia ao Procurador Geral da República Rodrigo </a:t>
            </a:r>
            <a:r>
              <a:rPr lang="pt-BR" sz="1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Janot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Monteiro de Barros e ao Coordenador da Força-Tarefa da Operação Lava Jato </a:t>
            </a:r>
            <a:r>
              <a:rPr lang="pt-BR" sz="1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Deltan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Martinazzo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Dallagnol</a:t>
            </a:r>
            <a:r>
              <a:rPr lang="pt-BR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30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 </a:t>
            </a:r>
            <a:r>
              <a:rPr lang="pt-BR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reportagens</a:t>
            </a:r>
            <a:endParaRPr lang="pt-BR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2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Contrapartida </a:t>
            </a:r>
            <a:r>
              <a:rPr lang="pt-BR" sz="3200" dirty="0">
                <a:solidFill>
                  <a:schemeClr val="bg1"/>
                </a:solidFill>
                <a:latin typeface="Century Gothic" pitchFamily="34" charset="0"/>
              </a:rPr>
              <a:t>do Município  computada em 26%</a:t>
            </a:r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23" y="1417638"/>
            <a:ext cx="5904732" cy="18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23" y="3432075"/>
            <a:ext cx="590473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23" y="4575075"/>
            <a:ext cx="5904732" cy="124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MATO GROSSO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50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24873"/>
            <a:ext cx="10972800" cy="4064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Reportagem divulgada em 31 de maio de </a:t>
            </a:r>
            <a:r>
              <a:rPr lang="pt-BR" sz="1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2014</a:t>
            </a:r>
            <a:r>
              <a:rPr lang="pt-BR" sz="1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Acesso</a:t>
            </a:r>
            <a:r>
              <a:rPr lang="pt-BR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pt-BR" sz="1300" dirty="0">
                <a:solidFill>
                  <a:schemeClr val="bg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pt-BR" sz="13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2"/>
              </a:rPr>
              <a:t>www.brasil247.com/pt/247/matogrosso247/141922/Andrade-Gutierrez-teria-abastecido-esquema-em-MT.htm</a:t>
            </a: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Neste </a:t>
            </a:r>
            <a:r>
              <a:rPr lang="pt-BR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caso, fundado em precatórios referentes a obras realizadas  na década de 80, tal qual ocorreu no Município de Betim, foi verificado nas investigações da Operação </a:t>
            </a:r>
            <a:r>
              <a:rPr lang="pt-BR" sz="2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Ararath</a:t>
            </a:r>
            <a:r>
              <a:rPr lang="pt-BR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que o governo de Mato Grosso pagou à Construtora Andrade Gutierrez R$ 260.600.000,00, desrespeitando a fila de credores, sendo que tal ilícito foi cometido em razão da transferência  de recursos a agentes públicos. 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3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87" y="3435928"/>
            <a:ext cx="8619749" cy="31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67383" y="2349660"/>
            <a:ext cx="9448800" cy="1979271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40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RECURSO EXTRAORDINÁRIO 626.709 MATO GROSSO DO SUL </a:t>
            </a:r>
            <a:endParaRPr lang="pt-BR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724629" y="2982348"/>
            <a:ext cx="9776749" cy="1509712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68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609600" y="274638"/>
            <a:ext cx="4775200" cy="5851527"/>
          </a:xfrm>
        </p:spPr>
        <p:txBody>
          <a:bodyPr>
            <a:normAutofit fontScale="70000" lnSpcReduction="20000"/>
          </a:bodyPr>
          <a:lstStyle/>
          <a:p>
            <a:pPr marL="137160" indent="0" algn="just">
              <a:lnSpc>
                <a:spcPct val="170000"/>
              </a:lnSpc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  <a:p>
            <a:pPr marL="137160" indent="0" algn="just">
              <a:lnSpc>
                <a:spcPct val="170000"/>
              </a:lnSpc>
              <a:buNone/>
            </a:pP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Neste caso , que muito se assemelha ao de Betim, foi concluído pelo Supremo Tribunal Federal que o título de crédito firmado por agente do poder público,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prefeito que assume dívida com a construtora Andrade Gutierrez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sem a permissão de despesa na Lei de Orçamento Anual, sem comprovação de contraprestação, não poderia ser pago. Dessa forma, a extinção da execução é medida que se impõe. 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60" y="180753"/>
            <a:ext cx="6088284" cy="625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6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Amazonas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3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3726"/>
          </a:xfrm>
        </p:spPr>
        <p:txBody>
          <a:bodyPr>
            <a:noAutofit/>
          </a:bodyPr>
          <a:lstStyle/>
          <a:p>
            <a:pPr algn="l"/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Reportagem divulgada 16 de agosto de 2012 </a:t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Reportagem divulgada em 16 de agosto de 2012.</a:t>
            </a: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Acesso: http://www.redetiradentes.com.br/ronaldotiradentes/andrade-gutierrez-tenta-receber-precatorio-bilionario-no-amazonas/</a:t>
            </a: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	</a:t>
            </a: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Nesta reportagem, foi informado que a empreiteira tentou receber 02 (dois) precatórios que chegam ao valor aproximado de um bilhão de reais. O Estado do Amazonas tentou reduzir esse valor pela metade e alegou que somente a metade representa o débito. A discussão judicial iniciou na </a:t>
            </a:r>
            <a:r>
              <a:rPr lang="pt-BR" sz="2000" u="sng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década de 90. </a:t>
            </a: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	A alegação da construtora é a de que o Estado demorava a pagar as faturas do </a:t>
            </a:r>
            <a:r>
              <a:rPr lang="pt-BR" sz="2000" u="sng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projeto Manaus Moderna</a:t>
            </a: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e entrou com processo de cobrança dos juros/correções.</a:t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	</a:t>
            </a:r>
            <a:r>
              <a:rPr lang="pt-BR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Estado cometeu erros. Deixou de impugnar uma conta equivocada pela contadoria do Tribunal  de Justiça e como se não bastasse, o ex-secretário de Transportes prestou depoimento contra o Estado e a favor da Andrade Gutierrez.  </a:t>
            </a:r>
            <a:b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	O mais estranho de tudo diz respeito ao objeto da cobrança, que leva ao entendimento de que a mesma obra foi entregue duas vezes, o que gerou duplicidade da cobrança. </a:t>
            </a:r>
            <a:endParaRPr lang="pt-BR" sz="20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55" y="1440873"/>
            <a:ext cx="8543636" cy="9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ELETRONUCLEAr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11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43345"/>
            <a:ext cx="10972800" cy="554182"/>
          </a:xfrm>
        </p:spPr>
        <p:txBody>
          <a:bodyPr>
            <a:noAutofit/>
          </a:bodyPr>
          <a:lstStyle/>
          <a:p>
            <a:pPr algn="l"/>
            <a:r>
              <a:rPr lang="pt-BR" sz="1600" dirty="0" smtClean="0">
                <a:solidFill>
                  <a:schemeClr val="bg1"/>
                </a:solidFill>
                <a:latin typeface="Century Gothic" pitchFamily="34" charset="0"/>
              </a:rPr>
              <a:t>Reportagem divulgada dia 17 outubro de 2016</a:t>
            </a:r>
            <a:br>
              <a:rPr lang="pt-BR" sz="16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160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1600" dirty="0">
                <a:solidFill>
                  <a:schemeClr val="bg1"/>
                </a:solidFill>
                <a:latin typeface="Century Gothic" pitchFamily="34" charset="0"/>
              </a:rPr>
              <a:t>Acesso: https://oglobo.globo.com/brasil/ex-superintendente-da-andrade-gutierrez-confirma-propina-ex-diretores-da-eletronuclear-20303082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1527485"/>
            <a:ext cx="3999345" cy="5057775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pt-BR" dirty="0"/>
              <a:t>	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Trata-se da Operação “</a:t>
            </a:r>
            <a:r>
              <a:rPr lang="pt-B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Pripyat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”, cuja finalidade é aprofundar a investigação de corrupção , fraude e lavagem  de dinheiro, na construção da Usina de Angra 3 pela Eletronuclear. </a:t>
            </a:r>
          </a:p>
          <a:p>
            <a:pPr marL="137160" indent="0"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	Referida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reportagem evidencia  como a construtora se relaciona de forma corrupta  e imprópria ao longo dos anos. </a:t>
            </a:r>
          </a:p>
          <a:p>
            <a:pPr marL="137160" indent="0">
              <a:buNone/>
            </a:pP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85" y="1527485"/>
            <a:ext cx="722947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PARANÁ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8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77091" y="274638"/>
            <a:ext cx="11305309" cy="921005"/>
          </a:xfrm>
        </p:spPr>
        <p:txBody>
          <a:bodyPr>
            <a:normAutofit fontScale="90000"/>
          </a:bodyPr>
          <a:lstStyle/>
          <a:p>
            <a:pPr algn="l"/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Reportagem divulgada em 19 de agosto de 2016</a:t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Acesso: http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://braziljournal.com/parana-quer-vender-excedente-de-controle-da-sanepar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609600" y="1440873"/>
            <a:ext cx="5384800" cy="4849091"/>
          </a:xfrm>
        </p:spPr>
        <p:txBody>
          <a:bodyPr>
            <a:normAutofit fontScale="25000" lnSpcReduction="20000"/>
          </a:bodyPr>
          <a:lstStyle/>
          <a:p>
            <a:pPr marL="137160" indent="0">
              <a:lnSpc>
                <a:spcPct val="170000"/>
              </a:lnSpc>
              <a:buNone/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governo 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paranaense informou que venderia parte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 fatia 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das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preferenciais da 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Sanepar, que tem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como acionistas vendedores a Andrade Gutierrez Concessões, e um fundo de investimento da Caixa Econômica Federal, com 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4%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 14 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% das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ações preferenciais, respectivamente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137160" indent="0">
              <a:lnSpc>
                <a:spcPct val="170000"/>
              </a:lnSpc>
              <a:buNone/>
            </a:pP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Andrade Gutierrez Concessões é um braço da Andrade Gutierrez, que em </a:t>
            </a:r>
            <a:r>
              <a:rPr lang="pt-BR" sz="6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maio de 2016, </a:t>
            </a:r>
            <a:r>
              <a:rPr lang="pt-BR" sz="6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teve homologado pela Justiça um acordo de leniência pelo qual pagará 1 bilhão de reais por envolvimento no esquema de corrupção investigado pela operação Lava Jato.</a:t>
            </a:r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440873"/>
            <a:ext cx="5551055" cy="484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2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562707" y="1567543"/>
            <a:ext cx="10972800" cy="2398815"/>
          </a:xfrm>
        </p:spPr>
        <p:txBody>
          <a:bodyPr>
            <a:normAutofit/>
          </a:bodyPr>
          <a:lstStyle/>
          <a:p>
            <a:r>
              <a:rPr lang="pt-BR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2 - CONTRATO</a:t>
            </a:r>
            <a:endParaRPr lang="pt-BR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28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Belo </a:t>
            </a:r>
            <a:r>
              <a:rPr lang="pt-BR" dirty="0" smtClean="0">
                <a:solidFill>
                  <a:schemeClr val="bg1"/>
                </a:solidFill>
              </a:rPr>
              <a:t>horizonte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02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sz="2000" dirty="0">
                <a:solidFill>
                  <a:schemeClr val="bg1"/>
                </a:solidFill>
              </a:rPr>
              <a:t>Reportagem divulgada em </a:t>
            </a:r>
            <a:r>
              <a:rPr lang="pt-BR" sz="2000" dirty="0" smtClean="0">
                <a:solidFill>
                  <a:schemeClr val="bg1"/>
                </a:solidFill>
              </a:rPr>
              <a:t>: 19 de outubro de 2012</a:t>
            </a:r>
            <a:br>
              <a:rPr lang="pt-BR" sz="2000" dirty="0" smtClean="0">
                <a:solidFill>
                  <a:schemeClr val="bg1"/>
                </a:solidFill>
              </a:rPr>
            </a:br>
            <a:r>
              <a:rPr lang="pt-BR" sz="2000" dirty="0" smtClean="0">
                <a:solidFill>
                  <a:schemeClr val="bg1"/>
                </a:solidFill>
              </a:rPr>
              <a:t/>
            </a:r>
            <a:br>
              <a:rPr lang="pt-BR" sz="2000" dirty="0" smtClean="0">
                <a:solidFill>
                  <a:schemeClr val="bg1"/>
                </a:solidFill>
              </a:rPr>
            </a:br>
            <a:r>
              <a:rPr lang="pt-BR" sz="2000" dirty="0" smtClean="0">
                <a:solidFill>
                  <a:schemeClr val="bg1"/>
                </a:solidFill>
              </a:rPr>
              <a:t>Acesso: </a:t>
            </a:r>
            <a:r>
              <a:rPr lang="pt-BR" sz="2000" dirty="0">
                <a:solidFill>
                  <a:schemeClr val="bg1"/>
                </a:solidFill>
                <a:hlinkClick r:id="rId2"/>
              </a:rPr>
              <a:t>http://hojeemdia.com.br/primeiro-plano/pol%C3%ADtica/marcio-pede-recurso-para-pagar-d%C3%ADvida-com-andrade-gutierrez-1.52629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pt-BR" sz="24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7160" indent="0">
              <a:buNone/>
            </a:pP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reportagem informa que o Ex-Prefeito de Belo Horizonte Marcio Lacerda enviou mensagem para Câmara de Belo Horizonte pedindo autorização para abrir crédito adicional de R$ 54.000.000,00 para pagar dívidas da administração com a construtora Andrade Gutierrez. 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4349"/>
            <a:ext cx="5781341" cy="411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2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Moro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condena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ex</a:t>
            </a:r>
            <a:r>
              <a:rPr lang="pt-BR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eXecutivos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da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andrade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gutierrez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1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Reportagem divulgada dia 21 de agosto de 2017 </a:t>
            </a:r>
            <a:b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http</a:t>
            </a:r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://g1.globo.com/politica/blog/matheus-leitao/post/moro-condena-duque-e-ex-executivos-da-andrade-gutierrez.html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35" y="1552166"/>
            <a:ext cx="9887819" cy="475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Reportagem divulgada dia 24 de julho de 2015</a:t>
            </a:r>
            <a:b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Disponível em : </a:t>
            </a:r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2"/>
              </a:rPr>
              <a:t>http://hojeemdia.com.br/primeiro-plano/pol%c3%adtica/juiz-p%c3%b5e-c%c3%bapula-da-odebrecht-e-andrade-gutierrez-em-pres%c3%addio-estadual-1.316514</a:t>
            </a: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91" y="1600200"/>
            <a:ext cx="9504218" cy="44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EVENTOS SOCIAIS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23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26 de julho- “Movimento Betim não pagará pela corrupção” 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Nenhum texto alternativo automático disponível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6" y="1600200"/>
            <a:ext cx="397163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imagem pode conter: 19 pessoas, pessoas sorrindo, pessoas em pé e multidã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1902691"/>
            <a:ext cx="5708073" cy="38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17 de Agosto-Audiência Pública realizada na Câmara Municipal de Betim</a:t>
            </a:r>
            <a:endParaRPr lang="pt-BR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A imagem pode conter: 4 pessoas, multid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64" y="1533236"/>
            <a:ext cx="9827491" cy="470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4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Dia 22 de Agosto - Audiência Pública na </a:t>
            </a:r>
            <a:r>
              <a:rPr lang="pt-BR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Assembléia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Legislativa de Minas Gerais - ALMG</a:t>
            </a:r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50" name="Picture 6" descr="A imagem pode conter: 10 pessoas, pessoas no palco e multid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4" y="1505527"/>
            <a:ext cx="10575636" cy="462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2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Dia 24 de Agosto -  Manifestação contra o pagamento da suposta dívida </a:t>
            </a:r>
            <a:r>
              <a:rPr lang="pt-BR" sz="2400" dirty="0" smtClean="0">
                <a:solidFill>
                  <a:schemeClr val="bg1"/>
                </a:solidFill>
              </a:rPr>
              <a:t>cobrada pela </a:t>
            </a:r>
            <a:r>
              <a:rPr lang="pt-BR" sz="2400" dirty="0" smtClean="0">
                <a:solidFill>
                  <a:schemeClr val="bg1"/>
                </a:solidFill>
              </a:rPr>
              <a:t>empresa Andrade Gutierrez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A imagem pode conter: tex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7" y="1417638"/>
            <a:ext cx="4042769" cy="49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imagem pode conter: uma ou mais pessoas, multidão e atividades ao ar liv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18" y="1343747"/>
            <a:ext cx="6308436" cy="23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imagem pode conter: 8 pessoas, pessoas sorrindo, multidão e atividades ao ar liv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58" y="3910409"/>
            <a:ext cx="6307796" cy="27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010" y="274638"/>
            <a:ext cx="1120239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2 - Contrato realizado em 5 de setembro de 1979</a:t>
            </a:r>
            <a:b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Concorrência Pública nº 004/79, realizada no dia 21 de maio de 1979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10" y="2797270"/>
            <a:ext cx="5831117" cy="2774896"/>
          </a:xfrm>
          <a:prstGeom prst="rect">
            <a:avLst/>
          </a:prstGeo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7089568" y="2731325"/>
            <a:ext cx="4429497" cy="39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anose="020B0502020202020204" pitchFamily="34" charset="0"/>
              </a:rPr>
              <a:t>Obrigado.</a:t>
            </a:r>
            <a:br>
              <a:rPr lang="pt-BR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Fim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69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3636</TotalTime>
  <Words>1487</Words>
  <Application>Microsoft Office PowerPoint</Application>
  <PresentationFormat>Widescreen</PresentationFormat>
  <Paragraphs>194</Paragraphs>
  <Slides>90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90</vt:i4>
      </vt:variant>
    </vt:vector>
  </HeadingPairs>
  <TitlesOfParts>
    <vt:vector size="98" baseType="lpstr">
      <vt:lpstr>Book Antiqua</vt:lpstr>
      <vt:lpstr>Calibri</vt:lpstr>
      <vt:lpstr>Century Gothic</vt:lpstr>
      <vt:lpstr>Lucida Sans</vt:lpstr>
      <vt:lpstr>Wingdings</vt:lpstr>
      <vt:lpstr>Wingdings 2</vt:lpstr>
      <vt:lpstr>Wingdings 3</vt:lpstr>
      <vt:lpstr>Ápice</vt:lpstr>
      <vt:lpstr>         MUNICÍPIO DE BETIM  X  ANDRADE GUTIERREZ</vt:lpstr>
      <vt:lpstr>    1- PROJETO CURA</vt:lpstr>
      <vt:lpstr>Lei 1.264, de 19 de abril de 1979</vt:lpstr>
      <vt:lpstr> Convênio 0035/79</vt:lpstr>
      <vt:lpstr>     No dia 21 de fevereiro de 1980, o Banco Central do Brasil expediu ofício no qual informou à Caixa Econômica do Estado de Minas Gerais que o Senado Federal, através da Resolução nº 159, permitiu o contrato de empréstimo no valor de Cr$ 428.799.000,00 (quatrocentos e vinte e oito milhões, setecentos e noventa e nove mil cruzeiros), destinados ao financiamento da implantação do “Projeto CURA”:  </vt:lpstr>
      <vt:lpstr>Obras executadas pela construtora Andrade Gutierrez ocorreram no âmbito do Projeto CURA</vt:lpstr>
      <vt:lpstr> Contrapartida do Município  computada em 26% </vt:lpstr>
      <vt:lpstr>2 - CONTRATO</vt:lpstr>
      <vt:lpstr>  2 - Contrato realizado em 5 de setembro de 1979  Concorrência Pública nº 004/79, realizada no dia 21 de maio de 1979</vt:lpstr>
      <vt:lpstr>TERMOS ADITIVOS  VALORES CORRIGIDOS PELA TABELA  JUDICIAL DA COMARCA DE BELO HORIZONTE-  VÁLIDA PARA AGOSTO DE 2017</vt:lpstr>
      <vt:lpstr>CONTRATO E ADITIVOS – VALORES ATUALIZADOS</vt:lpstr>
      <vt:lpstr>Tabela de atualização pela Justiça Federal - set/2017</vt:lpstr>
      <vt:lpstr>3 - DA CONFISSÃO DE DÍVIDA FEITA PELO EX –PREFEITO OSVALDO RESENDE FRANCO</vt:lpstr>
      <vt:lpstr>  3.1 -Trechos da Ata de Reunião relativa ao Encerramento e Recebimento  das Obras previstas no Edital  nº 004/79 – 08 de novembro de 1982:   </vt:lpstr>
      <vt:lpstr>3.2 - Da ausência de Termo Circunstanciado previsto no Decreto Lei nº 2.300/86</vt:lpstr>
      <vt:lpstr>3.3 - Trecho do Parecer Ministerial na Ação Civil Pública nº 5002458-88.2017.8.13.0027 -  28 de março de 2017 -  Pág. 9</vt:lpstr>
      <vt:lpstr>  3.4 -  Trecho do Parecer Ministerial na Ação Civil Pública nº 500.2458-88.2017.8.13.0027  -  28 de março de 2017 - “Ato nulo”   </vt:lpstr>
      <vt:lpstr>    Pagamentos realizados em 1980  21 pagamentos Subtotal : Cr$ 266.944.715,31- R$ 7.849.359.22    </vt:lpstr>
      <vt:lpstr>   Pagamentos realizados em 1981  69 pagamentos Subtotal: Cr$ 560.776.385,76- R$ 10.962.146,22  </vt:lpstr>
      <vt:lpstr>Apresentação do PowerPoint</vt:lpstr>
      <vt:lpstr>Apresentação do PowerPoint</vt:lpstr>
      <vt:lpstr>Pagamentos em 1982</vt:lpstr>
      <vt:lpstr>Pagamentos até a confissão de dívida- 08 de novembro de 1982</vt:lpstr>
      <vt:lpstr>Pagamentos após o 4º Termo Aditivo </vt:lpstr>
      <vt:lpstr>      Pagamentos em 1984  7 pagamentos  Cr$ 16.731.040.030,00- R$ 23.547.754,10     </vt:lpstr>
      <vt:lpstr>  Pagamentos em 1985  1 pagamento Cr$ 16.810.051.812,00 - R$ 12.752.105,30 </vt:lpstr>
      <vt:lpstr>Comprovação da má-fé da construtora Andrade Gutierrez</vt:lpstr>
      <vt:lpstr>Total de Pagamentos de 1980-1985 </vt:lpstr>
      <vt:lpstr>Resumo dos Pagamentos- JFMG - set/2017</vt:lpstr>
      <vt:lpstr>Pagamentos realizados pelo Município/ Projeto CURA</vt:lpstr>
      <vt:lpstr>Relação Pagamentos- Valores contratados </vt:lpstr>
      <vt:lpstr>  Esta é a conclusão da Auditoria feita pelo Município nos pagamentos realizados à Construtora Andrade Gutierrez:  </vt:lpstr>
      <vt:lpstr>Relação de Pagamentos efetuados à construtora Andrade Gutierrez</vt:lpstr>
      <vt:lpstr>Apresentação do PowerPoint</vt:lpstr>
      <vt:lpstr>Apresentação do PowerPoint</vt:lpstr>
      <vt:lpstr> 4- Dos pagamentos realizados pela copasa para a construtora andrade gutierrez</vt:lpstr>
      <vt:lpstr> Lei nº 967/71,  que autoriza o Município a realizar a concessão da exploração dos serviços de água e esgoto para a COPASA </vt:lpstr>
      <vt:lpstr>   3º Termo Aditivo ao Contrato de Concessão, de 27 de janeiro de 1982,  que obriga a COPASA ao pagamento de qualquer recurso aplicado pelo Município referente à implantação de água e esgoto e toda infraestrutura de asfalto e recuperação viária em razão da realização de tais obras, no âmbito do Projeto CURA. </vt:lpstr>
      <vt:lpstr>  A COPASA se compromete em ressarcir o Município de todos os pagamentos realizados em razão de obras já executadas em data anterior à janeiro de 1982, até o montante de Cr$287.884.080,00/ R$ 4.132.806,27, no âmbito do Projeto CURA. </vt:lpstr>
      <vt:lpstr>Lei  Municipal nº 1.496, de 22 de setembro de 1981</vt:lpstr>
      <vt:lpstr> Documento que comprova os pagamentos realizados pela COPASA à construtora Andrade Gutierrez em 1984</vt:lpstr>
      <vt:lpstr>Pagamentos   realizados diretamente  da COPASA à Andrade Gutierrez- em 28/09/1984</vt:lpstr>
      <vt:lpstr>Exercício Financeiro de 1984 – Valores pagos pela COPASA- JFMG-set/2017</vt:lpstr>
      <vt:lpstr>5 – DA CONFISSÃO DA DÍVIDA FEITA PELO EX- PREFEITO IVAIR NOGUEIRA DO PINHO</vt:lpstr>
      <vt:lpstr>Parecer do Tribunal de Contas do Estado de Minas Gerais sobre a prescrição da dívida solicitada pelo Ex- Prefeito e autor da confissão, Ivair Nogueira.</vt:lpstr>
      <vt:lpstr>Apresentação do PowerPoint</vt:lpstr>
      <vt:lpstr>  Solicitação do superintendente comercial da Empresa à época, Caio Júlio César Brandão Pinto - dia 11 de outubro de 1991</vt:lpstr>
      <vt:lpstr>Apresentação do PowerPoint</vt:lpstr>
      <vt:lpstr>O Ex- Prefeito Ivair Nogueira do Pinho,  no mesmo dia da solicitação (11 de outubro de 1991), confessa a dívida. </vt:lpstr>
      <vt:lpstr>Apresentação do PowerPoint</vt:lpstr>
      <vt:lpstr>    Reportagem publicada no Jornal “O Tempo Betim”, em 14 de fevereiro de 2014   Marcos de Melo Milton assumiu a Secretaria da Municipal Fazenda em 1989  e Elias Dias da Silva Xavier a assessoria. </vt:lpstr>
      <vt:lpstr>Apresentação do PowerPoint</vt:lpstr>
      <vt:lpstr> 6 - DA AUSÊNCIA DE DEFESA TÉCNICA</vt:lpstr>
      <vt:lpstr> 6.1 -  Documentos da Ação Ordinária de Cobrança nº 0027.92.001000-9, ajuizada em 5 de novembro de 1991  </vt:lpstr>
      <vt:lpstr>6.2 – Contestação apresentada na Ação Ordinária de Cobrança nº 0027.92.001000-9</vt:lpstr>
      <vt:lpstr>Apresentação do PowerPoint</vt:lpstr>
      <vt:lpstr>6.3  -Documento da Contestação: </vt:lpstr>
      <vt:lpstr>6.4 - Da ausência de análise sobre a realização, extensão  e pagamento das obras</vt:lpstr>
      <vt:lpstr>Apresentação do PowerPoint</vt:lpstr>
      <vt:lpstr>6.6 -  Trecho da Decisão Liminar da Ação Civil Pública nº 5002458-88.2017.813.0027</vt:lpstr>
      <vt:lpstr>6.7 -  Trecho do Agravo de Instrumento nº 1.000.17.056022-1/001, interposto pela Andrade Gutierrez em 05 de julho de 2017</vt:lpstr>
      <vt:lpstr>    7 – DECISÃO liminar  DA DESEMBARGADORA  no agravo de instrumento nº1.000.17.056022-1/001</vt:lpstr>
      <vt:lpstr> 7 – Trecho da Decisão Liminar da Desembargadora  no Agravo de Instrumento nº 1.000.17.056022-1/001</vt:lpstr>
      <vt:lpstr>“PERICULUM IN MORA”</vt:lpstr>
      <vt:lpstr>8- dos DOCUMENTOS ENCONTRADOS</vt:lpstr>
      <vt:lpstr>Arquivo Morto </vt:lpstr>
      <vt:lpstr>9 - OUTRAS PROVIDÊNCIAS</vt:lpstr>
      <vt:lpstr>Apresentação do PowerPoint</vt:lpstr>
      <vt:lpstr>10 - reportagens</vt:lpstr>
      <vt:lpstr> MATO GROSSO</vt:lpstr>
      <vt:lpstr>     Reportagem divulgada em 31 de maio de 2014 Acesso: https://www.brasil247.com/pt/247/matogrosso247/141922/Andrade-Gutierrez-teria-abastecido-esquema-em-MT.htm  Neste caso, fundado em precatórios referentes a obras realizadas  na década de 80, tal qual ocorreu no Município de Betim, foi verificado nas investigações da Operação Ararath, que o governo de Mato Grosso pagou à Construtora Andrade Gutierrez R$ 260.600.000,00, desrespeitando a fila de credores, sendo que tal ilícito foi cometido em razão da transferência  de recursos a agentes públicos. </vt:lpstr>
      <vt:lpstr>   RECURSO EXTRAORDINÁRIO 626.709 MATO GROSSO DO SUL </vt:lpstr>
      <vt:lpstr>Apresentação do PowerPoint</vt:lpstr>
      <vt:lpstr>Amazonas</vt:lpstr>
      <vt:lpstr>        Reportagem divulgada 16 de agosto de 2012            Reportagem divulgada em 16 de agosto de 2012. Acesso: http://www.redetiradentes.com.br/ronaldotiradentes/andrade-gutierrez-tenta-receber-precatorio-bilionario-no-amazonas/      Nesta reportagem, foi informado que a empreiteira tentou receber 02 (dois) precatórios que chegam ao valor aproximado de um bilhão de reais. O Estado do Amazonas tentou reduzir esse valor pela metade e alegou que somente a metade representa o débito. A discussão judicial iniciou na década de 90.   A alegação da construtora é a de que o Estado demorava a pagar as faturas do projeto Manaus Moderna e entrou com processo de cobrança dos juros/correções.  O Estado cometeu erros. Deixou de impugnar uma conta equivocada pela contadoria do Tribunal  de Justiça e como se não bastasse, o ex-secretário de Transportes prestou depoimento contra o Estado e a favor da Andrade Gutierrez.    O mais estranho de tudo diz respeito ao objeto da cobrança, que leva ao entendimento de que a mesma obra foi entregue duas vezes, o que gerou duplicidade da cobrança. </vt:lpstr>
      <vt:lpstr>ELETRONUCLEAr</vt:lpstr>
      <vt:lpstr>Reportagem divulgada dia 17 outubro de 2016  Acesso: https://oglobo.globo.com/brasil/ex-superintendente-da-andrade-gutierrez-confirma-propina-ex-diretores-da-eletronuclear-20303082</vt:lpstr>
      <vt:lpstr> PARANÁ</vt:lpstr>
      <vt:lpstr>Reportagem divulgada em 19 de agosto de 2016 Acesso: http://braziljournal.com/parana-quer-vender-excedente-de-controle-da-sanepar</vt:lpstr>
      <vt:lpstr>Belo horizonte</vt:lpstr>
      <vt:lpstr>Reportagem divulgada em : 19 de outubro de 2012  Acesso: http://hojeemdia.com.br/primeiro-plano/pol%C3%ADtica/marcio-pede-recurso-para-pagar-d%C3%ADvida-com-andrade-gutierrez-1.52629</vt:lpstr>
      <vt:lpstr>Moro condena ex - eXecutivos da andrade gutierrez</vt:lpstr>
      <vt:lpstr> Reportagem divulgada dia 21 de agosto de 2017   http://g1.globo.com/politica/blog/matheus-leitao/post/moro-condena-duque-e-ex-executivos-da-andrade-gutierrez.html</vt:lpstr>
      <vt:lpstr>Reportagem divulgada dia 24 de julho de 2015  Disponível em : http://hojeemdia.com.br/primeiro-plano/pol%c3%adtica/juiz-p%c3%b5e-c%c3%bapula-da-odebrecht-e-andrade-gutierrez-em-pres%c3%addio-estadual-1.316514 </vt:lpstr>
      <vt:lpstr>EVENTOS SOCIAIS</vt:lpstr>
      <vt:lpstr>26 de julho- “Movimento Betim não pagará pela corrupção” </vt:lpstr>
      <vt:lpstr>17 de Agosto-Audiência Pública realizada na Câmara Municipal de Betim</vt:lpstr>
      <vt:lpstr>Dia 22 de Agosto - Audiência Pública na Assembléia Legislativa de Minas Gerais - ALMG</vt:lpstr>
      <vt:lpstr>Dia 24 de Agosto -  Manifestação contra o pagamento da suposta dívida cobrada pela empresa Andrade Gutierrez</vt:lpstr>
      <vt:lpstr>Obrigado. 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Laisa</dc:creator>
  <cp:lastModifiedBy>Laisa</cp:lastModifiedBy>
  <cp:revision>335</cp:revision>
  <cp:lastPrinted>2017-09-13T12:09:41Z</cp:lastPrinted>
  <dcterms:created xsi:type="dcterms:W3CDTF">2017-08-13T13:47:33Z</dcterms:created>
  <dcterms:modified xsi:type="dcterms:W3CDTF">2017-09-14T07:02:38Z</dcterms:modified>
</cp:coreProperties>
</file>