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68" r:id="rId2"/>
    <p:sldId id="786" r:id="rId3"/>
    <p:sldId id="787" r:id="rId4"/>
    <p:sldId id="672" r:id="rId5"/>
    <p:sldId id="673" r:id="rId6"/>
    <p:sldId id="674" r:id="rId7"/>
    <p:sldId id="676" r:id="rId8"/>
    <p:sldId id="681" r:id="rId9"/>
    <p:sldId id="788" r:id="rId10"/>
    <p:sldId id="805" r:id="rId11"/>
    <p:sldId id="808" r:id="rId12"/>
    <p:sldId id="809" r:id="rId13"/>
    <p:sldId id="807" r:id="rId14"/>
    <p:sldId id="810" r:id="rId15"/>
    <p:sldId id="783" r:id="rId16"/>
    <p:sldId id="789" r:id="rId17"/>
    <p:sldId id="812" r:id="rId18"/>
    <p:sldId id="816" r:id="rId19"/>
    <p:sldId id="814" r:id="rId20"/>
    <p:sldId id="815" r:id="rId21"/>
    <p:sldId id="793" r:id="rId22"/>
    <p:sldId id="825" r:id="rId23"/>
    <p:sldId id="798" r:id="rId24"/>
    <p:sldId id="796" r:id="rId25"/>
    <p:sldId id="797" r:id="rId26"/>
    <p:sldId id="799" r:id="rId27"/>
    <p:sldId id="800" r:id="rId28"/>
    <p:sldId id="801" r:id="rId29"/>
    <p:sldId id="817" r:id="rId30"/>
    <p:sldId id="818" r:id="rId31"/>
    <p:sldId id="819" r:id="rId32"/>
    <p:sldId id="820" r:id="rId33"/>
    <p:sldId id="821" r:id="rId34"/>
    <p:sldId id="822" r:id="rId35"/>
    <p:sldId id="823" r:id="rId36"/>
    <p:sldId id="824" r:id="rId37"/>
    <p:sldId id="723" r:id="rId38"/>
    <p:sldId id="724" r:id="rId39"/>
    <p:sldId id="725" r:id="rId40"/>
    <p:sldId id="726" r:id="rId41"/>
    <p:sldId id="728" r:id="rId42"/>
    <p:sldId id="729" r:id="rId43"/>
    <p:sldId id="730" r:id="rId44"/>
    <p:sldId id="731" r:id="rId45"/>
    <p:sldId id="733" r:id="rId46"/>
    <p:sldId id="734" r:id="rId47"/>
    <p:sldId id="735" r:id="rId48"/>
    <p:sldId id="736" r:id="rId49"/>
    <p:sldId id="737" r:id="rId50"/>
    <p:sldId id="738" r:id="rId51"/>
  </p:sldIdLst>
  <p:sldSz cx="9144000" cy="6858000" type="screen4x3"/>
  <p:notesSz cx="6858000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40" autoAdjust="0"/>
    <p:restoredTop sz="85917" autoAdjust="0"/>
  </p:normalViewPr>
  <p:slideViewPr>
    <p:cSldViewPr>
      <p:cViewPr>
        <p:scale>
          <a:sx n="75" d="100"/>
          <a:sy n="75" d="100"/>
        </p:scale>
        <p:origin x="-996" y="4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98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8C82-2EF0-4940-945A-C8731A1723F5}" type="datetimeFigureOut">
              <a:rPr lang="pt-BR" smtClean="0"/>
              <a:t>14/12/2016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17549-4139-4AEB-B2E3-223BFA3138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18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817563"/>
            <a:ext cx="5376863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69363" y="5109464"/>
            <a:ext cx="6156522" cy="48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39295" cy="5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31791" algn="l"/>
                <a:tab pos="1463581" algn="l"/>
                <a:tab pos="2195372" algn="l"/>
                <a:tab pos="2927162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55954" y="0"/>
            <a:ext cx="3339295" cy="5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31791" algn="l"/>
                <a:tab pos="1463581" algn="l"/>
                <a:tab pos="2195372" algn="l"/>
                <a:tab pos="2927162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218926"/>
            <a:ext cx="3339295" cy="5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31791" algn="l"/>
                <a:tab pos="1463581" algn="l"/>
                <a:tab pos="2195372" algn="l"/>
                <a:tab pos="2927162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55954" y="10218926"/>
            <a:ext cx="3339295" cy="53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31791" algn="l"/>
                <a:tab pos="1463581" algn="l"/>
                <a:tab pos="2195372" algn="l"/>
                <a:tab pos="2927162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19C4E79-E946-416B-A24F-6AD787BEDE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168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EB76D4-CE1E-4691-BCBD-6C14D5B56B0F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6" y="4714953"/>
            <a:ext cx="5485753" cy="4467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pPr marL="218253" indent="-216649" eaLnBrk="1">
              <a:spcBef>
                <a:spcPct val="0"/>
              </a:spcBef>
              <a:tabLst>
                <a:tab pos="731791" algn="l"/>
                <a:tab pos="1463581" algn="l"/>
                <a:tab pos="2195372" algn="l"/>
                <a:tab pos="2927162" algn="l"/>
                <a:tab pos="3658953" algn="l"/>
                <a:tab pos="4390743" algn="l"/>
                <a:tab pos="5122534" algn="l"/>
              </a:tabLst>
            </a:pPr>
            <a:endParaRPr lang="pt-BR" altLang="pt-B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" y="0"/>
            <a:ext cx="2970776" cy="4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1" tIns="45491" rIns="90981" bIns="4549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t-BR" altLang="pt-BR">
                <a:latin typeface="+mn-lt" charset="0"/>
              </a:rPr>
              <a:t>Emplasa  FEVEREIRO 2012</a:t>
            </a:r>
          </a:p>
        </p:txBody>
      </p:sp>
    </p:spTree>
    <p:extLst>
      <p:ext uri="{BB962C8B-B14F-4D97-AF65-F5344CB8AC3E}">
        <p14:creationId xmlns:p14="http://schemas.microsoft.com/office/powerpoint/2010/main" val="3836084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8833A-69E2-4A52-B1E6-13315D9D80A0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817563"/>
            <a:ext cx="5378450" cy="403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9363" y="5109464"/>
            <a:ext cx="6158138" cy="4841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8463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A3D488-64A9-4B06-8B95-500D6C7ED2B0}" type="slidenum">
              <a:rPr lang="pt-BR" altLang="pt-BR"/>
              <a:pPr/>
              <a:t>50</a:t>
            </a:fld>
            <a:endParaRPr lang="pt-BR" altLang="pt-BR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6" y="4714953"/>
            <a:ext cx="5485753" cy="4467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pPr marL="218253" indent="-216649" eaLnBrk="1">
              <a:spcBef>
                <a:spcPct val="0"/>
              </a:spcBef>
              <a:tabLst>
                <a:tab pos="731791" algn="l"/>
                <a:tab pos="1463581" algn="l"/>
                <a:tab pos="2195372" algn="l"/>
                <a:tab pos="2927162" algn="l"/>
                <a:tab pos="3658953" algn="l"/>
                <a:tab pos="4390743" algn="l"/>
                <a:tab pos="5122534" algn="l"/>
              </a:tabLst>
            </a:pPr>
            <a:endParaRPr lang="pt-BR" altLang="pt-B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" y="0"/>
            <a:ext cx="2970776" cy="4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1" tIns="45491" rIns="90981" bIns="4549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t-BR" altLang="pt-BR">
                <a:latin typeface="+mn-lt" charset="0"/>
              </a:rPr>
              <a:t>Emplasa  FEVEREIRO 2012</a:t>
            </a:r>
          </a:p>
        </p:txBody>
      </p:sp>
    </p:spTree>
    <p:extLst>
      <p:ext uri="{BB962C8B-B14F-4D97-AF65-F5344CB8AC3E}">
        <p14:creationId xmlns:p14="http://schemas.microsoft.com/office/powerpoint/2010/main" val="348025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0250" algn="l"/>
                <a:tab pos="1462088" algn="l"/>
                <a:tab pos="2193925" algn="l"/>
                <a:tab pos="292576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  <a:defRPr/>
            </a:pPr>
            <a:fld id="{63221CF3-9EAD-4E41-A387-15A2A1A57BC7}" type="slidenum">
              <a:rPr lang="pt-BR" altLang="pt-BR" smtClean="0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  <a:defRPr/>
              </a:pPr>
              <a:t>24</a:t>
            </a:fld>
            <a:endParaRPr lang="pt-BR" altLang="pt-B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17563"/>
            <a:ext cx="5378450" cy="40338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9938" y="5110163"/>
            <a:ext cx="6157912" cy="484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37" tIns="46218" rIns="92437" bIns="46218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2568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8833A-69E2-4A52-B1E6-13315D9D80A0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817563"/>
            <a:ext cx="5378450" cy="403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9363" y="5109464"/>
            <a:ext cx="6158138" cy="4841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24963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286E1-9F42-42C5-BE50-A63D00E58544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54063"/>
            <a:ext cx="4962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6" y="4714953"/>
            <a:ext cx="5485753" cy="44657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730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7821E-02EF-41CC-8D2B-E6F3B8B073F0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6" y="4714953"/>
            <a:ext cx="5485753" cy="4467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pPr marL="218253" indent="-216649" eaLnBrk="1">
              <a:spcBef>
                <a:spcPct val="0"/>
              </a:spcBef>
              <a:tabLst>
                <a:tab pos="731791" algn="l"/>
                <a:tab pos="1463581" algn="l"/>
                <a:tab pos="2195372" algn="l"/>
                <a:tab pos="2927162" algn="l"/>
                <a:tab pos="3658953" algn="l"/>
                <a:tab pos="4390743" algn="l"/>
                <a:tab pos="5122534" algn="l"/>
              </a:tabLst>
            </a:pPr>
            <a:endParaRPr lang="pt-BR" altLang="pt-B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" y="0"/>
            <a:ext cx="2970776" cy="4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1" tIns="45491" rIns="90981" bIns="4549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t-BR" altLang="pt-BR">
                <a:latin typeface="+mn-lt" charset="0"/>
              </a:rPr>
              <a:t>Emplasa  FEVEREIRO 2012</a:t>
            </a:r>
          </a:p>
        </p:txBody>
      </p:sp>
    </p:spTree>
    <p:extLst>
      <p:ext uri="{BB962C8B-B14F-4D97-AF65-F5344CB8AC3E}">
        <p14:creationId xmlns:p14="http://schemas.microsoft.com/office/powerpoint/2010/main" val="354240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D8177A-8F50-4179-8021-62276D14ED81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6" y="4714953"/>
            <a:ext cx="5485753" cy="4467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pPr marL="218253" indent="-216649" eaLnBrk="1">
              <a:spcBef>
                <a:spcPct val="0"/>
              </a:spcBef>
              <a:tabLst>
                <a:tab pos="731791" algn="l"/>
                <a:tab pos="1463581" algn="l"/>
                <a:tab pos="2195372" algn="l"/>
                <a:tab pos="2927162" algn="l"/>
                <a:tab pos="3658953" algn="l"/>
                <a:tab pos="4390743" algn="l"/>
                <a:tab pos="5122534" algn="l"/>
              </a:tabLst>
            </a:pPr>
            <a:endParaRPr lang="pt-BR" altLang="pt-B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" y="0"/>
            <a:ext cx="2970776" cy="4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1" tIns="45491" rIns="90981" bIns="4549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t-BR" altLang="pt-BR">
                <a:latin typeface="+mn-lt" charset="0"/>
              </a:rPr>
              <a:t>Emplasa  FEVEREIRO 2012</a:t>
            </a:r>
          </a:p>
        </p:txBody>
      </p:sp>
    </p:spTree>
    <p:extLst>
      <p:ext uri="{BB962C8B-B14F-4D97-AF65-F5344CB8AC3E}">
        <p14:creationId xmlns:p14="http://schemas.microsoft.com/office/powerpoint/2010/main" val="398571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0A62C7-E2A8-4566-962B-B92345185865}" type="slidenum">
              <a:rPr lang="pt-BR" altLang="pt-BR"/>
              <a:pPr/>
              <a:t>43</a:t>
            </a:fld>
            <a:endParaRPr lang="pt-BR" altLang="pt-BR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6" y="4714953"/>
            <a:ext cx="5485753" cy="4467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pPr marL="218253" indent="-216649" eaLnBrk="1">
              <a:spcBef>
                <a:spcPct val="0"/>
              </a:spcBef>
              <a:tabLst>
                <a:tab pos="731791" algn="l"/>
                <a:tab pos="1463581" algn="l"/>
                <a:tab pos="2195372" algn="l"/>
                <a:tab pos="2927162" algn="l"/>
                <a:tab pos="3658953" algn="l"/>
                <a:tab pos="4390743" algn="l"/>
                <a:tab pos="5122534" algn="l"/>
              </a:tabLst>
            </a:pPr>
            <a:endParaRPr lang="pt-BR" altLang="pt-B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" y="0"/>
            <a:ext cx="2970776" cy="4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1" tIns="45491" rIns="90981" bIns="4549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t-BR" altLang="pt-BR">
                <a:latin typeface="+mn-lt" charset="0"/>
              </a:rPr>
              <a:t>Emplasa  FEVEREIRO 2012</a:t>
            </a:r>
          </a:p>
        </p:txBody>
      </p:sp>
    </p:spTree>
    <p:extLst>
      <p:ext uri="{BB962C8B-B14F-4D97-AF65-F5344CB8AC3E}">
        <p14:creationId xmlns:p14="http://schemas.microsoft.com/office/powerpoint/2010/main" val="177080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8833A-69E2-4A52-B1E6-13315D9D80A0}" type="slidenum">
              <a:rPr lang="pt-BR" altLang="pt-BR"/>
              <a:pPr/>
              <a:t>46</a:t>
            </a:fld>
            <a:endParaRPr lang="pt-BR" altLang="pt-B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817563"/>
            <a:ext cx="5378450" cy="403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9363" y="5109464"/>
            <a:ext cx="6158138" cy="4841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6151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8833A-69E2-4A52-B1E6-13315D9D80A0}" type="slidenum">
              <a:rPr lang="pt-BR" altLang="pt-BR"/>
              <a:pPr/>
              <a:t>47</a:t>
            </a:fld>
            <a:endParaRPr lang="pt-BR" altLang="pt-BR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817563"/>
            <a:ext cx="5378450" cy="4033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9363" y="5109464"/>
            <a:ext cx="6158138" cy="4841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37" tIns="46218" rIns="92437" bIns="46218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8141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83D72E-B2E1-4B4B-8C01-8D86D69BC6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0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C0FBEB-6317-4404-BE21-30558CA625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64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8E997F-275E-4913-9C16-FDC488F53E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142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4" descr="satelit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23636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2F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srgbClr val="99CC00"/>
              </a:solidFill>
            </a:endParaRPr>
          </a:p>
        </p:txBody>
      </p:sp>
      <p:sp>
        <p:nvSpPr>
          <p:cNvPr id="5" name="Retângulo 15"/>
          <p:cNvSpPr>
            <a:spLocks noChangeArrowheads="1"/>
          </p:cNvSpPr>
          <p:nvPr userDrawn="1"/>
        </p:nvSpPr>
        <p:spPr bwMode="auto">
          <a:xfrm>
            <a:off x="0" y="857250"/>
            <a:ext cx="9144000" cy="522287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0"/>
          </p:nvPr>
        </p:nvSpPr>
        <p:spPr>
          <a:xfrm>
            <a:off x="12358688" y="15716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5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631A6C-3089-4276-9030-34D5893F37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66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A3DDAB-5C87-4DF9-883B-FA0CE6F524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457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5C355D-199A-411B-A2EE-B2C044B499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777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2AB2EA-4300-4680-B329-94D231C884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710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7EE11B-A5FD-45AA-98B9-D650DFC97A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3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>
          <a:xfrm>
            <a:off x="8388896" y="6494462"/>
            <a:ext cx="755104" cy="363538"/>
          </a:xfrm>
        </p:spPr>
        <p:txBody>
          <a:bodyPr/>
          <a:lstStyle>
            <a:lvl1pPr algn="just">
              <a:defRPr>
                <a:solidFill>
                  <a:schemeClr val="accent3">
                    <a:lumMod val="65000"/>
                  </a:schemeClr>
                </a:solidFill>
              </a:defRPr>
            </a:lvl1pPr>
          </a:lstStyle>
          <a:p>
            <a:fld id="{6A57941C-5C64-41E3-950D-51E4CCAAA7AC}" type="slidenum">
              <a:rPr lang="pt-BR" altLang="pt-BR" smtClean="0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54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2FF751-E853-4493-8F98-15837ED699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264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78F307-DB2D-427D-BF9B-3D2A2CC58F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382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4D43C6FE-ED6B-4323-BB45-9839C3C9A40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the outline text format</a:t>
            </a:r>
          </a:p>
          <a:p>
            <a:pPr lvl="1"/>
            <a:r>
              <a:rPr lang="en-GB" altLang="pt-BR"/>
              <a:t>Second Outline Level</a:t>
            </a:r>
          </a:p>
          <a:p>
            <a:pPr lvl="2"/>
            <a:r>
              <a:rPr lang="en-GB" altLang="pt-BR"/>
              <a:t>Third Outline Level</a:t>
            </a:r>
          </a:p>
          <a:p>
            <a:pPr lvl="3"/>
            <a:r>
              <a:rPr lang="en-GB" altLang="pt-BR"/>
              <a:t>Fourth Outline Level</a:t>
            </a:r>
          </a:p>
          <a:p>
            <a:pPr lvl="4"/>
            <a:r>
              <a:rPr lang="en-GB" altLang="pt-BR"/>
              <a:t>Fifth Outline Level</a:t>
            </a:r>
          </a:p>
          <a:p>
            <a:pPr lvl="4"/>
            <a:r>
              <a:rPr lang="en-GB" altLang="pt-BR"/>
              <a:t>Sixth Outline Level</a:t>
            </a:r>
          </a:p>
          <a:p>
            <a:pPr lvl="4"/>
            <a:r>
              <a:rPr lang="en-GB" altLang="pt-BR"/>
              <a:t>Seventh Outline Level</a:t>
            </a:r>
          </a:p>
          <a:p>
            <a:pPr lvl="4"/>
            <a:r>
              <a:rPr lang="en-GB" altLang="pt-BR"/>
              <a:t>Eighth Outline Level</a:t>
            </a:r>
          </a:p>
          <a:p>
            <a:pPr lvl="4"/>
            <a:r>
              <a:rPr lang="en-GB" altLang="pt-BR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7" r:id="rId12"/>
  </p:sldLayoutIdLst>
  <p:hf hdr="0" ftr="0" dt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5231" y="980728"/>
            <a:ext cx="9113735" cy="63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sz="2000" b="1" dirty="0" smtClean="0">
                <a:latin typeface="Verdana" pitchFamily="34" charset="0"/>
              </a:rPr>
              <a:t>A Nova Agenda Urbana</a:t>
            </a: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Diana Motta </a:t>
            </a: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sz="2000" b="1" dirty="0" smtClean="0">
                <a:latin typeface="Verdana" pitchFamily="34" charset="0"/>
              </a:rPr>
              <a:t>  </a:t>
            </a: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 smtClean="0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>
              <a:latin typeface="Verdana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40966"/>
            <a:ext cx="9144000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en-US" altLang="pt-BR" sz="2400" b="1" dirty="0" smtClean="0"/>
              <a:t>            </a:t>
            </a:r>
          </a:p>
          <a:p>
            <a:pPr algn="ctr" hangingPunct="1">
              <a:lnSpc>
                <a:spcPct val="100000"/>
              </a:lnSpc>
            </a:pPr>
            <a:endParaRPr lang="en-US" altLang="pt-BR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11625"/>
            <a:ext cx="2794769" cy="11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548680"/>
            <a:ext cx="8424936" cy="461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eaLnBrk="0">
              <a:lnSpc>
                <a:spcPct val="150000"/>
              </a:lnSpc>
              <a:spcBef>
                <a:spcPct val="20000"/>
              </a:spcBef>
            </a:pPr>
            <a:endParaRPr lang="pt-BR" alt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en-US" altLang="pt-BR" sz="2800" b="1" dirty="0" err="1" smtClean="0"/>
              <a:t>Câmara</a:t>
            </a:r>
            <a:r>
              <a:rPr lang="en-US" altLang="pt-BR" sz="2800" b="1" dirty="0" smtClean="0"/>
              <a:t> dos </a:t>
            </a:r>
            <a:r>
              <a:rPr lang="en-US" altLang="pt-BR" sz="2800" b="1" dirty="0" err="1" smtClean="0"/>
              <a:t>Deputados</a:t>
            </a:r>
            <a:r>
              <a:rPr lang="en-US" altLang="pt-BR" sz="2800" b="1" dirty="0" smtClean="0"/>
              <a:t> </a:t>
            </a:r>
          </a:p>
          <a:p>
            <a:pPr algn="ctr" hangingPunct="1">
              <a:lnSpc>
                <a:spcPct val="100000"/>
              </a:lnSpc>
            </a:pPr>
            <a:endParaRPr lang="en-US" altLang="pt-BR" sz="2800" b="1" dirty="0"/>
          </a:p>
          <a:p>
            <a:pPr algn="ctr" hangingPunct="1">
              <a:lnSpc>
                <a:spcPct val="100000"/>
              </a:lnSpc>
            </a:pPr>
            <a:r>
              <a:rPr lang="en-US" altLang="pt-BR" sz="2400" b="1" dirty="0" err="1" smtClean="0"/>
              <a:t>Comissão</a:t>
            </a:r>
            <a:r>
              <a:rPr lang="en-US" altLang="pt-BR" sz="2400" b="1" dirty="0" smtClean="0"/>
              <a:t> de </a:t>
            </a:r>
            <a:r>
              <a:rPr lang="en-US" altLang="pt-BR" sz="2400" b="1" dirty="0" err="1" smtClean="0"/>
              <a:t>Desenvolvimento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Urbano</a:t>
            </a:r>
            <a:endParaRPr lang="en-US" altLang="pt-BR" sz="2400" b="1" dirty="0" smtClean="0"/>
          </a:p>
          <a:p>
            <a:pPr algn="ctr" hangingPunct="1">
              <a:lnSpc>
                <a:spcPct val="100000"/>
              </a:lnSpc>
            </a:pPr>
            <a:r>
              <a:rPr lang="en-US" altLang="pt-BR" sz="2400" b="1" dirty="0" smtClean="0"/>
              <a:t>  </a:t>
            </a:r>
          </a:p>
          <a:p>
            <a:pPr algn="ctr" eaLnBrk="0">
              <a:lnSpc>
                <a:spcPct val="150000"/>
              </a:lnSpc>
              <a:spcBef>
                <a:spcPct val="20000"/>
              </a:spcBef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150000"/>
              </a:lnSpc>
              <a:spcBef>
                <a:spcPct val="20000"/>
              </a:spcBef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das Cidades </a:t>
            </a: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150000"/>
              </a:lnSpc>
              <a:spcBef>
                <a:spcPct val="20000"/>
              </a:spcBef>
            </a:pPr>
            <a:endParaRPr lang="pt-BR" alt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150000"/>
              </a:lnSpc>
              <a:spcBef>
                <a:spcPct val="20000"/>
              </a:spcBef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150000"/>
              </a:lnSpc>
              <a:spcBef>
                <a:spcPct val="20000"/>
              </a:spcBef>
            </a:pPr>
            <a:endParaRPr lang="pt-BR" alt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150000"/>
              </a:lnSpc>
              <a:spcBef>
                <a:spcPct val="20000"/>
              </a:spcBef>
            </a:pPr>
            <a:r>
              <a:rPr lang="pt-BR" alt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 de dezembro de  2016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89240"/>
            <a:ext cx="255574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10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0"/>
            <a:ext cx="8280920" cy="7048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/>
          </a:p>
          <a:p>
            <a:endParaRPr lang="pt-BR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pPr algn="ctr"/>
            <a:r>
              <a:rPr lang="pt-BR" b="1" u="sng" dirty="0" smtClean="0"/>
              <a:t>HABITAT  III – A NOVA AGENDA URBANA </a:t>
            </a:r>
          </a:p>
          <a:p>
            <a:pPr algn="ctr"/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r>
              <a:rPr lang="pt-BR" b="1" dirty="0" smtClean="0"/>
              <a:t>PARTE I – DECLARAÇÃO DE QUITO  - CIDADES E ASSENTAMENTOS SUSTENTÁVEIS PARA TODOS 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 smtClean="0"/>
              <a:t>PARTE II – PLANO DE QUITO PARA IMPLEMENTAÇÃO DANOVA AGENDA URBANA  </a:t>
            </a:r>
          </a:p>
          <a:p>
            <a:endParaRPr lang="pt-BR" b="1" dirty="0"/>
          </a:p>
          <a:p>
            <a:r>
              <a:rPr lang="pt-BR" b="1" dirty="0" smtClean="0"/>
              <a:t>Questões chave: </a:t>
            </a:r>
          </a:p>
          <a:p>
            <a:endParaRPr lang="pt-BR" b="1" dirty="0"/>
          </a:p>
          <a:p>
            <a:r>
              <a:rPr lang="pt-BR" b="1" dirty="0" smtClean="0"/>
              <a:t>-  Declaração de QUITO - Cidade para todos / Direito à Cidade / abordagem </a:t>
            </a:r>
            <a:r>
              <a:rPr lang="pt-BR" b="1" dirty="0" err="1" smtClean="0"/>
              <a:t>inter-geracional</a:t>
            </a:r>
            <a:r>
              <a:rPr lang="pt-BR" b="1" dirty="0" smtClean="0"/>
              <a:t> , não discriminatória (agenda inclusiva,  multiculturalismo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Visão Compartilhada  - função socioambiental da propriedade ...</a:t>
            </a:r>
          </a:p>
          <a:p>
            <a:endParaRPr lang="pt-BR" b="1" dirty="0"/>
          </a:p>
          <a:p>
            <a:r>
              <a:rPr lang="pt-BR" b="1" dirty="0" smtClean="0"/>
              <a:t>- Princípios e Compromissos / não deixar ninguém para trás/ erradicação da extrema pobreza. ...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33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11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0"/>
            <a:ext cx="8280920" cy="550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/>
          </a:p>
          <a:p>
            <a:endParaRPr lang="pt-BR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pPr algn="ctr"/>
            <a:r>
              <a:rPr lang="pt-BR" b="1" u="sng" dirty="0" smtClean="0"/>
              <a:t>HABITAT  III – A NOVA AGENDA URBANA </a:t>
            </a:r>
          </a:p>
          <a:p>
            <a:pPr algn="ctr"/>
            <a:endParaRPr lang="pt-BR" b="1" u="sng" dirty="0"/>
          </a:p>
          <a:p>
            <a:pPr algn="ctr"/>
            <a:r>
              <a:rPr lang="pt-BR" b="1" u="sng" dirty="0" smtClean="0"/>
              <a:t>NOVA ABORDAGEM / DESTAQUES / REF. HABITAT  II </a:t>
            </a:r>
          </a:p>
          <a:p>
            <a:pPr algn="ctr"/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Envolver e considerar a urbanização em todos os padrões e níveis de  assentamentos humanos 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Considerar equidade na implementação da AGENDA 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Fomentar o planejamento urbano e o planejamento da expansão urbana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Articular, alinhar e fortalecer os arranjos institucionais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6526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12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0"/>
            <a:ext cx="8280920" cy="576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u="sng" dirty="0" smtClean="0"/>
          </a:p>
          <a:p>
            <a:endParaRPr lang="pt-BR" b="1" u="sng" dirty="0" smtClean="0"/>
          </a:p>
          <a:p>
            <a:endParaRPr lang="pt-BR" b="1" u="sng" dirty="0"/>
          </a:p>
          <a:p>
            <a:pPr algn="ctr"/>
            <a:r>
              <a:rPr lang="pt-BR" b="1" u="sng" dirty="0" smtClean="0"/>
              <a:t>HABITAT  III – A NOVA AGENDA URBANA </a:t>
            </a:r>
          </a:p>
          <a:p>
            <a:pPr algn="ctr"/>
            <a:endParaRPr lang="pt-BR" b="1" u="sng" dirty="0"/>
          </a:p>
          <a:p>
            <a:pPr algn="ctr"/>
            <a:endParaRPr lang="pt-BR" b="1" u="sng" dirty="0" smtClean="0"/>
          </a:p>
          <a:p>
            <a:pPr algn="ctr"/>
            <a:endParaRPr lang="pt-BR" b="1" u="sng" dirty="0"/>
          </a:p>
          <a:p>
            <a:pPr algn="ctr"/>
            <a:r>
              <a:rPr lang="pt-BR" b="1" u="sng" dirty="0" smtClean="0"/>
              <a:t>TEMAS E AÇÕES CRUCIAIS PARA IMPLEMENTAÇÂO  </a:t>
            </a:r>
          </a:p>
          <a:p>
            <a:pPr algn="ctr"/>
            <a:endParaRPr lang="pt-BR" b="1" u="sng" dirty="0"/>
          </a:p>
          <a:p>
            <a:endParaRPr lang="pt-BR" b="1" u="sng" dirty="0" smtClean="0"/>
          </a:p>
          <a:p>
            <a:r>
              <a:rPr lang="pt-BR" b="1" u="sng" dirty="0" smtClean="0"/>
              <a:t> -   Regulação urbana, normas e padrões – nas diferentes escalas e </a:t>
            </a:r>
            <a:r>
              <a:rPr lang="pt-BR" b="1" dirty="0" smtClean="0"/>
              <a:t>níveis de atuação de</a:t>
            </a:r>
          </a:p>
          <a:p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Planejamento  e desenho urbano  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Financiamento Municipal 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algn="ctr"/>
            <a:r>
              <a:rPr lang="pt-BR" b="1" dirty="0" smtClean="0"/>
              <a:t>    </a:t>
            </a:r>
            <a:r>
              <a:rPr lang="pt-BR" b="1" u="sng" dirty="0" smtClean="0"/>
              <a:t>EM ARTICULAÇÃO COM POLÍTICAS URBANAS NACIONAIS 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Estabelecer conexão entre dinâmica da urbanização e os processos de desenvolvimento nacional 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015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13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0"/>
            <a:ext cx="8280920" cy="661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/>
              <a:t>DECLARAÇÃO DE QUITO </a:t>
            </a:r>
            <a:endParaRPr lang="pt-BR" sz="2400" dirty="0"/>
          </a:p>
          <a:p>
            <a:pPr lvl="0"/>
            <a:r>
              <a:rPr lang="pt-BR" b="1" dirty="0"/>
              <a:t>Introdução </a:t>
            </a:r>
            <a:r>
              <a:rPr lang="pt-BR" i="1" dirty="0"/>
              <a:t>(</a:t>
            </a:r>
            <a:r>
              <a:rPr lang="pt-BR" i="1" dirty="0" err="1"/>
              <a:t>ptos</a:t>
            </a:r>
            <a:r>
              <a:rPr lang="pt-BR" i="1" dirty="0"/>
              <a:t>. 1 a 10)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lvl="0"/>
            <a:r>
              <a:rPr lang="pt-BR" b="1" dirty="0"/>
              <a:t>Visão compartilhada da Nova Agenda Urbana </a:t>
            </a:r>
            <a:r>
              <a:rPr lang="pt-BR" i="1" dirty="0" smtClean="0"/>
              <a:t>( </a:t>
            </a:r>
            <a:r>
              <a:rPr lang="pt-BR" i="1" dirty="0"/>
              <a:t>11 a 13)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lvl="0"/>
            <a:r>
              <a:rPr lang="pt-BR" b="1" dirty="0"/>
              <a:t>Princípios e compromissos da Nova Agenda Urbana </a:t>
            </a:r>
            <a:r>
              <a:rPr lang="pt-BR" i="1" dirty="0" smtClean="0"/>
              <a:t>(14 </a:t>
            </a:r>
            <a:r>
              <a:rPr lang="pt-BR" i="1" dirty="0"/>
              <a:t>e 15)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lvl="0"/>
            <a:r>
              <a:rPr lang="pt-BR" b="1" dirty="0"/>
              <a:t>Chamada para ação </a:t>
            </a:r>
            <a:r>
              <a:rPr lang="pt-BR" i="1" dirty="0" smtClean="0"/>
              <a:t>(16 </a:t>
            </a:r>
            <a:r>
              <a:rPr lang="pt-BR" i="1" dirty="0"/>
              <a:t>a 22)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lvl="0"/>
            <a:r>
              <a:rPr lang="pt-BR" b="1" dirty="0"/>
              <a:t>Plano de Implementação da Nova Agenda Urbana </a:t>
            </a:r>
            <a:r>
              <a:rPr lang="pt-BR" i="1" dirty="0" smtClean="0"/>
              <a:t>(23</a:t>
            </a:r>
            <a:r>
              <a:rPr lang="pt-BR" i="1" dirty="0"/>
              <a:t>)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lvl="0"/>
            <a:r>
              <a:rPr lang="pt-BR" b="1" i="1" dirty="0"/>
              <a:t>Compromissos </a:t>
            </a:r>
            <a:r>
              <a:rPr lang="pt-BR" i="1" dirty="0" smtClean="0"/>
              <a:t>( </a:t>
            </a:r>
            <a:r>
              <a:rPr lang="pt-BR" i="1" dirty="0"/>
              <a:t>24)</a:t>
            </a:r>
            <a:endParaRPr lang="pt-BR" dirty="0"/>
          </a:p>
          <a:p>
            <a:r>
              <a:rPr lang="pt-BR" b="1" i="1" dirty="0"/>
              <a:t>a1</a:t>
            </a:r>
            <a:r>
              <a:rPr lang="pt-BR" i="1" dirty="0"/>
              <a:t>. Desenvolvimento Urbano Sustentável, inclusão social e erradicação da pobreza </a:t>
            </a:r>
            <a:r>
              <a:rPr lang="pt-BR" i="1" dirty="0" smtClean="0"/>
              <a:t>( </a:t>
            </a:r>
            <a:r>
              <a:rPr lang="pt-BR" i="1" dirty="0"/>
              <a:t>25 a 42)</a:t>
            </a:r>
            <a:endParaRPr lang="pt-BR" dirty="0"/>
          </a:p>
          <a:p>
            <a:r>
              <a:rPr lang="pt-BR" b="1" i="1" dirty="0"/>
              <a:t>a2</a:t>
            </a:r>
            <a:r>
              <a:rPr lang="pt-BR" i="1" dirty="0"/>
              <a:t>. Prosperidade urbana sustentável, inclusiva e com oportunidades para todos </a:t>
            </a:r>
            <a:r>
              <a:rPr lang="pt-BR" i="1" dirty="0" smtClean="0"/>
              <a:t>(43 </a:t>
            </a:r>
            <a:r>
              <a:rPr lang="pt-BR" i="1" dirty="0"/>
              <a:t>a 62)</a:t>
            </a:r>
            <a:endParaRPr lang="pt-BR" dirty="0"/>
          </a:p>
          <a:p>
            <a:r>
              <a:rPr lang="pt-BR" b="1" i="1" dirty="0"/>
              <a:t>a3</a:t>
            </a:r>
            <a:r>
              <a:rPr lang="pt-BR" i="1" dirty="0"/>
              <a:t>. Desenvolvimento urbano </a:t>
            </a:r>
            <a:r>
              <a:rPr lang="pt-BR" i="1" dirty="0" err="1"/>
              <a:t>resiliente</a:t>
            </a:r>
            <a:r>
              <a:rPr lang="pt-BR" i="1" dirty="0"/>
              <a:t> e ambientalmente sustentável </a:t>
            </a:r>
            <a:r>
              <a:rPr lang="pt-BR" i="1" dirty="0" smtClean="0"/>
              <a:t>(63 </a:t>
            </a:r>
            <a:r>
              <a:rPr lang="pt-BR" i="1" dirty="0"/>
              <a:t>a 80)</a:t>
            </a:r>
            <a:endParaRPr lang="pt-BR" dirty="0"/>
          </a:p>
          <a:p>
            <a:r>
              <a:rPr lang="pt-BR" i="1" dirty="0"/>
              <a:t> </a:t>
            </a:r>
            <a:endParaRPr lang="pt-BR" dirty="0"/>
          </a:p>
          <a:p>
            <a:pPr lvl="0"/>
            <a:r>
              <a:rPr lang="pt-BR" b="1" i="1" dirty="0"/>
              <a:t>Aplicação eficaz </a:t>
            </a:r>
            <a:r>
              <a:rPr lang="pt-BR" i="1" dirty="0" smtClean="0"/>
              <a:t>(81 </a:t>
            </a:r>
            <a:r>
              <a:rPr lang="pt-BR" i="1" dirty="0"/>
              <a:t>a 84)</a:t>
            </a:r>
            <a:endParaRPr lang="pt-BR" dirty="0"/>
          </a:p>
          <a:p>
            <a:r>
              <a:rPr lang="pt-BR" b="1" i="1" dirty="0"/>
              <a:t>b1</a:t>
            </a:r>
            <a:r>
              <a:rPr lang="pt-BR" i="1" dirty="0"/>
              <a:t>. Governança urbana: estrutura de suporte </a:t>
            </a:r>
            <a:r>
              <a:rPr lang="pt-BR" i="1" dirty="0" smtClean="0"/>
              <a:t>(85 </a:t>
            </a:r>
            <a:r>
              <a:rPr lang="pt-BR" i="1" dirty="0"/>
              <a:t>a 92)</a:t>
            </a:r>
            <a:endParaRPr lang="pt-BR" dirty="0"/>
          </a:p>
          <a:p>
            <a:r>
              <a:rPr lang="pt-BR" b="1" i="1" dirty="0"/>
              <a:t>b2</a:t>
            </a:r>
            <a:r>
              <a:rPr lang="pt-BR" i="1" dirty="0"/>
              <a:t>. Planejamento e gestão do desenvolvimento espacial urbano </a:t>
            </a:r>
            <a:r>
              <a:rPr lang="pt-BR" i="1" dirty="0" smtClean="0"/>
              <a:t>( </a:t>
            </a:r>
            <a:r>
              <a:rPr lang="pt-BR" i="1" dirty="0"/>
              <a:t>93 a 125)</a:t>
            </a:r>
            <a:endParaRPr lang="pt-BR" dirty="0"/>
          </a:p>
          <a:p>
            <a:r>
              <a:rPr lang="pt-BR" b="1" i="1" dirty="0"/>
              <a:t>b3</a:t>
            </a:r>
            <a:r>
              <a:rPr lang="pt-BR" i="1" dirty="0"/>
              <a:t>. Meios de implementação  </a:t>
            </a:r>
            <a:r>
              <a:rPr lang="pt-BR" i="1" dirty="0" smtClean="0"/>
              <a:t>(126 </a:t>
            </a:r>
            <a:r>
              <a:rPr lang="pt-BR" i="1" dirty="0"/>
              <a:t>a 160)</a:t>
            </a:r>
            <a:endParaRPr lang="pt-BR" dirty="0"/>
          </a:p>
          <a:p>
            <a:r>
              <a:rPr lang="pt-BR" b="1" i="1" dirty="0"/>
              <a:t> </a:t>
            </a:r>
            <a:endParaRPr lang="pt-BR" dirty="0"/>
          </a:p>
          <a:p>
            <a:pPr lvl="0"/>
            <a:r>
              <a:rPr lang="pt-BR" b="1" i="1" dirty="0"/>
              <a:t>Acompanhamento e revisão </a:t>
            </a:r>
            <a:r>
              <a:rPr lang="pt-BR" i="1" dirty="0" smtClean="0"/>
              <a:t>(161 </a:t>
            </a:r>
            <a:r>
              <a:rPr lang="pt-BR" i="1" dirty="0"/>
              <a:t>a 175)</a:t>
            </a:r>
            <a:endParaRPr lang="pt-BR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097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14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0"/>
            <a:ext cx="8280920" cy="550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u="sng" dirty="0" smtClean="0"/>
          </a:p>
          <a:p>
            <a:pPr algn="ctr"/>
            <a:r>
              <a:rPr lang="pt-BR" sz="2400" b="1" u="sng" dirty="0" smtClean="0"/>
              <a:t>HABITAT II - ISTAMBUL 1996 </a:t>
            </a:r>
          </a:p>
          <a:p>
            <a:pPr algn="ctr"/>
            <a:endParaRPr lang="pt-BR" sz="2400" b="1" u="sng" dirty="0"/>
          </a:p>
          <a:p>
            <a:pPr marL="342900" indent="-342900" algn="just">
              <a:buFontTx/>
              <a:buChar char="-"/>
            </a:pPr>
            <a:r>
              <a:rPr lang="pt-BR" b="1" u="sng" dirty="0" smtClean="0"/>
              <a:t>Cidades são a engrenagem do crescimento global </a:t>
            </a:r>
          </a:p>
          <a:p>
            <a:pPr marL="342900" indent="-342900" algn="just">
              <a:buFontTx/>
              <a:buChar char="-"/>
            </a:pPr>
            <a:endParaRPr lang="pt-BR" b="1" u="sng" dirty="0" smtClean="0"/>
          </a:p>
          <a:p>
            <a:pPr marL="285750" indent="-285750" algn="just">
              <a:buFontTx/>
              <a:buChar char="-"/>
            </a:pPr>
            <a:r>
              <a:rPr lang="pt-BR" b="1" u="sng" dirty="0" smtClean="0"/>
              <a:t> Urbanização é uma oportunidade </a:t>
            </a:r>
          </a:p>
          <a:p>
            <a:pPr marL="285750" indent="-285750" algn="just">
              <a:buFontTx/>
              <a:buChar char="-"/>
            </a:pPr>
            <a:endParaRPr lang="pt-BR" b="1" u="sng" dirty="0" smtClean="0"/>
          </a:p>
          <a:p>
            <a:pPr marL="342900" indent="-342900" algn="just">
              <a:buFontTx/>
              <a:buChar char="-"/>
            </a:pPr>
            <a:r>
              <a:rPr lang="pt-BR" b="1" u="sng" dirty="0" smtClean="0"/>
              <a:t>Apelo para o papel das autoridades locais </a:t>
            </a:r>
          </a:p>
          <a:p>
            <a:pPr marL="342900" indent="-342900" algn="just">
              <a:buFontTx/>
              <a:buChar char="-"/>
            </a:pPr>
            <a:endParaRPr lang="pt-BR" b="1" u="sng" dirty="0" smtClean="0"/>
          </a:p>
          <a:p>
            <a:pPr marL="342900" indent="-342900" algn="just">
              <a:buFontTx/>
              <a:buChar char="-"/>
            </a:pPr>
            <a:r>
              <a:rPr lang="pt-BR" b="1" u="sng" dirty="0" smtClean="0"/>
              <a:t>Reconhecimento da participação </a:t>
            </a:r>
          </a:p>
          <a:p>
            <a:pPr algn="ctr"/>
            <a:endParaRPr lang="pt-BR" sz="2400" b="1" u="sng" dirty="0" smtClean="0"/>
          </a:p>
          <a:p>
            <a:pPr algn="ctr"/>
            <a:endParaRPr lang="pt-BR" sz="2400" b="1" u="sng" dirty="0" smtClean="0"/>
          </a:p>
          <a:p>
            <a:pPr algn="ctr"/>
            <a:r>
              <a:rPr lang="pt-BR" sz="2400" b="1" u="sng" dirty="0" smtClean="0"/>
              <a:t>HABITAT III  - QUITO 2016 </a:t>
            </a:r>
            <a:r>
              <a:rPr lang="pt-BR" sz="2400" b="1" dirty="0" smtClean="0"/>
              <a:t>  </a:t>
            </a:r>
            <a:endParaRPr lang="pt-BR" sz="2400" dirty="0"/>
          </a:p>
          <a:p>
            <a:pPr lvl="0"/>
            <a:endParaRPr lang="pt-BR" b="1" dirty="0" smtClean="0"/>
          </a:p>
          <a:p>
            <a:pPr marL="285750" lvl="0" indent="-285750">
              <a:buFontTx/>
              <a:buChar char="-"/>
            </a:pPr>
            <a:r>
              <a:rPr lang="pt-BR" b="1" u="sng" dirty="0" smtClean="0"/>
              <a:t>Urbanização é </a:t>
            </a:r>
            <a:r>
              <a:rPr lang="pt-BR" b="1" u="sng" dirty="0"/>
              <a:t> </a:t>
            </a:r>
            <a:r>
              <a:rPr lang="pt-BR" b="1" u="sng" dirty="0" smtClean="0"/>
              <a:t>a fonte endógena do desenvolvimento sustentável e um</a:t>
            </a:r>
            <a:endParaRPr lang="pt-BR" b="1" u="sng" dirty="0"/>
          </a:p>
          <a:p>
            <a:pPr lvl="0"/>
            <a:r>
              <a:rPr lang="pt-BR" b="1" u="sng" dirty="0" smtClean="0"/>
              <a:t> instrumento para a integração social e a equidade </a:t>
            </a:r>
            <a:r>
              <a:rPr lang="pt-BR" b="1" dirty="0" smtClean="0"/>
              <a:t> </a:t>
            </a:r>
          </a:p>
          <a:p>
            <a:pPr marL="285750" lvl="0" indent="-285750">
              <a:buFontTx/>
              <a:buChar char="-"/>
            </a:pPr>
            <a:endParaRPr lang="pt-BR" b="1" dirty="0"/>
          </a:p>
          <a:p>
            <a:pPr marL="285750" lvl="0" indent="-285750">
              <a:buFontTx/>
              <a:buChar char="-"/>
            </a:pPr>
            <a:endParaRPr lang="pt-BR" dirty="0"/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385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ângulo 15"/>
          <p:cNvSpPr>
            <a:spLocks noChangeArrowheads="1"/>
          </p:cNvSpPr>
          <p:nvPr/>
        </p:nvSpPr>
        <p:spPr bwMode="auto">
          <a:xfrm>
            <a:off x="2051721" y="0"/>
            <a:ext cx="704306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 anchor="ctr"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pt-BR" altLang="pt-BR" sz="1800" dirty="0" smtClean="0">
              <a:latin typeface="Arial Narrow" pitchFamily="34" charset="0"/>
            </a:endParaRPr>
          </a:p>
          <a:p>
            <a:endParaRPr lang="pt-BR" altLang="pt-BR" sz="1800" dirty="0">
              <a:latin typeface="Arial Narrow" pitchFamily="34" charset="0"/>
            </a:endParaRPr>
          </a:p>
          <a:p>
            <a:endParaRPr lang="pt-BR" altLang="pt-BR" sz="1800" dirty="0" smtClean="0">
              <a:latin typeface="Arial Narrow" pitchFamily="34" charset="0"/>
            </a:endParaRPr>
          </a:p>
          <a:p>
            <a:endParaRPr lang="pt-BR" altLang="pt-BR" sz="2800" b="1" dirty="0" smtClean="0">
              <a:latin typeface="Arial Narrow" pitchFamily="34" charset="0"/>
            </a:endParaRPr>
          </a:p>
          <a:p>
            <a:endParaRPr lang="pt-BR" altLang="pt-BR" sz="2800" b="1" dirty="0">
              <a:latin typeface="Arial Narrow" pitchFamily="34" charset="0"/>
            </a:endParaRPr>
          </a:p>
          <a:p>
            <a:endParaRPr lang="pt-BR" altLang="pt-BR" sz="2800" b="1" dirty="0" smtClean="0">
              <a:latin typeface="Arial Narrow" pitchFamily="34" charset="0"/>
            </a:endParaRPr>
          </a:p>
          <a:p>
            <a:r>
              <a:rPr lang="pt-BR" altLang="pt-BR" sz="2800" b="1" dirty="0" smtClean="0">
                <a:latin typeface="Arial Narrow" pitchFamily="34" charset="0"/>
              </a:rPr>
              <a:t>A NOVA AGENDA URBANA </a:t>
            </a:r>
          </a:p>
          <a:p>
            <a:endParaRPr lang="pt-BR" altLang="pt-BR" sz="2800" b="1" dirty="0">
              <a:latin typeface="Arial Narrow" pitchFamily="34" charset="0"/>
            </a:endParaRPr>
          </a:p>
          <a:p>
            <a:r>
              <a:rPr lang="pt-BR" altLang="pt-BR" sz="2800" b="1" dirty="0" smtClean="0">
                <a:latin typeface="Arial Narrow" pitchFamily="34" charset="0"/>
              </a:rPr>
              <a:t>Conferência </a:t>
            </a:r>
            <a:r>
              <a:rPr lang="pt-BR" altLang="pt-BR" sz="2800" b="1" dirty="0">
                <a:latin typeface="Arial Narrow" pitchFamily="34" charset="0"/>
              </a:rPr>
              <a:t>das Nações Unidas para a </a:t>
            </a:r>
            <a:r>
              <a:rPr lang="pt-BR" altLang="pt-BR" sz="2800" b="1" dirty="0" smtClean="0">
                <a:latin typeface="Arial Narrow" pitchFamily="34" charset="0"/>
              </a:rPr>
              <a:t>Moradia  e </a:t>
            </a:r>
            <a:r>
              <a:rPr lang="pt-BR" altLang="pt-BR" sz="2800" b="1" dirty="0">
                <a:latin typeface="Arial Narrow" pitchFamily="34" charset="0"/>
              </a:rPr>
              <a:t>o Desenvolvimento Urbano Sustentável - HABITAT III</a:t>
            </a:r>
          </a:p>
          <a:p>
            <a:endParaRPr lang="pt-BR" altLang="pt-BR" sz="1800" b="1" i="1" dirty="0">
              <a:latin typeface="Arial Narrow" pitchFamily="34" charset="0"/>
            </a:endParaRPr>
          </a:p>
          <a:p>
            <a:pPr marL="531813" indent="-531813"/>
            <a:r>
              <a:rPr lang="es-CL" sz="2800" b="1" u="sng" dirty="0" smtClean="0"/>
              <a:t>Perspectiva -  </a:t>
            </a:r>
            <a:r>
              <a:rPr lang="es-CL" sz="2800" b="1" u="sng" dirty="0"/>
              <a:t>políticas </a:t>
            </a:r>
            <a:r>
              <a:rPr lang="es-CL" sz="2800" b="1" u="sng" dirty="0" smtClean="0"/>
              <a:t>urbanas </a:t>
            </a:r>
            <a:r>
              <a:rPr lang="es-CL" sz="2800" b="1" u="sng" dirty="0" err="1" smtClean="0"/>
              <a:t>nacionais</a:t>
            </a:r>
            <a:r>
              <a:rPr lang="es-CL" sz="2800" b="1" u="sng" dirty="0" smtClean="0"/>
              <a:t> </a:t>
            </a:r>
            <a:endParaRPr lang="es-CL" sz="2800" b="1" u="sng" dirty="0"/>
          </a:p>
          <a:p>
            <a:pPr marL="531813" indent="-531813"/>
            <a:r>
              <a:rPr lang="es-CL" sz="2000" b="1" dirty="0" smtClean="0"/>
              <a:t> </a:t>
            </a:r>
            <a:endParaRPr lang="es-CL" sz="2000" b="1" dirty="0"/>
          </a:p>
          <a:p>
            <a:pPr marL="531813" indent="-531813">
              <a:buFont typeface="Wingdings" pitchFamily="2" charset="2"/>
              <a:buChar char="§"/>
            </a:pPr>
            <a:r>
              <a:rPr lang="es-CL" sz="2000" b="1" dirty="0" err="1" smtClean="0"/>
              <a:t>Urbanização</a:t>
            </a:r>
            <a:r>
              <a:rPr lang="es-CL" sz="2000" b="1" dirty="0" smtClean="0"/>
              <a:t> como </a:t>
            </a:r>
            <a:r>
              <a:rPr lang="es-CL" sz="2000" b="1" dirty="0" err="1" smtClean="0"/>
              <a:t>fonte</a:t>
            </a:r>
            <a:r>
              <a:rPr lang="es-CL" sz="2000" b="1" dirty="0" smtClean="0"/>
              <a:t> de </a:t>
            </a:r>
            <a:r>
              <a:rPr lang="es-CL" sz="2000" b="1" dirty="0" err="1" smtClean="0"/>
              <a:t>desenvolvimento</a:t>
            </a:r>
            <a:r>
              <a:rPr lang="es-CL" sz="2000" b="1" dirty="0" smtClean="0"/>
              <a:t> e </a:t>
            </a:r>
            <a:r>
              <a:rPr lang="es-CL" sz="2000" b="1" dirty="0" err="1" smtClean="0"/>
              <a:t>prosperidade</a:t>
            </a:r>
            <a:r>
              <a:rPr lang="es-CL" sz="2000" b="1" dirty="0" smtClean="0"/>
              <a:t> </a:t>
            </a:r>
          </a:p>
          <a:p>
            <a:pPr marL="531813" indent="-531813">
              <a:buFont typeface="Wingdings" pitchFamily="2" charset="2"/>
              <a:buChar char="§"/>
            </a:pPr>
            <a:r>
              <a:rPr lang="es-CL" sz="2000" b="1" dirty="0" smtClean="0"/>
              <a:t>Política urbana </a:t>
            </a:r>
            <a:r>
              <a:rPr lang="es-CL" sz="2000" b="1" dirty="0"/>
              <a:t>como </a:t>
            </a:r>
            <a:r>
              <a:rPr lang="es-CL" sz="2000" b="1" dirty="0" smtClean="0"/>
              <a:t>mecanismo </a:t>
            </a:r>
            <a:r>
              <a:rPr lang="es-CL" sz="2000" b="1" dirty="0"/>
              <a:t>para enfrentar </a:t>
            </a:r>
            <a:r>
              <a:rPr lang="es-CL" sz="2000" b="1" dirty="0" err="1" smtClean="0"/>
              <a:t>mudanças</a:t>
            </a:r>
            <a:r>
              <a:rPr lang="es-CL" sz="2000" b="1" dirty="0" smtClean="0"/>
              <a:t> climáticas </a:t>
            </a:r>
            <a:endParaRPr lang="es-CL" sz="2000" b="1" dirty="0"/>
          </a:p>
          <a:p>
            <a:pPr marL="531813" indent="-531813">
              <a:buFont typeface="Wingdings" pitchFamily="2" charset="2"/>
              <a:buChar char="§"/>
            </a:pPr>
            <a:r>
              <a:rPr lang="es-CL" sz="2000" b="1" dirty="0" err="1" smtClean="0"/>
              <a:t>Urbanização</a:t>
            </a:r>
            <a:r>
              <a:rPr lang="es-CL" sz="2000" b="1" dirty="0" smtClean="0"/>
              <a:t> como facilitadora </a:t>
            </a:r>
            <a:r>
              <a:rPr lang="es-CL" sz="2000" b="1" dirty="0"/>
              <a:t>de </a:t>
            </a:r>
            <a:r>
              <a:rPr lang="es-CL" sz="2000" b="1" dirty="0" err="1" smtClean="0"/>
              <a:t>integração</a:t>
            </a:r>
            <a:r>
              <a:rPr lang="es-CL" sz="2000" b="1" dirty="0" smtClean="0"/>
              <a:t> </a:t>
            </a:r>
            <a:r>
              <a:rPr lang="es-CL" sz="2000" b="1" dirty="0"/>
              <a:t>social</a:t>
            </a:r>
          </a:p>
          <a:p>
            <a:pPr marL="531813" indent="-531813"/>
            <a:endParaRPr lang="es-CL" sz="2000" b="1" dirty="0"/>
          </a:p>
          <a:p>
            <a:pPr marL="531813" indent="-531813"/>
            <a:r>
              <a:rPr lang="es-CL" sz="2000" b="1" dirty="0" smtClean="0"/>
              <a:t>Elementos chave </a:t>
            </a:r>
          </a:p>
          <a:p>
            <a:pPr marL="531813" indent="-531813"/>
            <a:endParaRPr lang="es-CL" sz="2000" b="1" dirty="0"/>
          </a:p>
          <a:p>
            <a:pPr marL="531813" indent="-531813">
              <a:buFont typeface="Wingdings" pitchFamily="2" charset="2"/>
              <a:buChar char="§"/>
            </a:pPr>
            <a:r>
              <a:rPr lang="es-CL" sz="2000" b="1" dirty="0" err="1" smtClean="0"/>
              <a:t>Planejamento</a:t>
            </a:r>
            <a:r>
              <a:rPr lang="es-CL" sz="2000" b="1" dirty="0" smtClean="0"/>
              <a:t>  urbano </a:t>
            </a:r>
          </a:p>
          <a:p>
            <a:pPr marL="531813" indent="-531813">
              <a:buFont typeface="Wingdings" pitchFamily="2" charset="2"/>
              <a:buChar char="§"/>
            </a:pPr>
            <a:r>
              <a:rPr lang="es-CL" sz="2000" b="1" dirty="0" smtClean="0"/>
              <a:t> </a:t>
            </a:r>
            <a:r>
              <a:rPr lang="es-CL" sz="2000" b="1" dirty="0" err="1"/>
              <a:t>Regulação</a:t>
            </a:r>
            <a:r>
              <a:rPr lang="es-CL" sz="2000" b="1" dirty="0"/>
              <a:t> urbana e </a:t>
            </a:r>
            <a:r>
              <a:rPr lang="es-CL" sz="2000" b="1" dirty="0" err="1" smtClean="0"/>
              <a:t>governança</a:t>
            </a:r>
            <a:r>
              <a:rPr lang="es-CL" sz="2000" b="1" dirty="0" smtClean="0"/>
              <a:t> </a:t>
            </a:r>
            <a:endParaRPr lang="es-CL" sz="2000" b="1" dirty="0"/>
          </a:p>
          <a:p>
            <a:pPr marL="531813" indent="-531813">
              <a:buFont typeface="Wingdings" pitchFamily="2" charset="2"/>
              <a:buChar char="§"/>
            </a:pPr>
            <a:r>
              <a:rPr lang="es-CL" sz="2000" b="1" dirty="0" smtClean="0"/>
              <a:t> Financiamiento </a:t>
            </a:r>
            <a:r>
              <a:rPr lang="es-CL" sz="2000" b="1" dirty="0"/>
              <a:t>municipal</a:t>
            </a:r>
          </a:p>
          <a:p>
            <a:endParaRPr lang="pt-BR" altLang="pt-BR" sz="2000" b="1" i="1" dirty="0">
              <a:solidFill>
                <a:srgbClr val="5F5F5F"/>
              </a:solidFill>
              <a:latin typeface="Arial Narrow" pitchFamily="34" charset="0"/>
            </a:endParaRPr>
          </a:p>
          <a:p>
            <a:endParaRPr lang="pt-BR" altLang="pt-BR" sz="2000" b="1" i="1" dirty="0">
              <a:solidFill>
                <a:srgbClr val="5F5F5F"/>
              </a:solidFill>
              <a:latin typeface="Arial Narrow" pitchFamily="34" charset="0"/>
            </a:endParaRPr>
          </a:p>
          <a:p>
            <a:endParaRPr lang="en-US" altLang="pt-BR" sz="1800" dirty="0">
              <a:latin typeface="Arial Narrow" pitchFamily="34" charset="0"/>
            </a:endParaRPr>
          </a:p>
          <a:p>
            <a:pPr algn="r" eaLnBrk="1" hangingPunct="1"/>
            <a:endParaRPr lang="en-US" altLang="pt-BR" sz="1800" dirty="0">
              <a:latin typeface="Arial Narrow" pitchFamily="34" charset="0"/>
            </a:endParaRPr>
          </a:p>
          <a:p>
            <a:pPr algn="r" eaLnBrk="1" hangingPunct="1"/>
            <a:endParaRPr lang="en-US" altLang="pt-BR" sz="2400" dirty="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18716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1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16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2132856"/>
            <a:ext cx="7344816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/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pPr>
              <a:buFont typeface="Wingdings" pitchFamily="2" charset="2"/>
              <a:buChar char="§"/>
            </a:pPr>
            <a:r>
              <a:rPr lang="es-ES" b="1" dirty="0" smtClean="0"/>
              <a:t> III. </a:t>
            </a:r>
            <a:r>
              <a:rPr lang="es-ES" b="1" dirty="0" err="1" smtClean="0"/>
              <a:t>Desafios</a:t>
            </a:r>
            <a:r>
              <a:rPr lang="es-ES" b="1" dirty="0" smtClean="0"/>
              <a:t> para </a:t>
            </a:r>
            <a:r>
              <a:rPr lang="es-ES" b="1" dirty="0" err="1" smtClean="0"/>
              <a:t>Implementação</a:t>
            </a:r>
            <a:r>
              <a:rPr lang="es-ES" b="1" dirty="0" smtClean="0"/>
              <a:t> da Nova Agenda Urbana  </a:t>
            </a:r>
          </a:p>
          <a:p>
            <a:pPr>
              <a:buFont typeface="Wingdings" pitchFamily="2" charset="2"/>
              <a:buChar char="§"/>
            </a:pPr>
            <a:endParaRPr lang="es-ES" b="1" dirty="0" smtClean="0"/>
          </a:p>
          <a:p>
            <a:endParaRPr lang="es-ES" b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620688"/>
            <a:ext cx="820891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 Nova  Agenda Urbana </a:t>
            </a:r>
          </a:p>
        </p:txBody>
      </p:sp>
    </p:spTree>
    <p:extLst>
      <p:ext uri="{BB962C8B-B14F-4D97-AF65-F5344CB8AC3E}">
        <p14:creationId xmlns:p14="http://schemas.microsoft.com/office/powerpoint/2010/main" val="404214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Text Box 2"/>
          <p:cNvSpPr txBox="1">
            <a:spLocks noChangeArrowheads="1"/>
          </p:cNvSpPr>
          <p:nvPr/>
        </p:nvSpPr>
        <p:spPr bwMode="auto">
          <a:xfrm>
            <a:off x="683568" y="836712"/>
            <a:ext cx="7774632" cy="6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600" dirty="0">
                <a:cs typeface="Arial" charset="0"/>
              </a:rPr>
              <a:t>“</a:t>
            </a:r>
            <a:r>
              <a:rPr lang="es-ES" sz="1600" b="1" i="1" dirty="0">
                <a:cs typeface="Arial" charset="0"/>
              </a:rPr>
              <a:t>Da </a:t>
            </a:r>
            <a:r>
              <a:rPr lang="es-ES" sz="1600" b="1" i="1" dirty="0" err="1">
                <a:cs typeface="Arial" charset="0"/>
              </a:rPr>
              <a:t>urbanização</a:t>
            </a:r>
            <a:r>
              <a:rPr lang="es-ES" sz="1600" b="1" i="1" dirty="0">
                <a:cs typeface="Arial" charset="0"/>
              </a:rPr>
              <a:t> </a:t>
            </a:r>
            <a:r>
              <a:rPr lang="es-ES" sz="1600" b="1" i="1" dirty="0" err="1">
                <a:cs typeface="Arial" charset="0"/>
              </a:rPr>
              <a:t>sem</a:t>
            </a:r>
            <a:r>
              <a:rPr lang="es-ES" sz="1600" b="1" i="1" dirty="0">
                <a:cs typeface="Arial" charset="0"/>
              </a:rPr>
              <a:t> </a:t>
            </a:r>
            <a:r>
              <a:rPr lang="es-ES" sz="1600" b="1" i="1" dirty="0" err="1">
                <a:cs typeface="Arial" charset="0"/>
              </a:rPr>
              <a:t>fim</a:t>
            </a:r>
            <a:r>
              <a:rPr lang="es-ES" sz="1600" b="1" i="1" dirty="0">
                <a:cs typeface="Arial" charset="0"/>
              </a:rPr>
              <a:t> </a:t>
            </a:r>
            <a:r>
              <a:rPr lang="es-ES" sz="1600" b="1" i="1" dirty="0" err="1">
                <a:cs typeface="Arial" charset="0"/>
              </a:rPr>
              <a:t>ao</a:t>
            </a:r>
            <a:r>
              <a:rPr lang="es-ES" sz="1600" b="1" i="1" dirty="0">
                <a:cs typeface="Arial" charset="0"/>
              </a:rPr>
              <a:t> </a:t>
            </a:r>
            <a:r>
              <a:rPr lang="es-ES" sz="1600" b="1" i="1" dirty="0" err="1">
                <a:cs typeface="Arial" charset="0"/>
              </a:rPr>
              <a:t>fim</a:t>
            </a:r>
            <a:r>
              <a:rPr lang="es-ES" sz="1600" b="1" i="1" dirty="0">
                <a:cs typeface="Arial" charset="0"/>
              </a:rPr>
              <a:t> </a:t>
            </a:r>
            <a:r>
              <a:rPr lang="es-ES" sz="1600" b="1" i="1" dirty="0" smtClean="0">
                <a:cs typeface="Arial" charset="0"/>
              </a:rPr>
              <a:t> da  </a:t>
            </a:r>
            <a:r>
              <a:rPr lang="es-ES" sz="1600" b="1" i="1" dirty="0" err="1">
                <a:cs typeface="Arial" charset="0"/>
              </a:rPr>
              <a:t>urbanização</a:t>
            </a:r>
            <a:r>
              <a:rPr lang="es-ES" sz="1600" b="1" i="1" dirty="0">
                <a:cs typeface="Arial" charset="0"/>
              </a:rPr>
              <a:t>”</a:t>
            </a:r>
            <a:r>
              <a:rPr lang="es-ES" sz="1600" b="1" dirty="0">
                <a:cs typeface="Arial" charset="0"/>
              </a:rPr>
              <a:t> (</a:t>
            </a:r>
            <a:r>
              <a:rPr lang="es-ES" sz="1600" b="1" dirty="0" err="1" smtClean="0">
                <a:cs typeface="Arial" charset="0"/>
              </a:rPr>
              <a:t>Cepal</a:t>
            </a:r>
            <a:r>
              <a:rPr lang="es-ES" sz="1600" b="1" dirty="0" smtClean="0">
                <a:cs typeface="Arial" charset="0"/>
              </a:rPr>
              <a:t>, </a:t>
            </a:r>
            <a:r>
              <a:rPr lang="es-ES" sz="1600" b="1" dirty="0">
                <a:cs typeface="Arial" charset="0"/>
              </a:rPr>
              <a:t>2011)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Forte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concentração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da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população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em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aglomerações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urbanas  metropolitanas  e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não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metropolitanas: cerca de 50% da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população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total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Urbanização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em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eixos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rodoviários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 - 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Regiões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Sudeste, Nordeste, Centro-Oeste  e 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Norte (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indícios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: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formação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de “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regiões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urbanas” )  </a:t>
            </a:r>
            <a:endParaRPr lang="pt-BR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Declínio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da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taxa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de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natalidade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Fluxo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migratório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 -  as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Metrópoles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não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são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mais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o destino dos 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migrantes</a:t>
            </a:r>
            <a:endParaRPr lang="pt-BR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Fluxo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migratório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e 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crescimento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econômico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e  demográfico 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cidades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médias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pt-BR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Periferização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dos centros urbanos;</a:t>
            </a:r>
            <a:endParaRPr lang="pt-BR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Informalidade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 do uso e da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ocupação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do solo urbano;</a:t>
            </a:r>
            <a:endParaRPr lang="pt-BR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Crescimento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urbano  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em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padrões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informais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de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ocupação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Desconcentração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territorial da oferta de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empregos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/ 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cidades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médias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>
                <a:latin typeface="Arial" pitchFamily="34" charset="0"/>
                <a:ea typeface="Calibri"/>
                <a:cs typeface="Arial" pitchFamily="34" charset="0"/>
              </a:rPr>
              <a:t>mais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atraentes</a:t>
            </a:r>
            <a:endParaRPr lang="es-ES" sz="17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Concentração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do PIB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nas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Cidades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 (91%) – Especialmente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nas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RMs</a:t>
            </a:r>
            <a:r>
              <a:rPr lang="es-ES" sz="17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700" dirty="0" smtClean="0">
                <a:latin typeface="Arial" pitchFamily="34" charset="0"/>
                <a:ea typeface="Calibri"/>
                <a:cs typeface="Arial" pitchFamily="34" charset="0"/>
              </a:rPr>
              <a:t>e Grandes </a:t>
            </a:r>
            <a:r>
              <a:rPr lang="es-ES" sz="1700" dirty="0" err="1" smtClean="0">
                <a:latin typeface="Arial" pitchFamily="34" charset="0"/>
                <a:ea typeface="Calibri"/>
                <a:cs typeface="Arial" pitchFamily="34" charset="0"/>
              </a:rPr>
              <a:t>Cidades</a:t>
            </a:r>
            <a:endParaRPr lang="pt-BR" sz="17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715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95266"/>
            <a:ext cx="8001000" cy="7096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>
                <a:latin typeface="Arial" charset="0"/>
                <a:cs typeface="Arial" charset="0"/>
              </a:rPr>
              <a:t>  </a:t>
            </a:r>
            <a:r>
              <a:rPr lang="pt-BR" sz="2400" b="1" dirty="0" smtClean="0">
                <a:latin typeface="Arial" charset="0"/>
                <a:cs typeface="Arial" charset="0"/>
              </a:rPr>
              <a:t>Tendências da Urbanização – Brasil 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endParaRPr lang="pt-BR" sz="2400" dirty="0" smtClean="0">
              <a:solidFill>
                <a:srgbClr val="FCFBF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2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7" r="35095"/>
          <a:stretch/>
        </p:blipFill>
        <p:spPr>
          <a:xfrm rot="5400000">
            <a:off x="3939637" y="1653637"/>
            <a:ext cx="1264726" cy="914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3" y="11088"/>
            <a:ext cx="2214410" cy="8935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94541"/>
            <a:ext cx="3010644" cy="6901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86" y="904622"/>
            <a:ext cx="8949627" cy="4082709"/>
          </a:xfrm>
          <a:prstGeom prst="rect">
            <a:avLst/>
          </a:prstGeom>
          <a:noFill/>
        </p:spPr>
        <p:txBody>
          <a:bodyPr wrap="square" lIns="102860" tIns="51429" rIns="102860" bIns="51429" rtlCol="0">
            <a:spAutoFit/>
          </a:bodyPr>
          <a:lstStyle/>
          <a:p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 </a:t>
            </a:r>
            <a:r>
              <a:rPr lang="pt-BR" sz="2800" b="1" dirty="0"/>
              <a:t>HABITAT III </a:t>
            </a:r>
            <a:endParaRPr lang="pt-BR" sz="2800" b="1" dirty="0" smtClean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NEW URBAN AGENDA </a:t>
            </a:r>
          </a:p>
          <a:p>
            <a:pPr algn="ctr"/>
            <a:endParaRPr lang="pt-BR" sz="2800" dirty="0" smtClean="0"/>
          </a:p>
          <a:p>
            <a:pPr algn="ctr"/>
            <a:endParaRPr lang="pt-BR" sz="2800" b="1" dirty="0">
              <a:ea typeface="Adobe Gothic Std B" pitchFamily="34" charset="-128"/>
            </a:endParaRPr>
          </a:p>
          <a:p>
            <a:pPr algn="ctr"/>
            <a:r>
              <a:rPr lang="pt-BR" sz="2800" b="1" dirty="0" smtClean="0">
                <a:ea typeface="Adobe Gothic Std B" pitchFamily="34" charset="-128"/>
              </a:rPr>
              <a:t>Destaques</a:t>
            </a:r>
          </a:p>
          <a:p>
            <a:pPr algn="ctr"/>
            <a:endParaRPr lang="pt-BR" sz="2800" b="1" dirty="0">
              <a:ea typeface="Adobe Gothic Std B" pitchFamily="34" charset="-128"/>
            </a:endParaRPr>
          </a:p>
          <a:p>
            <a:pPr algn="ctr"/>
            <a:endParaRPr lang="pt-BR" sz="2600" b="1" dirty="0"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7" r="35095"/>
          <a:stretch/>
        </p:blipFill>
        <p:spPr>
          <a:xfrm rot="5400000">
            <a:off x="3922691" y="1988407"/>
            <a:ext cx="1264726" cy="914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3" y="11088"/>
            <a:ext cx="2214410" cy="8935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94541"/>
            <a:ext cx="3010644" cy="6901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5419" y="980728"/>
            <a:ext cx="8579270" cy="4912295"/>
          </a:xfrm>
          <a:prstGeom prst="rect">
            <a:avLst/>
          </a:prstGeom>
          <a:noFill/>
        </p:spPr>
        <p:txBody>
          <a:bodyPr wrap="square" lIns="102860" tIns="51429" rIns="102860" bIns="51429" rtlCol="0">
            <a:spAutoFit/>
          </a:bodyPr>
          <a:lstStyle/>
          <a:p>
            <a:r>
              <a:rPr lang="pt-PT" sz="1600" b="1" dirty="0" smtClean="0"/>
              <a:t>Princípios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smtClean="0"/>
              <a:t>-Não deixar ninguém para atrás, </a:t>
            </a:r>
            <a:r>
              <a:rPr lang="pt-PT" sz="1600" b="1" dirty="0" smtClean="0"/>
              <a:t>erradicar a pobreza extrema, </a:t>
            </a:r>
            <a:r>
              <a:rPr lang="pt-PT" sz="1600" dirty="0" smtClean="0"/>
              <a:t>garantindo a igualdade de direitos e oportunidades, a diversidade sócio-econômica e cultural, a integração no espaço urbano,  melhorando as condições de habitação, de educação, de segurança alimentar e de nutrição, de saúde e de bem-estar; combatendo as epidemias de AIDS, tuberculose e malária, promovendo a segurança e eliminando a discriminação e todas as formas de violência;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 smtClean="0"/>
              <a:t>-Aproveitar os benefícios da </a:t>
            </a:r>
            <a:r>
              <a:rPr lang="pt-PT" sz="1600" b="1" dirty="0" smtClean="0"/>
              <a:t>urbanização </a:t>
            </a:r>
            <a:r>
              <a:rPr lang="pt-PT" sz="1600" dirty="0" smtClean="0"/>
              <a:t>bem </a:t>
            </a:r>
            <a:r>
              <a:rPr lang="pt-PT" sz="1600" b="1" dirty="0" smtClean="0"/>
              <a:t>planejada</a:t>
            </a:r>
            <a:r>
              <a:rPr lang="pt-PT" sz="1600" dirty="0" smtClean="0"/>
              <a:t>, promover o emprego pleno e produtivo e o trabalho digno para todos, prevenir a especulação da terra; e promover a segurança da posse de terra.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b="1" dirty="0" smtClean="0"/>
              <a:t>-Sustentabilidade ambiental</a:t>
            </a:r>
            <a:r>
              <a:rPr lang="pt-PT" sz="1600" dirty="0" smtClean="0"/>
              <a:t>: por meio da promoção de energia limpa, o uso sustentável da terra e recursos no desenvolvimento urbano, bem como dos ecossistemas e da biodiversidade, incluindo a adoção de estilos de vida saudáveis ​​em harmonia com a natureza; a promoção de padrões de consumo e produção sustentáveis; construção da resiliência urbana; redução dos riscos de desastres; e mitigação e adaptação às mudanças climáticas. </a:t>
            </a:r>
            <a:endParaRPr lang="pt-PT" sz="1600" dirty="0"/>
          </a:p>
          <a:p>
            <a:pPr algn="ctr"/>
            <a:r>
              <a:rPr lang="pt-PT" sz="1600" b="1" dirty="0"/>
              <a:t> </a:t>
            </a:r>
            <a:r>
              <a:rPr lang="pt-PT" sz="1600" b="1" dirty="0" smtClean="0"/>
              <a:t> </a:t>
            </a:r>
            <a:r>
              <a:rPr lang="pt-PT" sz="1600" b="1" u="sng" dirty="0" smtClean="0"/>
              <a:t>Promover a inserção dos aspectos econômicos e socioambientais na política urbana ( articulação e integração )   </a:t>
            </a:r>
            <a:endParaRPr lang="pt-BR" sz="1600" b="1" u="sng" dirty="0"/>
          </a:p>
        </p:txBody>
      </p:sp>
    </p:spTree>
    <p:extLst>
      <p:ext uri="{BB962C8B-B14F-4D97-AF65-F5344CB8AC3E}">
        <p14:creationId xmlns:p14="http://schemas.microsoft.com/office/powerpoint/2010/main" val="30929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2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2132856"/>
            <a:ext cx="7344816" cy="344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b="1" dirty="0" smtClean="0"/>
              <a:t>  I.  </a:t>
            </a:r>
            <a:r>
              <a:rPr lang="es-ES" b="1" dirty="0" err="1" smtClean="0"/>
              <a:t>Atividades</a:t>
            </a:r>
            <a:r>
              <a:rPr lang="es-ES" b="1" dirty="0" smtClean="0"/>
              <a:t> do </a:t>
            </a:r>
            <a:r>
              <a:rPr lang="es-ES" b="1" dirty="0" err="1" smtClean="0"/>
              <a:t>MCidades</a:t>
            </a:r>
            <a:r>
              <a:rPr lang="es-ES" b="1" dirty="0" smtClean="0"/>
              <a:t>    </a:t>
            </a:r>
          </a:p>
          <a:p>
            <a:pPr>
              <a:buFont typeface="Wingdings" pitchFamily="2" charset="2"/>
              <a:buChar char="§"/>
            </a:pPr>
            <a:endParaRPr lang="es-ES" b="1" dirty="0" smtClean="0"/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pPr>
              <a:buFont typeface="Wingdings" pitchFamily="2" charset="2"/>
              <a:buChar char="§"/>
            </a:pPr>
            <a:r>
              <a:rPr lang="es-ES" b="1" dirty="0" smtClean="0"/>
              <a:t> II.  A Nova Agenda Urbana e  Perspectivas  para  Políticas Urbanas </a:t>
            </a:r>
            <a:r>
              <a:rPr lang="es-ES" b="1" dirty="0" err="1" smtClean="0"/>
              <a:t>Nacionais</a:t>
            </a:r>
            <a:r>
              <a:rPr lang="es-ES" b="1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s-ES" b="1" dirty="0" smtClean="0"/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pPr>
              <a:buFont typeface="Wingdings" pitchFamily="2" charset="2"/>
              <a:buChar char="§"/>
            </a:pPr>
            <a:r>
              <a:rPr lang="es-ES" b="1" dirty="0" smtClean="0"/>
              <a:t> III . </a:t>
            </a:r>
            <a:r>
              <a:rPr lang="es-ES" b="1" dirty="0" err="1" smtClean="0"/>
              <a:t>Desafios</a:t>
            </a:r>
            <a:r>
              <a:rPr lang="es-ES" b="1" dirty="0" smtClean="0"/>
              <a:t> para </a:t>
            </a:r>
            <a:r>
              <a:rPr lang="es-ES" b="1" dirty="0" err="1" smtClean="0"/>
              <a:t>implementação</a:t>
            </a:r>
            <a:r>
              <a:rPr lang="es-ES" b="1" dirty="0" smtClean="0"/>
              <a:t> da  Nova Agenda Urbana </a:t>
            </a:r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endParaRPr lang="es-ES" b="1" dirty="0" smtClean="0"/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endParaRPr lang="es-ES" b="1" dirty="0" smtClean="0"/>
          </a:p>
          <a:p>
            <a:pPr>
              <a:buFont typeface="Wingdings" pitchFamily="2" charset="2"/>
              <a:buChar char="§"/>
            </a:pPr>
            <a:endParaRPr lang="es-ES" b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620688"/>
            <a:ext cx="8208912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 Nova  Agenda Urbana </a:t>
            </a:r>
          </a:p>
          <a:p>
            <a:pPr algn="ctr"/>
            <a:r>
              <a:rPr lang="pt-BR" sz="2400" b="1" dirty="0" smtClean="0"/>
              <a:t>Balanço e Ponderações  sobre o HABITAT III </a:t>
            </a:r>
          </a:p>
          <a:p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02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1" r="19255"/>
          <a:stretch/>
        </p:blipFill>
        <p:spPr>
          <a:xfrm rot="5400000">
            <a:off x="3809217" y="1540164"/>
            <a:ext cx="1491673" cy="914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3" y="11088"/>
            <a:ext cx="2214410" cy="8935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94541"/>
            <a:ext cx="3010644" cy="6901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5419" y="980728"/>
            <a:ext cx="8579270" cy="3309484"/>
          </a:xfrm>
          <a:prstGeom prst="rect">
            <a:avLst/>
          </a:prstGeom>
          <a:noFill/>
        </p:spPr>
        <p:txBody>
          <a:bodyPr wrap="square" lIns="102860" tIns="51429" rIns="102860" bIns="51429" rtlCol="0">
            <a:spAutoFit/>
          </a:bodyPr>
          <a:lstStyle/>
          <a:p>
            <a:r>
              <a:rPr lang="pt-PT" sz="1600" b="1" dirty="0" smtClean="0"/>
              <a:t>Compromissos</a:t>
            </a:r>
          </a:p>
          <a:p>
            <a:pPr algn="just"/>
            <a:endParaRPr lang="pt-PT" sz="1600" dirty="0" smtClean="0"/>
          </a:p>
          <a:p>
            <a:pPr algn="just"/>
            <a:r>
              <a:rPr lang="pt-PT" sz="1600" dirty="0" smtClean="0"/>
              <a:t>Trabalhar para uma</a:t>
            </a:r>
            <a:r>
              <a:rPr lang="pt-PT" sz="1600" b="1" dirty="0" smtClean="0"/>
              <a:t> </a:t>
            </a:r>
            <a:r>
              <a:rPr lang="pt-PT" sz="1600" b="1" u="sng" dirty="0" smtClean="0"/>
              <a:t>mudança de paradigma urbano</a:t>
            </a:r>
            <a:r>
              <a:rPr lang="pt-PT" sz="1600" dirty="0" smtClean="0"/>
              <a:t> numa nova agenda urbana que: </a:t>
            </a:r>
          </a:p>
          <a:p>
            <a:pPr algn="just"/>
            <a:endParaRPr lang="pt-PT" sz="1600" dirty="0"/>
          </a:p>
          <a:p>
            <a:pPr marL="342900" indent="-342900" algn="just">
              <a:buAutoNum type="alphaUcParenBoth"/>
            </a:pPr>
            <a:r>
              <a:rPr lang="pt-PT" sz="1600" dirty="0" smtClean="0"/>
              <a:t>Mude a nossa forma de planejar, financiar, desenvolver, administrar e gerenciar as cidades, reconhecendo o desenvolvimento urbano e territorial sustentável como essencial para a realização do desenvolvimento sustentável e próspero para todos; </a:t>
            </a:r>
          </a:p>
          <a:p>
            <a:pPr algn="just"/>
            <a:endParaRPr lang="pt-PT" sz="1600" dirty="0" smtClean="0"/>
          </a:p>
          <a:p>
            <a:pPr marL="342900" indent="-342900" algn="just">
              <a:buAutoNum type="alphaUcParenBoth"/>
            </a:pPr>
            <a:r>
              <a:rPr lang="pt-PT" sz="1600" dirty="0" smtClean="0"/>
              <a:t>Reconheça o papel de liderança dos governos nacionais na definição e implementação de políticas urbanas inclusivas e eficazes, reconheça as contribuições igualmente importantes dos governos sub nacionais e locais, bem como da sociedade civil e outras partes interessadas, de forma transparente e responsável; </a:t>
            </a:r>
          </a:p>
          <a:p>
            <a:pPr algn="just"/>
            <a:endParaRPr lang="pt-PT" sz="1600" dirty="0" smtClean="0"/>
          </a:p>
          <a:p>
            <a:pPr marL="342900" indent="-342900" algn="just">
              <a:buAutoNum type="alphaUcParenBoth"/>
            </a:pPr>
            <a:r>
              <a:rPr lang="pt-PT" sz="1600" dirty="0" smtClean="0"/>
              <a:t>Adote uma abordagem sustentável, </a:t>
            </a:r>
            <a:r>
              <a:rPr lang="pt-PT" sz="1600" b="1" dirty="0" smtClean="0"/>
              <a:t>centrada nas pessoas.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2488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352425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85000"/>
                  </a:schemeClr>
                </a:solidFill>
              </a:rPr>
              <a:pPr/>
              <a:t>21</a:t>
            </a:fld>
            <a:endParaRPr lang="pt-BR" altLang="pt-B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8128619" y="6356350"/>
            <a:ext cx="2132013" cy="363538"/>
          </a:xfrm>
        </p:spPr>
        <p:txBody>
          <a:bodyPr/>
          <a:lstStyle/>
          <a:p>
            <a:fld id="{7C631A6C-3089-4276-9030-34D5893F37DF}" type="slidenum">
              <a:rPr lang="pt-BR" altLang="pt-BR" smtClean="0">
                <a:solidFill>
                  <a:schemeClr val="bg1"/>
                </a:solidFill>
              </a:rPr>
              <a:pPr/>
              <a:t>22</a:t>
            </a:fld>
            <a:endParaRPr lang="pt-BR" altLang="pt-BR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-252535" y="-171399"/>
            <a:ext cx="9753970" cy="7122516"/>
            <a:chOff x="-571536" y="-357214"/>
            <a:chExt cx="10689981" cy="756285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71536" y="-357214"/>
              <a:ext cx="10689981" cy="7562850"/>
            </a:xfrm>
            <a:prstGeom prst="rect">
              <a:avLst/>
            </a:prstGeom>
            <a:ln>
              <a:solidFill>
                <a:srgbClr val="FF6600"/>
              </a:solidFill>
            </a:ln>
            <a:effectLst>
              <a:outerShdw blurRad="50800" dist="50800" dir="5400000" algn="ctr" rotWithShape="0">
                <a:srgbClr val="FF6600"/>
              </a:outerShdw>
              <a:softEdge rad="112500"/>
            </a:effectLst>
          </p:spPr>
        </p:pic>
        <p:sp>
          <p:nvSpPr>
            <p:cNvPr id="12" name="Triângulo isósceles 11"/>
            <p:cNvSpPr/>
            <p:nvPr/>
          </p:nvSpPr>
          <p:spPr>
            <a:xfrm rot="20463511">
              <a:off x="6399130" y="3462230"/>
              <a:ext cx="631317" cy="359039"/>
            </a:xfrm>
            <a:prstGeom prst="triangle">
              <a:avLst/>
            </a:prstGeom>
            <a:solidFill>
              <a:schemeClr val="accent6">
                <a:alpha val="49000"/>
              </a:schemeClr>
            </a:solidFill>
            <a:ln>
              <a:solidFill>
                <a:srgbClr val="FF6600"/>
              </a:solidFill>
            </a:ln>
            <a:effectLst>
              <a:outerShdw blurRad="50800" dist="50800" dir="5400000" algn="ctr" rotWithShape="0">
                <a:srgbClr val="FF6600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13" name="Arco 12"/>
            <p:cNvSpPr/>
            <p:nvPr/>
          </p:nvSpPr>
          <p:spPr>
            <a:xfrm rot="17782408">
              <a:off x="5410840" y="2436198"/>
              <a:ext cx="2608343" cy="2695337"/>
            </a:xfrm>
            <a:prstGeom prst="arc">
              <a:avLst>
                <a:gd name="adj1" fmla="val 13219701"/>
                <a:gd name="adj2" fmla="val 0"/>
              </a:avLst>
            </a:prstGeom>
            <a:ln w="60325">
              <a:solidFill>
                <a:srgbClr val="FF6600"/>
              </a:solidFill>
            </a:ln>
            <a:effectLst>
              <a:outerShdw blurRad="50800" dist="50800" dir="5400000" algn="ctr" rotWithShape="0">
                <a:srgbClr val="FF6600"/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/>
            </a:p>
          </p:txBody>
        </p:sp>
        <p:sp>
          <p:nvSpPr>
            <p:cNvPr id="14" name="Arco 13"/>
            <p:cNvSpPr/>
            <p:nvPr/>
          </p:nvSpPr>
          <p:spPr>
            <a:xfrm rot="17782408">
              <a:off x="5910689" y="2763190"/>
              <a:ext cx="2036928" cy="2339384"/>
            </a:xfrm>
            <a:prstGeom prst="arc">
              <a:avLst>
                <a:gd name="adj1" fmla="val 13219701"/>
                <a:gd name="adj2" fmla="val 0"/>
              </a:avLst>
            </a:prstGeom>
            <a:ln w="41275">
              <a:solidFill>
                <a:srgbClr val="FF6600"/>
              </a:solidFill>
            </a:ln>
            <a:effectLst>
              <a:outerShdw blurRad="50800" dist="50800" dir="5400000" algn="ctr" rotWithShape="0">
                <a:srgbClr val="FF6600"/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pt-BR"/>
            </a:p>
          </p:txBody>
        </p:sp>
      </p:grpSp>
      <p:sp>
        <p:nvSpPr>
          <p:cNvPr id="15" name="Espaço Reservado para Número de Slide 4"/>
          <p:cNvSpPr txBox="1">
            <a:spLocks/>
          </p:cNvSpPr>
          <p:nvPr/>
        </p:nvSpPr>
        <p:spPr bwMode="auto">
          <a:xfrm>
            <a:off x="8388896" y="6494462"/>
            <a:ext cx="75510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kern="1200">
                <a:solidFill>
                  <a:srgbClr val="000000"/>
                </a:solidFill>
                <a:latin typeface="+mn-lt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icrosoft YaHei" pitchFamily="34" charset="-122"/>
                <a:cs typeface="+mn-cs"/>
              </a:defRPr>
            </a:lvl9pPr>
          </a:lstStyle>
          <a:p>
            <a:fld id="{6A57941C-5C64-41E3-950D-51E4CCAAA7AC}" type="slidenum">
              <a:rPr lang="pt-BR" altLang="pt-BR" smtClean="0">
                <a:solidFill>
                  <a:schemeClr val="bg1">
                    <a:lumMod val="85000"/>
                  </a:schemeClr>
                </a:solidFill>
              </a:rPr>
              <a:pPr/>
              <a:t>22</a:t>
            </a:fld>
            <a:endParaRPr lang="pt-BR" altLang="pt-B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1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7669" cy="1587450"/>
          </a:xfrm>
        </p:spPr>
        <p:txBody>
          <a:bodyPr/>
          <a:lstStyle/>
          <a:p>
            <a:r>
              <a:rPr lang="es-CL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s-CL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América </a:t>
            </a:r>
            <a:r>
              <a:rPr lang="es-CL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Latina e Caribe – PIB, </a:t>
            </a:r>
            <a:r>
              <a:rPr lang="es-CL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2010  (</a:t>
            </a:r>
            <a:r>
              <a:rPr lang="es-CL" sz="20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s-CL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s-CL" sz="20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milhões</a:t>
            </a:r>
            <a:r>
              <a:rPr lang="es-CL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de dólares </a:t>
            </a:r>
            <a:r>
              <a:rPr lang="es-CL" sz="20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correntes</a:t>
            </a:r>
            <a:r>
              <a:rPr lang="es-CL" sz="2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s-CL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C631A6C-3089-4276-9030-34D5893F37DF}" type="slidenum">
              <a:rPr lang="pt-BR" altLang="pt-BR" smtClean="0"/>
              <a:pPr/>
              <a:t>23</a:t>
            </a:fld>
            <a:endParaRPr lang="pt-BR" altLang="pt-BR"/>
          </a:p>
        </p:txBody>
      </p:sp>
      <p:pic>
        <p:nvPicPr>
          <p:cNvPr id="5" name="Picture 3" descr="C:\Users\Sergio Gonzalez\Desktop\My Local Documents\Panorama DT III\Mapas\PIB TOTAL 2010 2D  v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6165304"/>
            <a:ext cx="7911608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400" dirty="0" smtClean="0"/>
              <a:t>Fonte; CEPAL, 2015b. Panorama Territorial com base nos dados dos países. Ricardo </a:t>
            </a:r>
            <a:r>
              <a:rPr lang="pt-BR" sz="1400" dirty="0" err="1" smtClean="0"/>
              <a:t>Jordán</a:t>
            </a:r>
            <a:r>
              <a:rPr lang="pt-BR" sz="1400" dirty="0" smtClean="0"/>
              <a:t>. </a:t>
            </a:r>
            <a:endParaRPr lang="es-CL" sz="14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06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5700"/>
            <a:ext cx="57054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35147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8388350" y="6494463"/>
            <a:ext cx="755650" cy="363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000296-4E24-4BA5-814B-4843B83FFC0E}" type="slidenum">
              <a:rPr lang="pt-BR" altLang="pt-BR"/>
              <a:pPr>
                <a:defRPr/>
              </a:pPr>
              <a:t>24</a:t>
            </a:fld>
            <a:endParaRPr lang="pt-BR" altLang="pt-BR" dirty="0"/>
          </a:p>
        </p:txBody>
      </p:sp>
      <p:sp>
        <p:nvSpPr>
          <p:cNvPr id="8197" name="Retângulo 6"/>
          <p:cNvSpPr>
            <a:spLocks noChangeArrowheads="1"/>
          </p:cNvSpPr>
          <p:nvPr/>
        </p:nvSpPr>
        <p:spPr bwMode="auto">
          <a:xfrm>
            <a:off x="2564546" y="506413"/>
            <a:ext cx="3919663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800" b="1" dirty="0" smtClean="0"/>
              <a:t>Brasil  - Rede Urbana </a:t>
            </a:r>
            <a:endParaRPr lang="pt-BR" altLang="pt-BR" sz="2800" b="1" dirty="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495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2"/>
          <p:cNvSpPr>
            <a:spLocks noChangeArrowheads="1"/>
          </p:cNvSpPr>
          <p:nvPr/>
        </p:nvSpPr>
        <p:spPr bwMode="auto">
          <a:xfrm>
            <a:off x="0" y="0"/>
            <a:ext cx="9144000" cy="602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1385" r="11070" b="4935"/>
          <a:stretch>
            <a:fillRect/>
          </a:stretch>
        </p:blipFill>
        <p:spPr bwMode="auto">
          <a:xfrm>
            <a:off x="755650" y="1081088"/>
            <a:ext cx="74850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7380288" y="5999163"/>
            <a:ext cx="792162" cy="525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9221" name="Retângulo 2"/>
          <p:cNvSpPr>
            <a:spLocks noChangeArrowheads="1"/>
          </p:cNvSpPr>
          <p:nvPr/>
        </p:nvSpPr>
        <p:spPr bwMode="auto">
          <a:xfrm>
            <a:off x="6300788" y="981075"/>
            <a:ext cx="1573212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9222" name="Retângulo 7"/>
          <p:cNvSpPr>
            <a:spLocks noChangeArrowheads="1"/>
          </p:cNvSpPr>
          <p:nvPr/>
        </p:nvSpPr>
        <p:spPr bwMode="auto">
          <a:xfrm>
            <a:off x="1157114" y="506413"/>
            <a:ext cx="6734537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800" b="1" dirty="0" err="1"/>
              <a:t>Brazil</a:t>
            </a:r>
            <a:r>
              <a:rPr lang="pt-BR" altLang="pt-BR" sz="2800" b="1" dirty="0"/>
              <a:t> -  </a:t>
            </a:r>
            <a:r>
              <a:rPr lang="pt-BR" altLang="pt-BR" sz="2800" b="1" dirty="0" smtClean="0"/>
              <a:t>Sistemas Urbanos / Regionais</a:t>
            </a:r>
            <a:endParaRPr lang="pt-BR" altLang="pt-BR" sz="2800" b="1" dirty="0"/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9461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96" y="1195580"/>
            <a:ext cx="8893807" cy="446683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7624" y="2606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Verdana"/>
                <a:cs typeface="Verdana"/>
              </a:rPr>
              <a:t>Indicadores</a:t>
            </a:r>
            <a:r>
              <a:rPr lang="en-US" b="1" dirty="0" smtClean="0">
                <a:latin typeface="Verdana"/>
                <a:cs typeface="Verdana"/>
              </a:rPr>
              <a:t> - </a:t>
            </a:r>
            <a:r>
              <a:rPr lang="en-US" b="1" dirty="0" err="1" smtClean="0">
                <a:latin typeface="Verdana"/>
                <a:cs typeface="Verdana"/>
              </a:rPr>
              <a:t>Aglomerados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Subnormais</a:t>
            </a:r>
            <a:endParaRPr lang="en-US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81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96" y="1200659"/>
            <a:ext cx="8893807" cy="44566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47664" y="332657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Verdana"/>
                <a:cs typeface="Verdana"/>
              </a:rPr>
              <a:t>Outros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Indicadores</a:t>
            </a:r>
            <a:r>
              <a:rPr lang="en-US" b="1" dirty="0" smtClean="0">
                <a:latin typeface="Verdana"/>
                <a:cs typeface="Verdana"/>
              </a:rPr>
              <a:t> – </a:t>
            </a:r>
            <a:r>
              <a:rPr lang="en-US" b="1" dirty="0" err="1" smtClean="0">
                <a:latin typeface="Verdana"/>
                <a:cs typeface="Verdana"/>
              </a:rPr>
              <a:t>Acesso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aos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Serviços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Públicos</a:t>
            </a:r>
            <a:endParaRPr lang="en-US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9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96" y="1271763"/>
            <a:ext cx="8893807" cy="431447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83568" y="476673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Outros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Indicadores</a:t>
            </a:r>
            <a:r>
              <a:rPr lang="en-US" b="1" dirty="0" smtClean="0">
                <a:latin typeface="Verdana"/>
                <a:cs typeface="Verdana"/>
              </a:rPr>
              <a:t>  - </a:t>
            </a:r>
            <a:r>
              <a:rPr lang="en-US" b="1" dirty="0" err="1" smtClean="0">
                <a:latin typeface="Verdana"/>
                <a:cs typeface="Verdana"/>
              </a:rPr>
              <a:t>Indicadores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b="1" dirty="0" err="1" smtClean="0">
                <a:latin typeface="Verdana"/>
                <a:cs typeface="Verdana"/>
              </a:rPr>
              <a:t>Sociais</a:t>
            </a:r>
            <a:r>
              <a:rPr lang="en-US" b="1" dirty="0" smtClean="0">
                <a:latin typeface="Verdana"/>
                <a:cs typeface="Verdana"/>
              </a:rPr>
              <a:t>    </a:t>
            </a:r>
            <a:endParaRPr lang="en-US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6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29</a:t>
            </a:fld>
            <a:endParaRPr lang="pt-BR" altLang="pt-BR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08520" y="1700808"/>
            <a:ext cx="8784976" cy="40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algn="just" eaLnBrk="0">
              <a:lnSpc>
                <a:spcPct val="150000"/>
              </a:lnSpc>
              <a:spcBef>
                <a:spcPct val="20000"/>
              </a:spcBef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as condições de vida da população, especialmente a que vive na pobreza;</a:t>
            </a: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a competitividade das cidades;</a:t>
            </a: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o planejamento e a gestão urbana – fortalecimento institucional (Regiões Metropolitanas, aglomerações urbanas, e cidades médias);</a:t>
            </a: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a capacidade de investimento; e</a:t>
            </a: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Sustentabilidade ambiental.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91680" y="517974"/>
            <a:ext cx="540060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indent="0" algn="ctr" hangingPunct="1">
              <a:lnSpc>
                <a:spcPct val="115000"/>
              </a:lnSpc>
              <a:spcAft>
                <a:spcPts val="1000"/>
              </a:spcAft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  -  Políticas Públicas </a:t>
            </a:r>
          </a:p>
          <a:p>
            <a:pPr marL="1587" indent="0" algn="ctr" hangingPunct="1">
              <a:lnSpc>
                <a:spcPct val="115000"/>
              </a:lnSpc>
              <a:spcAft>
                <a:spcPts val="1000"/>
              </a:spcAft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839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3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2132856"/>
            <a:ext cx="7344816" cy="421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b="1" dirty="0" smtClean="0"/>
              <a:t>  I.  </a:t>
            </a:r>
            <a:r>
              <a:rPr lang="es-ES" b="1" dirty="0" err="1" smtClean="0"/>
              <a:t>Atividades</a:t>
            </a:r>
            <a:r>
              <a:rPr lang="es-ES" b="1" dirty="0" smtClean="0"/>
              <a:t> do </a:t>
            </a:r>
            <a:r>
              <a:rPr lang="es-ES" b="1" dirty="0" err="1" smtClean="0"/>
              <a:t>MCidades</a:t>
            </a:r>
            <a:r>
              <a:rPr lang="es-ES" b="1" dirty="0" smtClean="0"/>
              <a:t>  - Eventos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smtClean="0"/>
              <a:t>Eventos </a:t>
            </a:r>
            <a:r>
              <a:rPr lang="es-ES" b="1" dirty="0" err="1" smtClean="0"/>
              <a:t>Oficiais</a:t>
            </a:r>
            <a:r>
              <a:rPr lang="es-ES" b="1" dirty="0" smtClean="0"/>
              <a:t>  /   </a:t>
            </a:r>
            <a:r>
              <a:rPr lang="es-ES" b="1" dirty="0" err="1" smtClean="0"/>
              <a:t>Plenária</a:t>
            </a:r>
            <a:r>
              <a:rPr lang="es-ES" b="1" dirty="0" smtClean="0"/>
              <a:t> , </a:t>
            </a:r>
            <a:r>
              <a:rPr lang="es-ES" b="1" dirty="0" err="1" smtClean="0"/>
              <a:t>Sessões</a:t>
            </a:r>
            <a:r>
              <a:rPr lang="es-ES" b="1" dirty="0" smtClean="0"/>
              <a:t> </a:t>
            </a:r>
            <a:r>
              <a:rPr lang="es-ES" b="1" dirty="0" err="1" smtClean="0"/>
              <a:t>Especiais</a:t>
            </a:r>
            <a:r>
              <a:rPr lang="es-ES" b="1" dirty="0" smtClean="0"/>
              <a:t> </a:t>
            </a:r>
          </a:p>
          <a:p>
            <a:pPr marL="285750" indent="-285750">
              <a:buFontTx/>
              <a:buChar char="-"/>
            </a:pPr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smtClean="0"/>
              <a:t>Eventos Paralelos</a:t>
            </a:r>
          </a:p>
          <a:p>
            <a:pPr marL="285750" indent="-285750">
              <a:buFontTx/>
              <a:buChar char="-"/>
            </a:pP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Mesas Redondas</a:t>
            </a:r>
          </a:p>
          <a:p>
            <a:pPr marL="285750" indent="-285750">
              <a:buFontTx/>
              <a:buChar char="-"/>
            </a:pPr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i="1" dirty="0" smtClean="0"/>
              <a:t>Net </a:t>
            </a:r>
            <a:r>
              <a:rPr lang="es-ES" b="1" i="1" dirty="0" err="1" smtClean="0"/>
              <a:t>Working</a:t>
            </a:r>
            <a:r>
              <a:rPr lang="es-ES" b="1" i="1" dirty="0" smtClean="0"/>
              <a:t> </a:t>
            </a:r>
            <a:r>
              <a:rPr lang="es-ES" b="1" i="1" dirty="0" err="1" smtClean="0"/>
              <a:t>Events</a:t>
            </a:r>
            <a:endParaRPr lang="es-ES" b="1" i="1" dirty="0" smtClean="0"/>
          </a:p>
          <a:p>
            <a:pPr marL="285750" indent="-285750">
              <a:buFontTx/>
              <a:buChar char="-"/>
            </a:pPr>
            <a:endParaRPr lang="es-ES" b="1" i="1" dirty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Reuniões</a:t>
            </a:r>
            <a:r>
              <a:rPr lang="es-ES" b="1" dirty="0" smtClean="0"/>
              <a:t> </a:t>
            </a:r>
            <a:r>
              <a:rPr lang="es-ES" b="1" dirty="0" err="1" smtClean="0"/>
              <a:t>Bilaterais</a:t>
            </a:r>
            <a:endParaRPr lang="es-ES" b="1" dirty="0" smtClean="0"/>
          </a:p>
          <a:p>
            <a:pPr marL="285750" indent="-285750">
              <a:buFontTx/>
              <a:buChar char="-"/>
            </a:pPr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Reuniões</a:t>
            </a:r>
            <a:r>
              <a:rPr lang="es-ES" b="1" dirty="0" smtClean="0"/>
              <a:t> </a:t>
            </a:r>
            <a:r>
              <a:rPr lang="es-ES" b="1" dirty="0" err="1" smtClean="0"/>
              <a:t>Multilaterais</a:t>
            </a:r>
            <a:r>
              <a:rPr lang="es-ES" b="1" dirty="0" smtClean="0"/>
              <a:t> </a:t>
            </a:r>
          </a:p>
          <a:p>
            <a:r>
              <a:rPr lang="es-ES" b="1" dirty="0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s-ES" b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620688"/>
            <a:ext cx="8208912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 Nova  Agenda Urbana </a:t>
            </a:r>
          </a:p>
          <a:p>
            <a:pPr algn="ctr"/>
            <a:r>
              <a:rPr lang="pt-BR" sz="2400" b="1" dirty="0" smtClean="0"/>
              <a:t>Balanço e Ponderações  sobre o HABITAT III </a:t>
            </a:r>
          </a:p>
          <a:p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77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15421"/>
            <a:ext cx="9036496" cy="56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a rede urbana do país e as demandas </a:t>
            </a: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intra-urbanas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com intervenções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transversais nas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cidades, especialmente em habitação, mobilidade e transporte, saneamento ambiental e planejamento e gestão urbana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>
              <a:lnSpc>
                <a:spcPct val="150000"/>
              </a:lnSpc>
              <a:spcBef>
                <a:spcPct val="20000"/>
              </a:spcBef>
            </a:pPr>
            <a:r>
              <a:rPr lang="pt-BR" altLang="pt-BR" b="1" u="sng" dirty="0">
                <a:latin typeface="Verdana" pitchFamily="34" charset="0"/>
              </a:rPr>
              <a:t>Visão Holística</a:t>
            </a:r>
            <a:endParaRPr lang="pt-BR" altLang="pt-BR" u="sng" dirty="0">
              <a:latin typeface="Verdana" pitchFamily="34" charset="0"/>
            </a:endParaRP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Focalização espacial e social</a:t>
            </a:r>
            <a:r>
              <a:rPr lang="pt-BR" alt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 das políticas setoriais </a:t>
            </a:r>
            <a:r>
              <a:rPr lang="pt-BR" alt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 habitação</a:t>
            </a:r>
            <a:r>
              <a:rPr lang="pt-BR" altLang="pt-BR" sz="1700" dirty="0">
                <a:latin typeface="Arial" panose="020B0604020202020204" pitchFamily="34" charset="0"/>
                <a:cs typeface="Arial" panose="020B0604020202020204" pitchFamily="34" charset="0"/>
              </a:rPr>
              <a:t>, mobilidade e transporte, saneamento ambiental e </a:t>
            </a:r>
            <a:r>
              <a:rPr lang="pt-BR" alt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 e gestão urbana; </a:t>
            </a: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Aperfeiçoamento dos instrumentos de política urbana </a:t>
            </a:r>
            <a:r>
              <a:rPr lang="pt-BR" alt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 criação de novas formas de atuação nas cidades.</a:t>
            </a:r>
            <a:endParaRPr lang="pt-BR" alt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ocalização - número restrito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ações, abrangendo os aspectos espaciais e sociais.  </a:t>
            </a:r>
          </a:p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Espacial -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especial, as grandes cidades – </a:t>
            </a: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metrópoles, centros regionais e centros urbanos, que constituem aglomerações urbanas, e cidades médias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3" y="360363"/>
            <a:ext cx="9144001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US" altLang="pt-BR" sz="2800" b="1" dirty="0">
              <a:latin typeface="Verdana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30</a:t>
            </a:fld>
            <a:endParaRPr lang="pt-BR" altLang="pt-BR" dirty="0"/>
          </a:p>
        </p:txBody>
      </p:sp>
      <p:sp>
        <p:nvSpPr>
          <p:cNvPr id="6" name="Retângulo 5"/>
          <p:cNvSpPr/>
          <p:nvPr/>
        </p:nvSpPr>
        <p:spPr>
          <a:xfrm>
            <a:off x="3156633" y="260648"/>
            <a:ext cx="2736325" cy="497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" indent="0" algn="ctr" hangingPunct="1">
              <a:lnSpc>
                <a:spcPct val="115000"/>
              </a:lnSpc>
              <a:spcAft>
                <a:spcPts val="1000"/>
              </a:spcAft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Gerais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028920"/>
            <a:ext cx="8640960" cy="26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ações devem ser direcionadas às famílias de baixa renda, sendo fortalecidas, particularmente, nas áreas urbanas informais. </a:t>
            </a:r>
          </a:p>
          <a:p>
            <a:pPr algn="just" eaLnBrk="0">
              <a:lnSpc>
                <a:spcPct val="150000"/>
              </a:lnSpc>
              <a:spcBef>
                <a:spcPct val="20000"/>
              </a:spcBef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Nova estratégia para a Regularização Fundiária Urbana – simplificar, desburocratizar</a:t>
            </a:r>
            <a:r>
              <a:rPr lang="pt-BR" dirty="0"/>
              <a:t>, agilizar e tornar transparente </a:t>
            </a:r>
            <a:r>
              <a:rPr lang="pt-BR" dirty="0" smtClean="0"/>
              <a:t>a legislação, as ações </a:t>
            </a:r>
            <a:r>
              <a:rPr lang="pt-BR" dirty="0"/>
              <a:t>e </a:t>
            </a:r>
            <a:r>
              <a:rPr lang="pt-BR" dirty="0" smtClean="0"/>
              <a:t>os procedimentos.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156633" y="260648"/>
            <a:ext cx="2736325" cy="497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" indent="0" algn="ctr" hangingPunct="1">
              <a:lnSpc>
                <a:spcPct val="115000"/>
              </a:lnSpc>
              <a:spcAft>
                <a:spcPts val="1000"/>
              </a:spcAft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Gerais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65000"/>
                  </a:schemeClr>
                </a:solidFill>
              </a:rPr>
              <a:pPr/>
              <a:t>31</a:t>
            </a:fld>
            <a:endParaRPr lang="pt-BR" alt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10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215040"/>
            <a:ext cx="8208912" cy="483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integração das ações de habitação,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saneamento, mobilidade e transporte, bem como de planejamento urbano,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visa a evitar a pulverização de recursos e a intervenção desarticulada e setorial, para que sua ação tenha impactos duradouros e seus programas e projetos sejam sustentáveis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Criação e fortalecimento de mecanismos de governança </a:t>
            </a:r>
            <a:r>
              <a:rPr lang="pt-BR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interfederativa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 e gestão compartilhada, especialmente nas regiões metropolitanas;</a:t>
            </a:r>
          </a:p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instrumentos de planejamento e gestão urbana devem ser aperfeiçoados para acompanhar as transformações da realidade urbana e orientar o crescimento urbano;</a:t>
            </a:r>
          </a:p>
          <a:p>
            <a:pPr algn="just" eaLnBrk="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endParaRPr lang="pt-BR" alt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56633" y="260648"/>
            <a:ext cx="2736325" cy="497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" indent="0" algn="ctr" hangingPunct="1">
              <a:lnSpc>
                <a:spcPct val="115000"/>
              </a:lnSpc>
              <a:spcAft>
                <a:spcPts val="1000"/>
              </a:spcAft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Gerais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65000"/>
                  </a:schemeClr>
                </a:solidFill>
              </a:rPr>
              <a:pPr/>
              <a:t>32</a:t>
            </a:fld>
            <a:endParaRPr lang="pt-BR" alt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66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984671"/>
            <a:ext cx="8496944" cy="195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457200" indent="-457200" algn="just" eaLnBrk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 modernização do sistema de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 e gestão urbana: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 algn="just" eaLnBrk="0">
              <a:lnSpc>
                <a:spcPct val="15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dos instrumentos de planejamento, em especial:</a:t>
            </a:r>
          </a:p>
          <a:p>
            <a:pPr marL="2057400" lvl="3" indent="-457200" algn="just" eaLnBrk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Plano Diretor;</a:t>
            </a:r>
          </a:p>
          <a:p>
            <a:pPr marL="2057400" lvl="3" indent="-457200" algn="just" eaLnBrk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Planos de Expansão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urbana;</a:t>
            </a:r>
          </a:p>
          <a:p>
            <a:pPr marL="2057400" lvl="3" indent="-457200" algn="just" eaLnBrk="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Legislação de parcelamento do solo urbano, e outras.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56633" y="267517"/>
            <a:ext cx="2736325" cy="497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" indent="0" algn="ctr" hangingPunct="1">
              <a:lnSpc>
                <a:spcPct val="115000"/>
              </a:lnSpc>
              <a:spcAft>
                <a:spcPts val="1000"/>
              </a:spcAft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Diretrizes Gerais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65000"/>
                  </a:schemeClr>
                </a:solidFill>
              </a:rPr>
              <a:pPr/>
              <a:t>33</a:t>
            </a:fld>
            <a:endParaRPr lang="pt-BR" altLang="pt-B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20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74980" y="188640"/>
            <a:ext cx="34996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hangingPunct="1">
              <a:lnSpc>
                <a:spcPct val="100000"/>
              </a:lnSpc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Específicas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65000"/>
                  </a:schemeClr>
                </a:solidFill>
              </a:rPr>
              <a:pPr/>
              <a:t>34</a:t>
            </a:fld>
            <a:endParaRPr lang="pt-BR" alt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980728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Enfrentar e </a:t>
            </a:r>
            <a:r>
              <a:rPr lang="pt-BR" b="1" dirty="0"/>
              <a:t>gerir o crescimento </a:t>
            </a:r>
            <a:r>
              <a:rPr lang="pt-BR" b="1" dirty="0" smtClean="0"/>
              <a:t>urbano,</a:t>
            </a:r>
            <a:r>
              <a:rPr lang="pt-BR" dirty="0" smtClean="0"/>
              <a:t>  atendendo a dinâmica populacional dos centros urbanos;</a:t>
            </a:r>
            <a:endParaRPr lang="pt-BR" dirty="0"/>
          </a:p>
          <a:p>
            <a:pPr marL="533400" indent="-53340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Evitar  a favelização e </a:t>
            </a:r>
            <a:r>
              <a:rPr lang="pt-BR" b="1" dirty="0" smtClean="0"/>
              <a:t>melhorar o ambiente de negócios nas cidades</a:t>
            </a:r>
            <a:r>
              <a:rPr lang="pt-BR" dirty="0" smtClean="0"/>
              <a:t>, visando à expansão da atividade econômica e da oportunidade de empregos; </a:t>
            </a:r>
            <a:endParaRPr lang="pt-BR" dirty="0"/>
          </a:p>
          <a:p>
            <a:pPr marL="533400" indent="-53340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Promover políticas públicas para </a:t>
            </a:r>
            <a:r>
              <a:rPr lang="pt-BR" b="1" dirty="0"/>
              <a:t>gestão do solo urbano, habitação, saneamento, transporte e regularização fundiária</a:t>
            </a:r>
            <a:r>
              <a:rPr lang="pt-BR" dirty="0"/>
              <a:t> para as áreas urbanas </a:t>
            </a:r>
            <a:r>
              <a:rPr lang="pt-BR" dirty="0" smtClean="0"/>
              <a:t>periféricas; </a:t>
            </a:r>
            <a:endParaRPr lang="pt-BR" dirty="0"/>
          </a:p>
          <a:p>
            <a:pPr marL="533400" indent="-53340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b="1" dirty="0"/>
              <a:t>Melhorar </a:t>
            </a:r>
            <a:r>
              <a:rPr lang="pt-BR" b="1" dirty="0" smtClean="0"/>
              <a:t>as </a:t>
            </a:r>
            <a:r>
              <a:rPr lang="pt-BR" b="1" dirty="0"/>
              <a:t>conexões </a:t>
            </a:r>
            <a:r>
              <a:rPr lang="pt-BR" b="1" dirty="0" smtClean="0"/>
              <a:t>entre </a:t>
            </a:r>
            <a:r>
              <a:rPr lang="pt-BR" b="1" dirty="0"/>
              <a:t>as </a:t>
            </a:r>
            <a:r>
              <a:rPr lang="pt-BR" b="1" dirty="0" smtClean="0"/>
              <a:t>cidades </a:t>
            </a:r>
            <a:r>
              <a:rPr lang="pt-BR" dirty="0" smtClean="0"/>
              <a:t>- </a:t>
            </a:r>
            <a:r>
              <a:rPr lang="pt-BR" dirty="0"/>
              <a:t>cidades maiores e </a:t>
            </a:r>
            <a:r>
              <a:rPr lang="pt-BR" dirty="0" smtClean="0"/>
              <a:t>regiões metropolitanas -  </a:t>
            </a:r>
            <a:r>
              <a:rPr lang="pt-BR" dirty="0"/>
              <a:t>visando </a:t>
            </a:r>
            <a:r>
              <a:rPr lang="pt-BR" dirty="0" smtClean="0"/>
              <a:t>articulação das políticas sociais e econômicas;</a:t>
            </a:r>
            <a:endParaRPr lang="pt-BR" dirty="0"/>
          </a:p>
          <a:p>
            <a:pPr marL="533400" indent="-533400" algn="just" eaLnBrk="1" hangingPunct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Promover a </a:t>
            </a:r>
            <a:r>
              <a:rPr lang="pt-BR" b="1" dirty="0"/>
              <a:t>integração de atividades urbanas e </a:t>
            </a:r>
            <a:r>
              <a:rPr lang="pt-BR" b="1" dirty="0" smtClean="0"/>
              <a:t>rurais;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56351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836712"/>
            <a:ext cx="8280723" cy="52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Harmonizar e integrar o ordenamento jurídico – urbano, ambiental e políticas regionais;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Simplificar e aperfeiçoar a legislação urbana e ambiental;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Promover a Regularização fundiária;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Integração dos Programas Urbanos;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Promover a isonomia dos procedimentos legais para agentes públicos e privados no desenvolvimento de empreendimentos habitacionais;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Adotar nova abordagem para o planejamento e a gestão urbana;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Reforçar as capacidades institucionais;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Promover a progressividade dos programas urbanos, visando combater o déficit habitacional e a informalidade;</a:t>
            </a:r>
          </a:p>
          <a:p>
            <a:pPr marL="344487" lvl="2" indent="-342900" algn="just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Complementar as ações de habitação com ações de locação social;</a:t>
            </a:r>
            <a:endParaRPr lang="pt-BR" altLang="pt-BR" dirty="0">
              <a:cs typeface="Times New Roman" pitchFamily="18" charset="0"/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65000"/>
                  </a:schemeClr>
                </a:solidFill>
              </a:rPr>
              <a:pPr/>
              <a:t>35</a:t>
            </a:fld>
            <a:endParaRPr lang="pt-BR" alt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74980" y="188640"/>
            <a:ext cx="34996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hangingPunct="1">
              <a:lnSpc>
                <a:spcPct val="100000"/>
              </a:lnSpc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Específicas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8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>
                <a:solidFill>
                  <a:schemeClr val="bg1">
                    <a:lumMod val="50000"/>
                  </a:schemeClr>
                </a:solidFill>
              </a:rPr>
              <a:pPr/>
              <a:t>36</a:t>
            </a:fld>
            <a:endParaRPr lang="pt-BR" alt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74980" y="188640"/>
            <a:ext cx="34996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hangingPunct="1">
              <a:lnSpc>
                <a:spcPct val="100000"/>
              </a:lnSpc>
              <a:buSzPct val="45000"/>
            </a:pPr>
            <a:r>
              <a:rPr lang="pt-BR" alt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Diretrizes Específicas</a:t>
            </a:r>
            <a:endParaRPr lang="pt-BR" alt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980728"/>
            <a:ext cx="8439472" cy="518457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hangingPunct="1">
              <a:lnSpc>
                <a:spcPct val="150000"/>
              </a:lnSpc>
            </a:pPr>
            <a:r>
              <a:rPr lang="pt-BR" sz="1800" kern="0" dirty="0" smtClean="0">
                <a:latin typeface="Arial" charset="0"/>
              </a:rPr>
              <a:t>Os Instrumentos legais devem atender ao seguinte: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Refletir a realidade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Alcançar os objetivos pretendidos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Possuir adequado grau de flexibilidade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Buscar adequação social e econômica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Possuir clareza e agilidade, sendo de fácil compreensão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Preservar peculiaridades  locais e a  autonomia municipal</a:t>
            </a:r>
          </a:p>
          <a:p>
            <a:pPr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kern="0" dirty="0" smtClean="0">
                <a:latin typeface="Arial" charset="0"/>
              </a:rPr>
              <a:t>Buscar a inserção da dimensão econômica nas instâncias decisórias das Políticas Urbanas.</a:t>
            </a:r>
          </a:p>
        </p:txBody>
      </p:sp>
    </p:spTree>
    <p:extLst>
      <p:ext uri="{BB962C8B-B14F-4D97-AF65-F5344CB8AC3E}">
        <p14:creationId xmlns:p14="http://schemas.microsoft.com/office/powerpoint/2010/main" val="2396660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900113" y="357188"/>
            <a:ext cx="76327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9552" y="2048942"/>
            <a:ext cx="7993261" cy="286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Urbanização Inclusiva;</a:t>
            </a: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Competitividade;</a:t>
            </a: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 Ambiental;</a:t>
            </a: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e Gestão Urbana;</a:t>
            </a: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Financiamento</a:t>
            </a:r>
          </a:p>
          <a:p>
            <a:pPr lvl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Institucional;</a:t>
            </a:r>
            <a:endParaRPr lang="pt-BR" alt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37</a:t>
            </a:fld>
            <a:endParaRPr lang="pt-BR" altLang="pt-BR" dirty="0"/>
          </a:p>
        </p:txBody>
      </p:sp>
      <p:sp>
        <p:nvSpPr>
          <p:cNvPr id="7" name="Retângulo 6"/>
          <p:cNvSpPr/>
          <p:nvPr/>
        </p:nvSpPr>
        <p:spPr>
          <a:xfrm>
            <a:off x="2536873" y="1249596"/>
            <a:ext cx="3975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hangingPunct="1">
              <a:lnSpc>
                <a:spcPct val="100000"/>
              </a:lnSpc>
              <a:buSzPct val="45000"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LINHAS DE ATUAÇÃO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522512"/>
            <a:ext cx="914400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Calibri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71550" y="404813"/>
            <a:ext cx="7056438" cy="1063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000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b="1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0063" y="0"/>
            <a:ext cx="8643937" cy="720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altLang="pt-BR" sz="2800" b="1" dirty="0"/>
              <a:t>   </a:t>
            </a:r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50000"/>
              </a:lnSpc>
              <a:buSzPct val="45000"/>
            </a:pPr>
            <a:endParaRPr lang="pt-BR" alt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endParaRPr lang="pt-BR" altLang="pt-BR" sz="2000" b="1" dirty="0"/>
          </a:p>
          <a:p>
            <a:pPr algn="ctr" hangingPunct="1">
              <a:lnSpc>
                <a:spcPct val="100000"/>
              </a:lnSpc>
            </a:pPr>
            <a:r>
              <a:rPr lang="pt-BR" altLang="pt-BR" sz="2000" b="1" dirty="0"/>
              <a:t>  </a:t>
            </a:r>
          </a:p>
          <a:p>
            <a:pPr algn="ctr" hangingPunct="1">
              <a:lnSpc>
                <a:spcPct val="100000"/>
              </a:lnSpc>
            </a:pPr>
            <a:endParaRPr lang="pt-BR" altLang="pt-BR" sz="2800" b="1" dirty="0"/>
          </a:p>
          <a:p>
            <a:pPr algn="ctr" hangingPunct="1">
              <a:lnSpc>
                <a:spcPct val="100000"/>
              </a:lnSpc>
            </a:pPr>
            <a:endParaRPr lang="pt-BR" altLang="pt-BR" sz="2800" b="1" dirty="0"/>
          </a:p>
          <a:p>
            <a:pPr algn="ctr" hangingPunct="1">
              <a:lnSpc>
                <a:spcPct val="100000"/>
              </a:lnSpc>
            </a:pPr>
            <a:endParaRPr lang="pt-BR" altLang="pt-BR" sz="2800" b="1" dirty="0"/>
          </a:p>
          <a:p>
            <a:pPr hangingPunct="1">
              <a:lnSpc>
                <a:spcPct val="100000"/>
              </a:lnSpc>
            </a:pPr>
            <a:endParaRPr lang="pt-BR" altLang="pt-BR" sz="2800" dirty="0">
              <a:latin typeface="Calibri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11559" y="1196752"/>
            <a:ext cx="8064897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2000" b="1" dirty="0" smtClean="0">
                <a:cs typeface="Times New Roman" pitchFamily="18" charset="0"/>
              </a:rPr>
              <a:t>Desafios: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cs typeface="Times New Roman" pitchFamily="18" charset="0"/>
              </a:rPr>
              <a:t>Urbanizar assentamentos informais e </a:t>
            </a:r>
            <a:r>
              <a:rPr lang="pt-BR" altLang="pt-BR" sz="2000" dirty="0">
                <a:cs typeface="Times New Roman" pitchFamily="18" charset="0"/>
              </a:rPr>
              <a:t> </a:t>
            </a:r>
            <a:r>
              <a:rPr lang="pt-BR" altLang="pt-BR" sz="2000" dirty="0" smtClean="0">
                <a:cs typeface="Times New Roman" pitchFamily="18" charset="0"/>
              </a:rPr>
              <a:t>adotar políticas para as áreas de risco;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cs typeface="Times New Roman" pitchFamily="18" charset="0"/>
              </a:rPr>
              <a:t>Melhorar a oferta de serviços públicos. </a:t>
            </a:r>
          </a:p>
          <a:p>
            <a:pPr algn="just">
              <a:lnSpc>
                <a:spcPct val="150000"/>
              </a:lnSpc>
            </a:pPr>
            <a:r>
              <a:rPr lang="pt-BR" altLang="pt-BR" sz="2000" dirty="0" smtClean="0">
                <a:cs typeface="Times New Roman" pitchFamily="18" charset="0"/>
              </a:rPr>
              <a:t> </a:t>
            </a:r>
            <a:endParaRPr lang="pt-BR" altLang="pt-BR" sz="20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sz="2000" b="1" dirty="0" smtClean="0">
                <a:cs typeface="Times New Roman" pitchFamily="18" charset="0"/>
              </a:rPr>
              <a:t>Prioridades</a:t>
            </a:r>
            <a:r>
              <a:rPr lang="pt-BR" altLang="pt-BR" sz="2000" dirty="0" smtClean="0">
                <a:cs typeface="Times New Roman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000" dirty="0" smtClean="0">
                <a:cs typeface="Times New Roman" pitchFamily="18" charset="0"/>
              </a:rPr>
              <a:t>Focalizar os programas integrados, a prestação de serviços públicos e as ações em: áreas urbanas informais (favelas, parcelamento ilegal); urbanização progressiva; regularização fundiária, </a:t>
            </a:r>
            <a:r>
              <a:rPr lang="pt-BR" altLang="pt-BR" sz="2000" b="1" dirty="0" smtClean="0">
                <a:cs typeface="Times New Roman" pitchFamily="18" charset="0"/>
              </a:rPr>
              <a:t>ações socioambientais</a:t>
            </a:r>
            <a:r>
              <a:rPr lang="pt-BR" altLang="pt-BR" sz="2000" dirty="0" smtClean="0">
                <a:cs typeface="Times New Roman" pitchFamily="18" charset="0"/>
              </a:rPr>
              <a:t> e </a:t>
            </a:r>
            <a:r>
              <a:rPr lang="pt-BR" altLang="pt-BR" sz="2000" b="1" dirty="0" smtClean="0">
                <a:cs typeface="Times New Roman" pitchFamily="18" charset="0"/>
              </a:rPr>
              <a:t>locação social</a:t>
            </a:r>
            <a:r>
              <a:rPr lang="pt-BR" altLang="pt-BR" sz="2000" dirty="0" smtClean="0">
                <a:cs typeface="Times New Roman" pitchFamily="18" charset="0"/>
              </a:rPr>
              <a:t>. </a:t>
            </a:r>
            <a:endParaRPr lang="pt-BR" altLang="pt-BR" sz="2000" dirty="0"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38</a:t>
            </a:fld>
            <a:endParaRPr lang="pt-BR" altLang="pt-BR" dirty="0"/>
          </a:p>
        </p:txBody>
      </p:sp>
      <p:sp>
        <p:nvSpPr>
          <p:cNvPr id="8" name="Retângulo 7"/>
          <p:cNvSpPr/>
          <p:nvPr/>
        </p:nvSpPr>
        <p:spPr>
          <a:xfrm>
            <a:off x="2548924" y="116632"/>
            <a:ext cx="3951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ct val="150000"/>
              </a:lnSpc>
              <a:buSzPct val="45000"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Urbanização</a:t>
            </a:r>
            <a:r>
              <a:rPr lang="pt-BR" alt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Inclusiva</a:t>
            </a:r>
          </a:p>
        </p:txBody>
      </p:sp>
    </p:spTree>
    <p:extLst>
      <p:ext uri="{BB962C8B-B14F-4D97-AF65-F5344CB8AC3E}">
        <p14:creationId xmlns:p14="http://schemas.microsoft.com/office/powerpoint/2010/main" val="35416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 rot="10800000">
            <a:off x="0" y="357188"/>
            <a:ext cx="9144000" cy="1587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15900" y="6324600"/>
            <a:ext cx="8470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925"/>
              </a:lnSpc>
              <a:spcBef>
                <a:spcPts val="700"/>
              </a:spcBef>
              <a:buFont typeface="Arial" charset="0"/>
              <a:buNone/>
            </a:pPr>
            <a:r>
              <a:rPr lang="en-GB" altLang="pt-BR" sz="1200" i="1">
                <a:latin typeface="Arial" charset="0"/>
                <a:cs typeface="Arial" charset="0"/>
              </a:rPr>
              <a:t>Recife - Condições Precárias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23875"/>
            <a:ext cx="8599487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tângulo 15"/>
          <p:cNvSpPr>
            <a:spLocks noChangeArrowheads="1"/>
          </p:cNvSpPr>
          <p:nvPr/>
        </p:nvSpPr>
        <p:spPr bwMode="auto">
          <a:xfrm>
            <a:off x="250825" y="-26988"/>
            <a:ext cx="8843963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 anchor="ctr"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2400" b="1" dirty="0">
                <a:solidFill>
                  <a:srgbClr val="000000"/>
                </a:solidFill>
              </a:rPr>
              <a:t>1. EVENTOS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 </a:t>
            </a:r>
            <a:endParaRPr lang="pt-BR" altLang="pt-BR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12389" name="Group 101"/>
          <p:cNvGraphicFramePr>
            <a:graphicFrameLocks noGrp="1"/>
          </p:cNvGraphicFramePr>
          <p:nvPr/>
        </p:nvGraphicFramePr>
        <p:xfrm>
          <a:off x="107950" y="1268413"/>
          <a:ext cx="8893175" cy="5502275"/>
        </p:xfrm>
        <a:graphic>
          <a:graphicData uri="http://schemas.openxmlformats.org/drawingml/2006/table">
            <a:tbl>
              <a:tblPr/>
              <a:tblGrid>
                <a:gridCol w="566738"/>
                <a:gridCol w="893762"/>
                <a:gridCol w="2255838"/>
                <a:gridCol w="5176837"/>
              </a:tblGrid>
              <a:tr h="259063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vert="eaVert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alt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alt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PARTICIPANTES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058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Sessão Plenária</a:t>
                      </a: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b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/>
                      </a:r>
                      <a:b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Abertura Oficial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Rafael Correa – Presidente do Equador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Ban Ki-moon - Secretário-Geral das Nações Unidas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Peter Thompson - Presidente da Assembléia Geral das Nações Unidas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Joan Clos – Diretor do Programa de Assentamentos Humanos das Nações Unidas (UN-Habitat)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Discurso dos Presidentes, Ministros e Chefes de Delegação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Delega</a:t>
                      </a: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ção MCidades</a:t>
                      </a:r>
                      <a:endParaRPr kumimoji="0" lang="pt-BR" alt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968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Pavilhão</a:t>
                      </a: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Abertura Pavilhão da Alemanha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Sec. Henriqueta Arantes</a:t>
                      </a:r>
                      <a:endParaRPr kumimoji="0" lang="pt-BR" alt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Anke Brummer-Kohler - Diretora Geral do Ministério da Construção, Meio Ambiente e Segurança Nuclear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61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Sessão Especial</a:t>
                      </a: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Governança Urbana e Desenvolvimento Institucional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United Nations Development Programme (UNDP); United Nations Human Settlements Programme (UN-Habitat)</a:t>
                      </a:r>
                      <a:endParaRPr kumimoji="0" lang="en-US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Sec. Eleotério Codato, SNAPU MCidades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Alfonso Abdo - Diretor Executivo para Mudanças Climáticas da Agência de Desenvolvimento Econômico de Quito CONQUITO - Equador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Quazi Baby - Diretor Executivo do Programa de Ação para o Desenvolvimento Participativo (PDAP) - Bangladesh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Emilia Sáiz - Vice Secretária da União de Cidades e Governos Locais e Regionais (CGLU) - Espanha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Mohammad Bagher Ghalibaf - Prefeito de Tehran - Iran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Patrick Keuleers - Diretor de Governança e de Construção da Paz Programa de Desenvolvimento das Nações Unidas - Bélgica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Rebeca Grynspan - Secretária Geral da IBERO-AMERICAN - Costa Rica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5791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Sessão Especial</a:t>
                      </a: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Legislação e Regras Urbanas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ONU-Habitat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Dir. Diana Motta, SNAPU/MCidades 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645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Paralelo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Governança Metropolitana: Coordenação em vários níveis para o planejamento Urbano e Territorial compreensível</a:t>
                      </a:r>
                      <a:endParaRPr kumimoji="0" lang="en-US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Secretaria De Desarrollo Agrario Territorial Y Urbano De Mexico / Ministry Of Agrarian Territorial And Urban Development Of Mexico</a:t>
                      </a: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10" marB="45710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Sec. Eleotério Codato, SNAPU MCidades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10" marB="4571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Regularização Fundiária – Fluxo para título de Concessão em Área Pública.</a:t>
            </a:r>
            <a:br>
              <a:rPr lang="pt-BR" sz="2000" b="1" dirty="0" smtClean="0"/>
            </a:br>
            <a:r>
              <a:rPr lang="pt-BR" sz="1100" b="1" dirty="0" smtClean="0"/>
              <a:t>Autora: Elza Maria Braga de Carvalho ( 2014) </a:t>
            </a:r>
            <a:endParaRPr lang="pt-BR" sz="11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r="3648" b="12714"/>
          <a:stretch/>
        </p:blipFill>
        <p:spPr>
          <a:xfrm>
            <a:off x="179512" y="836712"/>
            <a:ext cx="8844512" cy="5845629"/>
          </a:xfrm>
        </p:spPr>
      </p:pic>
    </p:spTree>
    <p:extLst>
      <p:ext uri="{BB962C8B-B14F-4D97-AF65-F5344CB8AC3E}">
        <p14:creationId xmlns:p14="http://schemas.microsoft.com/office/powerpoint/2010/main" val="29619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76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895600" y="177800"/>
            <a:ext cx="4205288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/>
              <a:t>PARCELAMENTO ILEGAL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02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594893"/>
            <a:ext cx="914400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Calibri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71550" y="404813"/>
            <a:ext cx="7056438" cy="1063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000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b="1" i="1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b="1" i="1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 i="1"/>
          </a:p>
          <a:p>
            <a:pPr algn="ctr" hangingPunct="1">
              <a:lnSpc>
                <a:spcPct val="100000"/>
              </a:lnSpc>
            </a:pPr>
            <a:endParaRPr lang="pt-BR" altLang="pt-BR" b="1" i="1"/>
          </a:p>
          <a:p>
            <a:pPr algn="ctr" hangingPunct="1">
              <a:lnSpc>
                <a:spcPct val="100000"/>
              </a:lnSpc>
            </a:pPr>
            <a:endParaRPr lang="pt-BR" altLang="pt-BR" b="1" i="1"/>
          </a:p>
          <a:p>
            <a:pPr algn="ctr" hangingPunct="1">
              <a:lnSpc>
                <a:spcPct val="100000"/>
              </a:lnSpc>
            </a:pPr>
            <a:endParaRPr lang="pt-BR" altLang="pt-BR" b="1" i="1"/>
          </a:p>
          <a:p>
            <a:pPr algn="ctr" hangingPunct="1">
              <a:lnSpc>
                <a:spcPct val="100000"/>
              </a:lnSpc>
            </a:pPr>
            <a:endParaRPr lang="pt-BR" altLang="pt-BR" b="1" i="1"/>
          </a:p>
          <a:p>
            <a:pPr algn="ctr" hangingPunct="1">
              <a:lnSpc>
                <a:spcPct val="100000"/>
              </a:lnSpc>
            </a:pPr>
            <a:endParaRPr lang="pt-BR" altLang="pt-BR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 i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 i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  <a:p>
            <a:pPr algn="ctr" hangingPunct="1">
              <a:lnSpc>
                <a:spcPct val="100000"/>
              </a:lnSpc>
            </a:pPr>
            <a:endParaRPr lang="pt-BR" altLang="pt-BR" sz="2400" b="1" i="1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9553" y="1052736"/>
            <a:ext cx="8208912" cy="409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 smtClean="0">
                <a:cs typeface="Times New Roman" pitchFamily="18" charset="0"/>
              </a:rPr>
              <a:t>Desafios:  </a:t>
            </a: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 smtClean="0"/>
              <a:t>Aumentar a atratividade para investimentos; </a:t>
            </a: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 smtClean="0"/>
              <a:t>Prover serviços e infraestrutura (especialmente em áreas menos competitivas, como </a:t>
            </a:r>
            <a:r>
              <a:rPr lang="pt-BR" altLang="pt-BR" sz="2000" b="1" dirty="0" smtClean="0"/>
              <a:t>transporte</a:t>
            </a:r>
            <a:r>
              <a:rPr lang="pt-BR" altLang="pt-BR" sz="2000" dirty="0" smtClean="0"/>
              <a:t>, urbanização de favelas, </a:t>
            </a:r>
            <a:r>
              <a:rPr lang="pt-BR" altLang="pt-BR" sz="2000" b="1" dirty="0" smtClean="0"/>
              <a:t>saneamento</a:t>
            </a:r>
            <a:r>
              <a:rPr lang="pt-BR" altLang="pt-BR" sz="2000" dirty="0" smtClean="0"/>
              <a:t>, gestão de resíduos sólidos, esgoto e abastecimento de água).</a:t>
            </a:r>
          </a:p>
          <a:p>
            <a:pPr marL="1587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endParaRPr lang="pt-BR" altLang="pt-BR" sz="20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pt-BR" altLang="pt-BR" sz="2000" b="1" dirty="0" smtClean="0">
                <a:cs typeface="Times New Roman" pitchFamily="18" charset="0"/>
              </a:rPr>
              <a:t>Prioridades:</a:t>
            </a:r>
            <a:r>
              <a:rPr lang="pt-BR" altLang="pt-BR" sz="2000" dirty="0" smtClean="0">
                <a:cs typeface="Times New Roman" pitchFamily="18" charset="0"/>
              </a:rPr>
              <a:t> </a:t>
            </a: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2000" dirty="0" smtClean="0"/>
              <a:t>Melhorar os investimentos e o ambiente de negócios</a:t>
            </a:r>
            <a:r>
              <a:rPr lang="pt-BR" sz="2000" dirty="0"/>
              <a:t>;</a:t>
            </a:r>
            <a:r>
              <a:rPr lang="pt-BR" sz="2000" dirty="0" smtClean="0"/>
              <a:t> </a:t>
            </a: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sz="2000" dirty="0" smtClean="0"/>
              <a:t>Melhorar a mobilidade urbana e serviços públicos.</a:t>
            </a:r>
            <a:endParaRPr lang="pt-BR" alt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42</a:t>
            </a:fld>
            <a:endParaRPr lang="pt-BR" altLang="pt-BR" dirty="0"/>
          </a:p>
        </p:txBody>
      </p:sp>
      <p:sp>
        <p:nvSpPr>
          <p:cNvPr id="8" name="Retângulo 7"/>
          <p:cNvSpPr/>
          <p:nvPr/>
        </p:nvSpPr>
        <p:spPr>
          <a:xfrm>
            <a:off x="3033833" y="116632"/>
            <a:ext cx="298190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hangingPunct="1">
              <a:lnSpc>
                <a:spcPct val="150000"/>
              </a:lnSpc>
              <a:buSzPct val="45000"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Competitividade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700213"/>
            <a:ext cx="914400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71550" y="404813"/>
            <a:ext cx="7056438" cy="1063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000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b="1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-214313" y="0"/>
            <a:ext cx="914400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pt-BR" altLang="pt-BR" sz="2800">
                <a:latin typeface="Calibri" pitchFamily="34" charset="0"/>
              </a:rPr>
              <a:t>                                          </a:t>
            </a:r>
            <a:r>
              <a:rPr lang="pt-BR" altLang="pt-BR" sz="2800" b="1">
                <a:latin typeface="Calibri" pitchFamily="34" charset="0"/>
              </a:rPr>
              <a:t>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9552" y="980728"/>
            <a:ext cx="8064896" cy="5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pt-BR" altLang="pt-BR" sz="2000" b="1" dirty="0" smtClean="0">
                <a:cs typeface="Times New Roman" pitchFamily="18" charset="0"/>
              </a:rPr>
              <a:t>Desafios: </a:t>
            </a:r>
          </a:p>
          <a:p>
            <a:pPr>
              <a:lnSpc>
                <a:spcPct val="100000"/>
              </a:lnSpc>
            </a:pPr>
            <a:endParaRPr lang="pt-BR" altLang="pt-BR" sz="2000" dirty="0" smtClean="0">
              <a:cs typeface="Times New Roman" pitchFamily="18" charset="0"/>
            </a:endParaRP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sz="2000" dirty="0" smtClean="0"/>
              <a:t>Redução da poluição ambiental em áreas urbanas – melhorar as condições </a:t>
            </a:r>
            <a:r>
              <a:rPr lang="pt-PT" sz="2000" dirty="0"/>
              <a:t>ambientais / </a:t>
            </a:r>
            <a:r>
              <a:rPr lang="pt-PT" sz="2000" dirty="0" smtClean="0"/>
              <a:t>inibir a ocupação irregular do solo urbano;</a:t>
            </a: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BR" sz="2000" dirty="0" smtClean="0">
                <a:cs typeface="Times New Roman" pitchFamily="18" charset="0"/>
              </a:rPr>
              <a:t>Promoção de ações de resiliência urbana frente às mudanças climáticas.</a:t>
            </a:r>
            <a:endParaRPr lang="pt-BR" altLang="pt-BR" sz="2000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altLang="pt-BR" sz="2000" b="1" dirty="0" smtClean="0">
              <a:cs typeface="Times New Roman" pitchFamily="18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pt-BR" altLang="pt-BR" sz="2000" b="1" dirty="0" smtClean="0">
                <a:cs typeface="Times New Roman" pitchFamily="18" charset="0"/>
              </a:rPr>
              <a:t>Prioridades: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altLang="pt-BR" sz="2000" b="1" dirty="0" smtClean="0">
              <a:cs typeface="Times New Roman" pitchFamily="18" charset="0"/>
            </a:endParaRP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sz="2000" dirty="0"/>
              <a:t>Estabelecer planos de </a:t>
            </a:r>
            <a:r>
              <a:rPr lang="pt-PT" sz="2000" dirty="0" smtClean="0"/>
              <a:t>manejo e </a:t>
            </a:r>
            <a:r>
              <a:rPr lang="pt-PT" sz="2000" dirty="0"/>
              <a:t>programas </a:t>
            </a:r>
            <a:r>
              <a:rPr lang="pt-PT" sz="2000" dirty="0" smtClean="0"/>
              <a:t>sócio-ambientais</a:t>
            </a:r>
            <a:r>
              <a:rPr lang="pt-PT" sz="2000" dirty="0"/>
              <a:t>;</a:t>
            </a:r>
            <a:endParaRPr lang="pt-PT" sz="2000" dirty="0" smtClean="0"/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sz="2000" dirty="0" smtClean="0"/>
              <a:t>Promover a proteção dos </a:t>
            </a:r>
            <a:r>
              <a:rPr lang="pt-PT" sz="2000" dirty="0"/>
              <a:t>recursos hídricos e </a:t>
            </a:r>
            <a:r>
              <a:rPr lang="pt-PT" sz="2000" dirty="0" smtClean="0"/>
              <a:t>do abastecimento </a:t>
            </a:r>
            <a:r>
              <a:rPr lang="pt-PT" sz="2000" dirty="0"/>
              <a:t>de água, tratamento de esgoto, coleta </a:t>
            </a:r>
            <a:r>
              <a:rPr lang="pt-PT" sz="2000" dirty="0" smtClean="0"/>
              <a:t>e destinação adequada </a:t>
            </a:r>
            <a:r>
              <a:rPr lang="pt-PT" sz="2000" dirty="0"/>
              <a:t>de resíduos </a:t>
            </a:r>
            <a:r>
              <a:rPr lang="pt-PT" sz="2000" dirty="0" smtClean="0"/>
              <a:t>sólidos;</a:t>
            </a:r>
          </a:p>
          <a:p>
            <a:pPr marL="344487" lvl="2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 smtClean="0"/>
              <a:t>Reduzir a poluição do ar, através de normas adequadas e programas que visem a redução de gases e partículas.</a:t>
            </a:r>
            <a:endParaRPr lang="pt-BR" alt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43</a:t>
            </a:fld>
            <a:endParaRPr lang="pt-BR" altLang="pt-BR" dirty="0"/>
          </a:p>
        </p:txBody>
      </p:sp>
      <p:sp>
        <p:nvSpPr>
          <p:cNvPr id="8" name="Retângulo 7"/>
          <p:cNvSpPr/>
          <p:nvPr/>
        </p:nvSpPr>
        <p:spPr>
          <a:xfrm>
            <a:off x="2993761" y="116632"/>
            <a:ext cx="306205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hangingPunct="1">
              <a:lnSpc>
                <a:spcPct val="150000"/>
              </a:lnSpc>
              <a:buSzPct val="45000"/>
            </a:pPr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0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pic>
        <p:nvPicPr>
          <p:cNvPr id="30724" name="Picture 4" descr="blogmanacaparu-amazonas-favela-as-margens-do-solim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2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 rot="10800000">
            <a:off x="0" y="357188"/>
            <a:ext cx="9144000" cy="1587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23850" y="6172200"/>
            <a:ext cx="53054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925"/>
              </a:lnSpc>
              <a:spcBef>
                <a:spcPts val="700"/>
              </a:spcBef>
              <a:buFont typeface="Arial" charset="0"/>
              <a:buNone/>
            </a:pPr>
            <a:r>
              <a:rPr lang="en-GB" altLang="pt-BR" sz="1200" i="1">
                <a:latin typeface="Arial" charset="0"/>
                <a:cs typeface="Arial" charset="0"/>
              </a:rPr>
              <a:t>Manaus - Palafitas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49275"/>
            <a:ext cx="835183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ixaDeTexto 25"/>
          <p:cNvSpPr txBox="1">
            <a:spLocks noChangeArrowheads="1"/>
          </p:cNvSpPr>
          <p:nvPr/>
        </p:nvSpPr>
        <p:spPr bwMode="auto">
          <a:xfrm>
            <a:off x="0" y="0"/>
            <a:ext cx="6948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3048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048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048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pt-BR" sz="2000" b="1" dirty="0">
                <a:solidFill>
                  <a:srgbClr val="006600"/>
                </a:solidFill>
                <a:latin typeface="Arial" charset="0"/>
              </a:rPr>
              <a:t>      </a:t>
            </a:r>
            <a:endParaRPr lang="pt-BR" altLang="pt-BR" sz="2000" b="1" dirty="0">
              <a:solidFill>
                <a:srgbClr val="00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5" y="620688"/>
            <a:ext cx="7992888" cy="598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1587" lvl="2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pt-BR" altLang="pt-BR" b="1" dirty="0" smtClean="0">
                <a:cs typeface="Times New Roman" pitchFamily="18" charset="0"/>
              </a:rPr>
              <a:t>Desafios: </a:t>
            </a:r>
          </a:p>
          <a:p>
            <a:pPr marL="344487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Facilitar o acesso dos mais pobres à terra urbanizada e à habitação;</a:t>
            </a:r>
          </a:p>
          <a:p>
            <a:pPr marL="344487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Aumentar a efetividade das Políticas Públicas Urbanas;</a:t>
            </a:r>
          </a:p>
          <a:p>
            <a:pPr marL="344487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Simplificar a emissão de licenças ambientais para promover a regularização fundiária, aprovação de empreendimentos habitacionais e implantação de infraestrutura;</a:t>
            </a:r>
          </a:p>
          <a:p>
            <a:pPr marL="344487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Reduzir processos discricionários de tomada de decisão e a </a:t>
            </a:r>
            <a:r>
              <a:rPr lang="pt-BR" altLang="pt-BR" dirty="0" err="1" smtClean="0">
                <a:solidFill>
                  <a:srgbClr val="000000"/>
                </a:solidFill>
                <a:cs typeface="Times New Roman" pitchFamily="18" charset="0"/>
              </a:rPr>
              <a:t>judicialização</a:t>
            </a: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;</a:t>
            </a:r>
          </a:p>
          <a:p>
            <a:pPr marL="344487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Prover informações sobre os impactos do planejamento urbano e da regulação (implicações sociais, econômicas e financeiras);</a:t>
            </a:r>
          </a:p>
          <a:p>
            <a:pPr marL="344487" lvl="2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Aumentar a efetividade </a:t>
            </a:r>
            <a:r>
              <a:rPr lang="pt-BR" altLang="pt-BR" dirty="0">
                <a:solidFill>
                  <a:srgbClr val="000000"/>
                </a:solidFill>
                <a:cs typeface="Times New Roman" pitchFamily="18" charset="0"/>
              </a:rPr>
              <a:t>das </a:t>
            </a: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instrumentos legais </a:t>
            </a:r>
            <a:r>
              <a:rPr lang="pt-BR" altLang="pt-BR" dirty="0">
                <a:solidFill>
                  <a:srgbClr val="000000"/>
                </a:solidFill>
                <a:cs typeface="Times New Roman" pitchFamily="18" charset="0"/>
              </a:rPr>
              <a:t>e institucionais para superar obstáculos habitacionais e de parcelamento; 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3" y="360363"/>
            <a:ext cx="9144001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US" altLang="pt-BR" sz="2800" b="1" dirty="0">
              <a:latin typeface="Verdana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46</a:t>
            </a:fld>
            <a:endParaRPr lang="pt-BR" altLang="pt-BR" dirty="0"/>
          </a:p>
        </p:txBody>
      </p:sp>
      <p:sp>
        <p:nvSpPr>
          <p:cNvPr id="6" name="Retângulo 5"/>
          <p:cNvSpPr/>
          <p:nvPr/>
        </p:nvSpPr>
        <p:spPr>
          <a:xfrm>
            <a:off x="2583416" y="260648"/>
            <a:ext cx="3882794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 Governança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3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017483"/>
            <a:ext cx="8136903" cy="442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1587" lvl="2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pt-BR" altLang="pt-BR" b="1" dirty="0" smtClean="0">
                <a:cs typeface="Times New Roman" pitchFamily="18" charset="0"/>
              </a:rPr>
              <a:t>Desafios: 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Simplificar a aplicação e implementação dos instrumentos, do planejamento urbano e da gestão das políticas públicas;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Tornar os processos de regularização do uso do solo e desenvolvimento urbano compatíveis com a capacidade de endividamento dos cidadãos;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Garantir que o planejamento, a gestão das políticas e instrumentos contribuam para a redução da pobreza;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altLang="pt-BR" dirty="0" smtClean="0">
                <a:solidFill>
                  <a:srgbClr val="000000"/>
                </a:solidFill>
                <a:cs typeface="Times New Roman" pitchFamily="18" charset="0"/>
              </a:rPr>
              <a:t>Aumentar a capacidade institucional, jurídica, operacional, administrativa e financeira dos municípios e das regiões metropolitanas.</a:t>
            </a:r>
            <a:endParaRPr lang="pt-BR" altLang="pt-BR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47</a:t>
            </a:fld>
            <a:endParaRPr lang="pt-BR" altLang="pt-BR" dirty="0"/>
          </a:p>
        </p:txBody>
      </p:sp>
      <p:sp>
        <p:nvSpPr>
          <p:cNvPr id="6" name="Retângulo 5"/>
          <p:cNvSpPr/>
          <p:nvPr/>
        </p:nvSpPr>
        <p:spPr>
          <a:xfrm>
            <a:off x="2583416" y="260648"/>
            <a:ext cx="3882794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 Governança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1300" name="AutoShape 4" descr="443155613@17102008-0EDC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pic>
        <p:nvPicPr>
          <p:cNvPr id="311301" name="Picture 5" descr="2005-04-24_201105_23085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461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5" y="1124744"/>
            <a:ext cx="7992887" cy="461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80000" tIns="36000" rIns="72000" bIns="36000">
            <a:spAutoFit/>
          </a:bodyPr>
          <a:lstStyle/>
          <a:p>
            <a:pPr marL="1587" algn="just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pt-BR" b="1" dirty="0" smtClean="0">
                <a:cs typeface="Times New Roman" pitchFamily="18" charset="0"/>
              </a:rPr>
              <a:t>Prioridades</a:t>
            </a:r>
            <a:r>
              <a:rPr lang="pt-BR" altLang="pt-BR" dirty="0" smtClean="0">
                <a:cs typeface="Times New Roman" pitchFamily="18" charset="0"/>
              </a:rPr>
              <a:t>: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Capacitar as instituições municipais, estaduais e metropolitanas, a fim de financiar, planejar e executar os programas e ações;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Melhorar o arcabouço jurídico e os instrumentos de planejamento e gestão;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Estabelecer sistemas de informação integrados;</a:t>
            </a:r>
          </a:p>
          <a:p>
            <a:pPr marL="344487" indent="-342900" algn="just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Desenvolver e adotar instrumentos de financiamento e promover parcerias </a:t>
            </a:r>
            <a:r>
              <a:rPr lang="pt-BR" altLang="pt-BR" dirty="0" err="1" smtClean="0">
                <a:cs typeface="Times New Roman" pitchFamily="18" charset="0"/>
              </a:rPr>
              <a:t>interfederativas</a:t>
            </a:r>
            <a:r>
              <a:rPr lang="pt-BR" altLang="pt-BR" dirty="0" smtClean="0">
                <a:cs typeface="Times New Roman" pitchFamily="18" charset="0"/>
              </a:rPr>
              <a:t> e intermunicipais;</a:t>
            </a:r>
          </a:p>
          <a:p>
            <a:pPr marL="344487" lvl="2" indent="-342900" algn="just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altLang="pt-BR" dirty="0" smtClean="0">
                <a:cs typeface="Times New Roman" pitchFamily="18" charset="0"/>
              </a:rPr>
              <a:t> Melhorar os </a:t>
            </a:r>
            <a:r>
              <a:rPr lang="pt-BR" altLang="pt-BR" dirty="0">
                <a:cs typeface="Times New Roman" pitchFamily="18" charset="0"/>
              </a:rPr>
              <a:t>instrumentos </a:t>
            </a:r>
            <a:r>
              <a:rPr lang="pt-BR" altLang="pt-BR" dirty="0" smtClean="0">
                <a:cs typeface="Times New Roman" pitchFamily="18" charset="0"/>
              </a:rPr>
              <a:t>de planejamento, gestão e financiamento nos níveis municipais. </a:t>
            </a:r>
            <a:endParaRPr lang="pt-BR" altLang="pt-BR" dirty="0"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3" y="360363"/>
            <a:ext cx="9144001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en-US" altLang="pt-BR" sz="2800" b="1" dirty="0">
              <a:latin typeface="Verdana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49</a:t>
            </a:fld>
            <a:endParaRPr lang="pt-BR" altLang="pt-BR" dirty="0"/>
          </a:p>
        </p:txBody>
      </p:sp>
      <p:sp>
        <p:nvSpPr>
          <p:cNvPr id="7" name="Retângulo 6"/>
          <p:cNvSpPr/>
          <p:nvPr/>
        </p:nvSpPr>
        <p:spPr>
          <a:xfrm>
            <a:off x="2583416" y="260648"/>
            <a:ext cx="3882794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 Governança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6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tângulo 15"/>
          <p:cNvSpPr>
            <a:spLocks noChangeArrowheads="1"/>
          </p:cNvSpPr>
          <p:nvPr/>
        </p:nvSpPr>
        <p:spPr bwMode="auto">
          <a:xfrm>
            <a:off x="250825" y="-26988"/>
            <a:ext cx="8843963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 anchor="ctr"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2400" b="1" dirty="0">
                <a:solidFill>
                  <a:srgbClr val="000000"/>
                </a:solidFill>
              </a:rPr>
              <a:t>1. EVENTOS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 </a:t>
            </a:r>
            <a:endParaRPr lang="pt-BR" altLang="pt-BR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41049" name="Group 89"/>
          <p:cNvGraphicFramePr>
            <a:graphicFrameLocks noGrp="1"/>
          </p:cNvGraphicFramePr>
          <p:nvPr/>
        </p:nvGraphicFramePr>
        <p:xfrm>
          <a:off x="142875" y="1416050"/>
          <a:ext cx="8893175" cy="5181972"/>
        </p:xfrm>
        <a:graphic>
          <a:graphicData uri="http://schemas.openxmlformats.org/drawingml/2006/table">
            <a:tbl>
              <a:tblPr/>
              <a:tblGrid>
                <a:gridCol w="566738"/>
                <a:gridCol w="893762"/>
                <a:gridCol w="2255838"/>
                <a:gridCol w="5176837"/>
              </a:tblGrid>
              <a:tr h="259033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MS PGothic" pitchFamily="34" charset="-128"/>
                      </a:endParaRPr>
                    </a:p>
                  </a:txBody>
                  <a:tcPr marL="91417" marR="91417" marT="45705" marB="45705" vert="eaVert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alt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alt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PARTICIPANTES</a:t>
                      </a: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539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Mesa de Alto Nível</a:t>
                      </a:r>
                      <a:b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Habitação Adequada e Acessível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Secretariado Habitat III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Henriqueta Arantes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Leilani Farha – </a:t>
                      </a: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Relatora Oficial da ONU para o Direito à Moradia Adequada - Canadá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Julian Castro – Secretário de Habitação e Desenvolvimento Urbano - EUA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Karla Šlechtová – Ministra de Desenvolvimento Regional da República Tcheca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Paulina Saball – Ministra de Habitação e Urbanismo - Chile</a:t>
                      </a: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127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Paralelo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Legislação Urbana na América Latina: comparação das experiências do Brasil, Colômbia e Equador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Ministério de Desenvolvimento Urbano e Habitação do Equador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Dir. Diana Motta, SNAPU/MCidades </a:t>
                      </a: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571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Sessão Plenária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Discurso Oficial do Brasil</a:t>
                      </a:r>
                      <a:endParaRPr kumimoji="0" lang="en-US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Henriqueta Arantes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418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Entrevista 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Jornal O Globo</a:t>
                      </a: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Henriqueta Arantes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7009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Reunião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Reunião Delegação Brasileira</a:t>
                      </a: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Henriqueta Arantes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Eleotério Codato, SNAPU MCidades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Dir. Diana Motta, SNAPU/MCidades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Delegação MCidades</a:t>
                      </a: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3409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Paralelo</a:t>
                      </a: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Cidades e Territórios Amazônicos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</a:t>
                      </a: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: Governo do Estado do Pará, ONU-Habitat e PNUMA</a:t>
                      </a: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5" marB="45705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Elkin Velasquez, Director de la Oficina Regional para América Latina y el Caribe de ONU-Habitat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Alain Grimard, Oficial Internacional Senior de Asentamientos Humanos de ONU-Habitat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Simão Jatene, Gobernador del Estado do Pará, Brasil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Liane Freire, Presidente del Instituto Dialog (Brasil)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Jack Arthaud, Director General del Establecimiento Público de Planificación de Guyana – EPAG, Francia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Adolfo Salcedo, Subsecretario General de Planificación para el Buen Vivir – SENPLADES, Ecuador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Leo Heileman, Director de la Oficina Regional para América Latina y el Caribe de PNUMA </a:t>
                      </a:r>
                    </a:p>
                  </a:txBody>
                  <a:tcPr marL="91417" marR="91417" marT="45705" marB="45705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7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700213"/>
            <a:ext cx="9144000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Calibri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Calibri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71550" y="404813"/>
            <a:ext cx="7056438" cy="1063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000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pt-BR" altLang="pt-BR" b="1">
                <a:latin typeface="Verdana" pitchFamily="34" charset="0"/>
              </a:rPr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>
              <a:latin typeface="Verdana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r>
              <a:rPr lang="pt-BR" altLang="pt-BR" sz="2400" b="1"/>
              <a:t> </a:t>
            </a:r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  <a:p>
            <a:pPr algn="ctr" hangingPunct="1">
              <a:lnSpc>
                <a:spcPct val="100000"/>
              </a:lnSpc>
            </a:pPr>
            <a:endParaRPr lang="pt-BR" altLang="pt-BR" sz="2400" b="1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-214313" y="0"/>
            <a:ext cx="914400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 hangingPunct="1">
              <a:lnSpc>
                <a:spcPct val="100000"/>
              </a:lnSpc>
            </a:pPr>
            <a:r>
              <a:rPr lang="pt-BR" altLang="pt-BR" sz="2800">
                <a:latin typeface="Calibri" pitchFamily="34" charset="0"/>
              </a:rPr>
              <a:t>                                          </a:t>
            </a:r>
            <a:r>
              <a:rPr lang="pt-BR" altLang="pt-BR" sz="2800" b="1">
                <a:latin typeface="Calibri" pitchFamily="34" charset="0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39552" y="893326"/>
            <a:ext cx="8136904" cy="492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398463" indent="-3984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altLang="pt-BR" b="1" dirty="0" smtClean="0">
                <a:cs typeface="Times New Roman" pitchFamily="18" charset="0"/>
              </a:rPr>
              <a:t>Desafios:</a:t>
            </a:r>
          </a:p>
          <a:p>
            <a:pPr marL="285750" indent="-285750" algn="just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itchFamily="18" charset="0"/>
              </a:rPr>
              <a:t>Aumentar e aprimorar a capacidade de financiamento dos estados, municípios e órgãos metropolitanos;</a:t>
            </a:r>
          </a:p>
          <a:p>
            <a:pPr marL="285750" lvl="2" indent="-285750" algn="just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itchFamily="18" charset="0"/>
              </a:rPr>
              <a:t>Promover a participação do setor privado no desenvolvimento urbano;</a:t>
            </a:r>
          </a:p>
          <a:p>
            <a:pPr marL="285750" lvl="2" indent="-285750" algn="just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itchFamily="18" charset="0"/>
              </a:rPr>
              <a:t>Promover o apoio técnico e institucional para  investimentos municipais.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pt-BR" altLang="pt-BR" dirty="0" smtClean="0"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altLang="pt-BR" b="1" dirty="0" smtClean="0">
                <a:cs typeface="Times New Roman" pitchFamily="18" charset="0"/>
              </a:rPr>
              <a:t>Prioridades:</a:t>
            </a:r>
            <a:endParaRPr lang="pt-BR" altLang="pt-BR" dirty="0" smtClean="0">
              <a:cs typeface="Times New Roman" pitchFamily="18" charset="0"/>
            </a:endParaRPr>
          </a:p>
          <a:p>
            <a:pPr marL="285750" indent="-285750" algn="just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itchFamily="18" charset="0"/>
              </a:rPr>
              <a:t>Desenvolver e promover novos instrumentos de financiamento dos municípios, em especial para as regiões metropolitanas; </a:t>
            </a:r>
          </a:p>
          <a:p>
            <a:pPr marL="285750" indent="-285750" algn="just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dirty="0" smtClean="0">
                <a:cs typeface="Times New Roman" pitchFamily="18" charset="0"/>
              </a:rPr>
              <a:t>Promover a participação do setor privado no financiamento de investimentos, consoante às políticas públicas municipais e metropolitanas (consórcios públicos, parcerias público-privadas); </a:t>
            </a:r>
          </a:p>
          <a:p>
            <a:pPr marL="285750" lvl="2" indent="-285750" algn="just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dirty="0">
                <a:cs typeface="Times New Roman" pitchFamily="18" charset="0"/>
              </a:rPr>
              <a:t>Apoiar a capacitação fiscal dos </a:t>
            </a:r>
            <a:r>
              <a:rPr lang="pt-BR" altLang="pt-BR" dirty="0" smtClean="0">
                <a:cs typeface="Times New Roman" pitchFamily="18" charset="0"/>
              </a:rPr>
              <a:t>estados e municípios;</a:t>
            </a:r>
            <a:endParaRPr lang="pt-BR" altLang="pt-BR" dirty="0"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4294967295"/>
          </p:nvPr>
        </p:nvSpPr>
        <p:spPr>
          <a:xfrm>
            <a:off x="8388896" y="6494462"/>
            <a:ext cx="755104" cy="363538"/>
          </a:xfrm>
          <a:prstGeom prst="rect">
            <a:avLst/>
          </a:prstGeom>
        </p:spPr>
        <p:txBody>
          <a:bodyPr/>
          <a:lstStyle/>
          <a:p>
            <a:fld id="{6A57941C-5C64-41E3-950D-51E4CCAAA7AC}" type="slidenum">
              <a:rPr lang="pt-BR" altLang="pt-BR" smtClean="0"/>
              <a:pPr/>
              <a:t>50</a:t>
            </a:fld>
            <a:endParaRPr lang="pt-BR" altLang="pt-BR" dirty="0"/>
          </a:p>
        </p:txBody>
      </p:sp>
      <p:sp>
        <p:nvSpPr>
          <p:cNvPr id="7" name="Retângulo 6"/>
          <p:cNvSpPr/>
          <p:nvPr/>
        </p:nvSpPr>
        <p:spPr>
          <a:xfrm>
            <a:off x="1884504" y="260648"/>
            <a:ext cx="5280613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de Financiamento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4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tângulo 15"/>
          <p:cNvSpPr>
            <a:spLocks noChangeArrowheads="1"/>
          </p:cNvSpPr>
          <p:nvPr/>
        </p:nvSpPr>
        <p:spPr bwMode="auto">
          <a:xfrm>
            <a:off x="250825" y="-26988"/>
            <a:ext cx="8843963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 anchor="ctr"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2400" b="1" dirty="0">
                <a:solidFill>
                  <a:srgbClr val="000000"/>
                </a:solidFill>
              </a:rPr>
              <a:t>1. EVENTOS </a:t>
            </a:r>
          </a:p>
        </p:txBody>
      </p:sp>
      <p:graphicFrame>
        <p:nvGraphicFramePr>
          <p:cNvPr id="55382" name="Group 86"/>
          <p:cNvGraphicFramePr>
            <a:graphicFrameLocks noGrp="1"/>
          </p:cNvGraphicFramePr>
          <p:nvPr/>
        </p:nvGraphicFramePr>
        <p:xfrm>
          <a:off x="142875" y="1416050"/>
          <a:ext cx="8893175" cy="4388256"/>
        </p:xfrm>
        <a:graphic>
          <a:graphicData uri="http://schemas.openxmlformats.org/drawingml/2006/table">
            <a:tbl>
              <a:tblPr/>
              <a:tblGrid>
                <a:gridCol w="566738"/>
                <a:gridCol w="893762"/>
                <a:gridCol w="2255838"/>
                <a:gridCol w="5176837"/>
              </a:tblGrid>
              <a:tr h="259026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MS PGothic" pitchFamily="34" charset="-128"/>
                      </a:endParaRPr>
                    </a:p>
                  </a:txBody>
                  <a:tcPr marL="91417" marR="91417" marT="45703" marB="45703" vert="eaVert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alt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altLang="pt-B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PARTICIPANTES</a:t>
                      </a: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460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Paralelo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Governança Metropolitana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Transversal Think Tank</a:t>
                      </a: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Eleotério Codato, SNAPU MCidades</a:t>
                      </a: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792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Paralelo</a:t>
                      </a: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Planos de Ordenamento Territorial: Leis para a Nova Agenda Urbana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Prefeitura de Belo Horizonte</a:t>
                      </a: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Ger. Ana Paula Bruno, SNAPU/MCidades</a:t>
                      </a:r>
                      <a:endParaRPr kumimoji="0" lang="pt-BR" alt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2495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Paralelo</a:t>
                      </a: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Promoção de mobilidade urbana segura e saudável para crianças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Federação Internacional do Automóvel (FIA),</a:t>
                      </a: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 Overseas Development Institute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Save The Children – UNICEF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World Resources Institute</a:t>
                      </a:r>
                      <a:endParaRPr kumimoji="0" lang="en-US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Michelle Yeoh  - Goodwill Ambassador at the Child Health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Carlos Cuenca – MRE - Brasil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Saul Billingsley – FIA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Avi Silverman – UNICEF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Justin Mortensen - </a:t>
                      </a: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Urban Strategy Advisor at Save the Children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"/>
                        <a:tabLst/>
                      </a:pPr>
                      <a:r>
                        <a:rPr kumimoji="0" lang="en-US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Toni Lindau – WRI Brasi</a:t>
                      </a: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13409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Evento de Rede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SNH MCidades</a:t>
                      </a: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Habitação social como indutora do desenvolvimento urbano sustentável em economias emergentes: Desafios da produção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Org: SNH MCidades, apoio CBCS e GIZ</a:t>
                      </a:r>
                      <a:endParaRPr kumimoji="0" lang="en-US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1417" marR="91417" marT="45703" marB="45703" anchor="ctr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Sec. Henriqueta Arantes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Gov. do Estado do Pará Simão Jatene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Aniruddha Dasgupta (Diretor Global da WRI Global Cidades Sustentáveis)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Guenther Wehenpoh (Coordenador de Programa GIZ-Alemanha)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Cláudio Acioly (Chefe da Unidade de Desenvolvimento de Capacidades da ONU-Habitat)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André Marinho de Souza Filho (Superintendente Nacional de Habitação CAIXA)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  <a:cs typeface="Times New Roman" pitchFamily="18" charset="0"/>
                        </a:rPr>
                        <a:t>Vanderley M. John (Professor USP e Membro CBCS) </a:t>
                      </a:r>
                    </a:p>
                  </a:txBody>
                  <a:tcPr marL="91417" marR="91417" marT="45703" marB="45703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IMG_0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268413"/>
            <a:ext cx="7667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76375" y="5891213"/>
            <a:ext cx="6624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0F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AC5C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>
                <a:latin typeface="Arial Narrow" pitchFamily="34" charset="0"/>
              </a:rPr>
              <a:t>Discurso Oficial do Brasil na Habitat III</a:t>
            </a:r>
          </a:p>
        </p:txBody>
      </p:sp>
      <p:sp>
        <p:nvSpPr>
          <p:cNvPr id="8197" name="Retângulo 15"/>
          <p:cNvSpPr>
            <a:spLocks noChangeArrowheads="1"/>
          </p:cNvSpPr>
          <p:nvPr/>
        </p:nvSpPr>
        <p:spPr bwMode="auto">
          <a:xfrm>
            <a:off x="250825" y="-26988"/>
            <a:ext cx="8843963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 anchor="ctr"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2400" b="1" dirty="0">
                <a:solidFill>
                  <a:srgbClr val="000000"/>
                </a:solidFill>
              </a:rPr>
              <a:t>1.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EVENTOS </a:t>
            </a:r>
            <a:endParaRPr lang="pt-BR" altLang="pt-B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tângulo 15"/>
          <p:cNvSpPr>
            <a:spLocks noChangeArrowheads="1"/>
          </p:cNvSpPr>
          <p:nvPr/>
        </p:nvSpPr>
        <p:spPr bwMode="auto">
          <a:xfrm>
            <a:off x="250825" y="-26988"/>
            <a:ext cx="8843963" cy="43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80" rIns="91352" bIns="45680" anchor="ctr"/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pt-BR" altLang="pt-BR" sz="2400" b="1" dirty="0">
                <a:solidFill>
                  <a:srgbClr val="000000"/>
                </a:solidFill>
              </a:rPr>
              <a:t>1. </a:t>
            </a:r>
            <a:r>
              <a:rPr lang="pt-BR" altLang="pt-BR" sz="2400" b="1" dirty="0" smtClean="0">
                <a:solidFill>
                  <a:srgbClr val="000000"/>
                </a:solidFill>
              </a:rPr>
              <a:t>EVENTOS </a:t>
            </a:r>
            <a:endParaRPr lang="pt-BR" altLang="pt-BR" sz="2400" b="1" dirty="0">
              <a:solidFill>
                <a:srgbClr val="000000"/>
              </a:solidFill>
            </a:endParaRPr>
          </a:p>
        </p:txBody>
      </p:sp>
      <p:pic>
        <p:nvPicPr>
          <p:cNvPr id="13316" name="Picture 5" descr="IMG_0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476375" y="5241925"/>
            <a:ext cx="6624638" cy="2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0F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AC5C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1200" dirty="0" smtClean="0">
                <a:latin typeface="Arial Narrow" pitchFamily="34" charset="0"/>
              </a:rPr>
              <a:t> </a:t>
            </a:r>
            <a:r>
              <a:rPr lang="pt-BR" altLang="pt-BR" sz="1200" dirty="0">
                <a:latin typeface="Arial Narrow" pitchFamily="34" charset="0"/>
              </a:rPr>
              <a:t>Evento de Rede SNH </a:t>
            </a:r>
            <a:r>
              <a:rPr lang="pt-BR" altLang="pt-BR" sz="1200" dirty="0" err="1">
                <a:latin typeface="Arial Narrow" pitchFamily="34" charset="0"/>
              </a:rPr>
              <a:t>MCidades</a:t>
            </a:r>
            <a:endParaRPr lang="pt-BR" altLang="pt-BR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A57941C-5C64-41E3-950D-51E4CCAAA7AC}" type="slidenum">
              <a:rPr lang="pt-BR" altLang="pt-BR" smtClean="0"/>
              <a:pPr/>
              <a:t>9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827584" y="2132856"/>
            <a:ext cx="7344816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/>
          </a:p>
          <a:p>
            <a:pPr>
              <a:buFont typeface="Wingdings" pitchFamily="2" charset="2"/>
              <a:buChar char="§"/>
            </a:pPr>
            <a:r>
              <a:rPr lang="es-ES" b="1" dirty="0" smtClean="0"/>
              <a:t> II. A Nova Agenda Urbana e Perspectivas para Políticas </a:t>
            </a:r>
            <a:r>
              <a:rPr lang="es-ES" b="1" dirty="0"/>
              <a:t>U</a:t>
            </a:r>
            <a:r>
              <a:rPr lang="es-ES" b="1" dirty="0" smtClean="0"/>
              <a:t>rbanas </a:t>
            </a:r>
            <a:r>
              <a:rPr lang="es-ES" b="1" dirty="0" err="1" smtClean="0"/>
              <a:t>Nacionais</a:t>
            </a:r>
            <a:r>
              <a:rPr lang="es-ES" b="1" dirty="0" smtClean="0"/>
              <a:t>   </a:t>
            </a:r>
          </a:p>
          <a:p>
            <a:pPr>
              <a:buFont typeface="Wingdings" pitchFamily="2" charset="2"/>
              <a:buChar char="§"/>
            </a:pPr>
            <a:endParaRPr lang="es-ES" b="1" dirty="0"/>
          </a:p>
          <a:p>
            <a:pPr>
              <a:buFont typeface="Wingdings" pitchFamily="2" charset="2"/>
              <a:buChar char="§"/>
            </a:pPr>
            <a:endParaRPr lang="es-ES" b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620688"/>
            <a:ext cx="8208912" cy="103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A Nova  Agenda Urbana </a:t>
            </a:r>
          </a:p>
          <a:p>
            <a:pPr algn="ctr"/>
            <a:r>
              <a:rPr lang="pt-BR" sz="2400" b="1" dirty="0" smtClean="0"/>
              <a:t>Balanço e Ponderações sobre o HABITAT III </a:t>
            </a:r>
          </a:p>
          <a:p>
            <a:r>
              <a:rPr lang="pt-BR" b="1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8091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6356</TotalTime>
  <Words>3003</Words>
  <Application>Microsoft Office PowerPoint</Application>
  <PresentationFormat>Apresentação na tela (4:3)</PresentationFormat>
  <Paragraphs>698</Paragraphs>
  <Slides>50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62" baseType="lpstr">
      <vt:lpstr>Microsoft YaHei</vt:lpstr>
      <vt:lpstr>MS PGothic</vt:lpstr>
      <vt:lpstr>Adobe Gothic Std B</vt:lpstr>
      <vt:lpstr>Arial</vt:lpstr>
      <vt:lpstr>Arial Black</vt:lpstr>
      <vt:lpstr>Arial Narrow</vt:lpstr>
      <vt:lpstr>Calibri</vt:lpstr>
      <vt:lpstr>Courier New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Tendências da Urbanização – Brasil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América Latina e Caribe – PIB, 2010  (em  milhões  de dólares correntes)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Regularização Fundiária – Fluxo para título de Concessão em Área Pública. Autora: Elza Maria Braga de Carvalho ( 2014)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Gill Barbosa</dc:creator>
  <cp:lastModifiedBy>Patricia Maria Campos de Miranda</cp:lastModifiedBy>
  <cp:revision>479</cp:revision>
  <cp:lastPrinted>2016-11-20T16:12:33Z</cp:lastPrinted>
  <dcterms:created xsi:type="dcterms:W3CDTF">1601-01-01T00:00:00Z</dcterms:created>
  <dcterms:modified xsi:type="dcterms:W3CDTF">2016-12-14T13:12:08Z</dcterms:modified>
</cp:coreProperties>
</file>