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5"/>
  </p:notesMasterIdLst>
  <p:sldIdLst>
    <p:sldId id="301" r:id="rId3"/>
    <p:sldId id="308" r:id="rId4"/>
    <p:sldId id="310" r:id="rId5"/>
    <p:sldId id="312" r:id="rId6"/>
    <p:sldId id="307" r:id="rId7"/>
    <p:sldId id="304" r:id="rId8"/>
    <p:sldId id="305" r:id="rId9"/>
    <p:sldId id="303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309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E02D27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10" d="100"/>
          <a:sy n="110" d="100"/>
        </p:scale>
        <p:origin x="-1632" y="-96"/>
      </p:cViewPr>
      <p:guideLst>
        <p:guide orient="horz" pos="770"/>
        <p:guide pos="27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A0EEC0-27D5-48C1-866F-9720EBEB646F}" type="datetimeFigureOut">
              <a:rPr lang="pt-BR" smtClean="0"/>
              <a:t>13/12/2016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A5DB5-610B-4B26-AA73-4B56E6E922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5528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9F15E2-0EAC-0F41-B96B-8F1EF94AF361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3B1081-D5D7-5541-B7D5-6AAFE4B3B0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132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9F15E2-0EAC-0F41-B96B-8F1EF94AF361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3B1081-D5D7-5541-B7D5-6AAFE4B3B0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43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9F15E2-0EAC-0F41-B96B-8F1EF94AF361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3B1081-D5D7-5541-B7D5-6AAFE4B3B0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339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9DA6-0A33-4CA5-87A4-3916370C1018}" type="datetimeFigureOut">
              <a:rPr lang="pt-BR" smtClean="0"/>
              <a:t>13/12/2016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CAAAC-1331-480A-A29C-112FED135D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4461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9DA6-0A33-4CA5-87A4-3916370C1018}" type="datetimeFigureOut">
              <a:rPr lang="pt-BR" smtClean="0"/>
              <a:t>13/12/2016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CAAAC-1331-480A-A29C-112FED135D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8999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9DA6-0A33-4CA5-87A4-3916370C1018}" type="datetimeFigureOut">
              <a:rPr lang="pt-BR" smtClean="0"/>
              <a:t>13/12/2016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CAAAC-1331-480A-A29C-112FED135D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2833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9DA6-0A33-4CA5-87A4-3916370C1018}" type="datetimeFigureOut">
              <a:rPr lang="pt-BR" smtClean="0"/>
              <a:t>13/12/2016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CAAAC-1331-480A-A29C-112FED135D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8756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9DA6-0A33-4CA5-87A4-3916370C1018}" type="datetimeFigureOut">
              <a:rPr lang="pt-BR" smtClean="0"/>
              <a:t>13/12/2016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CAAAC-1331-480A-A29C-112FED135D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91023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9DA6-0A33-4CA5-87A4-3916370C1018}" type="datetimeFigureOut">
              <a:rPr lang="pt-BR" smtClean="0"/>
              <a:t>13/12/2016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CAAAC-1331-480A-A29C-112FED135D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67054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9DA6-0A33-4CA5-87A4-3916370C1018}" type="datetimeFigureOut">
              <a:rPr lang="pt-BR" smtClean="0"/>
              <a:t>13/12/2016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CAAAC-1331-480A-A29C-112FED135D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4106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9DA6-0A33-4CA5-87A4-3916370C1018}" type="datetimeFigureOut">
              <a:rPr lang="pt-BR" smtClean="0"/>
              <a:t>13/12/2016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CAAAC-1331-480A-A29C-112FED135D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4954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5608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9F15E2-0EAC-0F41-B96B-8F1EF94AF361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3B1081-D5D7-5541-B7D5-6AAFE4B3B0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944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9DA6-0A33-4CA5-87A4-3916370C1018}" type="datetimeFigureOut">
              <a:rPr lang="pt-BR" smtClean="0"/>
              <a:t>13/12/2016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CAAAC-1331-480A-A29C-112FED135D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6301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9DA6-0A33-4CA5-87A4-3916370C1018}" type="datetimeFigureOut">
              <a:rPr lang="pt-BR" smtClean="0"/>
              <a:t>13/12/2016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CAAAC-1331-480A-A29C-112FED135D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9334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9DA6-0A33-4CA5-87A4-3916370C1018}" type="datetimeFigureOut">
              <a:rPr lang="pt-BR" smtClean="0"/>
              <a:t>13/12/2016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CAAAC-1331-480A-A29C-112FED135D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1071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9F15E2-0EAC-0F41-B96B-8F1EF94AF361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3B1081-D5D7-5541-B7D5-6AAFE4B3B0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436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9F15E2-0EAC-0F41-B96B-8F1EF94AF361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3B1081-D5D7-5541-B7D5-6AAFE4B3B0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0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9F15E2-0EAC-0F41-B96B-8F1EF94AF361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3B1081-D5D7-5541-B7D5-6AAFE4B3B0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430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9F15E2-0EAC-0F41-B96B-8F1EF94AF361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3B1081-D5D7-5541-B7D5-6AAFE4B3B0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639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9F15E2-0EAC-0F41-B96B-8F1EF94AF361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3B1081-D5D7-5541-B7D5-6AAFE4B3B0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45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7194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9F15E2-0EAC-0F41-B96B-8F1EF94AF361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3B1081-D5D7-5541-B7D5-6AAFE4B3B0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46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9F15E2-0EAC-0F41-B96B-8F1EF94AF361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3B1081-D5D7-5541-B7D5-6AAFE4B3B0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218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7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D9DA6-0A33-4CA5-87A4-3916370C1018}" type="datetimeFigureOut">
              <a:rPr lang="pt-BR" smtClean="0"/>
              <a:t>13/12/2016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CAAAC-1331-480A-A29C-112FED135D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002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hyperlink" Target="http://www.fiabci.org/" TargetMode="External"/><Relationship Id="rId21" Type="http://schemas.openxmlformats.org/officeDocument/2006/relationships/image" Target="../media/image18.jpeg"/><Relationship Id="rId42" Type="http://schemas.openxmlformats.org/officeDocument/2006/relationships/hyperlink" Target="http://www.ville-en-mouvement.com/" TargetMode="External"/><Relationship Id="rId47" Type="http://schemas.openxmlformats.org/officeDocument/2006/relationships/image" Target="../media/image31.jpeg"/><Relationship Id="rId63" Type="http://schemas.openxmlformats.org/officeDocument/2006/relationships/image" Target="../media/image39.png"/><Relationship Id="rId68" Type="http://schemas.openxmlformats.org/officeDocument/2006/relationships/hyperlink" Target="http://www.newcityzens.com/" TargetMode="External"/><Relationship Id="rId84" Type="http://schemas.openxmlformats.org/officeDocument/2006/relationships/hyperlink" Target="http://www.studieninstitut-rhein-neckar.de/" TargetMode="External"/><Relationship Id="rId89" Type="http://schemas.openxmlformats.org/officeDocument/2006/relationships/image" Target="../media/image52.jpeg"/><Relationship Id="rId112" Type="http://schemas.openxmlformats.org/officeDocument/2006/relationships/hyperlink" Target="http://youngdiplomats.ca/" TargetMode="External"/><Relationship Id="rId16" Type="http://schemas.openxmlformats.org/officeDocument/2006/relationships/hyperlink" Target="http://designinghongkong.com/" TargetMode="External"/><Relationship Id="rId107" Type="http://schemas.openxmlformats.org/officeDocument/2006/relationships/image" Target="../media/image61.jpeg"/><Relationship Id="rId11" Type="http://schemas.openxmlformats.org/officeDocument/2006/relationships/image" Target="../media/image13.png"/><Relationship Id="rId24" Type="http://schemas.openxmlformats.org/officeDocument/2006/relationships/hyperlink" Target="https://www.futminna.edu.ng/" TargetMode="External"/><Relationship Id="rId32" Type="http://schemas.openxmlformats.org/officeDocument/2006/relationships/hyperlink" Target="http://futureofplaces.com/" TargetMode="External"/><Relationship Id="rId37" Type="http://schemas.openxmlformats.org/officeDocument/2006/relationships/image" Target="../media/image26.jpeg"/><Relationship Id="rId40" Type="http://schemas.openxmlformats.org/officeDocument/2006/relationships/hyperlink" Target="http://iihs.co.in/" TargetMode="External"/><Relationship Id="rId45" Type="http://schemas.openxmlformats.org/officeDocument/2006/relationships/image" Target="../media/image30.png"/><Relationship Id="rId53" Type="http://schemas.openxmlformats.org/officeDocument/2006/relationships/image" Target="../media/image34.jpeg"/><Relationship Id="rId58" Type="http://schemas.openxmlformats.org/officeDocument/2006/relationships/hyperlink" Target="http://eng.krihs.re.kr/" TargetMode="External"/><Relationship Id="rId66" Type="http://schemas.openxmlformats.org/officeDocument/2006/relationships/hyperlink" Target="http://www.mesn.org/" TargetMode="External"/><Relationship Id="rId74" Type="http://schemas.openxmlformats.org/officeDocument/2006/relationships/hyperlink" Target="http://www.wepush.org/" TargetMode="External"/><Relationship Id="rId79" Type="http://schemas.openxmlformats.org/officeDocument/2006/relationships/image" Target="../media/image47.jpeg"/><Relationship Id="rId87" Type="http://schemas.openxmlformats.org/officeDocument/2006/relationships/image" Target="../media/image51.jpeg"/><Relationship Id="rId102" Type="http://schemas.openxmlformats.org/officeDocument/2006/relationships/hyperlink" Target="http://www.architettura.uniss.it/eng" TargetMode="External"/><Relationship Id="rId110" Type="http://schemas.openxmlformats.org/officeDocument/2006/relationships/hyperlink" Target="http://wwf.org/" TargetMode="External"/><Relationship Id="rId115" Type="http://schemas.openxmlformats.org/officeDocument/2006/relationships/image" Target="../media/image66.jpeg"/><Relationship Id="rId5" Type="http://schemas.openxmlformats.org/officeDocument/2006/relationships/image" Target="../media/image10.jpeg"/><Relationship Id="rId61" Type="http://schemas.openxmlformats.org/officeDocument/2006/relationships/image" Target="../media/image38.gif"/><Relationship Id="rId82" Type="http://schemas.openxmlformats.org/officeDocument/2006/relationships/hyperlink" Target="http://www.smartcities4africa.org/" TargetMode="External"/><Relationship Id="rId90" Type="http://schemas.openxmlformats.org/officeDocument/2006/relationships/hyperlink" Target="http://ecosequestrust.org/" TargetMode="External"/><Relationship Id="rId95" Type="http://schemas.openxmlformats.org/officeDocument/2006/relationships/image" Target="../media/image55.gif"/><Relationship Id="rId19" Type="http://schemas.openxmlformats.org/officeDocument/2006/relationships/image" Target="../media/image17.png"/><Relationship Id="rId14" Type="http://schemas.openxmlformats.org/officeDocument/2006/relationships/hyperlink" Target="http://www.consortiumforsustainableurbanization.org/" TargetMode="External"/><Relationship Id="rId22" Type="http://schemas.openxmlformats.org/officeDocument/2006/relationships/hyperlink" Target="http://inciti.org/" TargetMode="External"/><Relationship Id="rId27" Type="http://schemas.openxmlformats.org/officeDocument/2006/relationships/image" Target="../media/image21.png"/><Relationship Id="rId30" Type="http://schemas.openxmlformats.org/officeDocument/2006/relationships/hyperlink" Target="http://www.fmdv.net/index.php?id=2" TargetMode="External"/><Relationship Id="rId35" Type="http://schemas.openxmlformats.org/officeDocument/2006/relationships/image" Target="../media/image25.jpeg"/><Relationship Id="rId43" Type="http://schemas.openxmlformats.org/officeDocument/2006/relationships/image" Target="../media/image29.jpeg"/><Relationship Id="rId48" Type="http://schemas.openxmlformats.org/officeDocument/2006/relationships/hyperlink" Target="http://www.ifhp.org/" TargetMode="External"/><Relationship Id="rId56" Type="http://schemas.openxmlformats.org/officeDocument/2006/relationships/hyperlink" Target="http://www.ecospheres.com/" TargetMode="External"/><Relationship Id="rId64" Type="http://schemas.openxmlformats.org/officeDocument/2006/relationships/hyperlink" Target="http://www.lincolninst.edu/" TargetMode="External"/><Relationship Id="rId69" Type="http://schemas.openxmlformats.org/officeDocument/2006/relationships/image" Target="../media/image42.png"/><Relationship Id="rId77" Type="http://schemas.openxmlformats.org/officeDocument/2006/relationships/image" Target="../media/image46.jpeg"/><Relationship Id="rId100" Type="http://schemas.openxmlformats.org/officeDocument/2006/relationships/hyperlink" Target="http://www.uri.org/" TargetMode="External"/><Relationship Id="rId105" Type="http://schemas.openxmlformats.org/officeDocument/2006/relationships/image" Target="../media/image60.png"/><Relationship Id="rId113" Type="http://schemas.openxmlformats.org/officeDocument/2006/relationships/image" Target="../media/image64.png"/><Relationship Id="rId8" Type="http://schemas.openxmlformats.org/officeDocument/2006/relationships/hyperlink" Target="http://www.citiesalliance.org/" TargetMode="External"/><Relationship Id="rId51" Type="http://schemas.openxmlformats.org/officeDocument/2006/relationships/image" Target="../media/image33.png"/><Relationship Id="rId72" Type="http://schemas.openxmlformats.org/officeDocument/2006/relationships/hyperlink" Target="http://www.pfvt.fr/fr" TargetMode="External"/><Relationship Id="rId80" Type="http://schemas.openxmlformats.org/officeDocument/2006/relationships/hyperlink" Target="http://shehersaaz.org.pk/" TargetMode="External"/><Relationship Id="rId85" Type="http://schemas.openxmlformats.org/officeDocument/2006/relationships/image" Target="../media/image50.jpeg"/><Relationship Id="rId93" Type="http://schemas.openxmlformats.org/officeDocument/2006/relationships/image" Target="../media/image54.jpeg"/><Relationship Id="rId98" Type="http://schemas.openxmlformats.org/officeDocument/2006/relationships/hyperlink" Target="http://iigh.unu.edu/" TargetMode="External"/><Relationship Id="rId3" Type="http://schemas.openxmlformats.org/officeDocument/2006/relationships/image" Target="../media/image9.jpeg"/><Relationship Id="rId12" Type="http://schemas.openxmlformats.org/officeDocument/2006/relationships/hyperlink" Target="http://co-city.strikingly.com/" TargetMode="External"/><Relationship Id="rId17" Type="http://schemas.openxmlformats.org/officeDocument/2006/relationships/image" Target="../media/image16.png"/><Relationship Id="rId25" Type="http://schemas.openxmlformats.org/officeDocument/2006/relationships/image" Target="../media/image20.jpeg"/><Relationship Id="rId33" Type="http://schemas.openxmlformats.org/officeDocument/2006/relationships/image" Target="../media/image24.jpeg"/><Relationship Id="rId38" Type="http://schemas.openxmlformats.org/officeDocument/2006/relationships/hyperlink" Target="http://www.humarabachpan.org/" TargetMode="External"/><Relationship Id="rId46" Type="http://schemas.openxmlformats.org/officeDocument/2006/relationships/hyperlink" Target="http://www.icomos.org/fr/" TargetMode="External"/><Relationship Id="rId59" Type="http://schemas.openxmlformats.org/officeDocument/2006/relationships/image" Target="../media/image37.jpeg"/><Relationship Id="rId67" Type="http://schemas.openxmlformats.org/officeDocument/2006/relationships/image" Target="../media/image41.jpeg"/><Relationship Id="rId103" Type="http://schemas.openxmlformats.org/officeDocument/2006/relationships/image" Target="../media/image59.jpeg"/><Relationship Id="rId108" Type="http://schemas.openxmlformats.org/officeDocument/2006/relationships/hyperlink" Target="http://worldenabled.org/" TargetMode="External"/><Relationship Id="rId20" Type="http://schemas.openxmlformats.org/officeDocument/2006/relationships/hyperlink" Target="http://www.ecf.com/" TargetMode="External"/><Relationship Id="rId41" Type="http://schemas.openxmlformats.org/officeDocument/2006/relationships/image" Target="../media/image28.jpeg"/><Relationship Id="rId54" Type="http://schemas.openxmlformats.org/officeDocument/2006/relationships/hyperlink" Target="http://www.inu.it/" TargetMode="External"/><Relationship Id="rId62" Type="http://schemas.openxmlformats.org/officeDocument/2006/relationships/hyperlink" Target="http://www.ateliers.org/" TargetMode="External"/><Relationship Id="rId70" Type="http://schemas.openxmlformats.org/officeDocument/2006/relationships/hyperlink" Target="http://www.ocartagena.org/" TargetMode="External"/><Relationship Id="rId75" Type="http://schemas.openxmlformats.org/officeDocument/2006/relationships/image" Target="../media/image45.png"/><Relationship Id="rId83" Type="http://schemas.openxmlformats.org/officeDocument/2006/relationships/image" Target="../media/image49.png"/><Relationship Id="rId88" Type="http://schemas.openxmlformats.org/officeDocument/2006/relationships/hyperlink" Target="http://cedindia.org/" TargetMode="External"/><Relationship Id="rId91" Type="http://schemas.openxmlformats.org/officeDocument/2006/relationships/image" Target="../media/image53.jpeg"/><Relationship Id="rId96" Type="http://schemas.openxmlformats.org/officeDocument/2006/relationships/hyperlink" Target="http://wacapnetwork.org/" TargetMode="External"/><Relationship Id="rId111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urbandesignmentalhealth.com/" TargetMode="External"/><Relationship Id="rId15" Type="http://schemas.openxmlformats.org/officeDocument/2006/relationships/image" Target="../media/image15.jpeg"/><Relationship Id="rId23" Type="http://schemas.openxmlformats.org/officeDocument/2006/relationships/image" Target="../media/image19.png"/><Relationship Id="rId28" Type="http://schemas.openxmlformats.org/officeDocument/2006/relationships/hyperlink" Target="http://fidic.org/" TargetMode="External"/><Relationship Id="rId36" Type="http://schemas.openxmlformats.org/officeDocument/2006/relationships/hyperlink" Target="http://www.cnjur.org/" TargetMode="External"/><Relationship Id="rId49" Type="http://schemas.openxmlformats.org/officeDocument/2006/relationships/image" Target="../media/image32.png"/><Relationship Id="rId57" Type="http://schemas.openxmlformats.org/officeDocument/2006/relationships/image" Target="../media/image36.jpeg"/><Relationship Id="rId106" Type="http://schemas.openxmlformats.org/officeDocument/2006/relationships/hyperlink" Target="http://urbansdg.org/" TargetMode="External"/><Relationship Id="rId114" Type="http://schemas.openxmlformats.org/officeDocument/2006/relationships/image" Target="../media/image65.png"/><Relationship Id="rId10" Type="http://schemas.openxmlformats.org/officeDocument/2006/relationships/hyperlink" Target="http://citiesnetworkcampaign.org/" TargetMode="External"/><Relationship Id="rId31" Type="http://schemas.openxmlformats.org/officeDocument/2006/relationships/image" Target="../media/image23.jpeg"/><Relationship Id="rId44" Type="http://schemas.openxmlformats.org/officeDocument/2006/relationships/hyperlink" Target="http://www.ihs.nl/" TargetMode="External"/><Relationship Id="rId52" Type="http://schemas.openxmlformats.org/officeDocument/2006/relationships/hyperlink" Target="http://intlhc.org/" TargetMode="External"/><Relationship Id="rId60" Type="http://schemas.openxmlformats.org/officeDocument/2006/relationships/hyperlink" Target="http://www.fnau.org/index.asp" TargetMode="External"/><Relationship Id="rId65" Type="http://schemas.openxmlformats.org/officeDocument/2006/relationships/image" Target="../media/image40.jpeg"/><Relationship Id="rId73" Type="http://schemas.openxmlformats.org/officeDocument/2006/relationships/image" Target="../media/image44.jpeg"/><Relationship Id="rId78" Type="http://schemas.openxmlformats.org/officeDocument/2006/relationships/hyperlink" Target="http://www.secovi.com.br/" TargetMode="External"/><Relationship Id="rId81" Type="http://schemas.openxmlformats.org/officeDocument/2006/relationships/image" Target="../media/image48.png"/><Relationship Id="rId86" Type="http://schemas.openxmlformats.org/officeDocument/2006/relationships/hyperlink" Target="https://www.tigweb.org/" TargetMode="External"/><Relationship Id="rId94" Type="http://schemas.openxmlformats.org/officeDocument/2006/relationships/hyperlink" Target="http://www.nyam.org/" TargetMode="External"/><Relationship Id="rId99" Type="http://schemas.openxmlformats.org/officeDocument/2006/relationships/image" Target="../media/image57.png"/><Relationship Id="rId101" Type="http://schemas.openxmlformats.org/officeDocument/2006/relationships/image" Target="../media/image58.jpeg"/><Relationship Id="rId4" Type="http://schemas.openxmlformats.org/officeDocument/2006/relationships/hyperlink" Target="http://www.aivp.org/" TargetMode="External"/><Relationship Id="rId9" Type="http://schemas.openxmlformats.org/officeDocument/2006/relationships/image" Target="../media/image12.jpeg"/><Relationship Id="rId13" Type="http://schemas.openxmlformats.org/officeDocument/2006/relationships/image" Target="../media/image14.png"/><Relationship Id="rId18" Type="http://schemas.openxmlformats.org/officeDocument/2006/relationships/hyperlink" Target="http://www.ecologic.mk/" TargetMode="External"/><Relationship Id="rId39" Type="http://schemas.openxmlformats.org/officeDocument/2006/relationships/image" Target="../media/image27.png"/><Relationship Id="rId109" Type="http://schemas.openxmlformats.org/officeDocument/2006/relationships/image" Target="../media/image62.png"/><Relationship Id="rId34" Type="http://schemas.openxmlformats.org/officeDocument/2006/relationships/hyperlink" Target="http://www.gfhsforum.org/english/index-en.htm" TargetMode="External"/><Relationship Id="rId50" Type="http://schemas.openxmlformats.org/officeDocument/2006/relationships/hyperlink" Target="http://iflaonline.org/" TargetMode="External"/><Relationship Id="rId55" Type="http://schemas.openxmlformats.org/officeDocument/2006/relationships/image" Target="../media/image35.png"/><Relationship Id="rId76" Type="http://schemas.openxmlformats.org/officeDocument/2006/relationships/hyperlink" Target="http://www.rtpi.org.uk/" TargetMode="External"/><Relationship Id="rId97" Type="http://schemas.openxmlformats.org/officeDocument/2006/relationships/image" Target="../media/image56.png"/><Relationship Id="rId104" Type="http://schemas.openxmlformats.org/officeDocument/2006/relationships/hyperlink" Target="http://www.urbanistes.com/" TargetMode="External"/><Relationship Id="rId7" Type="http://schemas.openxmlformats.org/officeDocument/2006/relationships/image" Target="../media/image11.png"/><Relationship Id="rId71" Type="http://schemas.openxmlformats.org/officeDocument/2006/relationships/image" Target="../media/image43.png"/><Relationship Id="rId92" Type="http://schemas.openxmlformats.org/officeDocument/2006/relationships/hyperlink" Target="http://theglobalstudio.com/" TargetMode="External"/><Relationship Id="rId2" Type="http://schemas.openxmlformats.org/officeDocument/2006/relationships/hyperlink" Target="http://www.acuus.org/" TargetMode="External"/><Relationship Id="rId2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691440" y="600628"/>
            <a:ext cx="37179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smtClean="0"/>
              <a:t>   HABITAT  III</a:t>
            </a:r>
            <a:endParaRPr lang="pt-BR" sz="44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5995359" y="6068557"/>
            <a:ext cx="2967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 smtClean="0"/>
              <a:t>Claudio Bernardes</a:t>
            </a:r>
            <a:endParaRPr lang="pt-BR" sz="2800" i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1457862" y="4499593"/>
            <a:ext cx="6021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i="1" dirty="0" smtClean="0"/>
              <a:t>As cidades que precisamos.</a:t>
            </a:r>
            <a:endParaRPr lang="pt-BR" sz="4000" i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1578634" y="1923690"/>
            <a:ext cx="72375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 smtClean="0"/>
              <a:t>NOVA AGENDA URBANA</a:t>
            </a:r>
            <a:endParaRPr lang="pt-BR" sz="6000" dirty="0"/>
          </a:p>
        </p:txBody>
      </p:sp>
    </p:spTree>
    <p:extLst>
      <p:ext uri="{BB962C8B-B14F-4D97-AF65-F5344CB8AC3E}">
        <p14:creationId xmlns:p14="http://schemas.microsoft.com/office/powerpoint/2010/main" val="381144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38" y="491705"/>
            <a:ext cx="5773629" cy="55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997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40" y="548680"/>
            <a:ext cx="3947570" cy="558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563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571612"/>
            <a:ext cx="300037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789122" y="47667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Princípio  </a:t>
            </a:r>
            <a:endParaRPr lang="pt-BR" sz="3600" dirty="0"/>
          </a:p>
        </p:txBody>
      </p:sp>
      <p:sp>
        <p:nvSpPr>
          <p:cNvPr id="3" name="Elipse 2"/>
          <p:cNvSpPr/>
          <p:nvPr/>
        </p:nvSpPr>
        <p:spPr>
          <a:xfrm>
            <a:off x="2939839" y="476672"/>
            <a:ext cx="792088" cy="72008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/>
              <a:t>1</a:t>
            </a:r>
            <a:endParaRPr lang="pt-BR" sz="36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4022775" y="799837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As cidades  devem ser socialmente inclusivas</a:t>
            </a:r>
            <a:endParaRPr lang="pt-BR" sz="2800" b="1" dirty="0"/>
          </a:p>
        </p:txBody>
      </p:sp>
      <p:pic>
        <p:nvPicPr>
          <p:cNvPr id="11" name="Imagem 10" descr="Bradford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6115" y="2357405"/>
            <a:ext cx="5816761" cy="4362571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082287" y="-1"/>
            <a:ext cx="2020589" cy="799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156981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62127"/>
            <a:ext cx="300037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789122" y="47667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Princípio  </a:t>
            </a:r>
            <a:endParaRPr lang="pt-BR" sz="3600" dirty="0"/>
          </a:p>
        </p:txBody>
      </p:sp>
      <p:sp>
        <p:nvSpPr>
          <p:cNvPr id="3" name="Elipse 2"/>
          <p:cNvSpPr/>
          <p:nvPr/>
        </p:nvSpPr>
        <p:spPr>
          <a:xfrm>
            <a:off x="2939839" y="476672"/>
            <a:ext cx="792088" cy="72008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/>
              <a:t>1</a:t>
            </a:r>
            <a:endParaRPr lang="pt-BR" sz="36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4461530" y="504254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As cidades  devem ser </a:t>
            </a:r>
            <a:r>
              <a:rPr lang="pt-BR" sz="2800" b="1" smtClean="0"/>
              <a:t>socialmente inclusivas</a:t>
            </a:r>
            <a:endParaRPr lang="pt-BR" sz="28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4572000" y="2060848"/>
            <a:ext cx="4392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Centradas nas pessoas</a:t>
            </a:r>
          </a:p>
          <a:p>
            <a:endParaRPr lang="pt-BR" sz="22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4608004" y="4437112"/>
            <a:ext cx="2664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Abraçar a </a:t>
            </a:r>
            <a:r>
              <a:rPr lang="pt-BR" sz="2200" b="1" dirty="0" smtClean="0"/>
              <a:t>diversidade</a:t>
            </a:r>
            <a:endParaRPr lang="pt-BR" sz="22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4752020" y="5445223"/>
            <a:ext cx="2376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Fomentar a cultura da </a:t>
            </a:r>
            <a:r>
              <a:rPr lang="pt-BR" sz="2200" b="1" dirty="0" smtClean="0"/>
              <a:t>solidariedade</a:t>
            </a:r>
            <a:endParaRPr lang="pt-BR" sz="2200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4628122" y="2996421"/>
            <a:ext cx="38884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Eliminar todas as </a:t>
            </a:r>
            <a:r>
              <a:rPr lang="pt-BR" sz="2200" b="1" dirty="0" smtClean="0"/>
              <a:t>formas de segregação</a:t>
            </a:r>
            <a:r>
              <a:rPr lang="pt-BR" sz="2200" dirty="0" smtClean="0"/>
              <a:t> , discriminação e exclusão </a:t>
            </a:r>
          </a:p>
          <a:p>
            <a:endParaRPr lang="pt-BR" sz="22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7082288" y="0"/>
            <a:ext cx="1984074" cy="595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8434479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Disabled-person-on-metr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767" y="1556792"/>
            <a:ext cx="3433300" cy="2288867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94727"/>
            <a:ext cx="2808312" cy="522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89122" y="47667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Princípio  </a:t>
            </a:r>
            <a:endParaRPr lang="pt-BR" sz="3600" dirty="0"/>
          </a:p>
        </p:txBody>
      </p:sp>
      <p:sp>
        <p:nvSpPr>
          <p:cNvPr id="4" name="Elipse 3"/>
          <p:cNvSpPr/>
          <p:nvPr/>
        </p:nvSpPr>
        <p:spPr>
          <a:xfrm>
            <a:off x="2939839" y="476672"/>
            <a:ext cx="792088" cy="72008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/>
              <a:t>2</a:t>
            </a:r>
            <a:endParaRPr lang="pt-BR" sz="36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4116473" y="440620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As cidades devem ser acessíveis e equitativas</a:t>
            </a:r>
            <a:endParaRPr lang="pt-BR" sz="2800" b="1" dirty="0"/>
          </a:p>
        </p:txBody>
      </p:sp>
      <p:sp>
        <p:nvSpPr>
          <p:cNvPr id="5" name="Retângulo 4"/>
          <p:cNvSpPr/>
          <p:nvPr/>
        </p:nvSpPr>
        <p:spPr>
          <a:xfrm>
            <a:off x="467544" y="6525344"/>
            <a:ext cx="216024" cy="92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2-ziptopia-age-friendly-citi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418" y="3845659"/>
            <a:ext cx="3542480" cy="2356733"/>
          </a:xfrm>
          <a:prstGeom prst="rect">
            <a:avLst/>
          </a:prstGeom>
        </p:spPr>
      </p:pic>
      <p:pic>
        <p:nvPicPr>
          <p:cNvPr id="11" name="Imagem 10" descr="08_20-Green-Line-Twin-Citi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7499" y="2959667"/>
            <a:ext cx="3262310" cy="2446733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7082288" y="0"/>
            <a:ext cx="2037906" cy="569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8007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94727"/>
            <a:ext cx="2808312" cy="522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89122" y="47667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Princípio  </a:t>
            </a:r>
            <a:endParaRPr lang="pt-BR" sz="3600" dirty="0"/>
          </a:p>
        </p:txBody>
      </p:sp>
      <p:sp>
        <p:nvSpPr>
          <p:cNvPr id="4" name="Elipse 3"/>
          <p:cNvSpPr/>
          <p:nvPr/>
        </p:nvSpPr>
        <p:spPr>
          <a:xfrm>
            <a:off x="2939839" y="476672"/>
            <a:ext cx="792088" cy="72008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/>
              <a:t>2</a:t>
            </a:r>
            <a:endParaRPr lang="pt-BR" sz="36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4194111" y="440620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As cidades devem ser acessíveis e equitativas</a:t>
            </a:r>
            <a:endParaRPr lang="pt-BR" sz="2800" b="1" dirty="0"/>
          </a:p>
        </p:txBody>
      </p:sp>
      <p:sp>
        <p:nvSpPr>
          <p:cNvPr id="5" name="Retângulo 4"/>
          <p:cNvSpPr/>
          <p:nvPr/>
        </p:nvSpPr>
        <p:spPr>
          <a:xfrm>
            <a:off x="467544" y="6525344"/>
            <a:ext cx="216024" cy="92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3982639" y="1772815"/>
            <a:ext cx="49685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Recursos </a:t>
            </a:r>
            <a:r>
              <a:rPr lang="pt-BR" sz="2200" b="1" dirty="0" smtClean="0"/>
              <a:t>distribuídos de forma igualitária</a:t>
            </a:r>
            <a:r>
              <a:rPr lang="pt-BR" sz="2200" dirty="0" smtClean="0"/>
              <a:t>, e oportunidades disponíveis a todos</a:t>
            </a:r>
            <a:endParaRPr lang="pt-BR" sz="22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3982639" y="2934160"/>
            <a:ext cx="42484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Transporte , infra estrutura , habitação e </a:t>
            </a:r>
            <a:r>
              <a:rPr lang="pt-BR" sz="2200" b="1" dirty="0" smtClean="0"/>
              <a:t>serviços  básicos </a:t>
            </a:r>
            <a:r>
              <a:rPr lang="pt-BR" sz="2200" dirty="0" smtClean="0"/>
              <a:t>devem ser planejados para acesso pelos </a:t>
            </a:r>
            <a:r>
              <a:rPr lang="pt-BR" sz="2200" b="1" dirty="0" smtClean="0"/>
              <a:t>habitantes de menor renda </a:t>
            </a:r>
            <a:r>
              <a:rPr lang="pt-BR" sz="2200" dirty="0" smtClean="0"/>
              <a:t>.</a:t>
            </a:r>
            <a:endParaRPr lang="pt-BR" sz="22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4069762" y="4869160"/>
            <a:ext cx="47525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Serviços públicos de </a:t>
            </a:r>
            <a:r>
              <a:rPr lang="pt-BR" sz="2200" b="1" dirty="0" smtClean="0"/>
              <a:t>qualidade para todos</a:t>
            </a:r>
            <a:r>
              <a:rPr lang="pt-BR" sz="2200" dirty="0" smtClean="0"/>
              <a:t> , com especial atenção para  </a:t>
            </a:r>
            <a:r>
              <a:rPr lang="pt-BR" sz="2200" b="1" dirty="0" smtClean="0"/>
              <a:t>idosos, deficientes </a:t>
            </a:r>
            <a:r>
              <a:rPr lang="pt-BR" sz="2200" dirty="0" smtClean="0"/>
              <a:t>e grupos marginalizados.</a:t>
            </a:r>
            <a:endParaRPr lang="pt-BR" sz="22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7082288" y="0"/>
            <a:ext cx="2037906" cy="569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0232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714488"/>
            <a:ext cx="2768816" cy="492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89122" y="47667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Princípio  </a:t>
            </a:r>
            <a:endParaRPr lang="pt-BR" sz="3600" dirty="0"/>
          </a:p>
        </p:txBody>
      </p:sp>
      <p:sp>
        <p:nvSpPr>
          <p:cNvPr id="4" name="Elipse 3"/>
          <p:cNvSpPr/>
          <p:nvPr/>
        </p:nvSpPr>
        <p:spPr>
          <a:xfrm>
            <a:off x="2939839" y="476672"/>
            <a:ext cx="792088" cy="72008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/>
              <a:t>3</a:t>
            </a:r>
            <a:endParaRPr lang="pt-BR" sz="36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3881887" y="196125"/>
            <a:ext cx="35368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As cidades devem    ser economicamente vibrantes e inclusivas.</a:t>
            </a:r>
            <a:endParaRPr lang="pt-BR" sz="2800" b="1" dirty="0"/>
          </a:p>
        </p:txBody>
      </p:sp>
      <p:pic>
        <p:nvPicPr>
          <p:cNvPr id="9" name="Imagem 8" descr="charlottesvil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430" y="1643050"/>
            <a:ext cx="5643570" cy="3163261"/>
          </a:xfrm>
          <a:prstGeom prst="rect">
            <a:avLst/>
          </a:prstGeom>
        </p:spPr>
      </p:pic>
      <p:pic>
        <p:nvPicPr>
          <p:cNvPr id="12" name="Imagem 11" descr="street-vendo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59" y="4792877"/>
            <a:ext cx="3143241" cy="2065123"/>
          </a:xfrm>
          <a:prstGeom prst="rect">
            <a:avLst/>
          </a:prstGeom>
        </p:spPr>
      </p:pic>
      <p:pic>
        <p:nvPicPr>
          <p:cNvPr id="13" name="Imagem 12" descr="Kakilima_street_vendors_in_Jakart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0430" y="4521508"/>
            <a:ext cx="3429024" cy="2336492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7106094" y="0"/>
            <a:ext cx="2037906" cy="569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3634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299085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89122" y="47667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Princípio  </a:t>
            </a:r>
            <a:endParaRPr lang="pt-BR" sz="3600" dirty="0"/>
          </a:p>
        </p:txBody>
      </p:sp>
      <p:sp>
        <p:nvSpPr>
          <p:cNvPr id="4" name="Elipse 3"/>
          <p:cNvSpPr/>
          <p:nvPr/>
        </p:nvSpPr>
        <p:spPr>
          <a:xfrm>
            <a:off x="2939839" y="476672"/>
            <a:ext cx="792088" cy="72008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/>
              <a:t>3</a:t>
            </a:r>
            <a:endParaRPr lang="pt-BR" sz="36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4054415" y="300784"/>
            <a:ext cx="36144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As cidades devem ser economicamente vibrantes e inclusivas.</a:t>
            </a:r>
            <a:endParaRPr lang="pt-BR" sz="28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4322430" y="1916832"/>
            <a:ext cx="439248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Encorajar e </a:t>
            </a:r>
            <a:r>
              <a:rPr lang="pt-BR" sz="2200" b="1" dirty="0" smtClean="0"/>
              <a:t>fomentar o desenvolvimento  econômico</a:t>
            </a:r>
            <a:r>
              <a:rPr lang="pt-BR" sz="2200" dirty="0" smtClean="0"/>
              <a:t>,</a:t>
            </a:r>
          </a:p>
          <a:p>
            <a:r>
              <a:rPr lang="pt-BR" sz="2200" dirty="0" smtClean="0"/>
              <a:t>desde as micro empresas até as grandes corporações</a:t>
            </a:r>
          </a:p>
          <a:p>
            <a:endParaRPr lang="pt-BR" sz="22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4344603" y="3501008"/>
            <a:ext cx="41044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Reconhecer que o </a:t>
            </a:r>
            <a:r>
              <a:rPr lang="pt-BR" sz="2200" b="1" dirty="0" smtClean="0"/>
              <a:t>setor informal </a:t>
            </a:r>
            <a:r>
              <a:rPr lang="pt-BR" sz="2200" dirty="0" smtClean="0"/>
              <a:t>da economia pode ser </a:t>
            </a:r>
            <a:r>
              <a:rPr lang="pt-BR" sz="2200" b="1" dirty="0" smtClean="0"/>
              <a:t>importante </a:t>
            </a:r>
            <a:r>
              <a:rPr lang="pt-BR" sz="2200" dirty="0" smtClean="0"/>
              <a:t>para a sobrevivência dos mais pobres</a:t>
            </a:r>
          </a:p>
          <a:p>
            <a:endParaRPr lang="pt-BR" sz="22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4267195" y="5226069"/>
            <a:ext cx="45029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/>
              <a:t>Serviços administrativos e </a:t>
            </a:r>
            <a:r>
              <a:rPr lang="pt-BR" sz="2200" b="1" dirty="0"/>
              <a:t>licenciamentos</a:t>
            </a:r>
            <a:r>
              <a:rPr lang="pt-BR" sz="2200" dirty="0"/>
              <a:t>  devem ser eficientes e</a:t>
            </a:r>
            <a:r>
              <a:rPr lang="pt-BR" sz="2200" b="1" dirty="0"/>
              <a:t> ágeis</a:t>
            </a:r>
          </a:p>
          <a:p>
            <a:endParaRPr lang="pt-BR" sz="22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7366958" y="0"/>
            <a:ext cx="1690778" cy="569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3374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282" y="4466412"/>
            <a:ext cx="5266122" cy="237879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409700"/>
            <a:ext cx="321945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89122" y="47667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Princípio  </a:t>
            </a:r>
            <a:endParaRPr lang="pt-BR" sz="3600" dirty="0"/>
          </a:p>
        </p:txBody>
      </p:sp>
      <p:sp>
        <p:nvSpPr>
          <p:cNvPr id="4" name="Elipse 3"/>
          <p:cNvSpPr/>
          <p:nvPr/>
        </p:nvSpPr>
        <p:spPr>
          <a:xfrm>
            <a:off x="2939839" y="476672"/>
            <a:ext cx="792088" cy="72008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/>
              <a:t>4</a:t>
            </a:r>
            <a:endParaRPr lang="pt-BR" sz="36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4461530" y="332656"/>
            <a:ext cx="42869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 smtClean="0"/>
              <a:t>As cidades devem ser administradas coletivamente e governadas democraticamente</a:t>
            </a:r>
            <a:endParaRPr lang="pt-BR" sz="2200" b="1" dirty="0"/>
          </a:p>
        </p:txBody>
      </p:sp>
      <p:pic>
        <p:nvPicPr>
          <p:cNvPr id="10" name="Imagem 9" descr="Landsgemeinde_Glarus,_20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91749" y="1556792"/>
            <a:ext cx="5216655" cy="3468521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7366958" y="0"/>
            <a:ext cx="1690778" cy="569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0164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09700"/>
            <a:ext cx="321945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89122" y="47667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Princípio  </a:t>
            </a:r>
            <a:endParaRPr lang="pt-BR" sz="3600" dirty="0"/>
          </a:p>
        </p:txBody>
      </p:sp>
      <p:sp>
        <p:nvSpPr>
          <p:cNvPr id="4" name="Elipse 3"/>
          <p:cNvSpPr/>
          <p:nvPr/>
        </p:nvSpPr>
        <p:spPr>
          <a:xfrm>
            <a:off x="2939839" y="476672"/>
            <a:ext cx="792088" cy="72008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/>
              <a:t>4</a:t>
            </a:r>
            <a:endParaRPr lang="pt-BR" sz="36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4461530" y="332656"/>
            <a:ext cx="42869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 smtClean="0"/>
              <a:t>As cidades devem ser administradas coletivamente e governadas democraticamente</a:t>
            </a:r>
            <a:endParaRPr lang="pt-BR" sz="22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4355976" y="1988840"/>
            <a:ext cx="41764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A população deve ser </a:t>
            </a:r>
            <a:r>
              <a:rPr lang="pt-BR" sz="2200" b="1" dirty="0" smtClean="0"/>
              <a:t>“equipada” , com informações</a:t>
            </a:r>
            <a:r>
              <a:rPr lang="pt-BR" sz="2200" dirty="0" smtClean="0"/>
              <a:t> e meios para se expressar com relação aos destinos da cidade</a:t>
            </a:r>
            <a:endParaRPr lang="pt-BR" sz="22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4408753" y="3789040"/>
            <a:ext cx="40709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Engajamento de </a:t>
            </a:r>
            <a:r>
              <a:rPr lang="pt-BR" sz="2200" b="1" dirty="0" smtClean="0"/>
              <a:t>todos os setores </a:t>
            </a:r>
            <a:r>
              <a:rPr lang="pt-BR" sz="2200" dirty="0" smtClean="0"/>
              <a:t>da sociedade no planejamento urbano</a:t>
            </a:r>
            <a:endParaRPr lang="pt-BR" sz="22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4461530" y="5301207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De forma </a:t>
            </a:r>
            <a:r>
              <a:rPr lang="pt-BR" sz="2200" b="1" dirty="0" smtClean="0"/>
              <a:t>coletiva definir prioridades </a:t>
            </a:r>
            <a:r>
              <a:rPr lang="pt-BR" sz="2200" dirty="0" smtClean="0"/>
              <a:t>e estratégias.</a:t>
            </a:r>
            <a:endParaRPr lang="pt-BR" sz="22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7366958" y="0"/>
            <a:ext cx="1690778" cy="569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0172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67442" y="68234"/>
            <a:ext cx="67206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 smtClean="0"/>
              <a:t>Por que uma Nova Agenda Urbana ?</a:t>
            </a:r>
            <a:endParaRPr lang="pt-BR" sz="48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584501" y="4498481"/>
            <a:ext cx="80864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3200" dirty="0"/>
          </a:p>
          <a:p>
            <a:endParaRPr lang="pt-BR" sz="3200" dirty="0"/>
          </a:p>
          <a:p>
            <a:pPr algn="ctr"/>
            <a:r>
              <a:rPr lang="en-US" sz="3200" dirty="0" err="1" smtClean="0"/>
              <a:t>Até</a:t>
            </a:r>
            <a:r>
              <a:rPr lang="en-US" sz="3200" dirty="0" smtClean="0"/>
              <a:t>  </a:t>
            </a:r>
            <a:r>
              <a:rPr lang="en-US" sz="3200" dirty="0"/>
              <a:t>2050 </a:t>
            </a:r>
            <a:r>
              <a:rPr lang="en-US" sz="3200" dirty="0" smtClean="0"/>
              <a:t> a </a:t>
            </a:r>
            <a:r>
              <a:rPr lang="en-US" sz="3200" dirty="0" err="1" smtClean="0"/>
              <a:t>população</a:t>
            </a:r>
            <a:r>
              <a:rPr lang="en-US" sz="3200" dirty="0" smtClean="0"/>
              <a:t> </a:t>
            </a:r>
            <a:r>
              <a:rPr lang="en-US" sz="3200" dirty="0" err="1" smtClean="0"/>
              <a:t>urbana</a:t>
            </a:r>
            <a:r>
              <a:rPr lang="en-US" sz="3200" dirty="0" smtClean="0"/>
              <a:t> </a:t>
            </a:r>
          </a:p>
          <a:p>
            <a:pPr algn="ctr"/>
            <a:r>
              <a:rPr lang="en-US" sz="3200" dirty="0" smtClean="0"/>
              <a:t>no </a:t>
            </a:r>
            <a:r>
              <a:rPr lang="en-US" sz="3200" dirty="0" err="1" smtClean="0"/>
              <a:t>mundo</a:t>
            </a:r>
            <a:r>
              <a:rPr lang="en-US" sz="3200" dirty="0" smtClean="0"/>
              <a:t>  </a:t>
            </a:r>
            <a:r>
              <a:rPr lang="en-US" sz="3200" dirty="0" err="1" smtClean="0"/>
              <a:t>deve</a:t>
            </a:r>
            <a:r>
              <a:rPr lang="en-US" sz="3200" dirty="0" smtClean="0"/>
              <a:t> </a:t>
            </a:r>
            <a:r>
              <a:rPr lang="en-US" sz="3200" dirty="0" err="1" smtClean="0"/>
              <a:t>dobrar</a:t>
            </a:r>
            <a:endParaRPr lang="pt-BR" sz="3200" dirty="0"/>
          </a:p>
        </p:txBody>
      </p:sp>
      <p:sp>
        <p:nvSpPr>
          <p:cNvPr id="6" name="Elipse 5"/>
          <p:cNvSpPr/>
          <p:nvPr/>
        </p:nvSpPr>
        <p:spPr>
          <a:xfrm>
            <a:off x="77637" y="2728473"/>
            <a:ext cx="3864635" cy="1617257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/>
              <a:t>ATUAL MODELO DE DESENVOLVIMENTO</a:t>
            </a:r>
            <a:endParaRPr lang="pt-BR" sz="2400" dirty="0"/>
          </a:p>
        </p:txBody>
      </p:sp>
      <p:sp>
        <p:nvSpPr>
          <p:cNvPr id="7" name="Retângulo de cantos arredondados 6"/>
          <p:cNvSpPr/>
          <p:nvPr/>
        </p:nvSpPr>
        <p:spPr>
          <a:xfrm>
            <a:off x="4822166" y="1984075"/>
            <a:ext cx="4226943" cy="2838091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- </a:t>
            </a:r>
            <a:r>
              <a:rPr lang="en-US" sz="2400" dirty="0" err="1" smtClean="0"/>
              <a:t>Multiplas</a:t>
            </a:r>
            <a:r>
              <a:rPr lang="en-US" sz="2400" dirty="0" smtClean="0"/>
              <a:t> </a:t>
            </a:r>
            <a:r>
              <a:rPr lang="en-US" sz="2400" dirty="0" err="1"/>
              <a:t>formas</a:t>
            </a:r>
            <a:r>
              <a:rPr lang="en-US" sz="2400" dirty="0"/>
              <a:t> de </a:t>
            </a:r>
            <a:r>
              <a:rPr lang="en-US" sz="2400" dirty="0" err="1"/>
              <a:t>pobreza</a:t>
            </a:r>
            <a:endParaRPr lang="en-US" sz="2400" dirty="0"/>
          </a:p>
          <a:p>
            <a:r>
              <a:rPr lang="en-US" sz="2400" dirty="0" smtClean="0"/>
              <a:t>- </a:t>
            </a:r>
            <a:r>
              <a:rPr lang="en-US" sz="2400" dirty="0" err="1" smtClean="0"/>
              <a:t>Crescimento</a:t>
            </a:r>
            <a:r>
              <a:rPr lang="en-US" sz="2400" dirty="0" smtClean="0"/>
              <a:t> </a:t>
            </a:r>
            <a:r>
              <a:rPr lang="en-US" sz="2400" dirty="0"/>
              <a:t>das </a:t>
            </a:r>
            <a:r>
              <a:rPr lang="en-US" sz="2400" dirty="0" err="1"/>
              <a:t>desigualdades</a:t>
            </a:r>
            <a:r>
              <a:rPr lang="en-US" sz="2400" dirty="0"/>
              <a:t> </a:t>
            </a:r>
            <a:r>
              <a:rPr lang="en-US" sz="2400" dirty="0" err="1"/>
              <a:t>sociais</a:t>
            </a:r>
            <a:endParaRPr lang="en-US" sz="2400" dirty="0"/>
          </a:p>
          <a:p>
            <a:r>
              <a:rPr lang="en-US" sz="2400" dirty="0" smtClean="0"/>
              <a:t>- </a:t>
            </a:r>
            <a:r>
              <a:rPr lang="en-US" sz="2400" dirty="0" err="1" smtClean="0"/>
              <a:t>Degradação</a:t>
            </a:r>
            <a:r>
              <a:rPr lang="en-US" sz="2400" dirty="0" smtClean="0"/>
              <a:t> </a:t>
            </a:r>
            <a:r>
              <a:rPr lang="en-US" sz="2400" dirty="0"/>
              <a:t>do </a:t>
            </a:r>
            <a:r>
              <a:rPr lang="en-US" sz="2400" dirty="0" err="1"/>
              <a:t>meio</a:t>
            </a:r>
            <a:r>
              <a:rPr lang="en-US" sz="2400" dirty="0"/>
              <a:t> </a:t>
            </a:r>
            <a:r>
              <a:rPr lang="en-US" sz="2400" dirty="0" err="1"/>
              <a:t>ambiente</a:t>
            </a:r>
            <a:endParaRPr lang="en-US" sz="2400" dirty="0"/>
          </a:p>
          <a:p>
            <a:r>
              <a:rPr lang="en-US" sz="2400" dirty="0" smtClean="0"/>
              <a:t>- </a:t>
            </a:r>
            <a:r>
              <a:rPr lang="en-US" sz="2400" dirty="0" err="1" smtClean="0"/>
              <a:t>Exclusão</a:t>
            </a:r>
            <a:r>
              <a:rPr lang="en-US" sz="2400" dirty="0" smtClean="0"/>
              <a:t> </a:t>
            </a:r>
            <a:r>
              <a:rPr lang="en-US" sz="2400" dirty="0"/>
              <a:t>social</a:t>
            </a:r>
          </a:p>
          <a:p>
            <a:endParaRPr lang="en-US" sz="2400" dirty="0"/>
          </a:p>
        </p:txBody>
      </p:sp>
      <p:sp>
        <p:nvSpPr>
          <p:cNvPr id="8" name="Seta para a direita 7"/>
          <p:cNvSpPr/>
          <p:nvPr/>
        </p:nvSpPr>
        <p:spPr>
          <a:xfrm>
            <a:off x="4339087" y="3269411"/>
            <a:ext cx="224287" cy="362310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81198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785926"/>
            <a:ext cx="4109915" cy="486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89122" y="47667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Princípio  </a:t>
            </a:r>
            <a:endParaRPr lang="pt-BR" sz="3600" dirty="0"/>
          </a:p>
        </p:txBody>
      </p:sp>
      <p:sp>
        <p:nvSpPr>
          <p:cNvPr id="4" name="Elipse 3"/>
          <p:cNvSpPr/>
          <p:nvPr/>
        </p:nvSpPr>
        <p:spPr>
          <a:xfrm>
            <a:off x="2939839" y="476672"/>
            <a:ext cx="792088" cy="72008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/>
              <a:t>5</a:t>
            </a:r>
            <a:endParaRPr lang="pt-BR" sz="36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3925857" y="401668"/>
            <a:ext cx="42869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 smtClean="0"/>
              <a:t>As cidades devem promover um desenvolvimento  territorial coesivo</a:t>
            </a:r>
            <a:endParaRPr lang="pt-BR" sz="2200" b="1" dirty="0"/>
          </a:p>
        </p:txBody>
      </p:sp>
      <p:pic>
        <p:nvPicPr>
          <p:cNvPr id="8" name="Imagem 7" descr="upag3_Slider_Sketch_Cit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40" y="1714488"/>
            <a:ext cx="5852168" cy="2286003"/>
          </a:xfrm>
          <a:prstGeom prst="rect">
            <a:avLst/>
          </a:prstGeom>
        </p:spPr>
      </p:pic>
      <p:pic>
        <p:nvPicPr>
          <p:cNvPr id="9" name="Imagem 8" descr="city-of-mobile-master-plan-165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8" y="4000504"/>
            <a:ext cx="4952992" cy="285749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7366958" y="0"/>
            <a:ext cx="1690778" cy="569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6830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4109915" cy="486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89122" y="47667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Princípio  </a:t>
            </a:r>
            <a:endParaRPr lang="pt-BR" sz="3600" dirty="0"/>
          </a:p>
        </p:txBody>
      </p:sp>
      <p:sp>
        <p:nvSpPr>
          <p:cNvPr id="4" name="Elipse 3"/>
          <p:cNvSpPr/>
          <p:nvPr/>
        </p:nvSpPr>
        <p:spPr>
          <a:xfrm>
            <a:off x="2939839" y="476672"/>
            <a:ext cx="792088" cy="72008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/>
              <a:t>5</a:t>
            </a:r>
            <a:endParaRPr lang="pt-BR" sz="36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4332134" y="401668"/>
            <a:ext cx="42869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 smtClean="0"/>
              <a:t>As cidades devem promover um desenvolvimento  territorial coesivo</a:t>
            </a:r>
            <a:endParaRPr lang="pt-BR" sz="2200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4602436" y="4653136"/>
            <a:ext cx="43235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 Colaboração e   </a:t>
            </a:r>
            <a:r>
              <a:rPr lang="pt-BR" sz="2200" b="1" dirty="0" smtClean="0"/>
              <a:t>parcerias  </a:t>
            </a:r>
            <a:r>
              <a:rPr lang="pt-BR" sz="2200" b="1" dirty="0" err="1" smtClean="0"/>
              <a:t>inter-munícipios</a:t>
            </a:r>
            <a:r>
              <a:rPr lang="pt-BR" sz="2200" dirty="0" smtClean="0"/>
              <a:t> , podem  resultar em economias de escala e otimização de  recursos</a:t>
            </a:r>
            <a:endParaRPr lang="pt-BR" sz="22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4602436" y="1814719"/>
            <a:ext cx="44644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Ações</a:t>
            </a:r>
            <a:r>
              <a:rPr lang="en-US" sz="2400" b="1" dirty="0" smtClean="0"/>
              <a:t> e </a:t>
            </a:r>
            <a:r>
              <a:rPr lang="en-US" sz="2400" b="1" dirty="0" err="1" smtClean="0"/>
              <a:t>políticas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setoriais</a:t>
            </a:r>
            <a:r>
              <a:rPr lang="en-US" sz="2400" b="1" dirty="0" smtClean="0"/>
              <a:t> </a:t>
            </a:r>
            <a:r>
              <a:rPr lang="en-US" sz="2200" dirty="0" err="1" smtClean="0"/>
              <a:t>envolvendo</a:t>
            </a:r>
            <a:r>
              <a:rPr lang="en-US" sz="2200" dirty="0" smtClean="0"/>
              <a:t> , </a:t>
            </a:r>
            <a:r>
              <a:rPr lang="en-US" sz="2200" dirty="0" err="1" smtClean="0"/>
              <a:t>habitação</a:t>
            </a:r>
            <a:r>
              <a:rPr lang="en-US" sz="2200" dirty="0" smtClean="0"/>
              <a:t>, </a:t>
            </a:r>
            <a:r>
              <a:rPr lang="en-US" sz="2200" dirty="0" err="1" smtClean="0"/>
              <a:t>mobilidade</a:t>
            </a:r>
            <a:r>
              <a:rPr lang="en-US" sz="2200" dirty="0" smtClean="0"/>
              <a:t> , </a:t>
            </a:r>
            <a:r>
              <a:rPr lang="en-US" sz="2200" dirty="0" err="1" smtClean="0"/>
              <a:t>economia</a:t>
            </a:r>
            <a:r>
              <a:rPr lang="en-US" sz="2200" dirty="0" smtClean="0"/>
              <a:t> , </a:t>
            </a:r>
            <a:r>
              <a:rPr lang="en-US" sz="2200" dirty="0" err="1" smtClean="0"/>
              <a:t>biodiversidade</a:t>
            </a:r>
            <a:r>
              <a:rPr lang="en-US" sz="2200" dirty="0" smtClean="0"/>
              <a:t>, </a:t>
            </a:r>
            <a:r>
              <a:rPr lang="en-US" sz="2200" dirty="0" err="1" smtClean="0"/>
              <a:t>energia</a:t>
            </a:r>
            <a:r>
              <a:rPr lang="en-US" sz="2200" dirty="0" smtClean="0"/>
              <a:t> e  </a:t>
            </a:r>
            <a:r>
              <a:rPr lang="en-US" sz="2200" dirty="0" err="1" smtClean="0"/>
              <a:t>saneamento</a:t>
            </a:r>
            <a:r>
              <a:rPr lang="en-US" sz="2200" dirty="0" smtClean="0"/>
              <a:t> </a:t>
            </a:r>
            <a:r>
              <a:rPr lang="en-US" sz="2200" dirty="0" err="1" smtClean="0"/>
              <a:t>devem</a:t>
            </a:r>
            <a:r>
              <a:rPr lang="en-US" sz="2200" dirty="0" smtClean="0"/>
              <a:t> </a:t>
            </a:r>
            <a:r>
              <a:rPr lang="en-US" sz="2200" dirty="0" err="1" smtClean="0"/>
              <a:t>ser</a:t>
            </a:r>
            <a:r>
              <a:rPr lang="en-US" sz="2200" dirty="0" smtClean="0"/>
              <a:t> </a:t>
            </a:r>
            <a:r>
              <a:rPr lang="en-US" sz="2200" dirty="0" err="1" smtClean="0"/>
              <a:t>associadas</a:t>
            </a:r>
            <a:r>
              <a:rPr lang="en-US" sz="2200" dirty="0" smtClean="0"/>
              <a:t> e </a:t>
            </a:r>
            <a:r>
              <a:rPr lang="en-US" sz="2800" b="1" dirty="0" err="1" smtClean="0"/>
              <a:t>conectadas</a:t>
            </a:r>
            <a:r>
              <a:rPr lang="en-US" sz="2200" dirty="0" smtClean="0"/>
              <a:t> à </a:t>
            </a:r>
            <a:r>
              <a:rPr lang="en-US" sz="2200" b="1" dirty="0" err="1" smtClean="0"/>
              <a:t>uma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estrutura</a:t>
            </a:r>
            <a:r>
              <a:rPr lang="en-US" sz="2200" b="1" dirty="0" smtClean="0"/>
              <a:t> territorial</a:t>
            </a:r>
            <a:r>
              <a:rPr lang="en-US" sz="2200" dirty="0" smtClean="0"/>
              <a:t> </a:t>
            </a:r>
            <a:r>
              <a:rPr lang="en-US" sz="2200" dirty="0" err="1" smtClean="0"/>
              <a:t>coerente</a:t>
            </a:r>
            <a:r>
              <a:rPr lang="en-US" sz="2200" dirty="0" smtClean="0"/>
              <a:t> e </a:t>
            </a:r>
            <a:r>
              <a:rPr lang="en-US" sz="2200" dirty="0" err="1" smtClean="0"/>
              <a:t>abrangente</a:t>
            </a:r>
            <a:r>
              <a:rPr lang="en-US" sz="2200" dirty="0" smtClean="0"/>
              <a:t> .</a:t>
            </a:r>
            <a:endParaRPr lang="pt-BR" sz="22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7366958" y="0"/>
            <a:ext cx="1690778" cy="569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995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340995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83568" y="47667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Princípio  </a:t>
            </a:r>
            <a:endParaRPr lang="pt-BR" sz="3600" dirty="0"/>
          </a:p>
        </p:txBody>
      </p:sp>
      <p:sp>
        <p:nvSpPr>
          <p:cNvPr id="4" name="Elipse 3"/>
          <p:cNvSpPr/>
          <p:nvPr/>
        </p:nvSpPr>
        <p:spPr>
          <a:xfrm>
            <a:off x="2834285" y="476672"/>
            <a:ext cx="792088" cy="72008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/>
              <a:t>6</a:t>
            </a:r>
            <a:endParaRPr lang="pt-BR" sz="36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4123968" y="438545"/>
            <a:ext cx="42869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 smtClean="0"/>
              <a:t>As cidades devem regenerativas e </a:t>
            </a:r>
            <a:r>
              <a:rPr lang="pt-BR" sz="2200" b="1" dirty="0" err="1" smtClean="0"/>
              <a:t>resilientes</a:t>
            </a:r>
            <a:endParaRPr lang="pt-BR" sz="2200" b="1" dirty="0"/>
          </a:p>
        </p:txBody>
      </p:sp>
      <p:pic>
        <p:nvPicPr>
          <p:cNvPr id="10" name="Imagem 9" descr="a_r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06" y="1142984"/>
            <a:ext cx="4500594" cy="3000396"/>
          </a:xfrm>
          <a:prstGeom prst="rect">
            <a:avLst/>
          </a:prstGeom>
        </p:spPr>
      </p:pic>
      <p:pic>
        <p:nvPicPr>
          <p:cNvPr id="11" name="Imagem 10" descr="Philippin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3968" y="4036758"/>
            <a:ext cx="5020032" cy="2821242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7366958" y="0"/>
            <a:ext cx="1690778" cy="569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3134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33530"/>
            <a:ext cx="340995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83568" y="47667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Princípio  </a:t>
            </a:r>
            <a:endParaRPr lang="pt-BR" sz="3600" dirty="0"/>
          </a:p>
        </p:txBody>
      </p:sp>
      <p:sp>
        <p:nvSpPr>
          <p:cNvPr id="4" name="Elipse 3"/>
          <p:cNvSpPr/>
          <p:nvPr/>
        </p:nvSpPr>
        <p:spPr>
          <a:xfrm>
            <a:off x="2834285" y="476672"/>
            <a:ext cx="792088" cy="72008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/>
              <a:t>6</a:t>
            </a:r>
            <a:endParaRPr lang="pt-BR" sz="36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4355976" y="451991"/>
            <a:ext cx="42869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 smtClean="0"/>
              <a:t>As cidades devem regenerativas e </a:t>
            </a:r>
            <a:r>
              <a:rPr lang="pt-BR" sz="2200" b="1" dirty="0" err="1" smtClean="0"/>
              <a:t>resilientes</a:t>
            </a:r>
            <a:endParaRPr lang="pt-BR" sz="2200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4214810" y="4143380"/>
            <a:ext cx="464347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A cidade e a comunidade, devem estar preparadas para absorver e </a:t>
            </a:r>
            <a:r>
              <a:rPr lang="pt-BR" sz="2200" b="1" dirty="0" smtClean="0"/>
              <a:t>recuperar-se rapidamente de desastres </a:t>
            </a:r>
            <a:r>
              <a:rPr lang="pt-BR" sz="2200" dirty="0" smtClean="0"/>
              <a:t>naturais e </a:t>
            </a:r>
            <a:r>
              <a:rPr lang="pt-BR" sz="2200" b="1" dirty="0" smtClean="0"/>
              <a:t>efeitos</a:t>
            </a:r>
            <a:r>
              <a:rPr lang="pt-BR" sz="2200" dirty="0" smtClean="0"/>
              <a:t> resultantes das interferência humana .</a:t>
            </a:r>
            <a:endParaRPr lang="pt-BR" sz="22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4264737" y="1719465"/>
            <a:ext cx="46805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Dependentes  de fontes de </a:t>
            </a:r>
            <a:r>
              <a:rPr lang="pt-BR" sz="2200" b="1" dirty="0" smtClean="0"/>
              <a:t>energia renováveis .</a:t>
            </a:r>
          </a:p>
          <a:p>
            <a:r>
              <a:rPr lang="pt-BR" sz="2200" b="1" dirty="0" smtClean="0"/>
              <a:t>Repor os recursos </a:t>
            </a:r>
            <a:r>
              <a:rPr lang="pt-BR" sz="2200" dirty="0" smtClean="0"/>
              <a:t>naturais consumidos,  e fomentar a reciclagem.</a:t>
            </a:r>
            <a:endParaRPr lang="pt-BR" sz="22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7366958" y="0"/>
            <a:ext cx="1690778" cy="569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8682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40"/>
            <a:ext cx="3789034" cy="4340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83568" y="47667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Princípio  </a:t>
            </a:r>
            <a:endParaRPr lang="pt-BR" sz="3600" dirty="0"/>
          </a:p>
        </p:txBody>
      </p:sp>
      <p:sp>
        <p:nvSpPr>
          <p:cNvPr id="4" name="Elipse 3"/>
          <p:cNvSpPr/>
          <p:nvPr/>
        </p:nvSpPr>
        <p:spPr>
          <a:xfrm>
            <a:off x="2834285" y="476672"/>
            <a:ext cx="792088" cy="72008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/>
              <a:t>7</a:t>
            </a:r>
            <a:endParaRPr lang="pt-BR" sz="36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4228616" y="476672"/>
            <a:ext cx="42869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 smtClean="0"/>
              <a:t>As cidades devem ter  pessoas com características comuns e difundir o senso de pertencimento local</a:t>
            </a:r>
            <a:endParaRPr lang="pt-BR" sz="2200" b="1" dirty="0"/>
          </a:p>
        </p:txBody>
      </p:sp>
      <p:pic>
        <p:nvPicPr>
          <p:cNvPr id="8" name="Imagem 7" descr="Ins-stree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2" y="4357686"/>
            <a:ext cx="5000628" cy="2500314"/>
          </a:xfrm>
          <a:prstGeom prst="rect">
            <a:avLst/>
          </a:prstGeom>
        </p:spPr>
      </p:pic>
      <p:pic>
        <p:nvPicPr>
          <p:cNvPr id="9" name="Imagem 8" descr="image2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942" y="1714488"/>
            <a:ext cx="3929058" cy="2621243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7366958" y="0"/>
            <a:ext cx="1690778" cy="569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5893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39"/>
            <a:ext cx="3789034" cy="4340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83568" y="47667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Princípio  </a:t>
            </a:r>
            <a:endParaRPr lang="pt-BR" sz="3600" dirty="0"/>
          </a:p>
        </p:txBody>
      </p:sp>
      <p:sp>
        <p:nvSpPr>
          <p:cNvPr id="4" name="Elipse 3"/>
          <p:cNvSpPr/>
          <p:nvPr/>
        </p:nvSpPr>
        <p:spPr>
          <a:xfrm>
            <a:off x="2834285" y="476672"/>
            <a:ext cx="792088" cy="72008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/>
              <a:t>7</a:t>
            </a:r>
            <a:endParaRPr lang="pt-BR" sz="36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4461530" y="521262"/>
            <a:ext cx="42869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 smtClean="0"/>
              <a:t>As cidades devem ter  pessoas que compartilhem os mesmos princípios ,  e tenham o senso de pertencimento local</a:t>
            </a:r>
            <a:endParaRPr lang="pt-BR" sz="2200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4878711" y="4581128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Estimular a </a:t>
            </a:r>
            <a:r>
              <a:rPr lang="pt-BR" sz="2400" b="1" dirty="0" smtClean="0"/>
              <a:t>conexão </a:t>
            </a:r>
            <a:r>
              <a:rPr lang="pt-BR" sz="2400" dirty="0" smtClean="0"/>
              <a:t>das pessoas com os espaços da cidade .</a:t>
            </a:r>
            <a:endParaRPr lang="pt-BR" sz="24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4428698" y="2460659"/>
            <a:ext cx="45029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Construir uma </a:t>
            </a:r>
            <a:r>
              <a:rPr lang="pt-BR" sz="2200" b="1" dirty="0" smtClean="0"/>
              <a:t>comunidade</a:t>
            </a:r>
            <a:r>
              <a:rPr lang="pt-BR" sz="2200" dirty="0" smtClean="0"/>
              <a:t> que tenha rigorosos padrões de comportamento </a:t>
            </a:r>
            <a:r>
              <a:rPr lang="pt-BR" sz="2200" b="1" dirty="0"/>
              <a:t>ético</a:t>
            </a:r>
            <a:r>
              <a:rPr lang="pt-BR" sz="2200" dirty="0"/>
              <a:t> </a:t>
            </a:r>
            <a:r>
              <a:rPr lang="pt-BR" sz="2200" dirty="0" smtClean="0"/>
              <a:t>e moral</a:t>
            </a:r>
            <a:r>
              <a:rPr lang="pt-BR" sz="2200" dirty="0" smtClean="0"/>
              <a:t>.</a:t>
            </a:r>
            <a:endParaRPr lang="pt-BR" sz="22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7366958" y="0"/>
            <a:ext cx="1690778" cy="569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1957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walkable_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055" y="4521596"/>
            <a:ext cx="3066241" cy="221932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29445"/>
            <a:ext cx="3524250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83568" y="47667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Princípio  </a:t>
            </a:r>
            <a:endParaRPr lang="pt-BR" sz="3600" dirty="0"/>
          </a:p>
        </p:txBody>
      </p:sp>
      <p:sp>
        <p:nvSpPr>
          <p:cNvPr id="4" name="Elipse 3"/>
          <p:cNvSpPr/>
          <p:nvPr/>
        </p:nvSpPr>
        <p:spPr>
          <a:xfrm>
            <a:off x="2834285" y="476672"/>
            <a:ext cx="792088" cy="72008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/>
              <a:t>8</a:t>
            </a:r>
            <a:endParaRPr lang="pt-BR" sz="36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4271749" y="399728"/>
            <a:ext cx="42869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 smtClean="0"/>
              <a:t>As cidades devem ser bem planejadas , estruturadas para pedestres /ciclistas ,  e ter transporte publico eficiente.</a:t>
            </a:r>
            <a:endParaRPr lang="pt-BR" sz="2200" b="1" dirty="0"/>
          </a:p>
        </p:txBody>
      </p:sp>
      <p:pic>
        <p:nvPicPr>
          <p:cNvPr id="9" name="Imagem 8" descr="lead_lar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7154" y="1928802"/>
            <a:ext cx="4143124" cy="2592794"/>
          </a:xfrm>
          <a:prstGeom prst="rect">
            <a:avLst/>
          </a:prstGeom>
        </p:spPr>
      </p:pic>
      <p:pic>
        <p:nvPicPr>
          <p:cNvPr id="10" name="Imagem 9" descr="BikeTransitCommute-blog48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537" y="4521596"/>
            <a:ext cx="2829463" cy="2219332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7366958" y="0"/>
            <a:ext cx="1690778" cy="569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9617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29445"/>
            <a:ext cx="3524250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83568" y="47667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Princípio  </a:t>
            </a:r>
            <a:endParaRPr lang="pt-BR" sz="3600" dirty="0"/>
          </a:p>
        </p:txBody>
      </p:sp>
      <p:sp>
        <p:nvSpPr>
          <p:cNvPr id="4" name="Elipse 3"/>
          <p:cNvSpPr/>
          <p:nvPr/>
        </p:nvSpPr>
        <p:spPr>
          <a:xfrm>
            <a:off x="2834285" y="476672"/>
            <a:ext cx="792088" cy="72008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/>
              <a:t>8</a:t>
            </a:r>
            <a:endParaRPr lang="pt-BR" sz="36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4263210" y="505000"/>
            <a:ext cx="42869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 smtClean="0"/>
              <a:t>As cidades devem ser bem planejadas , estruturadas para pedestres/ciclistas </a:t>
            </a:r>
            <a:r>
              <a:rPr lang="pt-BR" sz="2200" b="1" dirty="0"/>
              <a:t>,</a:t>
            </a:r>
            <a:r>
              <a:rPr lang="pt-BR" sz="2200" b="1" dirty="0" smtClean="0"/>
              <a:t> e ter transporte publico eficiente.</a:t>
            </a:r>
            <a:endParaRPr lang="pt-BR" sz="22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4338272" y="2271255"/>
            <a:ext cx="42661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O planejamento deve </a:t>
            </a:r>
            <a:r>
              <a:rPr lang="pt-BR" sz="2400" b="1" dirty="0" smtClean="0"/>
              <a:t>prever</a:t>
            </a:r>
            <a:r>
              <a:rPr lang="pt-BR" sz="2200" dirty="0" smtClean="0"/>
              <a:t> as </a:t>
            </a:r>
            <a:r>
              <a:rPr lang="pt-BR" sz="2200" b="1" dirty="0" smtClean="0"/>
              <a:t>necessidades atuais e futuras </a:t>
            </a:r>
            <a:r>
              <a:rPr lang="pt-BR" sz="2200" dirty="0" smtClean="0"/>
              <a:t>com relação ao uso do solo , habitação , infra estrutura e serviços </a:t>
            </a:r>
            <a:endParaRPr lang="pt-BR" sz="22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4355976" y="4149080"/>
            <a:ext cx="419416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Os </a:t>
            </a:r>
            <a:r>
              <a:rPr lang="pt-BR" sz="2200" b="1" dirty="0" smtClean="0"/>
              <a:t>destinos</a:t>
            </a:r>
            <a:r>
              <a:rPr lang="pt-BR" sz="2200" dirty="0" smtClean="0"/>
              <a:t> das atividades do dia a dia, ou as </a:t>
            </a:r>
            <a:r>
              <a:rPr lang="pt-BR" sz="2200" b="1" dirty="0" smtClean="0"/>
              <a:t>paradas de transporte </a:t>
            </a:r>
            <a:r>
              <a:rPr lang="pt-BR" sz="2200" dirty="0" smtClean="0"/>
              <a:t>publico , devem estar a distancias compatíveis com </a:t>
            </a:r>
            <a:r>
              <a:rPr lang="pt-BR" sz="2200" b="1" dirty="0" smtClean="0"/>
              <a:t>caminhadas ou uso de bicicletas</a:t>
            </a:r>
            <a:endParaRPr lang="pt-BR" sz="2200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7366958" y="0"/>
            <a:ext cx="1690778" cy="569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0752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683568" y="47667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Princípio  </a:t>
            </a:r>
            <a:endParaRPr lang="pt-BR" sz="3600" dirty="0"/>
          </a:p>
        </p:txBody>
      </p:sp>
      <p:sp>
        <p:nvSpPr>
          <p:cNvPr id="4" name="Elipse 3"/>
          <p:cNvSpPr/>
          <p:nvPr/>
        </p:nvSpPr>
        <p:spPr>
          <a:xfrm>
            <a:off x="2834285" y="476672"/>
            <a:ext cx="792088" cy="72008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/>
              <a:t>9</a:t>
            </a:r>
            <a:endParaRPr lang="pt-BR" sz="36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4289002" y="393388"/>
            <a:ext cx="4286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As cidades devem seguras , saudáveis e promover o </a:t>
            </a:r>
          </a:p>
          <a:p>
            <a:r>
              <a:rPr lang="pt-BR" sz="2400" b="1" dirty="0" smtClean="0"/>
              <a:t>bem-estar</a:t>
            </a:r>
            <a:endParaRPr lang="pt-BR" sz="2400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01" y="1645551"/>
            <a:ext cx="29241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10" descr="MIT-MindHandHeart_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985" y="3786166"/>
            <a:ext cx="4607751" cy="3071834"/>
          </a:xfrm>
          <a:prstGeom prst="rect">
            <a:avLst/>
          </a:prstGeom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0696" y="1645551"/>
            <a:ext cx="3857652" cy="3054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ixaDeTexto 7"/>
          <p:cNvSpPr txBox="1"/>
          <p:nvPr/>
        </p:nvSpPr>
        <p:spPr>
          <a:xfrm>
            <a:off x="7366958" y="0"/>
            <a:ext cx="1690778" cy="569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9560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683568" y="47667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Princípio  </a:t>
            </a:r>
            <a:endParaRPr lang="pt-BR" sz="3600" dirty="0"/>
          </a:p>
        </p:txBody>
      </p:sp>
      <p:sp>
        <p:nvSpPr>
          <p:cNvPr id="4" name="Elipse 3"/>
          <p:cNvSpPr/>
          <p:nvPr/>
        </p:nvSpPr>
        <p:spPr>
          <a:xfrm>
            <a:off x="2834285" y="476672"/>
            <a:ext cx="792088" cy="72008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/>
              <a:t>9</a:t>
            </a:r>
            <a:endParaRPr lang="pt-BR" sz="36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4228733" y="445222"/>
            <a:ext cx="4286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As cidades devem seguras , saudáveis e promover o </a:t>
            </a:r>
          </a:p>
          <a:p>
            <a:r>
              <a:rPr lang="pt-BR" sz="2400" b="1" dirty="0" smtClean="0"/>
              <a:t>bem-estar</a:t>
            </a:r>
            <a:endParaRPr lang="pt-BR" sz="2400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01" y="1645551"/>
            <a:ext cx="29241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067944" y="1772816"/>
            <a:ext cx="46805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A noite ou durante o dia os espaços públicos devem ser </a:t>
            </a:r>
            <a:r>
              <a:rPr lang="pt-BR" sz="2200" b="1" dirty="0" smtClean="0"/>
              <a:t>livres de violência, </a:t>
            </a:r>
            <a:r>
              <a:rPr lang="pt-BR" sz="2200" dirty="0" smtClean="0"/>
              <a:t>conflitos ou crimes</a:t>
            </a:r>
            <a:endParaRPr lang="pt-BR" sz="22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4139952" y="3429000"/>
            <a:ext cx="46085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Parques e Jardins devem oferecer à população  </a:t>
            </a:r>
            <a:r>
              <a:rPr lang="pt-BR" sz="2200" b="1" dirty="0" smtClean="0"/>
              <a:t>acesso à natureza </a:t>
            </a:r>
            <a:r>
              <a:rPr lang="pt-BR" sz="2200" dirty="0" smtClean="0"/>
              <a:t>e lazer , fomentando a </a:t>
            </a:r>
            <a:r>
              <a:rPr lang="pt-BR" sz="2200" b="1" dirty="0" smtClean="0"/>
              <a:t>biodiversidade local.</a:t>
            </a:r>
            <a:endParaRPr lang="pt-BR" sz="2200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4192729" y="5085184"/>
            <a:ext cx="4358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Reconhecer a </a:t>
            </a:r>
            <a:r>
              <a:rPr lang="pt-BR" sz="2200" b="1" dirty="0" smtClean="0"/>
              <a:t>saúde da população </a:t>
            </a:r>
            <a:r>
              <a:rPr lang="pt-BR" sz="2200" dirty="0" smtClean="0"/>
              <a:t>como um dos objetivos do processo de </a:t>
            </a:r>
            <a:r>
              <a:rPr lang="pt-BR" sz="2200" b="1" dirty="0" smtClean="0"/>
              <a:t>planejamento urbano</a:t>
            </a:r>
            <a:endParaRPr lang="pt-BR" sz="2200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7366958" y="0"/>
            <a:ext cx="1690778" cy="569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6689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39978" y="102908"/>
            <a:ext cx="727280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4400" dirty="0"/>
          </a:p>
          <a:p>
            <a:r>
              <a:rPr lang="pt-BR" sz="4400" dirty="0" smtClean="0"/>
              <a:t>Aproveitar oportunidade da urbanização</a:t>
            </a:r>
          </a:p>
          <a:p>
            <a:endParaRPr lang="pt-BR" sz="4400" dirty="0"/>
          </a:p>
          <a:p>
            <a:r>
              <a:rPr lang="pt-BR" sz="4400" dirty="0" smtClean="0"/>
              <a:t> </a:t>
            </a:r>
          </a:p>
        </p:txBody>
      </p:sp>
      <p:sp>
        <p:nvSpPr>
          <p:cNvPr id="3" name="Retângulo 2"/>
          <p:cNvSpPr/>
          <p:nvPr/>
        </p:nvSpPr>
        <p:spPr>
          <a:xfrm>
            <a:off x="707365" y="3031598"/>
            <a:ext cx="7720643" cy="290710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800" dirty="0"/>
              <a:t>Promover crescimento </a:t>
            </a:r>
            <a:r>
              <a:rPr lang="pt-BR" sz="2800" dirty="0" smtClean="0"/>
              <a:t>econômico </a:t>
            </a:r>
            <a:r>
              <a:rPr lang="pt-BR" sz="2800" dirty="0"/>
              <a:t>inclusivo e </a:t>
            </a:r>
            <a:r>
              <a:rPr lang="pt-BR" sz="2800" dirty="0" smtClean="0"/>
              <a:t>sustentável</a:t>
            </a:r>
          </a:p>
          <a:p>
            <a:endParaRPr lang="pt-BR" sz="2800" dirty="0"/>
          </a:p>
          <a:p>
            <a:r>
              <a:rPr lang="pt-BR" sz="2800" dirty="0"/>
              <a:t>Alavancar o desenvolvimento  social e </a:t>
            </a:r>
            <a:r>
              <a:rPr lang="pt-BR" sz="2800" dirty="0" smtClean="0"/>
              <a:t>cultural</a:t>
            </a:r>
          </a:p>
          <a:p>
            <a:endParaRPr lang="pt-BR" sz="2800" dirty="0"/>
          </a:p>
          <a:p>
            <a:r>
              <a:rPr lang="pt-BR" sz="2800" dirty="0"/>
              <a:t>Melhorar a qualidade de vida das pessoas</a:t>
            </a:r>
          </a:p>
        </p:txBody>
      </p:sp>
    </p:spTree>
    <p:extLst>
      <p:ext uri="{BB962C8B-B14F-4D97-AF65-F5344CB8AC3E}">
        <p14:creationId xmlns:p14="http://schemas.microsoft.com/office/powerpoint/2010/main" val="314496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606556"/>
            <a:ext cx="3168352" cy="5065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50604" y="496508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Princípio  </a:t>
            </a:r>
            <a:endParaRPr lang="pt-BR" sz="3600" dirty="0"/>
          </a:p>
        </p:txBody>
      </p:sp>
      <p:sp>
        <p:nvSpPr>
          <p:cNvPr id="5" name="Elipse 4"/>
          <p:cNvSpPr/>
          <p:nvPr/>
        </p:nvSpPr>
        <p:spPr>
          <a:xfrm>
            <a:off x="2771800" y="423629"/>
            <a:ext cx="945627" cy="792088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/>
              <a:t>10</a:t>
            </a:r>
            <a:endParaRPr lang="pt-BR" sz="36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4204837" y="281064"/>
            <a:ext cx="42869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As cidades devem </a:t>
            </a:r>
          </a:p>
          <a:p>
            <a:r>
              <a:rPr lang="pt-BR" sz="3200" b="1" dirty="0" smtClean="0"/>
              <a:t>aprender e inovar</a:t>
            </a:r>
            <a:endParaRPr lang="pt-BR" sz="3200" b="1" dirty="0"/>
          </a:p>
        </p:txBody>
      </p:sp>
      <p:pic>
        <p:nvPicPr>
          <p:cNvPr id="9" name="Imagem 8" descr="Why-do-cities-matter-blo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554" y="1500174"/>
            <a:ext cx="5500694" cy="2750347"/>
          </a:xfrm>
          <a:prstGeom prst="rect">
            <a:avLst/>
          </a:prstGeom>
        </p:spPr>
      </p:pic>
      <p:pic>
        <p:nvPicPr>
          <p:cNvPr id="10" name="Imagem 9" descr="purple-skyline-reflection-featur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7554" y="4214818"/>
            <a:ext cx="5500726" cy="2643182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7366958" y="0"/>
            <a:ext cx="1690778" cy="569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309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606556"/>
            <a:ext cx="3168352" cy="5065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50604" y="496508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Princípio  </a:t>
            </a:r>
            <a:endParaRPr lang="pt-BR" sz="3600" dirty="0"/>
          </a:p>
        </p:txBody>
      </p:sp>
      <p:sp>
        <p:nvSpPr>
          <p:cNvPr id="5" name="Elipse 4"/>
          <p:cNvSpPr/>
          <p:nvPr/>
        </p:nvSpPr>
        <p:spPr>
          <a:xfrm>
            <a:off x="2771800" y="423629"/>
            <a:ext cx="945627" cy="792088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/>
              <a:t>10</a:t>
            </a:r>
            <a:endParaRPr lang="pt-BR" sz="36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4461530" y="332656"/>
            <a:ext cx="42869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As cidades devem </a:t>
            </a:r>
          </a:p>
          <a:p>
            <a:r>
              <a:rPr lang="pt-BR" sz="3200" b="1" dirty="0" smtClean="0"/>
              <a:t>aprender e inovar</a:t>
            </a:r>
            <a:endParaRPr lang="pt-BR" sz="3200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4029539" y="3501008"/>
            <a:ext cx="46445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As cidades devem estruturar </a:t>
            </a:r>
            <a:r>
              <a:rPr lang="pt-BR" sz="2200" b="1" dirty="0" smtClean="0"/>
              <a:t>laboratórios urbanísticos </a:t>
            </a:r>
            <a:r>
              <a:rPr lang="pt-BR" sz="2200" dirty="0" smtClean="0"/>
              <a:t>para experimentar as alternativas e cenários para o presente e o futuro</a:t>
            </a:r>
            <a:endParaRPr lang="pt-BR" sz="22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4029539" y="1844824"/>
            <a:ext cx="4464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As cidades estão mudando, e o </a:t>
            </a:r>
            <a:r>
              <a:rPr lang="pt-BR" sz="2200" b="1" dirty="0" smtClean="0"/>
              <a:t>aprendizado continuo </a:t>
            </a:r>
            <a:r>
              <a:rPr lang="pt-BR" sz="2200" dirty="0" smtClean="0"/>
              <a:t>deve ser refletido em modelos flexíveis de planejamento urbano</a:t>
            </a:r>
            <a:endParaRPr lang="pt-BR" sz="22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4031940" y="5157192"/>
            <a:ext cx="46085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As cidades devem estar abertas a </a:t>
            </a:r>
            <a:r>
              <a:rPr lang="pt-BR" sz="2200" b="1" dirty="0" smtClean="0"/>
              <a:t>abordagens inovadoras </a:t>
            </a:r>
            <a:r>
              <a:rPr lang="pt-BR" sz="2200" dirty="0" smtClean="0"/>
              <a:t>na governança de aspectos  sociais, econômicos e ambientais.</a:t>
            </a: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248506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24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71736" y="357166"/>
            <a:ext cx="5214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Unidades de Política Urbana</a:t>
            </a:r>
            <a:endParaRPr lang="pt-BR" sz="32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285720" y="1428736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1. O direito à cidade. Cidades para todos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285720" y="2214554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2. Estrutura urbana sócio -cultural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338654" y="2996952"/>
            <a:ext cx="371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3. Políticas urbanas nacionais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311472" y="3777215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4. Capacidade de governança urbana e desenvolvimento institucional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11472" y="4786321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5. Finanças municipais e sistemas fiscais</a:t>
            </a:r>
          </a:p>
          <a:p>
            <a:r>
              <a:rPr lang="pt-BR" dirty="0" smtClean="0"/>
              <a:t> locais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4643438" y="1500174"/>
            <a:ext cx="464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6. Estratégias urbanas espaciais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4690920" y="2158027"/>
            <a:ext cx="5214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7. Estratégias para desenvolvimento</a:t>
            </a:r>
          </a:p>
          <a:p>
            <a:r>
              <a:rPr lang="pt-BR" dirty="0" smtClean="0"/>
              <a:t> econômico urbano</a:t>
            </a:r>
            <a:endParaRPr lang="pt-BR" dirty="0"/>
          </a:p>
        </p:txBody>
      </p:sp>
      <p:cxnSp>
        <p:nvCxnSpPr>
          <p:cNvPr id="23" name="Conector reto 22"/>
          <p:cNvCxnSpPr/>
          <p:nvPr/>
        </p:nvCxnSpPr>
        <p:spPr>
          <a:xfrm>
            <a:off x="4357686" y="1357298"/>
            <a:ext cx="35719" cy="50006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ixaDeTexto 25"/>
          <p:cNvSpPr txBox="1"/>
          <p:nvPr/>
        </p:nvSpPr>
        <p:spPr>
          <a:xfrm>
            <a:off x="4675695" y="3143623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8. Ecologia e resiliência urbanas</a:t>
            </a:r>
            <a:endParaRPr lang="pt-BR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4675695" y="4000504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9. Serviços urbanos e tecnologia</a:t>
            </a:r>
            <a:endParaRPr lang="pt-BR" dirty="0"/>
          </a:p>
        </p:txBody>
      </p:sp>
      <p:sp>
        <p:nvSpPr>
          <p:cNvPr id="28" name="CaixaDeTexto 27"/>
          <p:cNvSpPr txBox="1"/>
          <p:nvPr/>
        </p:nvSpPr>
        <p:spPr>
          <a:xfrm>
            <a:off x="4643438" y="4813136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10. Políticas habitacionais</a:t>
            </a:r>
            <a:endParaRPr lang="pt-BR" dirty="0"/>
          </a:p>
        </p:txBody>
      </p:sp>
      <p:sp>
        <p:nvSpPr>
          <p:cNvPr id="29" name="Elipse 28"/>
          <p:cNvSpPr/>
          <p:nvPr/>
        </p:nvSpPr>
        <p:spPr>
          <a:xfrm>
            <a:off x="1571604" y="214290"/>
            <a:ext cx="857256" cy="78581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 smtClean="0"/>
              <a:t>10</a:t>
            </a:r>
            <a:endParaRPr lang="pt-BR" sz="3200" b="1" dirty="0"/>
          </a:p>
        </p:txBody>
      </p:sp>
      <p:pic>
        <p:nvPicPr>
          <p:cNvPr id="30" name="Bild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42852"/>
            <a:ext cx="961157" cy="94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/>
          <p:cNvSpPr/>
          <p:nvPr/>
        </p:nvSpPr>
        <p:spPr>
          <a:xfrm>
            <a:off x="-200369" y="2804358"/>
            <a:ext cx="4032448" cy="768658"/>
          </a:xfrm>
          <a:prstGeom prst="ellipse">
            <a:avLst/>
          </a:prstGeom>
          <a:solidFill>
            <a:schemeClr val="accent6">
              <a:lumMod val="75000"/>
              <a:alpha val="3019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550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12" grpId="0"/>
      <p:bldP spid="26" grpId="0"/>
      <p:bldP spid="27" grpId="0"/>
      <p:bldP spid="28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docum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00" y="1329249"/>
            <a:ext cx="2376264" cy="237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195736" y="2726398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N.A.U.</a:t>
            </a:r>
            <a:endParaRPr lang="pt-BR" sz="3200" b="1" dirty="0"/>
          </a:p>
        </p:txBody>
      </p:sp>
      <p:sp>
        <p:nvSpPr>
          <p:cNvPr id="3" name="Seta em curva para baixo 2"/>
          <p:cNvSpPr/>
          <p:nvPr/>
        </p:nvSpPr>
        <p:spPr>
          <a:xfrm rot="677439">
            <a:off x="3897158" y="1145233"/>
            <a:ext cx="3442470" cy="802411"/>
          </a:xfrm>
          <a:prstGeom prst="curvedDownArrow">
            <a:avLst>
              <a:gd name="adj1" fmla="val 25000"/>
              <a:gd name="adj2" fmla="val 41111"/>
              <a:gd name="adj3" fmla="val 18030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76872"/>
            <a:ext cx="3129721" cy="2832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de cantos arredondados 5"/>
          <p:cNvSpPr/>
          <p:nvPr/>
        </p:nvSpPr>
        <p:spPr>
          <a:xfrm>
            <a:off x="1187624" y="4293096"/>
            <a:ext cx="4176464" cy="23042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</a:rPr>
              <a:t>Caracteristicas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demograficas</a:t>
            </a:r>
            <a:r>
              <a:rPr lang="en-US" sz="3200" dirty="0" smtClean="0">
                <a:solidFill>
                  <a:schemeClr val="tx1"/>
                </a:solidFill>
              </a:rPr>
              <a:t> , </a:t>
            </a:r>
            <a:r>
              <a:rPr lang="en-US" sz="3200" dirty="0" err="1" smtClean="0">
                <a:solidFill>
                  <a:schemeClr val="tx1"/>
                </a:solidFill>
              </a:rPr>
              <a:t>culturais</a:t>
            </a:r>
            <a:r>
              <a:rPr lang="en-US" sz="3200" dirty="0" smtClean="0">
                <a:solidFill>
                  <a:schemeClr val="tx1"/>
                </a:solidFill>
              </a:rPr>
              <a:t> e  </a:t>
            </a:r>
            <a:r>
              <a:rPr lang="en-US" sz="3200" dirty="0" err="1" smtClean="0">
                <a:solidFill>
                  <a:schemeClr val="tx1"/>
                </a:solidFill>
              </a:rPr>
              <a:t>regionais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devem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ser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consideradas</a:t>
            </a:r>
            <a:endParaRPr lang="pt-BR" sz="3200" dirty="0">
              <a:solidFill>
                <a:schemeClr val="tx1"/>
              </a:solidFill>
            </a:endParaRPr>
          </a:p>
        </p:txBody>
      </p:sp>
      <p:sp>
        <p:nvSpPr>
          <p:cNvPr id="4" name="Seta em curva para cima 3"/>
          <p:cNvSpPr/>
          <p:nvPr/>
        </p:nvSpPr>
        <p:spPr>
          <a:xfrm rot="19719936">
            <a:off x="4964207" y="4604894"/>
            <a:ext cx="2448272" cy="504056"/>
          </a:xfrm>
          <a:prstGeom prst="curved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043608" y="116632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/>
              <a:t>A Nova Agenda é para Todos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344205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m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537" y="4313208"/>
            <a:ext cx="3532495" cy="209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-Habit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867" y="2713483"/>
            <a:ext cx="29337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0" descr="Resultado de imagem para united nations im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12" descr="Resultado de imagem para united nations imag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38" name="Picture 14" descr="http://thenationonlineng.net/wp-content/uploads/2013/02/unitednations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621" y="160337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ta para baixo 3"/>
          <p:cNvSpPr/>
          <p:nvPr/>
        </p:nvSpPr>
        <p:spPr>
          <a:xfrm>
            <a:off x="4928012" y="2162095"/>
            <a:ext cx="432048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em curva para a esquerda 4"/>
          <p:cNvSpPr/>
          <p:nvPr/>
        </p:nvSpPr>
        <p:spPr>
          <a:xfrm flipV="1">
            <a:off x="6876256" y="3284984"/>
            <a:ext cx="1296144" cy="235826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" name="Seta para a esquerda 5"/>
          <p:cNvSpPr/>
          <p:nvPr/>
        </p:nvSpPr>
        <p:spPr>
          <a:xfrm>
            <a:off x="2349351" y="2800826"/>
            <a:ext cx="864096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Bild 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24" y="2274196"/>
            <a:ext cx="1944216" cy="1629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28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522970" y="78540"/>
            <a:ext cx="3406830" cy="93859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90440" rIns="0" bIns="19044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1" i="0" u="none" strike="noStrike" cap="none" normalizeH="0" baseline="0" dirty="0" smtClean="0">
                <a:ln>
                  <a:noFill/>
                </a:ln>
                <a:solidFill>
                  <a:srgbClr val="1D6642"/>
                </a:solidFill>
                <a:effectLst/>
                <a:latin typeface="Roboto"/>
                <a:cs typeface="Arial" pitchFamily="34" charset="0"/>
              </a:rPr>
              <a:t>    138  ASSOCIATE PARTNERS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5" name="Picture 11" descr="http://www.worldurbancampaign.org/sites/default/files/styles/100h/public/partner-logos/ACUUS%20logo.jpg?itok=m46A6dVW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285" y="3102881"/>
            <a:ext cx="2089949" cy="60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://www.worldurbancampaign.org/sites/default/files/styles/100h/public/partner-logos/107-aivp-logo-uk-baseline.jpeg?itok=Y8dwMoy-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125" y="4064174"/>
            <a:ext cx="1233720" cy="64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http://www.worldurbancampaign.org/sites/default/files/styles/100h/public/partner-logos/logo_transparent_0.png?itok=0Ysix2mr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150" y="5713991"/>
            <a:ext cx="1173980" cy="69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http://www.worldurbancampaign.org/sites/default/files/styles/100h/public/partner-logos/CitiesAlliance.jpg?itok=IjEqlG0U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230" y="1979345"/>
            <a:ext cx="163692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http://www.worldurbancampaign.org/sites/default/files/styles/100h/public/partner-logos/ctclogo.png?itok=lVGWW-8o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531" y="1676523"/>
            <a:ext cx="1067977" cy="37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http://www.worldurbancampaign.org/sites/default/files/styles/100h/public/partner-logos/CO-CITY%20logo.png?itok=HFFfEhjc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729" y="5038647"/>
            <a:ext cx="469579" cy="6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http://www.worldurbancampaign.org/sites/default/files/styles/100h/public/partner-logos/3abe0da64fde497432bf809db1496c03.jpg?itok=GrO0mn1O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281" y="1528934"/>
            <a:ext cx="629201" cy="64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http://www.worldurbancampaign.org/sites/default/files/styles/100h/public/partner-logos/logo_1.png?itok=UVK0FuU0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851" y="1880749"/>
            <a:ext cx="1526287" cy="33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 descr="http://www.worldurbancampaign.org/sites/default/files/styles/100h/public/partner-logos/EcoLogic_png.png?itok=LTjoRCAS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25" y="3139806"/>
            <a:ext cx="672217" cy="57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http://www.worldurbancampaign.org/sites/default/files/styles/100h/public/partner-logos/ECF%20logo%20%282%29.jpg?itok=BU_cRhsi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350" y="5904371"/>
            <a:ext cx="938976" cy="33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43" descr="http://www.worldurbancampaign.org/sites/default/files/styles/100h/public/partner-logos/Logo%20Organizers_UTC%20RECIFE.png?itok=NEj9NrOt">
            <a:hlinkClick r:id="rId22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08" y="5350652"/>
            <a:ext cx="1701129" cy="56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45" descr="http://www.worldurbancampaign.org/sites/default/files/styles/100h/public/partner-logos/University%20of%20Nigeria%2C%20Minna.jpg?itok=FHiTdrJS">
            <a:hlinkClick r:id="rId24"/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76" y="6309976"/>
            <a:ext cx="562949" cy="56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1" name="Picture 47" descr="http://www.worldurbancampaign.org/sites/default/files/styles/100h/public/partner-logos/fi.png?itok=CksPpiYq">
            <a:hlinkClick r:id="rId26"/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965" y="6120729"/>
            <a:ext cx="973198" cy="64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" name="Picture 51" descr="http://www.worldurbancampaign.org/sites/default/files/styles/100h/public/partner-logos/FIDIC_logo_Reflex.jpg?itok=1mygf0YB">
            <a:hlinkClick r:id="rId28"/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84" y="3085837"/>
            <a:ext cx="675737" cy="6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7" name="Picture 53" descr="http://www.worldurbancampaign.org/sites/default/files/styles/100h/public/partner-logos/FMDV%20Logo%20%28AP%29.jpg?itok=DQosi5a3">
            <a:hlinkClick r:id="rId30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877" y="1963970"/>
            <a:ext cx="1048644" cy="65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9" name="Picture 55" descr="http://www.worldurbancampaign.org/sites/default/files/styles/100h/public/partner-logos/FOP%20logo_1%20rad_Svart.jpg?itok=Qp3BvIP9">
            <a:hlinkClick r:id="rId32"/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95" y="4757992"/>
            <a:ext cx="1782842" cy="20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1" name="Picture 57" descr="http://www.worldurbancampaign.org/sites/default/files/styles/100h/public/partner-logos/GFHSlogo%E5%85%A8%E7%90%83%E4%BA%BA%E5%B1%85%E7%8E%AF%E5%A2%83%E8%AE%BA%E5%9D%9B%E5%89%AF%E6%9C%AC.jpg?itok=wOtYuWmP">
            <a:hlinkClick r:id="rId34"/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137" y="3299907"/>
            <a:ext cx="920031" cy="72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3" name="Picture 59" descr="http://www.worldurbancampaign.org/sites/default/files/styles/100h/public/partner-logos/CNJUR%20JPG-01.jpg?itok=TrJSWddi">
            <a:hlinkClick r:id="rId36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95" y="3775631"/>
            <a:ext cx="857250" cy="95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" name="Picture 61" descr="http://www.worldurbancampaign.org/sites/default/files/styles/100h/public/partner-logos/Humara.png?itok=rssds1C2">
            <a:hlinkClick r:id="rId38"/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705" y="4312231"/>
            <a:ext cx="703567" cy="70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7" name="Picture 63" descr="http://www.worldurbancampaign.org/sites/default/files/styles/100h/public/partner-logos/IIHS%20logo_new_2010.jpg?itok=-Mkt8rTQ">
            <a:hlinkClick r:id="rId40"/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863" y="3410016"/>
            <a:ext cx="887984" cy="69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9" name="Picture 65" descr="http://www.worldurbancampaign.org/sites/default/files/styles/100h/public/partner-logos/logo%20ivm%20vedecom%20vert.jpg?itok=erQzKbZe">
            <a:hlinkClick r:id="rId42"/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508" y="3782383"/>
            <a:ext cx="828674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1" name="Picture 67" descr="http://www.worldurbancampaign.org/sites/default/files/styles/100h/public/partner-logos/IHS_logo_original-colours.png?itok=VGvT71rM">
            <a:hlinkClick r:id="rId44"/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261" y="1249769"/>
            <a:ext cx="1479551" cy="68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3" name="Picture 69" descr="http://www.worldurbancampaign.org/sites/default/files/styles/100h/public/partner-logos/logo-quadri-3.jpg?itok=gp3_DhKU">
            <a:hlinkClick r:id="rId46"/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690" y="2752363"/>
            <a:ext cx="1452562" cy="48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" name="Picture 71" descr="http://www.worldurbancampaign.org/sites/default/files/styles/100h/public/partner-logos/IFHP_logo_horizontal_RGB_black.png?itok=KC2F3vj5">
            <a:hlinkClick r:id="rId48"/>
          </p:cNvPr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506" y="1264759"/>
            <a:ext cx="1647055" cy="41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7" name="Picture 73" descr="http://www.worldurbancampaign.org/sites/default/files/styles/100h/public/partner-logos/ifla.png?itok=UplKQezI">
            <a:hlinkClick r:id="rId50"/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58" y="2593679"/>
            <a:ext cx="1393764" cy="46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9" name="Picture 75" descr="http://www.worldurbancampaign.org/sites/default/files/styles/100h/public/partner-logos/ihc_header.jpg?itok=k0Yx5rA5">
            <a:hlinkClick r:id="rId52"/>
          </p:cNvPr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39" y="5843721"/>
            <a:ext cx="1919662" cy="27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1" name="Picture 77" descr="http://www.worldurbancampaign.org/sites/default/files/styles/100h/public/partner-logos/INU%20logo%20ASSOCIATE.png?itok=gzNVaawC">
            <a:hlinkClick r:id="rId54"/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248" y="904470"/>
            <a:ext cx="907780" cy="61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3" name="Picture 79" descr="http://www.worldurbancampaign.org/sites/default/files/styles/100h/public/partner-logos/JISC_logo_vertical.jpg?itok=ICTPcsIk">
            <a:hlinkClick r:id="rId56"/>
          </p:cNvPr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113" y="901829"/>
            <a:ext cx="1805723" cy="41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" name="Picture 81" descr="http://www.worldurbancampaign.org/sites/default/files/styles/100h/public/partner-logos/krihs_logo.jpg?itok=n6UfxwHi">
            <a:hlinkClick r:id="rId58"/>
          </p:cNvPr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340" y="6283174"/>
            <a:ext cx="1193269" cy="53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7" name="Picture 83" descr="http://www.worldurbancampaign.org/sites/default/files/styles/100h/public/partner-logos/header-logo-fnau.gif?itok=42R8obkx">
            <a:hlinkClick r:id="rId60"/>
          </p:cNvPr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251" y="4278961"/>
            <a:ext cx="1178716" cy="70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9" name="Picture 85" descr="http://www.worldurbancampaign.org/sites/default/files/styles/100h/public/partner-logos/les%20ateliers_associate.png?itok=_6FVmYDc">
            <a:hlinkClick r:id="rId62"/>
          </p:cNvPr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327" y="4028345"/>
            <a:ext cx="587014" cy="30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1" name="Picture 87" descr="http://www.worldurbancampaign.org/sites/default/files/styles/100h/public/partner-logos/logo_lindcoln.jpg?itok=gyWY_z4j">
            <a:hlinkClick r:id="rId64"/>
          </p:cNvPr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39" y="1065678"/>
            <a:ext cx="1765709" cy="4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5" name="Picture 91" descr="http://www.worldurbancampaign.org/sites/default/files/styles/100h/public/partner-logos/logo_mesn.JPG?itok=toNf7JrZ">
            <a:hlinkClick r:id="rId66"/>
          </p:cNvPr>
          <p:cNvPicPr>
            <a:picLocks noChangeAspect="1" noChangeArrowheads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33" y="4494284"/>
            <a:ext cx="406872" cy="40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7" name="Picture 93" descr="http://www.worldurbancampaign.org/sites/default/files/styles/100h/public/partner-logos/LOGO%20New%20CITYzens.png?itok=OFWmE2uE">
            <a:hlinkClick r:id="rId68"/>
          </p:cNvPr>
          <p:cNvPicPr>
            <a:picLocks noChangeAspect="1" noChangeArrowheads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751" y="1537642"/>
            <a:ext cx="786861" cy="78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1" name="Picture 97" descr="http://www.worldurbancampaign.org/sites/default/files/styles/100h/public/partner-logos/logoE2.png?itok=bkzcnvLh">
            <a:hlinkClick r:id="rId70"/>
          </p:cNvPr>
          <p:cNvPicPr>
            <a:picLocks noChangeAspect="1" noChangeArrowheads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564" y="3887342"/>
            <a:ext cx="1870557" cy="49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3" name="Picture 99" descr="http://www.worldurbancampaign.org/sites/default/files/styles/100h/public/partner-logos/pfvt.jpg?itok=2rwRFnUi">
            <a:hlinkClick r:id="rId72"/>
          </p:cNvPr>
          <p:cNvPicPr>
            <a:picLocks noChangeAspect="1" noChangeArrowheads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330" y="5199902"/>
            <a:ext cx="1196698" cy="50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" name="Picture 103" descr="http://www.worldurbancampaign.org/sites/default/files/styles/100h/public/partner-logos/logo_push.png?itok=i2XN-8Pr">
            <a:hlinkClick r:id="rId74"/>
          </p:cNvPr>
          <p:cNvPicPr>
            <a:picLocks noChangeAspect="1" noChangeArrowheads="1"/>
          </p:cNvPicPr>
          <p:nvPr/>
        </p:nvPicPr>
        <p:blipFill>
          <a:blip r:embed="rId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852" y="6504594"/>
            <a:ext cx="856343" cy="31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" name="Picture 105" descr="http://www.worldurbancampaign.org/sites/default/files/styles/100h/public/partner-logos/RTPI_Logo2011_small_web_300pxwide.jpg?itok=TY4S5aq4">
            <a:hlinkClick r:id="rId76"/>
          </p:cNvPr>
          <p:cNvPicPr>
            <a:picLocks noChangeAspect="1" noChangeArrowheads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255" y="2301312"/>
            <a:ext cx="1321728" cy="3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1" name="Picture 107" descr="http://www.worldurbancampaign.org/sites/default/files/styles/100h/public/partner-logos/Secovi%20colorido.jpg?itok=Yqhcq0hV">
            <a:hlinkClick r:id="rId78"/>
          </p:cNvPr>
          <p:cNvPicPr>
            <a:picLocks noChangeAspect="1" noChangeArrowheads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59" y="1676523"/>
            <a:ext cx="1009650" cy="95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3" name="Picture 109" descr="http://www.worldurbancampaign.org/sites/default/files/styles/100h/public/partner-logos/Shehersaaz.png?itok=_zen7_az">
            <a:hlinkClick r:id="rId80"/>
          </p:cNvPr>
          <p:cNvPicPr>
            <a:picLocks noChangeAspect="1" noChangeArrowheads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468" y="6383530"/>
            <a:ext cx="1139120" cy="46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5" name="Picture 111" descr="http://www.worldurbancampaign.org/sites/default/files/styles/100h/public/partner-logos/logo-sig.png?itok=oQ5g3_HT">
            <a:hlinkClick r:id="rId82"/>
          </p:cNvPr>
          <p:cNvPicPr>
            <a:picLocks noChangeAspect="1" noChangeArrowheads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075" y="904470"/>
            <a:ext cx="1685769" cy="55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7" name="Picture 113" descr="http://www.worldurbancampaign.org/sites/default/files/styles/100h/public/partner-logos/STIRN_Logo_neu_RGB_0.jpg?itok=k2i_aCsa">
            <a:hlinkClick r:id="rId84"/>
          </p:cNvPr>
          <p:cNvPicPr>
            <a:picLocks noChangeAspect="1" noChangeArrowheads="1"/>
          </p:cNvPicPr>
          <p:nvPr/>
        </p:nvPicPr>
        <p:blipFill>
          <a:blip r:embed="rId8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356" y="3385671"/>
            <a:ext cx="805809" cy="27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9" name="Picture 115" descr="http://www.worldurbancampaign.org/sites/default/files/styles/100h/public/partner-logos/TIG-logo_0.jpg?itok=4x6rPm7o">
            <a:hlinkClick r:id="rId86"/>
          </p:cNvPr>
          <p:cNvPicPr>
            <a:picLocks noChangeAspect="1" noChangeArrowheads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75" y="6230771"/>
            <a:ext cx="1659473" cy="42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1" name="Picture 117" descr="http://www.worldurbancampaign.org/sites/default/files/styles/100h/public/partner-logos/logo_1.jpg?itok=pb-X-G-U">
            <a:hlinkClick r:id="rId88"/>
          </p:cNvPr>
          <p:cNvPicPr>
            <a:picLocks noChangeAspect="1" noChangeArrowheads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040" y="2559034"/>
            <a:ext cx="1462387" cy="51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3" name="Picture 119" descr="http://www.worldurbancampaign.org/sites/default/files/styles/100h/public/partner-logos/TEST-LOGO-LS-400x112.jpg?itok=0hFrD6mN">
            <a:hlinkClick r:id="rId90"/>
          </p:cNvPr>
          <p:cNvPicPr>
            <a:picLocks noChangeAspect="1" noChangeArrowheads="1"/>
          </p:cNvPicPr>
          <p:nvPr/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701" y="5470219"/>
            <a:ext cx="1725613" cy="48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5" name="Picture 121" descr="http://www.worldurbancampaign.org/sites/default/files/styles/100h/public/partner-logos/Global%20Studio%20Logo.jpg?itok=FGGR4r5S">
            <a:hlinkClick r:id="rId92"/>
          </p:cNvPr>
          <p:cNvPicPr>
            <a:picLocks noChangeAspect="1" noChangeArrowheads="1"/>
          </p:cNvPicPr>
          <p:nvPr/>
        </p:nvPicPr>
        <p:blipFill>
          <a:blip r:embed="rId9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737" y="5953584"/>
            <a:ext cx="1066803" cy="23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7" name="Picture 123" descr="http://www.worldurbancampaign.org/sites/default/files/styles/100h/public/partner-logos/nyam-logo.gif?itok=FHPobWut">
            <a:hlinkClick r:id="rId94"/>
          </p:cNvPr>
          <p:cNvPicPr>
            <a:picLocks noChangeAspect="1" noChangeArrowheads="1"/>
          </p:cNvPicPr>
          <p:nvPr/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507" y="5214589"/>
            <a:ext cx="1466852" cy="47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9" name="Picture 125" descr="http://www.worldurbancampaign.org/sites/default/files/styles/100h/public/partner-logos/cities%20against%20poverty.png?itok=-fAqOj56">
            <a:hlinkClick r:id="rId96"/>
          </p:cNvPr>
          <p:cNvPicPr>
            <a:picLocks noChangeAspect="1" noChangeArrowheads="1"/>
          </p:cNvPicPr>
          <p:nvPr/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595" y="4422214"/>
            <a:ext cx="427760" cy="82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1" name="Picture 127" descr="http://www.worldurbancampaign.org/sites/default/files/styles/100h/public/partner-logos/UNU-IIGH_LOGO_3C.png?itok=cAdScmIL">
            <a:hlinkClick r:id="rId98"/>
          </p:cNvPr>
          <p:cNvPicPr>
            <a:picLocks noChangeAspect="1" noChangeArrowheads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213" y="2764940"/>
            <a:ext cx="1104900" cy="62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3" name="Picture 129" descr="http://www.worldurbancampaign.org/sites/default/files/styles/100h/public/partner-logos/URI_logo%20%28AP%29.jpg?itok=x7Yc7mjm">
            <a:hlinkClick r:id="rId100"/>
          </p:cNvPr>
          <p:cNvPicPr>
            <a:picLocks noChangeAspect="1" noChangeArrowheads="1"/>
          </p:cNvPicPr>
          <p:nvPr/>
        </p:nvPicPr>
        <p:blipFill>
          <a:blip r:embed="rId10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39" y="5012397"/>
            <a:ext cx="1500870" cy="35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5" name="Picture 131" descr="http://www.worldurbancampaign.org/sites/default/files/styles/100h/public/partner-logos/Architecture%20at%20Alghero-01.jpg?itok=TS-gxaau">
            <a:hlinkClick r:id="rId102"/>
          </p:cNvPr>
          <p:cNvPicPr>
            <a:picLocks noChangeAspect="1" noChangeArrowheads="1"/>
          </p:cNvPicPr>
          <p:nvPr/>
        </p:nvPicPr>
        <p:blipFill>
          <a:blip r:embed="rId1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39" y="3299907"/>
            <a:ext cx="574146" cy="48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" name="Picture 133" descr="http://www.worldurbancampaign.org/sites/default/files/styles/100h/public/partner-logos/logo-sfu-head.png?itok=rnuTashA">
            <a:hlinkClick r:id="rId104"/>
          </p:cNvPr>
          <p:cNvPicPr>
            <a:picLocks noChangeAspect="1" noChangeArrowheads="1"/>
          </p:cNvPicPr>
          <p:nvPr/>
        </p:nvPicPr>
        <p:blipFill>
          <a:blip r:embed="rId1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239" y="5038647"/>
            <a:ext cx="714375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9" name="Picture 135" descr="http://www.worldurbancampaign.org/sites/default/files/styles/100h/public/partner-logos/urban_sdg_logo.jpg?itok=-em4xRyQ">
            <a:hlinkClick r:id="rId106"/>
          </p:cNvPr>
          <p:cNvPicPr>
            <a:picLocks noChangeAspect="1" noChangeArrowheads="1"/>
          </p:cNvPicPr>
          <p:nvPr/>
        </p:nvPicPr>
        <p:blipFill>
          <a:blip r:embed="rId1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877" y="4951281"/>
            <a:ext cx="1604959" cy="51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1" name="Picture 137" descr="http://www.worldurbancampaign.org/sites/default/files/styles/100h/public/partner-logos/WE%20blue-logo.png?itok=pBQIc18b">
            <a:hlinkClick r:id="rId108"/>
          </p:cNvPr>
          <p:cNvPicPr>
            <a:picLocks noChangeAspect="1" noChangeArrowheads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608087"/>
            <a:ext cx="926306" cy="61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3" name="Picture 139" descr="http://www.worldurbancampaign.org/sites/default/files/styles/100h/public/partner-logos/use%20on%20white%20background.jpg?itok=lkjg0fIr">
            <a:hlinkClick r:id="rId110"/>
          </p:cNvPr>
          <p:cNvPicPr>
            <a:picLocks noChangeAspect="1" noChangeArrowheads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69" y="1616695"/>
            <a:ext cx="530118" cy="79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5" name="Picture 141" descr="http://www.worldurbancampaign.org/sites/default/files/styles/100h/public/partner-logos/YDCLOGO-Vertical-Nospace-Colour.png?itok=kzRBQWzN">
            <a:hlinkClick r:id="rId112"/>
          </p:cNvPr>
          <p:cNvPicPr>
            <a:picLocks noChangeAspect="1" noChangeArrowheads="1"/>
          </p:cNvPicPr>
          <p:nvPr/>
        </p:nvPicPr>
        <p:blipFill>
          <a:blip r:embed="rId1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932" y="4353045"/>
            <a:ext cx="911143" cy="31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ta para a direita 2"/>
          <p:cNvSpPr/>
          <p:nvPr/>
        </p:nvSpPr>
        <p:spPr>
          <a:xfrm rot="8756910">
            <a:off x="906466" y="1611331"/>
            <a:ext cx="604293" cy="33887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2" name="Picture 2" descr="Home"/>
          <p:cNvPicPr>
            <a:picLocks noChangeAspect="1" noChangeArrowheads="1"/>
          </p:cNvPicPr>
          <p:nvPr/>
        </p:nvPicPr>
        <p:blipFill>
          <a:blip r:embed="rId1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76" y="33155"/>
            <a:ext cx="1305376" cy="77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to 4"/>
          <p:cNvCxnSpPr/>
          <p:nvPr/>
        </p:nvCxnSpPr>
        <p:spPr>
          <a:xfrm>
            <a:off x="1685022" y="808933"/>
            <a:ext cx="71256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www.fiurb.org/wp-content/uploads/2016/09/fiu_ok.jpg"/>
          <p:cNvPicPr>
            <a:picLocks noChangeAspect="1" noChangeArrowheads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94" y="2340641"/>
            <a:ext cx="1890250" cy="44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4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world urban campaign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7" y="2475782"/>
            <a:ext cx="4273220" cy="253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Resultado de imagem para the city we need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Picture 2" descr="Resultado de imagem para the city we need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581" y="2656156"/>
            <a:ext cx="1966824" cy="281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ta para a direita 8"/>
          <p:cNvSpPr/>
          <p:nvPr/>
        </p:nvSpPr>
        <p:spPr>
          <a:xfrm>
            <a:off x="4744528" y="3748860"/>
            <a:ext cx="1130061" cy="629729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599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6632"/>
            <a:ext cx="4992834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/>
          <p:cNvSpPr/>
          <p:nvPr/>
        </p:nvSpPr>
        <p:spPr>
          <a:xfrm rot="20706138">
            <a:off x="4206325" y="1809309"/>
            <a:ext cx="4429776" cy="273610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200" b="1" dirty="0" smtClean="0"/>
              <a:t>A cidades que nós precisamos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426625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1622</TotalTime>
  <Words>820</Words>
  <Application>Microsoft Office PowerPoint</Application>
  <PresentationFormat>Apresentação na tela (4:3)</PresentationFormat>
  <Paragraphs>135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32</vt:i4>
      </vt:variant>
    </vt:vector>
  </HeadingPairs>
  <TitlesOfParts>
    <vt:vector size="34" baseType="lpstr">
      <vt:lpstr>Office Theme</vt:lpstr>
      <vt:lpstr>Personalizar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da03</dc:creator>
  <cp:lastModifiedBy>Claudio Bernardes</cp:lastModifiedBy>
  <cp:revision>73</cp:revision>
  <dcterms:created xsi:type="dcterms:W3CDTF">2016-06-09T18:08:28Z</dcterms:created>
  <dcterms:modified xsi:type="dcterms:W3CDTF">2016-12-13T15:54:17Z</dcterms:modified>
</cp:coreProperties>
</file>