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9" r:id="rId2"/>
    <p:sldId id="305" r:id="rId3"/>
    <p:sldId id="310" r:id="rId4"/>
    <p:sldId id="313" r:id="rId5"/>
    <p:sldId id="314" r:id="rId6"/>
    <p:sldId id="316" r:id="rId7"/>
    <p:sldId id="317" r:id="rId8"/>
    <p:sldId id="318" r:id="rId9"/>
    <p:sldId id="315" r:id="rId10"/>
    <p:sldId id="312" r:id="rId11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3300"/>
    <a:srgbClr val="FF680A"/>
    <a:srgbClr val="BDB29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3" autoAdjust="0"/>
    <p:restoredTop sz="94660"/>
  </p:normalViewPr>
  <p:slideViewPr>
    <p:cSldViewPr>
      <p:cViewPr varScale="1">
        <p:scale>
          <a:sx n="64" d="100"/>
          <a:sy n="64" d="100"/>
        </p:scale>
        <p:origin x="1488" y="66"/>
      </p:cViewPr>
      <p:guideLst>
        <p:guide orient="horz" pos="4110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9041" tIns="49521" rIns="99041" bIns="4952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9041" tIns="49521" rIns="99041" bIns="49521" rtlCol="0"/>
          <a:lstStyle>
            <a:lvl1pPr algn="r">
              <a:defRPr sz="1300"/>
            </a:lvl1pPr>
          </a:lstStyle>
          <a:p>
            <a:fld id="{691292D3-BCB0-429D-B1C0-566C1401ADEA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3338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1" tIns="49521" rIns="99041" bIns="4952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1" tIns="49521" rIns="99041" bIns="49521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1" tIns="49521" rIns="99041" bIns="4952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1" tIns="49521" rIns="99041" bIns="49521" rtlCol="0" anchor="b"/>
          <a:lstStyle>
            <a:lvl1pPr algn="r">
              <a:defRPr sz="1300"/>
            </a:lvl1pPr>
          </a:lstStyle>
          <a:p>
            <a:fld id="{E3FB48AD-D9E8-4E57-B295-F208D49499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53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78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C1938-E435-4FB1-89CF-71B40032CE2C}" type="slidenum">
              <a:rPr lang="en-US" smtClean="0">
                <a:latin typeface="Times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8714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4022937" y="9722073"/>
            <a:ext cx="3076363" cy="51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743" tIns="49872" rIns="99743" bIns="49872" anchor="b"/>
          <a:lstStyle/>
          <a:p>
            <a:pPr algn="r" defTabSz="995605"/>
            <a:fld id="{F6D6C9D6-6CD8-4478-B33E-BC1C42ADC6F4}" type="slidenum">
              <a:rPr lang="en-US" sz="1300"/>
              <a:pPr algn="r" defTabSz="995605"/>
              <a:t>10</a:t>
            </a:fld>
            <a:endParaRPr lang="en-US" sz="130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4925" cy="38369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238"/>
            <a:ext cx="5206153" cy="460926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Título o slide Arial 24 em </a:t>
            </a:r>
            <a:r>
              <a:rPr lang="en-US" b="1" smtClean="0"/>
              <a:t>negrito alinhado pelo centro da marca</a:t>
            </a:r>
          </a:p>
          <a:p>
            <a:pPr eaLnBrk="1" hangingPunct="1"/>
            <a:r>
              <a:rPr lang="en-US" b="1" smtClean="0"/>
              <a:t>Títulos em Arial 17</a:t>
            </a:r>
          </a:p>
          <a:p>
            <a:pPr eaLnBrk="1" hangingPunct="1"/>
            <a:r>
              <a:rPr lang="en-US" b="1" smtClean="0"/>
              <a:t>Subtítulos em Arial 16</a:t>
            </a:r>
          </a:p>
        </p:txBody>
      </p:sp>
    </p:spTree>
    <p:extLst>
      <p:ext uri="{BB962C8B-B14F-4D97-AF65-F5344CB8AC3E}">
        <p14:creationId xmlns:p14="http://schemas.microsoft.com/office/powerpoint/2010/main" val="3230137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9328" y="836712"/>
            <a:ext cx="7427168" cy="50405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8B046D-19DB-4BBA-9C7E-C5CFEFAE7100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53A2D9-62A3-4F2C-B462-3B1764C2EB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8B046D-19DB-4BBA-9C7E-C5CFEFAE7100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53A2D9-62A3-4F2C-B462-3B1764C2EB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9328" y="836712"/>
            <a:ext cx="7427168" cy="50405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8B046D-19DB-4BBA-9C7E-C5CFEFAE7100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53A2D9-62A3-4F2C-B462-3B1764C2EB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8B046D-19DB-4BBA-9C7E-C5CFEFAE7100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53A2D9-62A3-4F2C-B462-3B1764C2EB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9328" y="836712"/>
            <a:ext cx="7427168" cy="50405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8B046D-19DB-4BBA-9C7E-C5CFEFAE7100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53A2D9-62A3-4F2C-B462-3B1764C2EB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9328" y="836712"/>
            <a:ext cx="7427168" cy="5040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8B046D-19DB-4BBA-9C7E-C5CFEFAE7100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53A2D9-62A3-4F2C-B462-3B1764C2EB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9328" y="836712"/>
            <a:ext cx="7427168" cy="50405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8B046D-19DB-4BBA-9C7E-C5CFEFAE7100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53A2D9-62A3-4F2C-B462-3B1764C2EB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8B046D-19DB-4BBA-9C7E-C5CFEFAE7100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53A2D9-62A3-4F2C-B462-3B1764C2EB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8B046D-19DB-4BBA-9C7E-C5CFEFAE7100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53A2D9-62A3-4F2C-B462-3B1764C2EB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8B046D-19DB-4BBA-9C7E-C5CFEFAE7100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53A2D9-62A3-4F2C-B462-3B1764C2EB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naC1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61"/>
          </a:xfrm>
          <a:prstGeom prst="rect">
            <a:avLst/>
          </a:prstGeom>
        </p:spPr>
      </p:pic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8388424" y="6597352"/>
            <a:ext cx="644096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latin typeface="+mn-lt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66C59-CB2E-4079-A33E-C2AFA8266EA2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BDB2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BDB29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d"/>
  </p:transition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rgbClr val="BDB29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%10DIVIS&#195;O%20NOVA.jpg%20%20%20%20%20%20%20%20%20%20%20%20%20%20%20%20%20%20%20%20%20%20%20%20%20%20%20%20%20%20%20%20%20%20%20%20%20%20%20%20%20%20%20%20%20%20%20000186BB%0cG3%20Ricardo%202%20%20%20%20%20%20%20%20%20%20%20%20%20%20%20%20%20%20%20BAE4642E: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CONTRA-CAPA-NOVA-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505200"/>
            <a:ext cx="7391400" cy="2209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30000"/>
              </a:lnSpc>
            </a:pPr>
            <a:r>
              <a:rPr lang="en-US" sz="2800" smtClean="0"/>
              <a:t/>
            </a:r>
            <a:br>
              <a:rPr lang="en-US" sz="2800" smtClean="0"/>
            </a:br>
            <a:r>
              <a:rPr lang="en-US" smtClean="0"/>
              <a:t/>
            </a:r>
            <a:br>
              <a:rPr lang="en-US" smtClean="0"/>
            </a:br>
            <a:endParaRPr lang="en-US" sz="2100" smtClean="0"/>
          </a:p>
        </p:txBody>
      </p:sp>
      <p:sp>
        <p:nvSpPr>
          <p:cNvPr id="3" name="Retângulo 2"/>
          <p:cNvSpPr/>
          <p:nvPr/>
        </p:nvSpPr>
        <p:spPr>
          <a:xfrm>
            <a:off x="4581525" y="620713"/>
            <a:ext cx="1719263" cy="158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0" name="Conector reto 9"/>
          <p:cNvCxnSpPr/>
          <p:nvPr/>
        </p:nvCxnSpPr>
        <p:spPr>
          <a:xfrm>
            <a:off x="0" y="4221163"/>
            <a:ext cx="6300788" cy="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2051050" y="260350"/>
            <a:ext cx="5616575" cy="1800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4343" name="Imagem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8300" y="796925"/>
            <a:ext cx="32924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tângulo 11"/>
          <p:cNvSpPr>
            <a:spLocks noChangeArrowheads="1"/>
          </p:cNvSpPr>
          <p:nvPr/>
        </p:nvSpPr>
        <p:spPr bwMode="auto">
          <a:xfrm>
            <a:off x="387350" y="4221088"/>
            <a:ext cx="83343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 smtClean="0"/>
              <a:t>Audiência Pública para debater o PL 5310/2016</a:t>
            </a:r>
          </a:p>
          <a:p>
            <a:pPr algn="ctr"/>
            <a:r>
              <a:rPr lang="pt-BR" sz="2000" b="1" dirty="0" smtClean="0"/>
              <a:t>Comissão de Desenvolvimento Urbano</a:t>
            </a:r>
          </a:p>
          <a:p>
            <a:pPr algn="ctr"/>
            <a:r>
              <a:rPr lang="pt-BR" sz="2000" b="1" dirty="0" smtClean="0"/>
              <a:t>Câmara dos Deputados</a:t>
            </a:r>
            <a:endParaRPr lang="pt-BR" sz="1600" dirty="0"/>
          </a:p>
        </p:txBody>
      </p:sp>
      <p:cxnSp>
        <p:nvCxnSpPr>
          <p:cNvPr id="13" name="Conector reto 12"/>
          <p:cNvCxnSpPr/>
          <p:nvPr/>
        </p:nvCxnSpPr>
        <p:spPr>
          <a:xfrm>
            <a:off x="2843213" y="5301208"/>
            <a:ext cx="6300787" cy="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1"/>
          <p:cNvSpPr>
            <a:spLocks noChangeArrowheads="1"/>
          </p:cNvSpPr>
          <p:nvPr/>
        </p:nvSpPr>
        <p:spPr bwMode="auto">
          <a:xfrm>
            <a:off x="395536" y="6218148"/>
            <a:ext cx="8334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 smtClean="0"/>
              <a:t>Daniel Mendonça</a:t>
            </a:r>
          </a:p>
          <a:p>
            <a:pPr algn="ctr"/>
            <a:r>
              <a:rPr lang="pt-BR" sz="1400" b="1" dirty="0" smtClean="0"/>
              <a:t>Diretor de Relações Institucionais</a:t>
            </a:r>
            <a:endParaRPr lang="pt-BR" sz="1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162800" y="66278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0E55710-3B62-4A8F-AD0F-D75DE3CC4729}" type="slidenum">
              <a:rPr lang="en-US" sz="1000" b="1">
                <a:latin typeface="+mn-lt"/>
              </a:rPr>
              <a:pPr algn="r">
                <a:defRPr/>
              </a:pPr>
              <a:t>10</a:t>
            </a:fld>
            <a:endParaRPr lang="en-US" sz="1000" b="1">
              <a:latin typeface="+mn-lt"/>
            </a:endParaRPr>
          </a:p>
        </p:txBody>
      </p:sp>
      <p:pic>
        <p:nvPicPr>
          <p:cNvPr id="16387" name="Picture 2" descr="DIVISÃO NOVA.jpg                                               000186BBG3 Ricardo 2                   BAE4642E: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-357188"/>
            <a:ext cx="9145588" cy="72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00125" y="3643313"/>
            <a:ext cx="7391400" cy="2209800"/>
          </a:xfrm>
          <a:prstGeom prst="rect">
            <a:avLst/>
          </a:prstGeom>
        </p:spPr>
        <p:txBody>
          <a:bodyPr/>
          <a:lstStyle/>
          <a:p>
            <a:pPr algn="l" eaLnBrk="0" hangingPunct="0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 kern="0" dirty="0" err="1">
                <a:latin typeface="+mj-lt"/>
                <a:ea typeface="+mj-ea"/>
                <a:cs typeface="+mj-cs"/>
              </a:rPr>
              <a:t>Muito</a:t>
            </a:r>
            <a:r>
              <a:rPr lang="en-US" sz="2800" kern="0" dirty="0">
                <a:latin typeface="+mj-lt"/>
                <a:ea typeface="+mj-ea"/>
                <a:cs typeface="+mj-cs"/>
              </a:rPr>
              <a:t> Obrigado!</a:t>
            </a:r>
            <a:br>
              <a:rPr lang="en-US" sz="2800" kern="0" dirty="0">
                <a:latin typeface="+mj-lt"/>
                <a:ea typeface="+mj-ea"/>
                <a:cs typeface="+mj-cs"/>
              </a:rPr>
            </a:br>
            <a:r>
              <a:rPr lang="en-US" b="1" kern="0" dirty="0">
                <a:latin typeface="+mj-lt"/>
                <a:ea typeface="+mj-ea"/>
                <a:cs typeface="+mj-cs"/>
              </a:rPr>
              <a:t/>
            </a:r>
            <a:br>
              <a:rPr lang="en-US" b="1" kern="0" dirty="0">
                <a:latin typeface="+mj-lt"/>
                <a:ea typeface="+mj-ea"/>
                <a:cs typeface="+mj-cs"/>
              </a:rPr>
            </a:br>
            <a:endParaRPr lang="en-US" sz="21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571500" y="5337175"/>
            <a:ext cx="32766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0000" algn="l">
              <a:lnSpc>
                <a:spcPts val="1000"/>
              </a:lnSpc>
              <a:buSzPct val="120000"/>
              <a:defRPr/>
            </a:pPr>
            <a:r>
              <a:rPr lang="en-US" sz="1100" b="1" dirty="0">
                <a:latin typeface="+mj-lt"/>
              </a:rPr>
              <a:t>Brasília</a:t>
            </a:r>
          </a:p>
          <a:p>
            <a:pPr marL="180000" algn="l">
              <a:lnSpc>
                <a:spcPts val="1000"/>
              </a:lnSpc>
              <a:buSzPct val="120000"/>
              <a:defRPr/>
            </a:pPr>
            <a:r>
              <a:rPr lang="en-US" sz="1100" dirty="0">
                <a:latin typeface="+mj-lt"/>
              </a:rPr>
              <a:t>SCN - Quadra 02 - </a:t>
            </a:r>
            <a:r>
              <a:rPr lang="en-US" sz="1100" dirty="0" err="1">
                <a:latin typeface="+mj-lt"/>
              </a:rPr>
              <a:t>Bloco</a:t>
            </a:r>
            <a:r>
              <a:rPr lang="en-US" sz="1100" dirty="0">
                <a:latin typeface="+mj-lt"/>
              </a:rPr>
              <a:t> D - Torre A</a:t>
            </a:r>
          </a:p>
          <a:p>
            <a:pPr marL="180000" algn="l">
              <a:lnSpc>
                <a:spcPts val="1000"/>
              </a:lnSpc>
              <a:buSzPct val="120000"/>
              <a:defRPr/>
            </a:pPr>
            <a:r>
              <a:rPr lang="en-US" sz="1100" dirty="0" err="1">
                <a:latin typeface="+mj-lt"/>
              </a:rPr>
              <a:t>Sala</a:t>
            </a:r>
            <a:r>
              <a:rPr lang="en-US" sz="1100" dirty="0">
                <a:latin typeface="+mj-lt"/>
              </a:rPr>
              <a:t> 1101 - </a:t>
            </a:r>
            <a:r>
              <a:rPr lang="en-US" sz="1100" dirty="0" err="1">
                <a:latin typeface="+mj-lt"/>
              </a:rPr>
              <a:t>Edifício</a:t>
            </a:r>
            <a:r>
              <a:rPr lang="en-US" sz="1100" dirty="0">
                <a:latin typeface="+mj-lt"/>
              </a:rPr>
              <a:t> Liberty Mall</a:t>
            </a:r>
          </a:p>
          <a:p>
            <a:pPr marL="180000" algn="l">
              <a:lnSpc>
                <a:spcPts val="1000"/>
              </a:lnSpc>
              <a:buSzPct val="120000"/>
              <a:defRPr/>
            </a:pPr>
            <a:r>
              <a:rPr lang="en-US" sz="1100" dirty="0">
                <a:latin typeface="+mj-lt"/>
              </a:rPr>
              <a:t>CEP 70712-903  Brasilia  DF  Brasil</a:t>
            </a:r>
          </a:p>
          <a:p>
            <a:pPr marL="180000" algn="l">
              <a:lnSpc>
                <a:spcPts val="1000"/>
              </a:lnSpc>
              <a:buSzPct val="120000"/>
              <a:defRPr/>
            </a:pPr>
            <a:r>
              <a:rPr lang="en-US" sz="1100" dirty="0">
                <a:latin typeface="+mj-lt"/>
              </a:rPr>
              <a:t>Tel 55 61 3326 1312</a:t>
            </a:r>
          </a:p>
          <a:p>
            <a:pPr marL="180000" algn="l">
              <a:lnSpc>
                <a:spcPts val="1000"/>
              </a:lnSpc>
              <a:buSzPct val="120000"/>
              <a:defRPr/>
            </a:pPr>
            <a:r>
              <a:rPr lang="en-US" sz="1100" dirty="0">
                <a:latin typeface="+mj-lt"/>
              </a:rPr>
              <a:t>Fax 55 61 3031-9327</a:t>
            </a:r>
          </a:p>
          <a:p>
            <a:pPr marL="180000" algn="l">
              <a:lnSpc>
                <a:spcPts val="1000"/>
              </a:lnSpc>
              <a:buSzPct val="120000"/>
              <a:defRPr/>
            </a:pPr>
            <a:r>
              <a:rPr lang="pt-BR" sz="1100" dirty="0">
                <a:latin typeface="+mj-lt"/>
              </a:rPr>
              <a:t>E-mail: </a:t>
            </a:r>
            <a:r>
              <a:rPr lang="pt-BR" sz="1100" u="sng" dirty="0" smtClean="0">
                <a:latin typeface="+mj-lt"/>
              </a:rPr>
              <a:t>daniel@abradee.org.br</a:t>
            </a:r>
            <a:endParaRPr lang="en-US" sz="1100" dirty="0"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395537" y="1349375"/>
            <a:ext cx="8568952" cy="5103961"/>
          </a:xfrm>
          <a:prstGeom prst="roundRect">
            <a:avLst>
              <a:gd name="adj" fmla="val 4605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365" name="Rectangle 2"/>
          <p:cNvSpPr txBox="1">
            <a:spLocks noChangeArrowheads="1"/>
          </p:cNvSpPr>
          <p:nvPr/>
        </p:nvSpPr>
        <p:spPr bwMode="auto">
          <a:xfrm>
            <a:off x="1785918" y="288925"/>
            <a:ext cx="6786610" cy="4254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defTabSz="912813"/>
            <a:r>
              <a:rPr lang="pt-BR" b="1" dirty="0" smtClean="0">
                <a:latin typeface="Calibri" pitchFamily="34" charset="0"/>
              </a:rPr>
              <a:t>Panorama do Setor de Distribuição de Energia Elétrica</a:t>
            </a:r>
            <a:endParaRPr lang="pt-BR" b="1" dirty="0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1519" y="1437856"/>
            <a:ext cx="3433660" cy="487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395537" y="1349375"/>
            <a:ext cx="8568952" cy="5103961"/>
          </a:xfrm>
          <a:prstGeom prst="roundRect">
            <a:avLst>
              <a:gd name="adj" fmla="val 4605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365" name="Rectangle 2"/>
          <p:cNvSpPr txBox="1">
            <a:spLocks noChangeArrowheads="1"/>
          </p:cNvSpPr>
          <p:nvPr/>
        </p:nvSpPr>
        <p:spPr bwMode="auto">
          <a:xfrm>
            <a:off x="1785918" y="288925"/>
            <a:ext cx="6786610" cy="4254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defTabSz="912813"/>
            <a:r>
              <a:rPr lang="pt-BR" b="1" dirty="0" smtClean="0">
                <a:latin typeface="Calibri" pitchFamily="34" charset="0"/>
              </a:rPr>
              <a:t>A Conta de Luz</a:t>
            </a:r>
            <a:endParaRPr lang="pt-BR" b="1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6929486" cy="490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 txBox="1">
            <a:spLocks noChangeArrowheads="1"/>
          </p:cNvSpPr>
          <p:nvPr/>
        </p:nvSpPr>
        <p:spPr bwMode="auto">
          <a:xfrm>
            <a:off x="1785918" y="288925"/>
            <a:ext cx="6786610" cy="4254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defTabSz="912813"/>
            <a:r>
              <a:rPr lang="pt-BR" b="1" dirty="0" smtClean="0">
                <a:latin typeface="Calibri" pitchFamily="34" charset="0"/>
              </a:rPr>
              <a:t>O PL 5310 de 2016</a:t>
            </a:r>
            <a:endParaRPr lang="pt-BR" b="1" dirty="0">
              <a:latin typeface="Calibri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93725" y="1580728"/>
            <a:ext cx="8169275" cy="480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000" noProof="0" dirty="0" smtClean="0"/>
              <a:t>O PL 5310 de 2016 obriga a utilização de condutores protegidos ou isolados nas redes de distribuição aéreas de média e baixa tensão situadas nas áreas urbanas.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t-BR" sz="2000" noProof="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000" dirty="0" smtClean="0"/>
              <a:t>Trata-se de uma iniciativa louvável em busca de maior segurança de toda a população brasileira, objetivando a preservação da integridade física dos usuários de energia elétrica.</a:t>
            </a:r>
            <a:endParaRPr kumimoji="0" lang="pt-B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t-BR" sz="2000" baseline="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entanto, faz-se necessária uma análise detalhada da proposição e de seus benefícios e impactos para um melhor dimensionamento da questão.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3725" y="1580728"/>
            <a:ext cx="8169275" cy="4800600"/>
          </a:xfrm>
        </p:spPr>
        <p:txBody>
          <a:bodyPr/>
          <a:lstStyle/>
          <a:p>
            <a:r>
              <a:rPr lang="pt-BR" sz="2000" dirty="0" smtClean="0"/>
              <a:t>É fato que a utilização de condutores protegidos ou isolados nas redes aéreas de distribuição de média e baixa tensão aumentam o grau de segurança da rede. </a:t>
            </a:r>
          </a:p>
          <a:p>
            <a:endParaRPr lang="pt-BR" sz="2000" dirty="0" smtClean="0"/>
          </a:p>
          <a:p>
            <a:pPr algn="just"/>
            <a:r>
              <a:rPr lang="pt-BR" sz="2000" dirty="0" smtClean="0"/>
              <a:t>É preciso avaliar a relação custo X benefício imediato desta ação com maior critério.</a:t>
            </a:r>
          </a:p>
          <a:p>
            <a:pPr algn="just"/>
            <a:endParaRPr lang="pt-BR" sz="2000" dirty="0" smtClean="0"/>
          </a:p>
          <a:p>
            <a:r>
              <a:rPr lang="pt-BR" sz="2000" dirty="0" smtClean="0"/>
              <a:t>A substituição da rede antes de sua completa depreciação implicaria em custos a serem imputados ao consumidor, dado o impacto tarifário.</a:t>
            </a:r>
          </a:p>
          <a:p>
            <a:endParaRPr lang="pt-BR" sz="2000" dirty="0" smtClean="0"/>
          </a:p>
          <a:p>
            <a:pPr algn="just"/>
            <a:r>
              <a:rPr lang="pt-BR" sz="2000" dirty="0" smtClean="0"/>
              <a:t>A </a:t>
            </a:r>
            <a:r>
              <a:rPr lang="pt-BR" sz="2000" dirty="0" err="1" smtClean="0"/>
              <a:t>Aneel</a:t>
            </a:r>
            <a:r>
              <a:rPr lang="pt-BR" sz="2000" dirty="0" smtClean="0"/>
              <a:t> deve reconhecer e remunerar os investimentos realizados pelas concessionárias na sua base de ativos regulatórios.</a:t>
            </a:r>
          </a:p>
          <a:p>
            <a:pPr algn="just">
              <a:buNone/>
            </a:pPr>
            <a:endParaRPr lang="pt-BR" sz="2000" dirty="0" smtClean="0"/>
          </a:p>
          <a:p>
            <a:pPr algn="just"/>
            <a:endParaRPr lang="pt-BR" sz="20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85918" y="288925"/>
            <a:ext cx="6786610" cy="4254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defTabSz="912813"/>
            <a:r>
              <a:rPr lang="pt-BR" b="1" dirty="0" smtClean="0">
                <a:latin typeface="Calibri" pitchFamily="34" charset="0"/>
              </a:rPr>
              <a:t>Considerações</a:t>
            </a:r>
            <a:endParaRPr lang="pt-BR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85918" y="288925"/>
            <a:ext cx="6786610" cy="4254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defTabSz="912813"/>
            <a:r>
              <a:rPr lang="pt-BR" b="1" dirty="0" smtClean="0">
                <a:latin typeface="Calibri" pitchFamily="34" charset="0"/>
              </a:rPr>
              <a:t>Considerações</a:t>
            </a:r>
            <a:endParaRPr lang="pt-BR" b="1" dirty="0"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83568" y="1484784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Custo médio por km de </a:t>
            </a:r>
            <a:r>
              <a:rPr lang="pt-BR" b="1" dirty="0" smtClean="0"/>
              <a:t>implantação de redes de distribuição urbana com emprego de:</a:t>
            </a:r>
          </a:p>
          <a:p>
            <a:r>
              <a:rPr lang="pt-BR" dirty="0" smtClean="0"/>
              <a:t>	- condutores elétricos </a:t>
            </a:r>
            <a:r>
              <a:rPr lang="pt-BR" dirty="0" err="1" smtClean="0"/>
              <a:t>nús</a:t>
            </a:r>
            <a:r>
              <a:rPr lang="pt-BR" dirty="0" smtClean="0"/>
              <a:t>: R$ 114.680,78 / km</a:t>
            </a:r>
          </a:p>
          <a:p>
            <a:r>
              <a:rPr lang="pt-BR" dirty="0" smtClean="0"/>
              <a:t>	- condutores elétricos protegidos R$ 191.252,42 / km</a:t>
            </a:r>
          </a:p>
          <a:p>
            <a:r>
              <a:rPr lang="pt-BR" dirty="0" smtClean="0"/>
              <a:t>	- redes elétricas subterrâneas R$ 4.380.653,62 / km</a:t>
            </a:r>
          </a:p>
          <a:p>
            <a:endParaRPr lang="pt-BR" dirty="0" smtClean="0"/>
          </a:p>
          <a:p>
            <a:r>
              <a:rPr lang="pt-BR" dirty="0" smtClean="0"/>
              <a:t>Custo médio de </a:t>
            </a:r>
            <a:r>
              <a:rPr lang="pt-BR" b="1" dirty="0" smtClean="0"/>
              <a:t>substituição de rede nua por protegida: R$ 129.676,47 / km.</a:t>
            </a:r>
          </a:p>
          <a:p>
            <a:endParaRPr lang="pt-BR" dirty="0" smtClean="0"/>
          </a:p>
          <a:p>
            <a:r>
              <a:rPr lang="pt-BR" dirty="0" smtClean="0"/>
              <a:t>Com base nos valores expostos acima, e levantamento da quilometragem de redes nuas em área urbana na área de concessão da Copel Distribuição, apresenta-se no quadro resumo abaixo qual seria o valor do investimento para esta finalidade: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3131840" y="4826099"/>
          <a:ext cx="3024336" cy="907157"/>
        </p:xfrm>
        <a:graphic>
          <a:graphicData uri="http://schemas.openxmlformats.org/drawingml/2006/table">
            <a:tbl>
              <a:tblPr/>
              <a:tblGrid>
                <a:gridCol w="1383279"/>
                <a:gridCol w="1641057"/>
              </a:tblGrid>
              <a:tr h="5582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Km de Redes Nuas</a:t>
                      </a:r>
                      <a:b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 áreas Urbanas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 de Substituição por Cabos Protegidos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489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18.728 km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R$ 2.428.580.930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3725" y="1580728"/>
            <a:ext cx="8169275" cy="4800600"/>
          </a:xfrm>
        </p:spPr>
        <p:txBody>
          <a:bodyPr/>
          <a:lstStyle/>
          <a:p>
            <a:pPr algn="just"/>
            <a:r>
              <a:rPr lang="pt-BR" sz="2000" dirty="0" smtClean="0"/>
              <a:t>A ABRADEE realiza anualmente uma Campanha Nacional da Semana de Segurança envolvendo todas as suas associadas, onde são passados à população e aos usuários de energia elétrica conceitos sobre cuidados básicos e necessários na interação com as redes de energia elétrica. Em 2016, foi realizada a 10ª edição desta Campanha com números que demonstram o sucesso desta ação educacional.</a:t>
            </a:r>
          </a:p>
          <a:p>
            <a:pPr algn="just">
              <a:buNone/>
            </a:pPr>
            <a:endParaRPr lang="pt-BR" sz="2000" dirty="0" smtClean="0"/>
          </a:p>
          <a:p>
            <a:pPr algn="just"/>
            <a:endParaRPr lang="pt-BR" sz="20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85918" y="288925"/>
            <a:ext cx="6786610" cy="4254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defTabSz="912813"/>
            <a:r>
              <a:rPr lang="pt-BR" b="1" dirty="0" smtClean="0">
                <a:latin typeface="Calibri" pitchFamily="34" charset="0"/>
              </a:rPr>
              <a:t>A Semana de Segurança</a:t>
            </a:r>
            <a:endParaRPr lang="pt-BR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85918" y="288925"/>
            <a:ext cx="6786610" cy="4254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defTabSz="912813"/>
            <a:r>
              <a:rPr lang="pt-BR" b="1" dirty="0" smtClean="0">
                <a:latin typeface="Calibri" pitchFamily="34" charset="0"/>
              </a:rPr>
              <a:t>A Semana de Segurança</a:t>
            </a:r>
            <a:endParaRPr lang="pt-BR" b="1" dirty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8405838" cy="524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395537" y="1349375"/>
            <a:ext cx="8568952" cy="5103961"/>
          </a:xfrm>
          <a:prstGeom prst="roundRect">
            <a:avLst>
              <a:gd name="adj" fmla="val 4605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5365" name="Rectangle 2"/>
          <p:cNvSpPr txBox="1">
            <a:spLocks noChangeArrowheads="1"/>
          </p:cNvSpPr>
          <p:nvPr/>
        </p:nvSpPr>
        <p:spPr bwMode="auto">
          <a:xfrm>
            <a:off x="1785918" y="288925"/>
            <a:ext cx="6786610" cy="4254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defTabSz="912813"/>
            <a:r>
              <a:rPr lang="pt-BR" b="1" dirty="0" smtClean="0">
                <a:latin typeface="Calibri" pitchFamily="34" charset="0"/>
              </a:rPr>
              <a:t>Considerações Finais</a:t>
            </a:r>
            <a:endParaRPr lang="pt-BR" b="1" dirty="0"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38346" y="1340768"/>
            <a:ext cx="861505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Redes protegidas/isoladas apresentam ganhos operacionais e significativa robustez, no</a:t>
            </a:r>
          </a:p>
          <a:p>
            <a:r>
              <a:rPr lang="pt-BR" dirty="0" smtClean="0"/>
              <a:t>que tange a desligamentos, em comparação com as rede aéreas nuas, e por esta razão, </a:t>
            </a:r>
          </a:p>
          <a:p>
            <a:r>
              <a:rPr lang="pt-BR" dirty="0" smtClean="0"/>
              <a:t>este tipo de tecnologia de rede faz parte do portfólio de projetos das distribuidoras, que</a:t>
            </a:r>
          </a:p>
          <a:p>
            <a:r>
              <a:rPr lang="pt-BR" dirty="0" smtClean="0"/>
              <a:t>utilizam ou não determinada tecnologia (protegida, isolada ou subterrânea) conforme os </a:t>
            </a:r>
          </a:p>
          <a:p>
            <a:r>
              <a:rPr lang="pt-BR" dirty="0" smtClean="0"/>
              <a:t>requisitos de cada caso, ambiente de instalação, confiabilidade,  concentração de carga, e </a:t>
            </a:r>
          </a:p>
          <a:p>
            <a:r>
              <a:rPr lang="pt-BR" dirty="0" smtClean="0"/>
              <a:t>restrições em geral, seguindo o seus </a:t>
            </a:r>
            <a:r>
              <a:rPr lang="pt-BR" b="1" dirty="0" smtClean="0"/>
              <a:t>contratos de concessão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Para novas implantações, a padronização da rede compacta em áreas urbanas é viável, </a:t>
            </a:r>
          </a:p>
          <a:p>
            <a:r>
              <a:rPr lang="pt-BR" dirty="0" smtClean="0"/>
              <a:t>pois é gradual. Entretanto, para a substituição total, existem questões que impactam </a:t>
            </a:r>
          </a:p>
          <a:p>
            <a:r>
              <a:rPr lang="pt-BR" dirty="0" smtClean="0"/>
              <a:t>fortemente a decisão, como:</a:t>
            </a:r>
          </a:p>
          <a:p>
            <a:r>
              <a:rPr lang="pt-BR" dirty="0" smtClean="0"/>
              <a:t>	- a baixa de ativos não depreciados</a:t>
            </a:r>
          </a:p>
          <a:p>
            <a:r>
              <a:rPr lang="pt-BR" dirty="0" smtClean="0"/>
              <a:t>	- o custo elevado</a:t>
            </a:r>
          </a:p>
          <a:p>
            <a:r>
              <a:rPr lang="pt-BR" dirty="0" smtClean="0"/>
              <a:t>	- o impacto tarifário</a:t>
            </a:r>
          </a:p>
          <a:p>
            <a:r>
              <a:rPr lang="pt-BR" dirty="0" smtClean="0"/>
              <a:t>	- a maior quantidade de desligamentos programados </a:t>
            </a:r>
          </a:p>
          <a:p>
            <a:r>
              <a:rPr lang="pt-BR" dirty="0" smtClean="0"/>
              <a:t>	- o impacto nos índices DEC/FEC</a:t>
            </a:r>
          </a:p>
          <a:p>
            <a:r>
              <a:rPr lang="pt-BR" dirty="0" smtClean="0"/>
              <a:t>	- a necessidade de redirecionar investimentos já previstos e impacto em caixa e</a:t>
            </a:r>
          </a:p>
          <a:p>
            <a:r>
              <a:rPr lang="pt-BR" dirty="0" smtClean="0"/>
              <a:t>	endividamento devido ao volume altíssimo do investimento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Efetividade das Campanhas de Segurança com a rede elétrica.</a:t>
            </a:r>
            <a:endParaRPr lang="pt-B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4708</TotalTime>
  <Words>488</Words>
  <Application>Microsoft Office PowerPoint</Application>
  <PresentationFormat>Apresentação na tela (4:3)</PresentationFormat>
  <Paragraphs>71</Paragraphs>
  <Slides>10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</vt:lpstr>
      <vt:lpstr>Tema do Office</vt:lpstr>
      <vt:lpstr>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TARCISIO</dc:creator>
  <cp:lastModifiedBy>Liliane de Queiroz Ferreira</cp:lastModifiedBy>
  <cp:revision>510</cp:revision>
  <cp:lastPrinted>2013-06-11T19:01:19Z</cp:lastPrinted>
  <dcterms:created xsi:type="dcterms:W3CDTF">2011-02-15T17:45:24Z</dcterms:created>
  <dcterms:modified xsi:type="dcterms:W3CDTF">2016-12-08T12:11:00Z</dcterms:modified>
</cp:coreProperties>
</file>