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8" r:id="rId2"/>
    <p:sldId id="305" r:id="rId3"/>
    <p:sldId id="269" r:id="rId4"/>
    <p:sldId id="282" r:id="rId5"/>
    <p:sldId id="306" r:id="rId6"/>
    <p:sldId id="283" r:id="rId7"/>
    <p:sldId id="284" r:id="rId8"/>
    <p:sldId id="285" r:id="rId9"/>
    <p:sldId id="286" r:id="rId10"/>
    <p:sldId id="304" r:id="rId11"/>
    <p:sldId id="287" r:id="rId12"/>
    <p:sldId id="288" r:id="rId13"/>
    <p:sldId id="289" r:id="rId14"/>
    <p:sldId id="290" r:id="rId15"/>
    <p:sldId id="300" r:id="rId16"/>
    <p:sldId id="291" r:id="rId17"/>
    <p:sldId id="292" r:id="rId18"/>
    <p:sldId id="293" r:id="rId19"/>
    <p:sldId id="294" r:id="rId20"/>
    <p:sldId id="301" r:id="rId21"/>
    <p:sldId id="302" r:id="rId22"/>
    <p:sldId id="303" r:id="rId23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98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D92AB-1166-47B1-A04A-4A40AB25A852}" type="datetimeFigureOut">
              <a:rPr lang="pt-BR" smtClean="0"/>
              <a:t>23/08/2016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93EB8-D57F-4304-98C7-D9745A4947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657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A001-60CF-4EF9-A9F7-F502D10D5705}" type="datetimeFigureOut">
              <a:rPr lang="pt-BR" smtClean="0"/>
              <a:t>23/08/2016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207D-82E0-4267-BA84-D0510C978167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4" descr="C:\Users\Johnny.Santos\Pictures\gota-de-agu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-60000"/>
                    </a14:imgEffect>
                  </a14:imgLayer>
                </a14:imgProps>
              </a:ext>
            </a:extLst>
          </a:blip>
          <a:srcRect t="80566" b="14654"/>
          <a:stretch/>
        </p:blipFill>
        <p:spPr bwMode="auto">
          <a:xfrm>
            <a:off x="0" y="6525344"/>
            <a:ext cx="9144000" cy="3278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872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A001-60CF-4EF9-A9F7-F502D10D5705}" type="datetimeFigureOut">
              <a:rPr lang="pt-BR" smtClean="0"/>
              <a:t>23/08/2016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207D-82E0-4267-BA84-D0510C978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66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A001-60CF-4EF9-A9F7-F502D10D5705}" type="datetimeFigureOut">
              <a:rPr lang="pt-BR" smtClean="0"/>
              <a:t>23/08/2016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207D-82E0-4267-BA84-D0510C978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19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Johnny.Santos\Pictures\gota-de-agu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-60000"/>
                    </a14:imgEffect>
                  </a14:imgLayer>
                </a14:imgProps>
              </a:ext>
            </a:extLst>
          </a:blip>
          <a:srcRect t="80566" b="14654"/>
          <a:stretch/>
        </p:blipFill>
        <p:spPr bwMode="auto">
          <a:xfrm>
            <a:off x="0" y="6525344"/>
            <a:ext cx="9144000" cy="327804"/>
          </a:xfrm>
          <a:prstGeom prst="rect">
            <a:avLst/>
          </a:prstGeom>
          <a:noFill/>
        </p:spPr>
      </p:pic>
      <p:cxnSp>
        <p:nvCxnSpPr>
          <p:cNvPr id="8" name="Conector reto 7"/>
          <p:cNvCxnSpPr/>
          <p:nvPr userDrawn="1"/>
        </p:nvCxnSpPr>
        <p:spPr>
          <a:xfrm>
            <a:off x="323528" y="188640"/>
            <a:ext cx="842493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 userDrawn="1"/>
        </p:nvCxnSpPr>
        <p:spPr>
          <a:xfrm>
            <a:off x="323528" y="188640"/>
            <a:ext cx="0" cy="4320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 userDrawn="1"/>
        </p:nvSpPr>
        <p:spPr>
          <a:xfrm>
            <a:off x="179512" y="652534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Ministério das Cidades</a:t>
            </a:r>
          </a:p>
          <a:p>
            <a:r>
              <a:rPr lang="pt-BR" sz="9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Secretaria Nacional de Saneamento Ambiental</a:t>
            </a:r>
            <a:endParaRPr lang="pt-BR" sz="9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64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Johnny.Santos\Pictures\gota-de-agu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-60000"/>
                    </a14:imgEffect>
                  </a14:imgLayer>
                </a14:imgProps>
              </a:ext>
            </a:extLst>
          </a:blip>
          <a:srcRect t="80566" b="14654"/>
          <a:stretch/>
        </p:blipFill>
        <p:spPr bwMode="auto">
          <a:xfrm>
            <a:off x="0" y="6525344"/>
            <a:ext cx="9144000" cy="327804"/>
          </a:xfrm>
          <a:prstGeom prst="rect">
            <a:avLst/>
          </a:prstGeom>
          <a:noFill/>
        </p:spPr>
      </p:pic>
      <p:cxnSp>
        <p:nvCxnSpPr>
          <p:cNvPr id="8" name="Conector reto 7"/>
          <p:cNvCxnSpPr/>
          <p:nvPr userDrawn="1"/>
        </p:nvCxnSpPr>
        <p:spPr>
          <a:xfrm>
            <a:off x="323528" y="188640"/>
            <a:ext cx="842493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 userDrawn="1"/>
        </p:nvCxnSpPr>
        <p:spPr>
          <a:xfrm>
            <a:off x="323528" y="188640"/>
            <a:ext cx="0" cy="4320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 userDrawn="1"/>
        </p:nvSpPr>
        <p:spPr>
          <a:xfrm>
            <a:off x="179512" y="652534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Ministério das Cidades</a:t>
            </a:r>
          </a:p>
          <a:p>
            <a:r>
              <a:rPr lang="pt-BR" sz="9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Secretaria Nacional de Saneamento Ambiental</a:t>
            </a:r>
            <a:endParaRPr lang="pt-BR" sz="9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6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A001-60CF-4EF9-A9F7-F502D10D5705}" type="datetimeFigureOut">
              <a:rPr lang="pt-BR" smtClean="0"/>
              <a:t>23/08/2016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207D-82E0-4267-BA84-D0510C978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37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A001-60CF-4EF9-A9F7-F502D10D5705}" type="datetimeFigureOut">
              <a:rPr lang="pt-BR" smtClean="0"/>
              <a:t>23/08/2016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207D-82E0-4267-BA84-D0510C978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17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A001-60CF-4EF9-A9F7-F502D10D5705}" type="datetimeFigureOut">
              <a:rPr lang="pt-BR" smtClean="0"/>
              <a:t>23/08/2016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207D-82E0-4267-BA84-D0510C978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51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A001-60CF-4EF9-A9F7-F502D10D5705}" type="datetimeFigureOut">
              <a:rPr lang="pt-BR" smtClean="0"/>
              <a:t>23/08/2016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207D-82E0-4267-BA84-D0510C978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431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A001-60CF-4EF9-A9F7-F502D10D5705}" type="datetimeFigureOut">
              <a:rPr lang="pt-BR" smtClean="0"/>
              <a:t>23/08/2016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207D-82E0-4267-BA84-D0510C978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6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A001-60CF-4EF9-A9F7-F502D10D5705}" type="datetimeFigureOut">
              <a:rPr lang="pt-BR" smtClean="0"/>
              <a:t>23/08/2016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207D-82E0-4267-BA84-D0510C978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2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A001-60CF-4EF9-A9F7-F502D10D5705}" type="datetimeFigureOut">
              <a:rPr lang="pt-BR" smtClean="0"/>
              <a:t>23/08/2016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207D-82E0-4267-BA84-D0510C978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4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A001-60CF-4EF9-A9F7-F502D10D5705}" type="datetimeFigureOut">
              <a:rPr lang="pt-BR" smtClean="0"/>
              <a:t>23/08/2016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207D-82E0-4267-BA84-D0510C978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87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4A001-60CF-4EF9-A9F7-F502D10D5705}" type="datetimeFigureOut">
              <a:rPr lang="pt-BR" smtClean="0"/>
              <a:t>23/08/2016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2207D-82E0-4267-BA84-D0510C9781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877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5/Decreto/D8629.htm#art1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07-2010/2010/Lei/L12305.htm#art55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07-2010/2010/Lei/L12305.htm#art55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07-2010/2010/Lei/L12305.htm#art18" TargetMode="External"/><Relationship Id="rId2" Type="http://schemas.openxmlformats.org/officeDocument/2006/relationships/hyperlink" Target="http://www.planalto.gov.br/ccivil_03/_Ato2007-2010/2010/Lei/L12305.htm#art16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Johnny.Santos\Pictures\gota-de-agua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95536" y="242647"/>
            <a:ext cx="8352928" cy="6210690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323528" y="1988840"/>
            <a:ext cx="8352928" cy="1754326"/>
          </a:xfrm>
          <a:prstGeom prst="rect">
            <a:avLst/>
          </a:prstGeom>
          <a:solidFill>
            <a:schemeClr val="bg1"/>
          </a:solidFill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>
            <a:defPPr>
              <a:defRPr lang="pt-BR"/>
            </a:defPPr>
            <a:lvl1pPr marL="742950" indent="-742950" algn="just">
              <a:buFont typeface="+mj-lt"/>
              <a:buAutoNum type="arabicPeriod" startAt="5"/>
              <a:defRPr sz="4000" b="1">
                <a:solidFill>
                  <a:srgbClr val="000066"/>
                </a:solidFill>
                <a:latin typeface="Arial Narrow" panose="020B0606020202030204" pitchFamily="34" charset="0"/>
              </a:defRPr>
            </a:lvl1pPr>
          </a:lstStyle>
          <a:p>
            <a:pPr marL="0" indent="0" algn="ctr">
              <a:buNone/>
            </a:pPr>
            <a:r>
              <a:rPr lang="pt-BR" sz="3600" dirty="0" smtClean="0"/>
              <a:t>Planos e Prazos</a:t>
            </a:r>
          </a:p>
          <a:p>
            <a:pPr marL="0" indent="0" algn="ctr">
              <a:buNone/>
            </a:pPr>
            <a:r>
              <a:rPr lang="pt-BR" sz="3600" dirty="0" smtClean="0"/>
              <a:t>Saneamento e Resíduos Sólidos</a:t>
            </a:r>
          </a:p>
          <a:p>
            <a:pPr marL="0" indent="0" algn="ctr">
              <a:buNone/>
            </a:pPr>
            <a:r>
              <a:rPr lang="pt-BR" sz="3600" dirty="0" smtClean="0"/>
              <a:t>Oficina Técnica sobre o PLP nº14/2015</a:t>
            </a:r>
          </a:p>
        </p:txBody>
      </p:sp>
      <p:sp>
        <p:nvSpPr>
          <p:cNvPr id="2" name="Retângulo 1"/>
          <p:cNvSpPr/>
          <p:nvPr/>
        </p:nvSpPr>
        <p:spPr>
          <a:xfrm>
            <a:off x="3635896" y="3933056"/>
            <a:ext cx="4572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pt-BR" sz="1600" b="1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algn="just">
              <a:defRPr/>
            </a:pPr>
            <a:endParaRPr lang="pt-BR" sz="1600" b="1" dirty="0">
              <a:solidFill>
                <a:srgbClr val="000066"/>
              </a:solidFill>
              <a:latin typeface="Arial Black" pitchFamily="34" charset="0"/>
            </a:endParaRPr>
          </a:p>
          <a:p>
            <a:pPr algn="just">
              <a:defRPr/>
            </a:pPr>
            <a:endParaRPr lang="pt-BR" sz="1600" b="1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algn="just">
              <a:defRPr/>
            </a:pPr>
            <a:r>
              <a:rPr lang="pt-BR" sz="1600" b="1" dirty="0" smtClean="0">
                <a:solidFill>
                  <a:srgbClr val="000066"/>
                </a:solidFill>
                <a:latin typeface="Arial Black" pitchFamily="34" charset="0"/>
              </a:rPr>
              <a:t>         ALCEU SEGAMARCHI JÚNIOR</a:t>
            </a:r>
            <a:endParaRPr lang="pt-BR" sz="1600" b="1" dirty="0">
              <a:solidFill>
                <a:srgbClr val="000066"/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pt-BR" sz="1000" b="1" dirty="0" smtClean="0">
                <a:solidFill>
                  <a:srgbClr val="000066"/>
                </a:solidFill>
                <a:latin typeface="Arial Narrow" pitchFamily="34" charset="0"/>
              </a:rPr>
              <a:t>Secretário </a:t>
            </a:r>
          </a:p>
          <a:p>
            <a:pPr algn="ctr">
              <a:defRPr/>
            </a:pPr>
            <a:r>
              <a:rPr lang="pt-BR" sz="1000" b="1" dirty="0" smtClean="0">
                <a:solidFill>
                  <a:srgbClr val="000066"/>
                </a:solidFill>
                <a:latin typeface="Arial Narrow" pitchFamily="34" charset="0"/>
              </a:rPr>
              <a:t>Secretaria </a:t>
            </a:r>
            <a:r>
              <a:rPr lang="pt-BR" sz="1000" b="1" dirty="0">
                <a:solidFill>
                  <a:srgbClr val="000066"/>
                </a:solidFill>
                <a:latin typeface="Arial Narrow" pitchFamily="34" charset="0"/>
              </a:rPr>
              <a:t>Nacional de Saneamento </a:t>
            </a:r>
            <a:r>
              <a:rPr lang="pt-BR" sz="1000" b="1" dirty="0" smtClean="0">
                <a:solidFill>
                  <a:srgbClr val="000066"/>
                </a:solidFill>
                <a:latin typeface="Arial Narrow" pitchFamily="34" charset="0"/>
              </a:rPr>
              <a:t>Ambiental                                                                                                                                </a:t>
            </a:r>
            <a:r>
              <a:rPr lang="pt-BR" sz="1000" b="1" dirty="0">
                <a:solidFill>
                  <a:srgbClr val="000066"/>
                </a:solidFill>
                <a:latin typeface="Arial Narrow" pitchFamily="34" charset="0"/>
              </a:rPr>
              <a:t>Ministério das Cidades</a:t>
            </a:r>
          </a:p>
          <a:p>
            <a:pPr>
              <a:defRPr/>
            </a:pPr>
            <a:endParaRPr lang="pt-BR" b="1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algn="ctr">
              <a:defRPr/>
            </a:pPr>
            <a:endParaRPr lang="pt-BR" b="1" dirty="0">
              <a:solidFill>
                <a:srgbClr val="000066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pt-BR" b="1" dirty="0" smtClean="0">
                <a:solidFill>
                  <a:srgbClr val="000066"/>
                </a:solidFill>
                <a:latin typeface="Arial Narrow" pitchFamily="34" charset="0"/>
              </a:rPr>
              <a:t>Brasília</a:t>
            </a:r>
            <a:r>
              <a:rPr lang="pt-BR" b="1" dirty="0">
                <a:solidFill>
                  <a:srgbClr val="000066"/>
                </a:solidFill>
                <a:latin typeface="Arial Narrow" pitchFamily="34" charset="0"/>
              </a:rPr>
              <a:t>, </a:t>
            </a:r>
            <a:r>
              <a:rPr lang="pt-BR" b="1" dirty="0" smtClean="0">
                <a:solidFill>
                  <a:srgbClr val="000066"/>
                </a:solidFill>
                <a:latin typeface="Arial Narrow" pitchFamily="34" charset="0"/>
              </a:rPr>
              <a:t>23 </a:t>
            </a:r>
            <a:r>
              <a:rPr lang="pt-BR" b="1" dirty="0">
                <a:solidFill>
                  <a:srgbClr val="000066"/>
                </a:solidFill>
                <a:latin typeface="Arial Narrow" pitchFamily="34" charset="0"/>
              </a:rPr>
              <a:t>de </a:t>
            </a:r>
            <a:r>
              <a:rPr lang="pt-BR" b="1" dirty="0" smtClean="0">
                <a:solidFill>
                  <a:srgbClr val="000066"/>
                </a:solidFill>
                <a:latin typeface="Arial Narrow" pitchFamily="34" charset="0"/>
              </a:rPr>
              <a:t>Agosto </a:t>
            </a:r>
            <a:r>
              <a:rPr lang="pt-BR" b="1" dirty="0">
                <a:solidFill>
                  <a:srgbClr val="000066"/>
                </a:solidFill>
                <a:latin typeface="Arial Narrow" pitchFamily="34" charset="0"/>
              </a:rPr>
              <a:t>de 2016</a:t>
            </a:r>
          </a:p>
        </p:txBody>
      </p:sp>
    </p:spTree>
    <p:extLst>
      <p:ext uri="{BB962C8B-B14F-4D97-AF65-F5344CB8AC3E}">
        <p14:creationId xmlns:p14="http://schemas.microsoft.com/office/powerpoint/2010/main" val="54546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Johnny.Santos\Pictures\gota-de-agua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95536" y="242647"/>
            <a:ext cx="8352928" cy="6210690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395536" y="2636912"/>
            <a:ext cx="8352928" cy="1200329"/>
          </a:xfrm>
          <a:prstGeom prst="rect">
            <a:avLst/>
          </a:prstGeom>
          <a:solidFill>
            <a:schemeClr val="bg1"/>
          </a:solidFill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>
            <a:defPPr>
              <a:defRPr lang="pt-BR"/>
            </a:defPPr>
            <a:lvl1pPr marL="742950" indent="-742950" algn="just">
              <a:buFont typeface="+mj-lt"/>
              <a:buAutoNum type="arabicPeriod" startAt="5"/>
              <a:defRPr sz="4000" b="1">
                <a:solidFill>
                  <a:srgbClr val="000066"/>
                </a:solidFill>
                <a:latin typeface="Arial Narrow" panose="020B0606020202030204" pitchFamily="34" charset="0"/>
              </a:defRPr>
            </a:lvl1pPr>
          </a:lstStyle>
          <a:p>
            <a:pPr marL="0" indent="0" algn="ctr">
              <a:buNone/>
            </a:pPr>
            <a:r>
              <a:rPr lang="pt-BR" sz="3600" dirty="0"/>
              <a:t>Projeto de Lei do Senado nº </a:t>
            </a:r>
            <a:r>
              <a:rPr lang="pt-BR" sz="3600" dirty="0" smtClean="0"/>
              <a:t>425/2014 – </a:t>
            </a:r>
            <a:r>
              <a:rPr lang="pt-BR" sz="3600" dirty="0" smtClean="0"/>
              <a:t>Substitutivo </a:t>
            </a:r>
            <a:r>
              <a:rPr lang="pt-BR" sz="3600" dirty="0" smtClean="0"/>
              <a:t>PL nº 2.289</a:t>
            </a:r>
            <a:endParaRPr lang="pt-BR" sz="3600" b="0" dirty="0"/>
          </a:p>
        </p:txBody>
      </p:sp>
    </p:spTree>
    <p:extLst>
      <p:ext uri="{BB962C8B-B14F-4D97-AF65-F5344CB8AC3E}">
        <p14:creationId xmlns:p14="http://schemas.microsoft.com/office/powerpoint/2010/main" val="217784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864013"/>
              </p:ext>
            </p:extLst>
          </p:nvPr>
        </p:nvGraphicFramePr>
        <p:xfrm>
          <a:off x="360040" y="764704"/>
          <a:ext cx="8388424" cy="92392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just"/>
                      <a:r>
                        <a:rPr lang="pt-BR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Projeto de Lei do Senado nº 425/2014 - </a:t>
                      </a:r>
                      <a:r>
                        <a:rPr lang="pt-BR" sz="20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“Prorroga o prazo para disposição final ambientalmente adequada dos rejeitos de que trata o artigo 54 da Lei n° 12.305, de 02 de Agosto de 2010</a:t>
                      </a:r>
                      <a:r>
                        <a:rPr lang="pt-BR" sz="20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”</a:t>
                      </a:r>
                      <a:endParaRPr lang="pt-BR" sz="2000" b="1" i="0" u="none" strike="noStrike" baseline="0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288" y="231031"/>
            <a:ext cx="8353176" cy="461665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kern="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Planos e Prazos: Saneamento e Resíduos Sólidos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59408" y="1858516"/>
            <a:ext cx="8317048" cy="4378796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7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Projeto de </a:t>
            </a:r>
            <a:r>
              <a:rPr lang="pt-BR" sz="1700" b="1" dirty="0">
                <a:solidFill>
                  <a:srgbClr val="000066"/>
                </a:solidFill>
                <a:latin typeface="Arial Narrow" panose="020B0606020202030204" pitchFamily="34" charset="0"/>
              </a:rPr>
              <a:t>Lei n° </a:t>
            </a:r>
            <a:r>
              <a:rPr lang="pt-BR" sz="17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2.289/2015 – Substitutivo da Câmara dos Deputados</a:t>
            </a: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“Art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1º Os </a:t>
            </a:r>
            <a:r>
              <a:rPr lang="pt-BR" sz="1400" b="1" i="1" dirty="0" err="1">
                <a:solidFill>
                  <a:srgbClr val="000066"/>
                </a:solidFill>
                <a:latin typeface="Arial Narrow" panose="020B0606020202030204" pitchFamily="34" charset="0"/>
              </a:rPr>
              <a:t>arts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54 e 55 da Lei nº 12.305, de 2 de agosto de 2010, passam a vigorar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com a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seguinte redação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“Art. 54. A disposição final ambientalmente adequada dos rejeitos, observado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o disposto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no § 1º do art. 9º, deverá ser implantada nos seguintes prazos: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 – até 31 de julho de 2018, para capitais de Estados e de Municípios integrantes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de Região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Metropolitana (RM) ou de Região Integrada de Desenvolvimento (Ride) de capitais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;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II – até 31 de julho de 2019, para Municípios com população superior a 100.000 (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cem mil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) habitantes no Censo 2010, bem como para Municípios cuja mancha urbana da sede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municipal esteja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situada a menos de 20 (vinte) quilômetros da fronteira com outros países limítrofes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;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III – até 31 de julho de 2020, para Municípios com população entre 50.000 (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cinquenta mil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) e 100.000 (cem mil) habitantes no Censo 2010;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IV – até 31 de julho de 2021, para Municípios com população inferior a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50.000 (cinquenta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mil) habitantes no Censo 2010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.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Parágrafo único. A União editará normas complementares para definição de critérios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de priorização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de acesso a recursos federais e para implementação de ações vinculadas dentro dos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prazos máximos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estabelecidos nos incisos do caput.” (NR)</a:t>
            </a: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27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349875"/>
              </p:ext>
            </p:extLst>
          </p:nvPr>
        </p:nvGraphicFramePr>
        <p:xfrm>
          <a:off x="360040" y="764704"/>
          <a:ext cx="8388424" cy="92392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just"/>
                      <a:r>
                        <a:rPr lang="pt-BR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Projeto de Lei do Senado nº 425/2014 - </a:t>
                      </a:r>
                      <a:r>
                        <a:rPr lang="pt-BR" sz="20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“Prorroga o prazo para disposição final ambientalmente adequada dos rejeitos de que trata o artigo 54 da Lei n° 12.305, de 02 de Agosto de 2010</a:t>
                      </a:r>
                      <a:r>
                        <a:rPr lang="pt-BR" sz="20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”</a:t>
                      </a:r>
                      <a:endParaRPr lang="pt-BR" sz="2000" b="1" i="0" u="none" strike="noStrike" baseline="0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288" y="231031"/>
            <a:ext cx="8353176" cy="461665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kern="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Planos e Prazos: Saneamento e Resíduos Sólidos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59408" y="1858516"/>
            <a:ext cx="8317048" cy="4378796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7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Projeto de </a:t>
            </a:r>
            <a:r>
              <a:rPr lang="pt-BR" sz="1700" b="1" dirty="0">
                <a:solidFill>
                  <a:srgbClr val="000066"/>
                </a:solidFill>
                <a:latin typeface="Arial Narrow" panose="020B0606020202030204" pitchFamily="34" charset="0"/>
              </a:rPr>
              <a:t>Lei n° </a:t>
            </a:r>
            <a:r>
              <a:rPr lang="pt-BR" sz="17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2.289/2015 – Substitutivo da Câmara dos Deputados</a:t>
            </a: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dirty="0">
                <a:solidFill>
                  <a:srgbClr val="000066"/>
                </a:solidFill>
                <a:latin typeface="Arial Narrow" panose="020B0606020202030204" pitchFamily="34" charset="0"/>
              </a:rPr>
              <a:t>PL 2289/2015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“Art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1º Os </a:t>
            </a:r>
            <a:r>
              <a:rPr lang="pt-BR" sz="1400" b="1" i="1" dirty="0" err="1">
                <a:solidFill>
                  <a:srgbClr val="000066"/>
                </a:solidFill>
                <a:latin typeface="Arial Narrow" panose="020B0606020202030204" pitchFamily="34" charset="0"/>
              </a:rPr>
              <a:t>arts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54 e 55 da Lei nº 12.305, de 2 de agosto de 2010, passam a vigorar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com a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seguinte redação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“Art. 55. O disposto nos </a:t>
            </a:r>
            <a:r>
              <a:rPr lang="pt-BR" sz="1400" b="1" i="1" dirty="0" err="1">
                <a:solidFill>
                  <a:srgbClr val="000066"/>
                </a:solidFill>
                <a:latin typeface="Arial Narrow" panose="020B0606020202030204" pitchFamily="34" charset="0"/>
              </a:rPr>
              <a:t>arts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16 e 18 entra em vigor nos seguintes prazos: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 – até 31 de julho de 2017, para Estados e para Municípios com população igual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ou superior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a 50.000 (cinquenta mil) habitantes no Censo 2010;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II – até 31 de julho de 2018, para Municípios com população inferior a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50.000 (cinquenta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mil) habitantes no Censo 2010.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Parágrafo único. Os Estados deverão apoiar os Municípios nos estudos de regionalização, na formação de consórcios públicos e no licenciamento ambiental.” (NR)</a:t>
            </a: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67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275980"/>
              </p:ext>
            </p:extLst>
          </p:nvPr>
        </p:nvGraphicFramePr>
        <p:xfrm>
          <a:off x="360040" y="692696"/>
          <a:ext cx="8388424" cy="83248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just"/>
                      <a:r>
                        <a:rPr lang="pt-BR" sz="18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Projeto de Lei do Senado nº 425/2014 - </a:t>
                      </a:r>
                      <a:r>
                        <a:rPr lang="pt-BR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“Prorroga o prazo para disposição final ambientalmente adequada dos rejeitos de que trata o artigo 54 da Lei n° 12.305, de 02 de Agosto de 2010</a:t>
                      </a:r>
                      <a:r>
                        <a:rPr lang="pt-BR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”</a:t>
                      </a:r>
                      <a:endParaRPr lang="pt-BR" sz="1800" b="1" i="0" u="none" strike="noStrike" baseline="0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288" y="231031"/>
            <a:ext cx="8353176" cy="461665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kern="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Planos e Prazos: Saneamento e Resíduos Sólidos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59408" y="1556792"/>
            <a:ext cx="8533072" cy="4896544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Tendo </a:t>
            </a:r>
            <a:r>
              <a:rPr lang="pt-BR" sz="1600" b="1" dirty="0">
                <a:solidFill>
                  <a:srgbClr val="000066"/>
                </a:solidFill>
                <a:latin typeface="Arial Narrow" panose="020B0606020202030204" pitchFamily="34" charset="0"/>
              </a:rPr>
              <a:t>em vista a demora na tramitação do projeto e os prazos ainda por vir para a sua aprovação </a:t>
            </a:r>
            <a:r>
              <a:rPr lang="pt-BR" sz="16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definitiva </a:t>
            </a:r>
            <a:r>
              <a:rPr lang="pt-BR" sz="1600" b="1" dirty="0">
                <a:solidFill>
                  <a:srgbClr val="000066"/>
                </a:solidFill>
                <a:latin typeface="Arial Narrow" panose="020B0606020202030204" pitchFamily="34" charset="0"/>
              </a:rPr>
              <a:t>no Congresso Nacional</a:t>
            </a:r>
            <a:r>
              <a:rPr lang="pt-BR" sz="16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, </a:t>
            </a:r>
            <a:r>
              <a:rPr lang="pt-BR" sz="1600" b="1" u="sng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sugere-se </a:t>
            </a:r>
            <a:r>
              <a:rPr lang="pt-BR" sz="1600" b="1" u="sng" dirty="0">
                <a:solidFill>
                  <a:srgbClr val="000066"/>
                </a:solidFill>
                <a:latin typeface="Arial Narrow" panose="020B0606020202030204" pitchFamily="34" charset="0"/>
              </a:rPr>
              <a:t>que no texto do PL seja informado o prazo em anos a partir da sua publicação no Diário Oficial da União, para atender a Lei de acordo com o porte do município, como segue</a:t>
            </a:r>
            <a:r>
              <a:rPr lang="pt-BR" sz="1600" b="1" u="sng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: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pt-BR" sz="1700" b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Art. 1º Os </a:t>
            </a:r>
            <a:r>
              <a:rPr lang="pt-BR" sz="1400" b="1" i="1" dirty="0" err="1">
                <a:solidFill>
                  <a:srgbClr val="000066"/>
                </a:solidFill>
                <a:latin typeface="Arial Narrow" panose="020B0606020202030204" pitchFamily="34" charset="0"/>
              </a:rPr>
              <a:t>arts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54 e 55 da Lei nº 12.305, de 2 de agosto de 2010, passam a vigorar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com a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seguinte redação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 “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Art. 54. A disposição final ambientalmente adequada dos rejeitos, observado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o disposto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no § 1º do art. 9º, deverá ser implantada nos seguintes prazos, </a:t>
            </a:r>
            <a:r>
              <a:rPr lang="pt-BR" sz="1400" b="1" i="1" u="sng" dirty="0">
                <a:solidFill>
                  <a:srgbClr val="C00000"/>
                </a:solidFill>
                <a:latin typeface="Arial Narrow" panose="020B0606020202030204" pitchFamily="34" charset="0"/>
              </a:rPr>
              <a:t>contados a </a:t>
            </a:r>
            <a:r>
              <a:rPr lang="pt-BR" sz="1400" b="1" i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partir </a:t>
            </a:r>
            <a:r>
              <a:rPr lang="pt-BR" sz="1400" b="1" i="1" u="sng" dirty="0">
                <a:solidFill>
                  <a:srgbClr val="C00000"/>
                </a:solidFill>
                <a:latin typeface="Arial Narrow" panose="020B0606020202030204" pitchFamily="34" charset="0"/>
              </a:rPr>
              <a:t>da data </a:t>
            </a:r>
            <a:r>
              <a:rPr lang="pt-BR" sz="1400" b="1" i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de publicação </a:t>
            </a:r>
            <a:r>
              <a:rPr lang="pt-BR" sz="1400" b="1" i="1" u="sng" dirty="0">
                <a:solidFill>
                  <a:srgbClr val="C00000"/>
                </a:solidFill>
                <a:latin typeface="Arial Narrow" panose="020B0606020202030204" pitchFamily="34" charset="0"/>
              </a:rPr>
              <a:t>desta </a:t>
            </a:r>
            <a:r>
              <a:rPr lang="pt-BR" sz="1400" b="1" i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lei: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I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– até 4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(quatro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anos), para capitais de Estados e de Municípios integrantes de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Região Metropolitana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(RM) ou de Região Integrada de Desenvolvimento (Ride) de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capitais;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II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– até 5 (cinco) anos, para Municípios com população superior a 100.000 (cem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mil) habitantes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no Censo 2010, bem como para Municípios cuja mancha urbana da sede municipal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esteja situada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a menos de 20 (vinte) quilômetros da fronteira com outros países limítrofes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;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III – até 6 (seis) anos, para Municípios com população entre 50.000 (cinquenta mil)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e 100.000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(cem mil) habitantes no Censo 2010;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IV – até 7 (sete) anos, para Municípios com população inferior a 50.000 (cinquenta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mil) habitantes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no Censo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2010.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Parágrafo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único. A União editará normas complementares para definição de critérios de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priorização de acesso a recursos federais e para implementação de ações vinculadas dentro dos prazos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máximos estabelecidos nos incisos do caput.” (NR)</a:t>
            </a:r>
          </a:p>
        </p:txBody>
      </p:sp>
    </p:spTree>
    <p:extLst>
      <p:ext uri="{BB962C8B-B14F-4D97-AF65-F5344CB8AC3E}">
        <p14:creationId xmlns:p14="http://schemas.microsoft.com/office/powerpoint/2010/main" val="105138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780145"/>
              </p:ext>
            </p:extLst>
          </p:nvPr>
        </p:nvGraphicFramePr>
        <p:xfrm>
          <a:off x="360040" y="692696"/>
          <a:ext cx="8388424" cy="83248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just"/>
                      <a:r>
                        <a:rPr lang="pt-BR" sz="18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Projeto de Lei do Senado nº 425/2014 - </a:t>
                      </a:r>
                      <a:r>
                        <a:rPr lang="pt-BR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“Prorroga o prazo para disposição final ambientalmente adequada dos rejeitos de que trata o artigo 54 da Lei n° 12.305, de 02 de Agosto de 2010” </a:t>
                      </a:r>
                      <a:endParaRPr lang="pt-BR" sz="1800" b="1" i="0" u="none" strike="noStrike" baseline="0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288" y="231031"/>
            <a:ext cx="8353176" cy="461665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kern="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Planos e Prazos: Saneamento e Resíduos Sólidos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59408" y="1556792"/>
            <a:ext cx="8317048" cy="4896544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Tendo </a:t>
            </a:r>
            <a:r>
              <a:rPr lang="pt-BR" sz="1600" b="1" dirty="0">
                <a:solidFill>
                  <a:srgbClr val="000066"/>
                </a:solidFill>
                <a:latin typeface="Arial Narrow" panose="020B0606020202030204" pitchFamily="34" charset="0"/>
              </a:rPr>
              <a:t>em vista a demora na tramitação do projeto e os prazos ainda por vir para a sua aprovação </a:t>
            </a:r>
            <a:r>
              <a:rPr lang="pt-BR" sz="1600" b="1" dirty="0">
                <a:solidFill>
                  <a:srgbClr val="000066"/>
                </a:solidFill>
                <a:latin typeface="Arial Narrow" panose="020B0606020202030204" pitchFamily="34" charset="0"/>
              </a:rPr>
              <a:t>definitiva </a:t>
            </a:r>
            <a:r>
              <a:rPr lang="pt-BR" sz="1600" b="1" dirty="0">
                <a:solidFill>
                  <a:srgbClr val="000066"/>
                </a:solidFill>
                <a:latin typeface="Arial Narrow" panose="020B0606020202030204" pitchFamily="34" charset="0"/>
              </a:rPr>
              <a:t>no Congresso Nacional</a:t>
            </a:r>
            <a:r>
              <a:rPr lang="pt-BR" sz="1600" b="1" dirty="0">
                <a:solidFill>
                  <a:srgbClr val="000066"/>
                </a:solidFill>
                <a:latin typeface="Arial Narrow" panose="020B0606020202030204" pitchFamily="34" charset="0"/>
              </a:rPr>
              <a:t>, sugere-se </a:t>
            </a:r>
            <a:r>
              <a:rPr lang="pt-BR" sz="1600" b="1" dirty="0">
                <a:solidFill>
                  <a:srgbClr val="000066"/>
                </a:solidFill>
                <a:latin typeface="Arial Narrow" panose="020B0606020202030204" pitchFamily="34" charset="0"/>
              </a:rPr>
              <a:t>que no texto do PL seja informado o prazo em anos a partir da sua publicação no Diário Oficial da União, para atender a Lei de acordo com o porte do município, como segue</a:t>
            </a:r>
            <a:r>
              <a:rPr lang="pt-BR" sz="1600" b="1" dirty="0">
                <a:solidFill>
                  <a:srgbClr val="000066"/>
                </a:solidFill>
                <a:latin typeface="Arial Narrow" panose="020B0606020202030204" pitchFamily="34" charset="0"/>
              </a:rPr>
              <a:t>: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pt-BR" sz="1700" b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Art. 1º Os </a:t>
            </a:r>
            <a:r>
              <a:rPr lang="pt-BR" sz="1400" b="1" i="1" dirty="0" err="1">
                <a:solidFill>
                  <a:srgbClr val="000066"/>
                </a:solidFill>
                <a:latin typeface="Arial Narrow" panose="020B0606020202030204" pitchFamily="34" charset="0"/>
              </a:rPr>
              <a:t>arts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54 e 55 da Lei nº 12.305, de 2 de agosto de 2010, passam a vigorar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com a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seguinte redação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 “Art. 55. O disposto nos </a:t>
            </a:r>
            <a:r>
              <a:rPr lang="pt-BR" sz="1400" b="1" i="1" dirty="0" err="1">
                <a:solidFill>
                  <a:srgbClr val="000066"/>
                </a:solidFill>
                <a:latin typeface="Arial Narrow" panose="020B0606020202030204" pitchFamily="34" charset="0"/>
              </a:rPr>
              <a:t>arts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16 e 18 entra em vigor nos seguintes prazos, </a:t>
            </a:r>
            <a:r>
              <a:rPr lang="pt-BR" sz="14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contados </a:t>
            </a:r>
            <a:r>
              <a:rPr lang="pt-BR" sz="14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a partir </a:t>
            </a:r>
            <a:r>
              <a:rPr lang="pt-BR" sz="14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da data de publicação desta lei: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 – até 2 (dois) anos, para Estados e para Municípios com população igual ou superior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a 50.000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(cinquenta mil) habitantes no Censo 2010;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II – até 3 (três) anos, para Municípios com população inferior a 50.000 (cinquenta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mil) habitantes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no Censo 2010.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Parágrafo único. Os Estados deverão apoiar os Municípios nos estudos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de regionalização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, na formação de consórcios públicos e no licenciamento ambiental.” (NR)</a:t>
            </a:r>
          </a:p>
        </p:txBody>
      </p:sp>
    </p:spTree>
    <p:extLst>
      <p:ext uri="{BB962C8B-B14F-4D97-AF65-F5344CB8AC3E}">
        <p14:creationId xmlns:p14="http://schemas.microsoft.com/office/powerpoint/2010/main" val="53467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Johnny.Santos\Pictures\gota-de-agua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95536" y="242647"/>
            <a:ext cx="8352928" cy="6210690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395536" y="2636912"/>
            <a:ext cx="8352928" cy="646331"/>
          </a:xfrm>
          <a:prstGeom prst="rect">
            <a:avLst/>
          </a:prstGeom>
          <a:solidFill>
            <a:schemeClr val="bg1"/>
          </a:solidFill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>
            <a:defPPr>
              <a:defRPr lang="pt-BR"/>
            </a:defPPr>
            <a:lvl1pPr marL="742950" indent="-742950" algn="just">
              <a:buFont typeface="+mj-lt"/>
              <a:buAutoNum type="arabicPeriod" startAt="5"/>
              <a:defRPr sz="4000" b="1">
                <a:solidFill>
                  <a:srgbClr val="000066"/>
                </a:solidFill>
                <a:latin typeface="Arial Narrow" panose="020B0606020202030204" pitchFamily="34" charset="0"/>
              </a:defRPr>
            </a:lvl1pPr>
          </a:lstStyle>
          <a:p>
            <a:pPr marL="0" indent="0" algn="ctr">
              <a:buNone/>
            </a:pPr>
            <a:r>
              <a:rPr lang="pt-BR" sz="3600" dirty="0" smtClean="0"/>
              <a:t>Projeto </a:t>
            </a:r>
            <a:r>
              <a:rPr lang="pt-BR" sz="3600" dirty="0"/>
              <a:t>de Lei Complementar PLP nº 14/2015 </a:t>
            </a:r>
            <a:endParaRPr lang="pt-BR" sz="3600" b="0" dirty="0"/>
          </a:p>
        </p:txBody>
      </p:sp>
    </p:spTree>
    <p:extLst>
      <p:ext uri="{BB962C8B-B14F-4D97-AF65-F5344CB8AC3E}">
        <p14:creationId xmlns:p14="http://schemas.microsoft.com/office/powerpoint/2010/main" val="311291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727888"/>
              </p:ext>
            </p:extLst>
          </p:nvPr>
        </p:nvGraphicFramePr>
        <p:xfrm>
          <a:off x="360040" y="692696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just"/>
                      <a:r>
                        <a:rPr lang="pt-BR" sz="18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Projeto de Lei Complementar PLP nº 14/2015 - </a:t>
                      </a:r>
                      <a:r>
                        <a:rPr lang="pt-BR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Deputado Federal </a:t>
                      </a:r>
                      <a:r>
                        <a:rPr lang="pt-BR" sz="1800" b="1" i="0" u="none" strike="noStrike" kern="1200" baseline="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Odelmo</a:t>
                      </a:r>
                      <a:r>
                        <a:rPr lang="pt-BR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Leão</a:t>
                      </a:r>
                      <a:endParaRPr lang="pt-BR" sz="1800" b="1" i="0" u="none" strike="noStrike" baseline="0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288" y="231031"/>
            <a:ext cx="8353176" cy="461665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kern="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Planos e Prazos: Saneamento e Resíduos Sólidos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51520" y="1556792"/>
            <a:ext cx="8317048" cy="4896544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1" dirty="0">
                <a:solidFill>
                  <a:srgbClr val="000066"/>
                </a:solidFill>
                <a:latin typeface="Arial Narrow" panose="020B0606020202030204" pitchFamily="34" charset="0"/>
              </a:rPr>
              <a:t>“ Dispõe sobre a cooperação entre os entes federados tendo em vista assegurar a elaboração e a implementação dos planos de saneamento básico e de resíduos sólidos, altera a Lei Complementar nº 140, de 8 de dezembro de 2011, a Lei nº 12.305, de 2 de agosto de 2010, e a Lei nº 11.445, de 5 de janeiro de 2007, e dá outras </a:t>
            </a:r>
            <a:r>
              <a:rPr lang="pt-BR" sz="16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providências.”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“Art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2º O caput dos </a:t>
            </a:r>
            <a:r>
              <a:rPr lang="pt-BR" sz="1400" b="1" i="1" dirty="0" err="1">
                <a:solidFill>
                  <a:srgbClr val="000066"/>
                </a:solidFill>
                <a:latin typeface="Arial Narrow" panose="020B0606020202030204" pitchFamily="34" charset="0"/>
              </a:rPr>
              <a:t>arts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7º e 8º da Lei Complementar nº 140, de 2011, passam a vigorar acrescidos, respectivamente, das seguintes alíneas XXVI e XXII: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“Art. 7º </a:t>
            </a:r>
            <a:r>
              <a:rPr lang="pt-BR" sz="1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São ações administrativas da União: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........................................................................................................................................................................................ </a:t>
            </a: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XXVI – elaborar e implementar os planos nacionais de saneamento básico e de resíduos sólidos, e apoiar técnica e financeiramente os planos estaduais e municipais nesse campo. (NR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)”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marL="342900" lvl="1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1600" b="1" dirty="0">
                <a:solidFill>
                  <a:srgbClr val="000066"/>
                </a:solidFill>
                <a:latin typeface="Arial Narrow" panose="020B0606020202030204" pitchFamily="34" charset="0"/>
              </a:rPr>
              <a:t>Comentários SNSA</a:t>
            </a:r>
            <a:r>
              <a:rPr lang="pt-BR" sz="16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:</a:t>
            </a:r>
          </a:p>
          <a:p>
            <a:pPr marL="0"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As leis nº 11.445/2007 e nº 12.305 já contempla a questão da elaboração dos planos nacionais de saneamento e resíduos sólidos, respectivamente. Estabelecendo ainda a responsabilidade, respectivamente, do Ministério das Cidades e do Meio Ambiente por tais planos, sendo que no caso do saneamento básico, o PLANSAB já se encontra elaborado. Quanto ao apoio técnico e financeiro aos Estados e Municípios o Governo Federal, apesar das limitações, </a:t>
            </a:r>
            <a:r>
              <a:rPr lang="pt-BR" sz="16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o mesmo está sendo realizado, </a:t>
            </a:r>
            <a:r>
              <a:rPr lang="pt-BR" sz="16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mediante o financiamento de ações, programas de capacitação e publicações técnicas. Portanto, o dispositivo proposto é dispensável</a:t>
            </a:r>
            <a:endParaRPr lang="pt-BR" sz="1600" b="1" dirty="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50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38269"/>
              </p:ext>
            </p:extLst>
          </p:nvPr>
        </p:nvGraphicFramePr>
        <p:xfrm>
          <a:off x="360040" y="692696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just"/>
                      <a:r>
                        <a:rPr lang="pt-BR" sz="18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Projeto de Lei Complementar PLP nº 14/2015 - </a:t>
                      </a:r>
                      <a:r>
                        <a:rPr lang="pt-BR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Deputado Federal </a:t>
                      </a:r>
                      <a:r>
                        <a:rPr lang="pt-BR" sz="1800" b="1" i="0" u="none" strike="noStrike" kern="1200" baseline="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Odelmo</a:t>
                      </a:r>
                      <a:r>
                        <a:rPr lang="pt-BR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Leão</a:t>
                      </a:r>
                      <a:endParaRPr lang="pt-BR" sz="1800" b="1" i="0" u="none" strike="noStrike" baseline="0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288" y="231031"/>
            <a:ext cx="8353176" cy="461665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kern="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Planos e Prazos: Saneamento e Resíduos Sólidos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51520" y="1556792"/>
            <a:ext cx="8317048" cy="4896544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1" dirty="0">
                <a:solidFill>
                  <a:srgbClr val="000066"/>
                </a:solidFill>
                <a:latin typeface="Arial Narrow" panose="020B0606020202030204" pitchFamily="34" charset="0"/>
              </a:rPr>
              <a:t>“ Dispõe sobre a cooperação entre os entes federados tendo em vista assegurar a elaboração e a implementação dos planos de saneamento básico e de resíduos sólidos, altera a Lei Complementar nº 140, de 8 de dezembro de 2011, a Lei nº 12.305, de 2 de agosto de 2010, e a Lei nº 11.445, de 5 de janeiro de 2007, e dá outras </a:t>
            </a:r>
            <a:r>
              <a:rPr lang="pt-BR" sz="16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providências.”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“Art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2º O caput dos </a:t>
            </a:r>
            <a:r>
              <a:rPr lang="pt-BR" sz="1400" b="1" i="1" dirty="0" err="1">
                <a:solidFill>
                  <a:srgbClr val="000066"/>
                </a:solidFill>
                <a:latin typeface="Arial Narrow" panose="020B0606020202030204" pitchFamily="34" charset="0"/>
              </a:rPr>
              <a:t>arts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7º e 8º da Lei Complementar nº 140, de 2011, passam a vigorar acrescidos, respectivamente, das seguintes alíneas XXVI e XXII: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 </a:t>
            </a:r>
            <a:r>
              <a:rPr lang="pt-BR" sz="1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“Art. 8º </a:t>
            </a:r>
            <a:r>
              <a:rPr lang="pt-BR" sz="1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São ações administrativas dos Estados: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-----------------------------------------------------------------------------------------------------------------------------------------------------------</a:t>
            </a: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XXII – elaborar e implementar os planos estaduais de saneamento básico e de resíduos sólidos, e apoiar técnica e financeiramente os planos municipais nesse campo realizados pelos municípios, isoladamente ou mediante consórcios municipais. (NR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)”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19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191789"/>
              </p:ext>
            </p:extLst>
          </p:nvPr>
        </p:nvGraphicFramePr>
        <p:xfrm>
          <a:off x="360040" y="548680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just"/>
                      <a:r>
                        <a:rPr lang="pt-BR" sz="18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Projeto de Lei Complementar PLP nº 14/2015 - </a:t>
                      </a:r>
                      <a:r>
                        <a:rPr lang="pt-BR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Deputado Federal </a:t>
                      </a:r>
                      <a:r>
                        <a:rPr lang="pt-BR" sz="1800" b="1" i="0" u="none" strike="noStrike" kern="1200" baseline="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Odelmo</a:t>
                      </a:r>
                      <a:r>
                        <a:rPr lang="pt-BR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Leão</a:t>
                      </a:r>
                      <a:endParaRPr lang="pt-BR" sz="1800" b="1" i="0" u="none" strike="noStrike" baseline="0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288" y="231031"/>
            <a:ext cx="8353176" cy="461665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kern="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Planos e Prazos: Saneamento e Resíduos Sólidos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51520" y="980728"/>
            <a:ext cx="8317048" cy="5472608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1" dirty="0">
                <a:solidFill>
                  <a:srgbClr val="000066"/>
                </a:solidFill>
                <a:latin typeface="Arial Narrow" panose="020B0606020202030204" pitchFamily="34" charset="0"/>
              </a:rPr>
              <a:t>“ Dispõe sobre a cooperação entre os entes federados tendo em vista assegurar a elaboração e a implementação dos planos de saneamento básico e de resíduos sólidos, altera a Lei Complementar nº 140, de 8 de dezembro de 2011, a Lei nº 12.305, de 2 de agosto de 2010, e a Lei nº 11.445, de 5 de janeiro de 2007, e dá outras </a:t>
            </a:r>
            <a:r>
              <a:rPr lang="pt-BR" sz="16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providências.”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Art. 3º O art. 16 da Lei Complementar nº 140, de 2011, passa a vigorar acrescido do seguinte § 2º, renomeando-se o atual parágrafo único para § 1º: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“Art. 16. </a:t>
            </a:r>
            <a:r>
              <a:rPr lang="pt-BR" sz="1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A ação administrativa subsidiária dos entes federativos dar-se-á por meio do apoio técnico, científico, administrativo ou financeiro, sem prejuízo de outras cooperações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......................................................................................................................................................................................... </a:t>
            </a: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§ 2º A atuação subsidiária da União em apoio a estados e municípios, bem como a atuação subsidiária dos estados em apoio aos municípios: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 – priorizará: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a) os entes federados com maiores carências técnicas ou financeiras em relação à consecução dos objetivos da Política Nacional do Meio Ambiente; e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b) a adoção dos consórcios públicos e outras soluções de integração de ações; e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II – abrangerá o conjunto de ações afetas à política ambiental e, também, os planos estaduais e municipais de saneamento básico e de resíduos sólidos e outras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ações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no campo do desenvolvimento urbano com repercussões na qualidade ambiental. (NR)”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42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pt-BR" b="1" dirty="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279355"/>
              </p:ext>
            </p:extLst>
          </p:nvPr>
        </p:nvGraphicFramePr>
        <p:xfrm>
          <a:off x="360040" y="548680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just"/>
                      <a:r>
                        <a:rPr lang="pt-BR" sz="18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Projeto de Lei Complementar PLP nº 14/2015 - </a:t>
                      </a:r>
                      <a:r>
                        <a:rPr lang="pt-BR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Deputado Federal </a:t>
                      </a:r>
                      <a:r>
                        <a:rPr lang="pt-BR" sz="1800" b="1" i="0" u="none" strike="noStrike" kern="1200" baseline="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Odelmo</a:t>
                      </a:r>
                      <a:r>
                        <a:rPr lang="pt-BR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Leão</a:t>
                      </a:r>
                      <a:endParaRPr lang="pt-BR" sz="1800" b="1" i="0" u="none" strike="noStrike" baseline="0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288" y="231031"/>
            <a:ext cx="8353176" cy="461665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kern="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Planos e Prazos: Saneamento e Resíduos Sólidos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56855" y="980728"/>
            <a:ext cx="8317048" cy="587727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1" dirty="0">
                <a:solidFill>
                  <a:srgbClr val="000066"/>
                </a:solidFill>
                <a:latin typeface="Arial Narrow" panose="020B0606020202030204" pitchFamily="34" charset="0"/>
              </a:rPr>
              <a:t>“ Dispõe sobre a cooperação entre os entes federados tendo em vista assegurar a elaboração e a implementação dos planos de saneamento básico e de resíduos sólidos, altera a Lei Complementar nº 140, de 8 de dezembro de 2011, a Lei nº 12.305, de 2 de agosto de 2010, e a Lei nº 11.445, de 5 de janeiro de 2007, e dá outras </a:t>
            </a:r>
            <a:r>
              <a:rPr lang="pt-BR" sz="16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providências.”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Art. 4º Os </a:t>
            </a:r>
            <a:r>
              <a:rPr lang="pt-BR" sz="1400" b="1" i="1" dirty="0" err="1">
                <a:solidFill>
                  <a:srgbClr val="000066"/>
                </a:solidFill>
                <a:latin typeface="Arial Narrow" panose="020B0606020202030204" pitchFamily="34" charset="0"/>
              </a:rPr>
              <a:t>arts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54 e 55 da Lei nº 12.305, de 2010, passam a vigorar com a seguinte redação: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“Art. 54. Os municípios têm até 2 de agosto de 2020 para elaborarem o plano de gestão integrada de resíduos sólidos, com o conteúdo previsto no art. 19 desta Lei, e até 2 de agosto de 2024 para assegurarem a aplicação plena desse plano e a disposição final ambientalmente adequada da totalidade dos rejeitos cujo controle está a cargo do Poder Público municipal.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§ 1º A disposição final ambientalmente adequada dos rejeitos industriais e outros sujeitos a plano de gerenciamento específico, na forma do art. 20 desta Lei, observará os prazos e outras condições fixados pelo respectivo licenciamento ambiental, sem prejuízo da aplicação das determinações constantes no plano municipal de gestão integrada e nos demais planos previstos no art. 14.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§ 2º A União e os estados manterão ações de apoio técnico e financeiro aos municípios para o alcance do disposto no caput deste artigo, consoante previsto na Lei Complementar nº 140, de 8 de dezembro de 2011.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§ 3º Na omissão do prefeito municipal em garantir o cumprimento dos prazos estabelecidos no caput deste artigo, será aplicado o art. 11 da Lei nº 8.429, de 2 de junho de 1992.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§</a:t>
            </a:r>
            <a:r>
              <a:rPr lang="pt-BR" sz="1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4º O disposto no § 3º estende-se à omissão do agente público estadual ou federal em atuação subsidiária para garantir o cumprimento dos prazos estabelecidos no caput deste artigo, na forma da Lei Complementar nº 140, de 8 de dezembro de 2011. (NR)”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“Art. 55. O disposto nos </a:t>
            </a:r>
            <a:r>
              <a:rPr lang="pt-BR" sz="1400" b="1" i="1" dirty="0" err="1">
                <a:solidFill>
                  <a:srgbClr val="000066"/>
                </a:solidFill>
                <a:latin typeface="Arial Narrow" panose="020B0606020202030204" pitchFamily="34" charset="0"/>
              </a:rPr>
              <a:t>arts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16 e 18 entra em vigor 10 (dez) anos após a data de publicação desta Lei. (NR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)”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 </a:t>
            </a: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Comentários da SNSA</a:t>
            </a:r>
            <a:r>
              <a:rPr lang="pt-BR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: Esta proposta de prorrogação dos prazos previstos nos Artigos 54 e 55 da Lei 12.305/2010, já está sendo tratada de forma mais abrangente, considerando o porte populacional do município, </a:t>
            </a:r>
            <a:r>
              <a:rPr lang="pt-BR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no âmbito do PLS 425/2014</a:t>
            </a:r>
            <a:r>
              <a:rPr lang="pt-BR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pt-BR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 do Substitutivo PL </a:t>
            </a:r>
            <a:r>
              <a:rPr lang="pt-BR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n° 2.289/2015 </a:t>
            </a:r>
            <a:endParaRPr lang="pt-BR" sz="14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45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Johnny.Santos\Pictures\gota-de-agua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95536" y="242647"/>
            <a:ext cx="8352928" cy="6210690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395536" y="2998693"/>
            <a:ext cx="8352928" cy="646331"/>
          </a:xfrm>
          <a:prstGeom prst="rect">
            <a:avLst/>
          </a:prstGeom>
          <a:solidFill>
            <a:schemeClr val="bg1"/>
          </a:solidFill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>
            <a:defPPr>
              <a:defRPr lang="pt-BR"/>
            </a:defPPr>
            <a:lvl1pPr marL="742950" indent="-742950" algn="just">
              <a:buFont typeface="+mj-lt"/>
              <a:buAutoNum type="arabicPeriod" startAt="5"/>
              <a:defRPr sz="4000" b="1">
                <a:solidFill>
                  <a:srgbClr val="000066"/>
                </a:solidFill>
                <a:latin typeface="Arial Narrow" panose="020B0606020202030204" pitchFamily="34" charset="0"/>
              </a:defRPr>
            </a:lvl1pPr>
          </a:lstStyle>
          <a:p>
            <a:pPr marL="0" indent="0" algn="ctr">
              <a:buNone/>
            </a:pPr>
            <a:r>
              <a:rPr lang="pt-BR" sz="3600" dirty="0" smtClean="0"/>
              <a:t>Lei nº </a:t>
            </a:r>
            <a:r>
              <a:rPr lang="pt-BR" sz="3600" dirty="0" smtClean="0"/>
              <a:t>11.445/2007</a:t>
            </a:r>
            <a:endParaRPr lang="pt-BR" sz="3600" b="0" dirty="0"/>
          </a:p>
        </p:txBody>
      </p:sp>
    </p:spTree>
    <p:extLst>
      <p:ext uri="{BB962C8B-B14F-4D97-AF65-F5344CB8AC3E}">
        <p14:creationId xmlns:p14="http://schemas.microsoft.com/office/powerpoint/2010/main" val="17454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496115"/>
              </p:ext>
            </p:extLst>
          </p:nvPr>
        </p:nvGraphicFramePr>
        <p:xfrm>
          <a:off x="360040" y="548680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just"/>
                      <a:r>
                        <a:rPr lang="pt-BR" sz="18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Projeto de Lei Complementar PLP nº 14/2015 - </a:t>
                      </a:r>
                      <a:r>
                        <a:rPr lang="pt-BR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Deputado Federal </a:t>
                      </a:r>
                      <a:r>
                        <a:rPr lang="pt-BR" sz="1800" b="1" i="0" u="none" strike="noStrike" kern="1200" baseline="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Odelmo</a:t>
                      </a:r>
                      <a:r>
                        <a:rPr lang="pt-BR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Leão</a:t>
                      </a:r>
                      <a:endParaRPr lang="pt-BR" sz="1800" b="1" i="0" u="none" strike="noStrike" baseline="0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288" y="231031"/>
            <a:ext cx="8353176" cy="461665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kern="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Planos e Prazos: Saneamento e Resíduos Sólidos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74246" y="980728"/>
            <a:ext cx="8317048" cy="5472608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600" b="1" dirty="0">
                <a:solidFill>
                  <a:srgbClr val="000066"/>
                </a:solidFill>
                <a:latin typeface="Arial Narrow" panose="020B0606020202030204" pitchFamily="34" charset="0"/>
              </a:rPr>
              <a:t>“ Dispõe sobre a cooperação entre os entes federados tendo em vista assegurar a elaboração e a implementação dos planos de saneamento básico e de resíduos sólidos, altera a Lei Complementar nº 140, de 8 de dezembro de 2011, a Lei nº 12.305, de 2 de agosto de 2010, e a Lei nº 11.445, de 5 de janeiro de 2007, e dá outras </a:t>
            </a:r>
            <a:r>
              <a:rPr lang="pt-BR" sz="16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providências.”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Art. 5º A Lei nº 11.445, de 2007, passa a vigorar acrescida do seguinte art. 50-A: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“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Art. 50-A. Após 2 de agosto de 2020, a existência de plano de saneamento básico, elaborado pelo titular dos serviços, será condição para o acesso a recursos orçamentários da União ou a recursos de financiamentos geridos ou administrados por órgão ou entidade da administração pública federal, quando destinados a serviços de saneamento básico.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§ 1º Na omissão do prefeito municipal ou governador em garantir a elaboração do plano no prazo previsto no caput deste artigo, ou em mantê-lo atualizado na forma prevista nesta Lei, será aplicado o art. 11 da Lei nº 8.429, de 2 de junho de 1992.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§ 2º O disposto no § 1º deste artigo estende-se à omissão do agente público estadual ou federal em atuação subsidiária, na forma da Lei Complementar nº 140, de 8 de dezembro de 2011. (NR)”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Comentários da SNSA</a:t>
            </a:r>
            <a:r>
              <a:rPr lang="pt-BR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: A previsão do prazo para que os munícipios tenham seus planos de saneamento esta prevista no decreto 7217/2010 Art. 26, paragrafo 2º (após 31/12/2017), que é o mais razoável e flexível no ponto de vista da União, portanto não faz sentido </a:t>
            </a:r>
            <a:r>
              <a:rPr lang="pt-BR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colocá-la </a:t>
            </a:r>
            <a:r>
              <a:rPr lang="pt-BR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no corpo </a:t>
            </a:r>
            <a:r>
              <a:rPr lang="pt-BR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da </a:t>
            </a:r>
            <a:r>
              <a:rPr lang="pt-BR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Lei 11.445/2007</a:t>
            </a:r>
            <a:r>
              <a:rPr lang="pt-BR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. Por outro lado, </a:t>
            </a:r>
            <a:r>
              <a:rPr lang="pt-BR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há </a:t>
            </a:r>
            <a:r>
              <a:rPr lang="pt-BR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diferença de complexidade e estágio em relação aos planos municipais de saneamento e os planos de gestão integrada de resíduos sólidos urbanos. Quanto à responsabilização do Governo Federal pela omissão dos titulares dos serviços na elaboração dos respectivos planos, há dúvidas quanto ao respaldo legal em caracterizar tal fato como improbidade administrativa e por outro lado não é apropriado estar tal responsabilização ao Governo Federal</a:t>
            </a:r>
          </a:p>
        </p:txBody>
      </p:sp>
    </p:spTree>
    <p:extLst>
      <p:ext uri="{BB962C8B-B14F-4D97-AF65-F5344CB8AC3E}">
        <p14:creationId xmlns:p14="http://schemas.microsoft.com/office/powerpoint/2010/main" val="279561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750856"/>
              </p:ext>
            </p:extLst>
          </p:nvPr>
        </p:nvGraphicFramePr>
        <p:xfrm>
          <a:off x="360040" y="548680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just"/>
                      <a:r>
                        <a:rPr lang="pt-BR" sz="18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Projeto de Lei Complementar PLP nº 14/2015 - </a:t>
                      </a:r>
                      <a:r>
                        <a:rPr lang="pt-BR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Deputado Federal </a:t>
                      </a:r>
                      <a:r>
                        <a:rPr lang="pt-BR" sz="1800" b="1" i="0" u="none" strike="noStrike" kern="1200" baseline="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Odelmo</a:t>
                      </a:r>
                      <a:r>
                        <a:rPr lang="pt-BR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Leão</a:t>
                      </a:r>
                      <a:endParaRPr lang="pt-BR" sz="1800" b="1" i="0" u="none" strike="noStrike" baseline="0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288" y="231031"/>
            <a:ext cx="8353176" cy="461665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kern="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Planos e Prazos: Saneamento e Resíduos Sólidos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74246" y="980728"/>
            <a:ext cx="8317048" cy="5472608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Conclusões: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O Ministério das Cidades considera oportuno a alteração dos prazos para elaboração dos Planos de Gestão Integrada de Resíduos Sólidos e para a disposição ambientalmente adequada dos resíduos sólidos, os prazos já estão vencidos e há uma situação de descumprimento dos dispositivos legais. Impacto no apoio </a:t>
            </a:r>
            <a:r>
              <a:rPr lang="pt-BR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financeiro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b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b="1" dirty="0">
                <a:solidFill>
                  <a:srgbClr val="000066"/>
                </a:solidFill>
                <a:latin typeface="Arial Narrow" panose="020B0606020202030204" pitchFamily="34" charset="0"/>
              </a:rPr>
              <a:t>O assunto de prorrogações dos prazos para a elaboração dos planos de gestão integrada de resíduos e a adoção da disposição final ambientalmente adequada já está sendo tratado pelo PLS nº 425 e pelo substitutivo PL nº 2.289/2015, de forma mais abrangente, inclusive com o escalonamento de prazo. Tal proposta foi discutida com o Ministério do Meio Ambiente. Portanto, há uma discussão prévia do assunto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pt-BR" b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b="1" dirty="0">
                <a:solidFill>
                  <a:srgbClr val="000066"/>
                </a:solidFill>
                <a:latin typeface="Arial Narrow" panose="020B0606020202030204" pitchFamily="34" charset="0"/>
              </a:rPr>
              <a:t>A questão do prazo de elaboração dos Planos de Saneamento é tratada no Decreto nº 7.217/2010, instrumento mais flexível, do ponto de vista de gestão do Governo Federal, podendo ser ajustado, sem a necessidade de alteração legal. O PLP nº 14 ao propor um novo prazo, mediante lei, para 2020 poderá induzir uma inércia nos titulares dos serviços, desmobilizando o atual esforço de sensibilização dos gestores </a:t>
            </a:r>
          </a:p>
        </p:txBody>
      </p:sp>
    </p:spTree>
    <p:extLst>
      <p:ext uri="{BB962C8B-B14F-4D97-AF65-F5344CB8AC3E}">
        <p14:creationId xmlns:p14="http://schemas.microsoft.com/office/powerpoint/2010/main" val="202547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560692"/>
              </p:ext>
            </p:extLst>
          </p:nvPr>
        </p:nvGraphicFramePr>
        <p:xfrm>
          <a:off x="360040" y="548680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just"/>
                      <a:r>
                        <a:rPr lang="pt-BR" sz="18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Projeto de Lei Complementar PLP nº 14/2015 - </a:t>
                      </a:r>
                      <a:r>
                        <a:rPr lang="pt-BR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Deputado Federal </a:t>
                      </a:r>
                      <a:r>
                        <a:rPr lang="pt-BR" sz="1800" b="1" i="0" u="none" strike="noStrike" kern="1200" baseline="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Odelmo</a:t>
                      </a:r>
                      <a:r>
                        <a:rPr lang="pt-BR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Leão</a:t>
                      </a:r>
                      <a:endParaRPr lang="pt-BR" sz="1800" b="1" i="0" u="none" strike="noStrike" baseline="0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288" y="231031"/>
            <a:ext cx="8353176" cy="461665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kern="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Planos e Prazos: Saneamento e Resíduos Sólidos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74246" y="980728"/>
            <a:ext cx="8317048" cy="5472608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8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Conclusões: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20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Há dúvidas acerca do enquadramento, na lei Nº 8.429/1992, da omissão dos titulares dos serviços na elaboração dos planos, como ato de improbidade </a:t>
            </a:r>
            <a:r>
              <a:rPr lang="pt-BR" sz="20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administrativa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2000" b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20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Não parece apropriado </a:t>
            </a:r>
            <a:r>
              <a:rPr lang="pt-BR" sz="2000" b="1" dirty="0" err="1" smtClean="0">
                <a:solidFill>
                  <a:srgbClr val="000066"/>
                </a:solidFill>
                <a:latin typeface="Arial Narrow" panose="020B0606020202030204" pitchFamily="34" charset="0"/>
              </a:rPr>
              <a:t>co-responsabilizar</a:t>
            </a:r>
            <a:r>
              <a:rPr lang="pt-BR" sz="20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 o Governo Federal pela omissão dos Entes Subnacionais de Governo, inclusive com a tipificação de tal omissão como improbidade </a:t>
            </a:r>
            <a:r>
              <a:rPr lang="pt-BR" sz="20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administrativa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2000" b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20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Ao propor a abordagem do assunto dos planos de saneamento e plano de resíduos sólidos na Lei Complementar nº 140, pode haver riscos de inconsistências jurídicas e dificultar a clareza de entendimentos dos atores envolvidos. Por exemplo, a questão dos resíduos sólidos urbanos estaria sendo tratada por três dispositivos legais: Lei nº 11.445/2007, Lei nº 12.305/2010 e Lei Complementar nº 140</a:t>
            </a:r>
          </a:p>
        </p:txBody>
      </p:sp>
    </p:spTree>
    <p:extLst>
      <p:ext uri="{BB962C8B-B14F-4D97-AF65-F5344CB8AC3E}">
        <p14:creationId xmlns:p14="http://schemas.microsoft.com/office/powerpoint/2010/main" val="71768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45865"/>
              </p:ext>
            </p:extLst>
          </p:nvPr>
        </p:nvGraphicFramePr>
        <p:xfrm>
          <a:off x="360040" y="743744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Breve Resumo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288" y="231031"/>
            <a:ext cx="8353176" cy="461665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kern="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Planos e Prazos: Saneamento e Resíduos Sólidos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59408" y="1772816"/>
            <a:ext cx="8317048" cy="460851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Obrigatoriedade do titular de elaborar plano de saneamento básico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“Art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9o  O titular dos serviços formulará a respectiva política pública de saneamento básico, devendo, para tanto: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 - elaborar os planos de saneamento básico, nos termos desta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Lei”</a:t>
            </a:r>
          </a:p>
          <a:p>
            <a:pPr marL="742950" lvl="1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pt-BR" sz="1600" b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marL="342900" lvl="1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b="1" dirty="0">
                <a:solidFill>
                  <a:srgbClr val="000066"/>
                </a:solidFill>
                <a:latin typeface="Arial Narrow" panose="020B0606020202030204" pitchFamily="34" charset="0"/>
              </a:rPr>
              <a:t>O Plano é condição de validade dos contratos de prestação de serviços (Contrato de Programa ou Contrato de </a:t>
            </a:r>
            <a:r>
              <a:rPr lang="pt-BR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Concessão)</a:t>
            </a:r>
            <a:endParaRPr lang="pt-BR" b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600" b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marL="342900" lvl="1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b="1" dirty="0">
                <a:solidFill>
                  <a:srgbClr val="000066"/>
                </a:solidFill>
                <a:latin typeface="Arial Narrow" panose="020B0606020202030204" pitchFamily="34" charset="0"/>
              </a:rPr>
              <a:t>Não foi previsto </a:t>
            </a:r>
            <a:r>
              <a:rPr lang="pt-BR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de, </a:t>
            </a:r>
            <a:r>
              <a:rPr lang="pt-BR" b="1" dirty="0">
                <a:solidFill>
                  <a:srgbClr val="000066"/>
                </a:solidFill>
                <a:latin typeface="Arial Narrow" panose="020B0606020202030204" pitchFamily="34" charset="0"/>
              </a:rPr>
              <a:t>maneira “expressa</a:t>
            </a:r>
            <a:r>
              <a:rPr lang="pt-BR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”, a </a:t>
            </a:r>
            <a:r>
              <a:rPr lang="pt-BR" b="1" dirty="0">
                <a:solidFill>
                  <a:srgbClr val="000066"/>
                </a:solidFill>
                <a:latin typeface="Arial Narrow" panose="020B0606020202030204" pitchFamily="34" charset="0"/>
              </a:rPr>
              <a:t>obrigatoriedade do Plano Estadual de Saneamento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600" b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marL="342900" lvl="1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b="1" dirty="0">
                <a:solidFill>
                  <a:srgbClr val="000066"/>
                </a:solidFill>
                <a:latin typeface="Arial Narrow" panose="020B0606020202030204" pitchFamily="34" charset="0"/>
              </a:rPr>
              <a:t>A Lei não previu vedação a transferência de recursos da União por ausência de Plano</a:t>
            </a:r>
          </a:p>
          <a:p>
            <a:pPr marL="742950" lvl="1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pt-BR" sz="1600" b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“Art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50.  A alocação de recursos públicos federais e os financiamentos com recursos da União ou com recursos geridos ou operados por órgãos ou entidades da União serão feitos em conformidade com as diretrizes e objetivos estabelecidos nos </a:t>
            </a:r>
            <a:r>
              <a:rPr lang="pt-BR" sz="1400" b="1" i="1" dirty="0" err="1">
                <a:solidFill>
                  <a:srgbClr val="000066"/>
                </a:solidFill>
                <a:latin typeface="Arial Narrow" panose="020B0606020202030204" pitchFamily="34" charset="0"/>
              </a:rPr>
              <a:t>arts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48 e 49 desta Lei e com os planos de saneamento básico e condicionados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:”</a:t>
            </a: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marL="742950" lvl="1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pt-BR" sz="16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07548"/>
              </p:ext>
            </p:extLst>
          </p:nvPr>
        </p:nvGraphicFramePr>
        <p:xfrm>
          <a:off x="360040" y="1268760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Lei nº 11.445, de 05 de Janeiro de 2007 – Diretrizes Nacionais para o Saneamento Básico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26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93516"/>
              </p:ext>
            </p:extLst>
          </p:nvPr>
        </p:nvGraphicFramePr>
        <p:xfrm>
          <a:off x="360040" y="671736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Breve Resumo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288" y="231031"/>
            <a:ext cx="8353176" cy="461665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kern="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Planos e Prazos: Saneamento e Resíduos Sólidos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59408" y="1484784"/>
            <a:ext cx="8317048" cy="2160240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7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Obrigação da União elaborar o Plano Nacional de Saneamento Básico e Planos Regionais de Saneamento Básico em Regiões Integradas de Desenvolvimento Econômico (RIDE)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“Art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52.  A União elaborará, sob a coordenação do Ministério das Cidades: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 - o Plano Nacional de Saneamento Básico - PNSB que conterá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-----------------------------------------------------------------------------------------------------------------------------------------------------------</a:t>
            </a: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II - planos regionais de saneamento básico, elaborados e executados em articulação com os Estados, Distrito Federal e Municípios envolvidos para as regiões integradas de desenvolvimento econômico ou nas que haja a participação de órgão ou entidade federal na prestação de serviço público de saneamento básico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.”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54759"/>
              </p:ext>
            </p:extLst>
          </p:nvPr>
        </p:nvGraphicFramePr>
        <p:xfrm>
          <a:off x="360040" y="980728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Lei nº 11.445, de 05 de Janeiro de 2007 – Diretrizes Nacionais para o Saneamento Básico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253872"/>
              </p:ext>
            </p:extLst>
          </p:nvPr>
        </p:nvGraphicFramePr>
        <p:xfrm>
          <a:off x="323528" y="3655488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Decreto nº 7.217, de 21 de junho de 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59408" y="4149080"/>
            <a:ext cx="8317048" cy="2232248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700" b="1" dirty="0">
                <a:solidFill>
                  <a:srgbClr val="000066"/>
                </a:solidFill>
                <a:latin typeface="Arial Narrow" panose="020B0606020202030204" pitchFamily="34" charset="0"/>
              </a:rPr>
              <a:t>Decreto 7.217/2010 estabeleceu a existência de Plano como condição para acesso aos recursos federais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Art. 26.  A elaboração e a revisão dos planos de saneamento básico deverão efetivar-se, de forma a garantir a ampla participação das comunidades, dos movimentos e das entidades da sociedade civil, por meio de procedimento que, no mínimo, deverá prever fases de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-----------------------------------------------------------------------------------------------------------------------------------------------------------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§ 2º  Após 31 de dezembro de 2017, a existência de plano de saneamento básico, elaborado pelo titular dos serviços, será condição para o acesso a recursos orçamentários da União ou a recursos de financiamentos geridos ou administrados por órgão ou entidade da Administração Pública federal, quando destinados a serviços de saneamento básico.    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  <a:hlinkClick r:id="rId2"/>
              </a:rPr>
              <a:t>(Redação dada pelo Decreto nº 8.629, de 2015)</a:t>
            </a: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33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Johnny.Santos\Pictures\gota-de-agua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95536" y="216513"/>
            <a:ext cx="8352928" cy="6210690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395536" y="2998693"/>
            <a:ext cx="8352928" cy="646331"/>
          </a:xfrm>
          <a:prstGeom prst="rect">
            <a:avLst/>
          </a:prstGeom>
          <a:solidFill>
            <a:schemeClr val="bg1"/>
          </a:solidFill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>
            <a:defPPr>
              <a:defRPr lang="pt-BR"/>
            </a:defPPr>
            <a:lvl1pPr marL="742950" indent="-742950" algn="just">
              <a:buFont typeface="+mj-lt"/>
              <a:buAutoNum type="arabicPeriod" startAt="5"/>
              <a:defRPr sz="4000" b="1">
                <a:solidFill>
                  <a:srgbClr val="000066"/>
                </a:solidFill>
                <a:latin typeface="Arial Narrow" panose="020B0606020202030204" pitchFamily="34" charset="0"/>
              </a:defRPr>
            </a:lvl1pPr>
          </a:lstStyle>
          <a:p>
            <a:pPr marL="0" indent="0" algn="ctr">
              <a:buNone/>
            </a:pPr>
            <a:r>
              <a:rPr lang="pt-BR" sz="3600" dirty="0" smtClean="0"/>
              <a:t>Lei nº </a:t>
            </a:r>
            <a:r>
              <a:rPr lang="pt-BR" sz="3600" dirty="0" smtClean="0"/>
              <a:t>12.305</a:t>
            </a:r>
            <a:r>
              <a:rPr lang="pt-BR" sz="3600" dirty="0" smtClean="0"/>
              <a:t>/2010</a:t>
            </a:r>
            <a:endParaRPr lang="pt-BR" sz="3600" b="0" dirty="0"/>
          </a:p>
        </p:txBody>
      </p:sp>
    </p:spTree>
    <p:extLst>
      <p:ext uri="{BB962C8B-B14F-4D97-AF65-F5344CB8AC3E}">
        <p14:creationId xmlns:p14="http://schemas.microsoft.com/office/powerpoint/2010/main" val="409249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677917"/>
              </p:ext>
            </p:extLst>
          </p:nvPr>
        </p:nvGraphicFramePr>
        <p:xfrm>
          <a:off x="360040" y="671736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Breve Resumo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288" y="231031"/>
            <a:ext cx="8353176" cy="461665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kern="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Planos e Prazos: Saneamento e Resíduos Sólidos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59408" y="1484784"/>
            <a:ext cx="8317048" cy="4824536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7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Previsão dos Planos de Gestão Integrada de Resíduos Sólidos e Plano de Gerenciamento de Resíduos Sólidos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“Art. 14.  São planos de resíduos sólidos: 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 - o Plano Nacional de Resíduos Sólidos; 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II - os planos estaduais de resíduos sólidos; 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III - os planos microrregionais de resíduos sólidos e os planos de resíduos sólidos de regiões metropolitanas ou aglomerações urbanas; 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IV - os planos intermunicipais de resíduos sólidos; 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V - os planos municipais de gestão integrada de resíduos sólidos; 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VI - os planos de gerenciamento de resíduos sólidos.” </a:t>
            </a:r>
          </a:p>
          <a:p>
            <a:endParaRPr lang="pt-BR" dirty="0" smtClean="0"/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7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Plano </a:t>
            </a:r>
            <a:r>
              <a:rPr lang="pt-BR" sz="1700" b="1" dirty="0">
                <a:solidFill>
                  <a:srgbClr val="000066"/>
                </a:solidFill>
                <a:latin typeface="Arial Narrow" panose="020B0606020202030204" pitchFamily="34" charset="0"/>
              </a:rPr>
              <a:t>Nacional de Resíduos Sólidos: Elaboração Coordenada pelo Ministério do Meio </a:t>
            </a:r>
            <a:r>
              <a:rPr lang="pt-BR" sz="17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Ambiente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700" b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“Art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15.  A União elaborará, sob a coordenação do Ministério do Meio Ambiente, o Plano Nacional de Resíduos Sólidos, com vigência por prazo indeterminado e horizonte de 20 (vinte) anos, a ser atualizado a cada 4 (quatro) anos, tendo como conteúdo mínimo: 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”</a:t>
            </a: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854046"/>
              </p:ext>
            </p:extLst>
          </p:nvPr>
        </p:nvGraphicFramePr>
        <p:xfrm>
          <a:off x="360040" y="980728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Lei nº 12.305, de 02 de Agosto de 2010 – Política Nacional de Resíduos Sólidos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71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495212"/>
              </p:ext>
            </p:extLst>
          </p:nvPr>
        </p:nvGraphicFramePr>
        <p:xfrm>
          <a:off x="360040" y="671736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Breve Resumo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288" y="231031"/>
            <a:ext cx="8353176" cy="461665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kern="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Planos e Prazos: Saneamento e Resíduos Sólidos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59408" y="1484784"/>
            <a:ext cx="8317048" cy="4824536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7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Previsão dos Planos Estaduais de Resíduos Sólidos e Possibilidade de Planos Intermunicipais de Resíduos Sólidos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“Art. 14.  São planos de resíduos sólidos: 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 - o Plano Nacional de Resíduos Sólidos; 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II - os planos estaduais de resíduos sólidos; 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III - os planos microrregionais de resíduos sólidos e os planos de resíduos sólidos de regiões metropolitanas ou aglomerações urbanas; 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IV - os planos intermunicipais de resíduos sólidos; 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V - os planos municipais de gestão integrada de resíduos sólidos; 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VI - os planos de gerenciamento de resíduos sólidos.” </a:t>
            </a:r>
          </a:p>
          <a:p>
            <a:endParaRPr lang="pt-BR" dirty="0" smtClean="0"/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7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Previsão do Plano Estadual de Resíduos Sólidos: </a:t>
            </a:r>
            <a:r>
              <a:rPr lang="pt-BR" sz="1700" b="1" dirty="0">
                <a:solidFill>
                  <a:srgbClr val="000066"/>
                </a:solidFill>
                <a:latin typeface="Arial Narrow" panose="020B0606020202030204" pitchFamily="34" charset="0"/>
              </a:rPr>
              <a:t>Elaboração </a:t>
            </a:r>
            <a:r>
              <a:rPr lang="pt-BR" sz="17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é condição para o acesso aos recursos da União, por parte dos Estados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700" b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“Art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16.  A elaboração de plano estadual de resíduos sólidos, nos termos previstos por esta Lei, </a:t>
            </a:r>
            <a:r>
              <a:rPr lang="pt-BR" sz="1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é condição para os Estados terem acesso a recursos da União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, ou por ela controlados, destinados a empreendimentos e serviços relacionados à gestão de resíduos sólidos, ou para serem beneficiados por incentivos ou financiamentos de entidades federais de crédito ou fomento para tal finalidade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.”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 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  <a:hlinkClick r:id="rId2"/>
              </a:rPr>
              <a:t>(Vigência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  <a:hlinkClick r:id="rId2"/>
              </a:rPr>
              <a:t>)</a:t>
            </a: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42120"/>
              </p:ext>
            </p:extLst>
          </p:nvPr>
        </p:nvGraphicFramePr>
        <p:xfrm>
          <a:off x="360040" y="980728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Lei nº 12.305, de 02 de Agosto de 2010 – Política Nacional de Resíduos Sólidos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00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720844"/>
              </p:ext>
            </p:extLst>
          </p:nvPr>
        </p:nvGraphicFramePr>
        <p:xfrm>
          <a:off x="360040" y="671736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Breve Resumo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288" y="231031"/>
            <a:ext cx="8353176" cy="461665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kern="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Planos e Prazos: Saneamento e Resíduos Sólidos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59408" y="1484784"/>
            <a:ext cx="8317048" cy="4824536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7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Existência de Planos Municipais de Gestão Integrada de Resíduos Sólidos é condição para os municípios terem acesso aos recursos da União</a:t>
            </a: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“Art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18.  A elaboração de plano municipal de gestão integrada de resíduos sólidos, nos termos previstos por esta Lei</a:t>
            </a:r>
            <a:r>
              <a:rPr lang="pt-BR" sz="1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, é condição para o Distrito Federal e os Municípios terem acesso a recursos da União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, ou por ela controlados, destinados a empreendimentos e serviços relacionados à limpeza urbana e ao manejo de resíduos sólidos, ou para serem beneficiados por incentivos ou financiamentos de entidades federais de crédito ou fomento para tal finalidade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.”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 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  <a:hlinkClick r:id="rId2"/>
              </a:rPr>
              <a:t>(Vigência)</a:t>
            </a: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endParaRPr lang="pt-BR" dirty="0" smtClean="0"/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7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No caso de soluções consorciadas, possibilidade do plano intermunicipal de gestão integrada de resíduos sólidos substituir o plano municipal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700" b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“Art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19.  O plano municipal de gestão integrada de resíduos sólidos tem o seguinte conteúdo mínimo: 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-----------------------------------------------------------------------------------------------------------------------------------------------------------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§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9o  Nos termos do regulamento, o Município que optar por soluções consorciadas intermunicipais para a gestão dos resíduos sólidos, assegurado que o plano intermunicipal preencha os requisitos estabelecidos nos incisos I a XIX do caput deste artigo, pode ser dispensado da elaboração de plano municipal de gestão integrada de resíduos sólidos. 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885918"/>
              </p:ext>
            </p:extLst>
          </p:nvPr>
        </p:nvGraphicFramePr>
        <p:xfrm>
          <a:off x="360040" y="980728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Lei nº 12.305, de 02 de Agosto de 2010 – Política Nacional de Resíduos Sólidos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0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pt-BR" b="1" dirty="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289332"/>
              </p:ext>
            </p:extLst>
          </p:nvPr>
        </p:nvGraphicFramePr>
        <p:xfrm>
          <a:off x="360040" y="671736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Breve Resumo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288" y="231031"/>
            <a:ext cx="8353176" cy="461665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kern="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Planos e Prazos: Saneamento e Resíduos Sólidos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59408" y="1484784"/>
            <a:ext cx="8317048" cy="5170884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7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Restrição do acesso aos recursos da União, em função da ausência de Plano de Gestão Integrada  de Resíduos Sólidos, entrou em vigor em 02.08.2012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“Art. 55.  O disposto nos </a:t>
            </a:r>
            <a:r>
              <a:rPr lang="pt-BR" sz="1400" b="1" i="1" dirty="0" err="1">
                <a:solidFill>
                  <a:srgbClr val="000066"/>
                </a:solidFill>
                <a:latin typeface="Arial Narrow" panose="020B0606020202030204" pitchFamily="34" charset="0"/>
                <a:hlinkClick r:id="rId2"/>
              </a:rPr>
              <a:t>arts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  <a:hlinkClick r:id="rId2"/>
              </a:rPr>
              <a:t>. 16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 e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  <a:hlinkClick r:id="rId3"/>
              </a:rPr>
              <a:t>18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 entra em vigor 2 (dois) anos após a data de publicação desta Lei</a:t>
            </a:r>
            <a:r>
              <a:rPr lang="pt-BR" sz="1400" dirty="0" smtClean="0"/>
              <a:t>.”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dirty="0" smtClean="0"/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pt-BR" sz="17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A Lei estabeleceu o prazo de 02.08.2014 para o fim da disposição final inadequada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700" b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“Art</a:t>
            </a:r>
            <a:r>
              <a:rPr lang="pt-BR" sz="1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. 54.  A disposição final ambientalmente adequada dos rejeitos, observado o disposto no § 1o do art. 9o, deverá ser implantada em até 4 (quatro) anos após a data de publicação desta Lei</a:t>
            </a:r>
            <a:r>
              <a:rPr lang="pt-BR" sz="1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.”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“Art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9o  Na gestão e gerenciamento de resíduos sólidos, deve ser observada a seguinte ordem de prioridade: não geração, redução, reutilização, reciclagem, tratamento dos resíduos sólidos e disposição final ambientalmente adequada dos rejeitos.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§ 1o  Poderão ser utilizadas tecnologias visando à recuperação energética dos resíduos sólidos urbanos, desde que tenha sido comprovada sua viabilidade técnica e ambiental e com a implantação de programa de monitoramento de emissão de gases tóxicos aprovado pelo órgão ambiental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.” </a:t>
            </a: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“Art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. 3o  Para os efeitos desta Lei, entende-se por: </a:t>
            </a:r>
            <a:endParaRPr lang="pt-BR" sz="1400" b="1" i="1" dirty="0" smtClean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-----------------------------------------------------------------------------------------------------------------------------------------------------------</a:t>
            </a: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VIII </a:t>
            </a:r>
            <a:r>
              <a:rPr lang="pt-BR" sz="14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- disposição final ambientalmente adequada: distribuição ordenada de rejeitos em aterros, observando normas operacionais específicas de modo a evitar danos ou riscos à saúde pública e à segurança e a minimizar os impactos ambientais adversos; </a:t>
            </a:r>
            <a:r>
              <a:rPr lang="pt-BR" sz="14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"</a:t>
            </a:r>
            <a:endParaRPr lang="pt-BR" sz="14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596892"/>
              </p:ext>
            </p:extLst>
          </p:nvPr>
        </p:nvGraphicFramePr>
        <p:xfrm>
          <a:off x="360040" y="980728"/>
          <a:ext cx="8388424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8424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Lei nº 12.305, de 02 de Agosto de 2010 – Política Nacional de Resíduos Sólidos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69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3504</Words>
  <Application>Microsoft Office PowerPoint</Application>
  <PresentationFormat>Apresentação na tela (4:3)</PresentationFormat>
  <Paragraphs>232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Aguinaldo Siega  Junior</dc:creator>
  <cp:lastModifiedBy>johnny.santos</cp:lastModifiedBy>
  <cp:revision>140</cp:revision>
  <cp:lastPrinted>2016-08-15T21:03:14Z</cp:lastPrinted>
  <dcterms:created xsi:type="dcterms:W3CDTF">2016-08-05T21:47:54Z</dcterms:created>
  <dcterms:modified xsi:type="dcterms:W3CDTF">2016-08-23T16:16:14Z</dcterms:modified>
</cp:coreProperties>
</file>