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4"/>
  </p:notesMasterIdLst>
  <p:sldIdLst>
    <p:sldId id="268" r:id="rId2"/>
    <p:sldId id="305" r:id="rId3"/>
    <p:sldId id="269" r:id="rId4"/>
    <p:sldId id="282" r:id="rId5"/>
    <p:sldId id="306" r:id="rId6"/>
    <p:sldId id="283" r:id="rId7"/>
    <p:sldId id="284" r:id="rId8"/>
    <p:sldId id="285" r:id="rId9"/>
    <p:sldId id="286" r:id="rId10"/>
    <p:sldId id="304" r:id="rId11"/>
    <p:sldId id="287" r:id="rId12"/>
    <p:sldId id="288" r:id="rId13"/>
    <p:sldId id="289" r:id="rId14"/>
    <p:sldId id="290" r:id="rId15"/>
    <p:sldId id="300" r:id="rId16"/>
    <p:sldId id="291" r:id="rId17"/>
    <p:sldId id="292" r:id="rId18"/>
    <p:sldId id="293" r:id="rId19"/>
    <p:sldId id="294" r:id="rId20"/>
    <p:sldId id="301" r:id="rId21"/>
    <p:sldId id="302" r:id="rId22"/>
    <p:sldId id="303" r:id="rId23"/>
  </p:sldIdLst>
  <p:sldSz cx="9144000" cy="6858000" type="screen4x3"/>
  <p:notesSz cx="6858000" cy="9926638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8" d="100"/>
          <a:sy n="108" d="100"/>
        </p:scale>
        <p:origin x="-984" y="16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E6D92AB-1166-47B1-A04A-4A40AB25A852}" type="datetimeFigureOut">
              <a:rPr lang="pt-BR" smtClean="0"/>
              <a:t>23/08/2016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947738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714875"/>
            <a:ext cx="5486400" cy="44672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9428163"/>
            <a:ext cx="29718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9428163"/>
            <a:ext cx="29718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1D93EB8-D57F-4304-98C7-D9745A49472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546576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4A001-60CF-4EF9-A9F7-F502D10D5705}" type="datetimeFigureOut">
              <a:rPr lang="pt-BR" smtClean="0"/>
              <a:t>23/08/2016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2207D-82E0-4267-BA84-D0510C978167}" type="slidenum">
              <a:rPr lang="pt-BR" smtClean="0"/>
              <a:t>‹nº›</a:t>
            </a:fld>
            <a:endParaRPr lang="pt-BR"/>
          </a:p>
        </p:txBody>
      </p:sp>
      <p:pic>
        <p:nvPicPr>
          <p:cNvPr id="7" name="Picture 4" descr="C:\Users\Johnny.Santos\Pictures\gota-de-agua.jpg"/>
          <p:cNvPicPr>
            <a:picLocks noChangeAspect="1" noChangeArrowheads="1"/>
          </p:cNvPicPr>
          <p:nvPr userDrawn="1"/>
        </p:nvPicPr>
        <p:blipFill rotWithShape="1">
          <a:blip r:embed="rId2" cstate="print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66000"/>
                    </a14:imgEffect>
                    <a14:imgEffect>
                      <a14:brightnessContrast contrast="-60000"/>
                    </a14:imgEffect>
                  </a14:imgLayer>
                </a14:imgProps>
              </a:ext>
            </a:extLst>
          </a:blip>
          <a:srcRect t="80566" b="14654"/>
          <a:stretch/>
        </p:blipFill>
        <p:spPr bwMode="auto">
          <a:xfrm>
            <a:off x="0" y="6525344"/>
            <a:ext cx="9144000" cy="327804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4787274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4A001-60CF-4EF9-A9F7-F502D10D5705}" type="datetimeFigureOut">
              <a:rPr lang="pt-BR" smtClean="0"/>
              <a:t>23/08/2016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2207D-82E0-4267-BA84-D0510C97816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236630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4A001-60CF-4EF9-A9F7-F502D10D5705}" type="datetimeFigureOut">
              <a:rPr lang="pt-BR" smtClean="0"/>
              <a:t>23/08/2016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2207D-82E0-4267-BA84-D0510C97816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9819352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4" descr="C:\Users\Johnny.Santos\Pictures\gota-de-agua.jpg"/>
          <p:cNvPicPr>
            <a:picLocks noChangeAspect="1" noChangeArrowheads="1"/>
          </p:cNvPicPr>
          <p:nvPr userDrawn="1"/>
        </p:nvPicPr>
        <p:blipFill rotWithShape="1">
          <a:blip r:embed="rId2" cstate="print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66000"/>
                    </a14:imgEffect>
                    <a14:imgEffect>
                      <a14:brightnessContrast contrast="-60000"/>
                    </a14:imgEffect>
                  </a14:imgLayer>
                </a14:imgProps>
              </a:ext>
            </a:extLst>
          </a:blip>
          <a:srcRect t="80566" b="14654"/>
          <a:stretch/>
        </p:blipFill>
        <p:spPr bwMode="auto">
          <a:xfrm>
            <a:off x="0" y="6525344"/>
            <a:ext cx="9144000" cy="327804"/>
          </a:xfrm>
          <a:prstGeom prst="rect">
            <a:avLst/>
          </a:prstGeom>
          <a:noFill/>
        </p:spPr>
      </p:pic>
      <p:cxnSp>
        <p:nvCxnSpPr>
          <p:cNvPr id="8" name="Conector reto 7"/>
          <p:cNvCxnSpPr/>
          <p:nvPr userDrawn="1"/>
        </p:nvCxnSpPr>
        <p:spPr>
          <a:xfrm>
            <a:off x="323528" y="188640"/>
            <a:ext cx="8424936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onector reto 8"/>
          <p:cNvCxnSpPr/>
          <p:nvPr userDrawn="1"/>
        </p:nvCxnSpPr>
        <p:spPr>
          <a:xfrm>
            <a:off x="323528" y="188640"/>
            <a:ext cx="0" cy="43204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CaixaDeTexto 18"/>
          <p:cNvSpPr txBox="1"/>
          <p:nvPr userDrawn="1"/>
        </p:nvSpPr>
        <p:spPr>
          <a:xfrm>
            <a:off x="179512" y="6525344"/>
            <a:ext cx="33123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900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Ministério das Cidades</a:t>
            </a:r>
          </a:p>
          <a:p>
            <a:r>
              <a:rPr lang="pt-BR" sz="900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Secretaria Nacional de Saneamento Ambiental</a:t>
            </a:r>
            <a:endParaRPr lang="pt-BR" sz="900" dirty="0">
              <a:solidFill>
                <a:schemeClr val="tx1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2236464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4" descr="C:\Users\Johnny.Santos\Pictures\gota-de-agua.jpg"/>
          <p:cNvPicPr>
            <a:picLocks noChangeAspect="1" noChangeArrowheads="1"/>
          </p:cNvPicPr>
          <p:nvPr userDrawn="1"/>
        </p:nvPicPr>
        <p:blipFill rotWithShape="1">
          <a:blip r:embed="rId2" cstate="print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66000"/>
                    </a14:imgEffect>
                    <a14:imgEffect>
                      <a14:brightnessContrast contrast="-60000"/>
                    </a14:imgEffect>
                  </a14:imgLayer>
                </a14:imgProps>
              </a:ext>
            </a:extLst>
          </a:blip>
          <a:srcRect t="80566" b="14654"/>
          <a:stretch/>
        </p:blipFill>
        <p:spPr bwMode="auto">
          <a:xfrm>
            <a:off x="0" y="6525344"/>
            <a:ext cx="9144000" cy="327804"/>
          </a:xfrm>
          <a:prstGeom prst="rect">
            <a:avLst/>
          </a:prstGeom>
          <a:noFill/>
        </p:spPr>
      </p:pic>
      <p:cxnSp>
        <p:nvCxnSpPr>
          <p:cNvPr id="8" name="Conector reto 7"/>
          <p:cNvCxnSpPr/>
          <p:nvPr userDrawn="1"/>
        </p:nvCxnSpPr>
        <p:spPr>
          <a:xfrm>
            <a:off x="323528" y="188640"/>
            <a:ext cx="8424936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onector reto 8"/>
          <p:cNvCxnSpPr/>
          <p:nvPr userDrawn="1"/>
        </p:nvCxnSpPr>
        <p:spPr>
          <a:xfrm>
            <a:off x="323528" y="188640"/>
            <a:ext cx="0" cy="43204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CaixaDeTexto 18"/>
          <p:cNvSpPr txBox="1"/>
          <p:nvPr userDrawn="1"/>
        </p:nvSpPr>
        <p:spPr>
          <a:xfrm>
            <a:off x="179512" y="6525344"/>
            <a:ext cx="33123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900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Ministério das Cidades</a:t>
            </a:r>
          </a:p>
          <a:p>
            <a:r>
              <a:rPr lang="pt-BR" sz="900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Secretaria Nacional de Saneamento Ambiental</a:t>
            </a:r>
            <a:endParaRPr lang="pt-BR" sz="900" dirty="0">
              <a:solidFill>
                <a:schemeClr val="tx1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223646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4A001-60CF-4EF9-A9F7-F502D10D5705}" type="datetimeFigureOut">
              <a:rPr lang="pt-BR" smtClean="0"/>
              <a:t>23/08/2016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2207D-82E0-4267-BA84-D0510C97816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743721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4A001-60CF-4EF9-A9F7-F502D10D5705}" type="datetimeFigureOut">
              <a:rPr lang="pt-BR" smtClean="0"/>
              <a:t>23/08/2016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2207D-82E0-4267-BA84-D0510C97816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741796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4A001-60CF-4EF9-A9F7-F502D10D5705}" type="datetimeFigureOut">
              <a:rPr lang="pt-BR" smtClean="0"/>
              <a:t>23/08/2016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2207D-82E0-4267-BA84-D0510C97816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995161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4A001-60CF-4EF9-A9F7-F502D10D5705}" type="datetimeFigureOut">
              <a:rPr lang="pt-BR" smtClean="0"/>
              <a:t>23/08/2016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2207D-82E0-4267-BA84-D0510C97816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243111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4A001-60CF-4EF9-A9F7-F502D10D5705}" type="datetimeFigureOut">
              <a:rPr lang="pt-BR" smtClean="0"/>
              <a:t>23/08/2016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2207D-82E0-4267-BA84-D0510C97816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91641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4A001-60CF-4EF9-A9F7-F502D10D5705}" type="datetimeFigureOut">
              <a:rPr lang="pt-BR" smtClean="0"/>
              <a:t>23/08/2016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2207D-82E0-4267-BA84-D0510C97816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06250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4A001-60CF-4EF9-A9F7-F502D10D5705}" type="datetimeFigureOut">
              <a:rPr lang="pt-BR" smtClean="0"/>
              <a:t>23/08/2016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2207D-82E0-4267-BA84-D0510C97816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31406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4A001-60CF-4EF9-A9F7-F502D10D5705}" type="datetimeFigureOut">
              <a:rPr lang="pt-BR" smtClean="0"/>
              <a:t>23/08/2016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2207D-82E0-4267-BA84-D0510C97816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978754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44A001-60CF-4EF9-A9F7-F502D10D5705}" type="datetimeFigureOut">
              <a:rPr lang="pt-BR" smtClean="0"/>
              <a:t>23/08/2016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12207D-82E0-4267-BA84-D0510C97816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587780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planalto.gov.br/ccivil_03/_Ato2015-2018/2015/Decreto/D8629.htm#art1" TargetMode="Externa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://www.planalto.gov.br/ccivil_03/_Ato2007-2010/2010/Lei/L12305.htm#art55" TargetMode="External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://www.planalto.gov.br/ccivil_03/_Ato2007-2010/2010/Lei/L12305.htm#art55" TargetMode="External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planalto.gov.br/ccivil_03/_Ato2007-2010/2010/Lei/L12305.htm#art18" TargetMode="External"/><Relationship Id="rId2" Type="http://schemas.openxmlformats.org/officeDocument/2006/relationships/hyperlink" Target="http://www.planalto.gov.br/ccivil_03/_Ato2007-2010/2010/Lei/L12305.htm#art16" TargetMode="Externa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4" descr="C:\Users\Johnny.Santos\Pictures\gota-de-agua.jpg"/>
          <p:cNvPicPr>
            <a:picLocks noChangeAspect="1" noChangeArrowheads="1"/>
          </p:cNvPicPr>
          <p:nvPr/>
        </p:nvPicPr>
        <p:blipFill>
          <a:blip r:embed="rId2" cstate="print">
            <a:lum bright="70000" contrast="-70000"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colorTemperature colorTemp="4700"/>
                    </a14:imgEffect>
                    <a14:imgEffect>
                      <a14:saturation sat="0"/>
                    </a14:imgEffect>
                  </a14:imgLayer>
                </a14:imgProps>
              </a:ext>
            </a:extLst>
          </a:blip>
          <a:srcRect/>
          <a:stretch>
            <a:fillRect/>
          </a:stretch>
        </p:blipFill>
        <p:spPr bwMode="auto">
          <a:xfrm>
            <a:off x="395536" y="242647"/>
            <a:ext cx="8352928" cy="6210690"/>
          </a:xfrm>
          <a:prstGeom prst="rect">
            <a:avLst/>
          </a:prstGeom>
          <a:noFill/>
        </p:spPr>
      </p:pic>
      <p:sp>
        <p:nvSpPr>
          <p:cNvPr id="10" name="CaixaDeTexto 9"/>
          <p:cNvSpPr txBox="1"/>
          <p:nvPr/>
        </p:nvSpPr>
        <p:spPr>
          <a:xfrm>
            <a:off x="323528" y="1988840"/>
            <a:ext cx="8352928" cy="1754326"/>
          </a:xfrm>
          <a:prstGeom prst="rect">
            <a:avLst/>
          </a:prstGeom>
          <a:solidFill>
            <a:schemeClr val="bg1"/>
          </a:solidFill>
          <a:effectLst/>
          <a:scene3d>
            <a:camera prst="orthographicFront"/>
            <a:lightRig rig="threePt" dir="t"/>
          </a:scene3d>
          <a:sp3d>
            <a:bevelT w="139700" prst="cross"/>
          </a:sp3d>
        </p:spPr>
        <p:txBody>
          <a:bodyPr wrap="square">
            <a:spAutoFit/>
          </a:bodyPr>
          <a:lstStyle>
            <a:defPPr>
              <a:defRPr lang="pt-BR"/>
            </a:defPPr>
            <a:lvl1pPr marL="742950" indent="-742950" algn="just">
              <a:buFont typeface="+mj-lt"/>
              <a:buAutoNum type="arabicPeriod" startAt="5"/>
              <a:defRPr sz="4000" b="1">
                <a:solidFill>
                  <a:srgbClr val="000066"/>
                </a:solidFill>
                <a:latin typeface="Arial Narrow" panose="020B0606020202030204" pitchFamily="34" charset="0"/>
              </a:defRPr>
            </a:lvl1pPr>
          </a:lstStyle>
          <a:p>
            <a:pPr marL="0" indent="0" algn="ctr">
              <a:buNone/>
            </a:pPr>
            <a:r>
              <a:rPr lang="pt-BR" sz="3600" dirty="0" smtClean="0"/>
              <a:t>Planos e Prazos</a:t>
            </a:r>
          </a:p>
          <a:p>
            <a:pPr marL="0" indent="0" algn="ctr">
              <a:buNone/>
            </a:pPr>
            <a:r>
              <a:rPr lang="pt-BR" sz="3600" dirty="0" smtClean="0"/>
              <a:t>Saneamento e Resíduos Sólidos</a:t>
            </a:r>
          </a:p>
          <a:p>
            <a:pPr marL="0" indent="0" algn="ctr">
              <a:buNone/>
            </a:pPr>
            <a:r>
              <a:rPr lang="pt-BR" sz="3600" dirty="0" smtClean="0"/>
              <a:t>Oficina Técnica sobre o PLP nº14/2015</a:t>
            </a:r>
          </a:p>
        </p:txBody>
      </p:sp>
      <p:sp>
        <p:nvSpPr>
          <p:cNvPr id="2" name="Retângulo 1"/>
          <p:cNvSpPr/>
          <p:nvPr/>
        </p:nvSpPr>
        <p:spPr>
          <a:xfrm>
            <a:off x="3635896" y="3933056"/>
            <a:ext cx="4572000" cy="2369880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defRPr/>
            </a:pPr>
            <a:endParaRPr lang="pt-BR" sz="1600" b="1" dirty="0" smtClean="0">
              <a:solidFill>
                <a:srgbClr val="000066"/>
              </a:solidFill>
              <a:latin typeface="Arial Black" pitchFamily="34" charset="0"/>
            </a:endParaRPr>
          </a:p>
          <a:p>
            <a:pPr algn="just">
              <a:defRPr/>
            </a:pPr>
            <a:endParaRPr lang="pt-BR" sz="1600" b="1" dirty="0">
              <a:solidFill>
                <a:srgbClr val="000066"/>
              </a:solidFill>
              <a:latin typeface="Arial Black" pitchFamily="34" charset="0"/>
            </a:endParaRPr>
          </a:p>
          <a:p>
            <a:pPr algn="just">
              <a:defRPr/>
            </a:pPr>
            <a:endParaRPr lang="pt-BR" sz="1600" b="1" dirty="0" smtClean="0">
              <a:solidFill>
                <a:srgbClr val="000066"/>
              </a:solidFill>
              <a:latin typeface="Arial Black" pitchFamily="34" charset="0"/>
            </a:endParaRPr>
          </a:p>
          <a:p>
            <a:pPr algn="just">
              <a:defRPr/>
            </a:pPr>
            <a:r>
              <a:rPr lang="pt-BR" sz="1600" b="1" dirty="0" smtClean="0">
                <a:solidFill>
                  <a:srgbClr val="000066"/>
                </a:solidFill>
                <a:latin typeface="Arial Black" pitchFamily="34" charset="0"/>
              </a:rPr>
              <a:t>         ALCEU SEGAMARCHI JÚNIOR</a:t>
            </a:r>
            <a:endParaRPr lang="pt-BR" sz="1600" b="1" dirty="0">
              <a:solidFill>
                <a:srgbClr val="000066"/>
              </a:solidFill>
              <a:latin typeface="Arial Black" pitchFamily="34" charset="0"/>
            </a:endParaRPr>
          </a:p>
          <a:p>
            <a:pPr algn="ctr">
              <a:defRPr/>
            </a:pPr>
            <a:r>
              <a:rPr lang="pt-BR" sz="1000" b="1" dirty="0" smtClean="0">
                <a:solidFill>
                  <a:srgbClr val="000066"/>
                </a:solidFill>
                <a:latin typeface="Arial Narrow" pitchFamily="34" charset="0"/>
              </a:rPr>
              <a:t>Secretário </a:t>
            </a:r>
          </a:p>
          <a:p>
            <a:pPr algn="ctr">
              <a:defRPr/>
            </a:pPr>
            <a:r>
              <a:rPr lang="pt-BR" sz="1000" b="1" dirty="0" smtClean="0">
                <a:solidFill>
                  <a:srgbClr val="000066"/>
                </a:solidFill>
                <a:latin typeface="Arial Narrow" pitchFamily="34" charset="0"/>
              </a:rPr>
              <a:t>Secretaria </a:t>
            </a:r>
            <a:r>
              <a:rPr lang="pt-BR" sz="1000" b="1" dirty="0">
                <a:solidFill>
                  <a:srgbClr val="000066"/>
                </a:solidFill>
                <a:latin typeface="Arial Narrow" pitchFamily="34" charset="0"/>
              </a:rPr>
              <a:t>Nacional de Saneamento </a:t>
            </a:r>
            <a:r>
              <a:rPr lang="pt-BR" sz="1000" b="1" dirty="0" smtClean="0">
                <a:solidFill>
                  <a:srgbClr val="000066"/>
                </a:solidFill>
                <a:latin typeface="Arial Narrow" pitchFamily="34" charset="0"/>
              </a:rPr>
              <a:t>Ambiental                                                                                                                                </a:t>
            </a:r>
            <a:r>
              <a:rPr lang="pt-BR" sz="1000" b="1" dirty="0">
                <a:solidFill>
                  <a:srgbClr val="000066"/>
                </a:solidFill>
                <a:latin typeface="Arial Narrow" pitchFamily="34" charset="0"/>
              </a:rPr>
              <a:t>Ministério das Cidades</a:t>
            </a:r>
          </a:p>
          <a:p>
            <a:pPr>
              <a:defRPr/>
            </a:pPr>
            <a:endParaRPr lang="pt-BR" b="1" dirty="0" smtClean="0">
              <a:solidFill>
                <a:srgbClr val="000066"/>
              </a:solidFill>
              <a:latin typeface="Arial Narrow" pitchFamily="34" charset="0"/>
            </a:endParaRPr>
          </a:p>
          <a:p>
            <a:pPr algn="ctr">
              <a:defRPr/>
            </a:pPr>
            <a:endParaRPr lang="pt-BR" b="1" dirty="0">
              <a:solidFill>
                <a:srgbClr val="000066"/>
              </a:solidFill>
              <a:latin typeface="Arial Narrow" pitchFamily="34" charset="0"/>
            </a:endParaRPr>
          </a:p>
          <a:p>
            <a:pPr algn="ctr">
              <a:defRPr/>
            </a:pPr>
            <a:r>
              <a:rPr lang="pt-BR" b="1" dirty="0" smtClean="0">
                <a:solidFill>
                  <a:srgbClr val="000066"/>
                </a:solidFill>
                <a:latin typeface="Arial Narrow" pitchFamily="34" charset="0"/>
              </a:rPr>
              <a:t>Brasília</a:t>
            </a:r>
            <a:r>
              <a:rPr lang="pt-BR" b="1" dirty="0">
                <a:solidFill>
                  <a:srgbClr val="000066"/>
                </a:solidFill>
                <a:latin typeface="Arial Narrow" pitchFamily="34" charset="0"/>
              </a:rPr>
              <a:t>, </a:t>
            </a:r>
            <a:r>
              <a:rPr lang="pt-BR" b="1" dirty="0" smtClean="0">
                <a:solidFill>
                  <a:srgbClr val="000066"/>
                </a:solidFill>
                <a:latin typeface="Arial Narrow" pitchFamily="34" charset="0"/>
              </a:rPr>
              <a:t>23 </a:t>
            </a:r>
            <a:r>
              <a:rPr lang="pt-BR" b="1" dirty="0">
                <a:solidFill>
                  <a:srgbClr val="000066"/>
                </a:solidFill>
                <a:latin typeface="Arial Narrow" pitchFamily="34" charset="0"/>
              </a:rPr>
              <a:t>de </a:t>
            </a:r>
            <a:r>
              <a:rPr lang="pt-BR" b="1" dirty="0" smtClean="0">
                <a:solidFill>
                  <a:srgbClr val="000066"/>
                </a:solidFill>
                <a:latin typeface="Arial Narrow" pitchFamily="34" charset="0"/>
              </a:rPr>
              <a:t>Agosto </a:t>
            </a:r>
            <a:r>
              <a:rPr lang="pt-BR" b="1" dirty="0">
                <a:solidFill>
                  <a:srgbClr val="000066"/>
                </a:solidFill>
                <a:latin typeface="Arial Narrow" pitchFamily="34" charset="0"/>
              </a:rPr>
              <a:t>de 2016</a:t>
            </a:r>
          </a:p>
        </p:txBody>
      </p:sp>
    </p:spTree>
    <p:extLst>
      <p:ext uri="{BB962C8B-B14F-4D97-AF65-F5344CB8AC3E}">
        <p14:creationId xmlns:p14="http://schemas.microsoft.com/office/powerpoint/2010/main" val="5454617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4" descr="C:\Users\Johnny.Santos\Pictures\gota-de-agua.jpg"/>
          <p:cNvPicPr>
            <a:picLocks noChangeAspect="1" noChangeArrowheads="1"/>
          </p:cNvPicPr>
          <p:nvPr/>
        </p:nvPicPr>
        <p:blipFill>
          <a:blip r:embed="rId2" cstate="print">
            <a:lum bright="70000" contrast="-70000"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colorTemperature colorTemp="4700"/>
                    </a14:imgEffect>
                    <a14:imgEffect>
                      <a14:saturation sat="0"/>
                    </a14:imgEffect>
                  </a14:imgLayer>
                </a14:imgProps>
              </a:ext>
            </a:extLst>
          </a:blip>
          <a:srcRect/>
          <a:stretch>
            <a:fillRect/>
          </a:stretch>
        </p:blipFill>
        <p:spPr bwMode="auto">
          <a:xfrm>
            <a:off x="395536" y="242647"/>
            <a:ext cx="8352928" cy="6210690"/>
          </a:xfrm>
          <a:prstGeom prst="rect">
            <a:avLst/>
          </a:prstGeom>
          <a:noFill/>
        </p:spPr>
      </p:pic>
      <p:sp>
        <p:nvSpPr>
          <p:cNvPr id="10" name="CaixaDeTexto 9"/>
          <p:cNvSpPr txBox="1"/>
          <p:nvPr/>
        </p:nvSpPr>
        <p:spPr>
          <a:xfrm>
            <a:off x="395536" y="2636912"/>
            <a:ext cx="8352928" cy="1200329"/>
          </a:xfrm>
          <a:prstGeom prst="rect">
            <a:avLst/>
          </a:prstGeom>
          <a:solidFill>
            <a:schemeClr val="bg1"/>
          </a:solidFill>
          <a:effectLst/>
          <a:scene3d>
            <a:camera prst="orthographicFront"/>
            <a:lightRig rig="threePt" dir="t"/>
          </a:scene3d>
          <a:sp3d>
            <a:bevelT w="139700" prst="cross"/>
          </a:sp3d>
        </p:spPr>
        <p:txBody>
          <a:bodyPr wrap="square">
            <a:spAutoFit/>
          </a:bodyPr>
          <a:lstStyle>
            <a:defPPr>
              <a:defRPr lang="pt-BR"/>
            </a:defPPr>
            <a:lvl1pPr marL="742950" indent="-742950" algn="just">
              <a:buFont typeface="+mj-lt"/>
              <a:buAutoNum type="arabicPeriod" startAt="5"/>
              <a:defRPr sz="4000" b="1">
                <a:solidFill>
                  <a:srgbClr val="000066"/>
                </a:solidFill>
                <a:latin typeface="Arial Narrow" panose="020B0606020202030204" pitchFamily="34" charset="0"/>
              </a:defRPr>
            </a:lvl1pPr>
          </a:lstStyle>
          <a:p>
            <a:pPr marL="0" indent="0" algn="ctr">
              <a:buNone/>
            </a:pPr>
            <a:r>
              <a:rPr lang="pt-BR" sz="3600" dirty="0"/>
              <a:t>Projeto de Lei do Senado nº </a:t>
            </a:r>
            <a:r>
              <a:rPr lang="pt-BR" sz="3600" dirty="0" smtClean="0"/>
              <a:t>425/2014 – </a:t>
            </a:r>
            <a:r>
              <a:rPr lang="pt-BR" sz="3600" dirty="0" smtClean="0"/>
              <a:t>Substitutivo </a:t>
            </a:r>
            <a:r>
              <a:rPr lang="pt-BR" sz="3600" dirty="0" smtClean="0"/>
              <a:t>PL nº 2.289</a:t>
            </a:r>
            <a:endParaRPr lang="pt-BR" sz="3600" b="0" dirty="0"/>
          </a:p>
        </p:txBody>
      </p:sp>
    </p:spTree>
    <p:extLst>
      <p:ext uri="{BB962C8B-B14F-4D97-AF65-F5344CB8AC3E}">
        <p14:creationId xmlns:p14="http://schemas.microsoft.com/office/powerpoint/2010/main" val="21778471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Tabela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52864013"/>
              </p:ext>
            </p:extLst>
          </p:nvPr>
        </p:nvGraphicFramePr>
        <p:xfrm>
          <a:off x="360040" y="764704"/>
          <a:ext cx="8388424" cy="923925"/>
        </p:xfrm>
        <a:graphic>
          <a:graphicData uri="http://schemas.openxmlformats.org/drawingml/2006/table">
            <a:tbl>
              <a:tblPr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</a:tblPr>
              <a:tblGrid>
                <a:gridCol w="8388424"/>
              </a:tblGrid>
              <a:tr h="381000">
                <a:tc>
                  <a:txBody>
                    <a:bodyPr/>
                    <a:lstStyle/>
                    <a:p>
                      <a:pPr algn="just"/>
                      <a:r>
                        <a:rPr lang="pt-BR" sz="2000" b="1" i="0" u="none" strike="noStrike" baseline="0" dirty="0" smtClean="0">
                          <a:solidFill>
                            <a:srgbClr val="C00000"/>
                          </a:solidFill>
                          <a:effectLst/>
                          <a:latin typeface="Arial Narrow" panose="020B0606020202030204" pitchFamily="34" charset="0"/>
                        </a:rPr>
                        <a:t>Projeto de Lei do Senado nº 425/2014 - </a:t>
                      </a:r>
                      <a:r>
                        <a:rPr lang="pt-BR" sz="2000" b="1" i="0" u="none" strike="noStrike" kern="1200" baseline="0" dirty="0" smtClean="0">
                          <a:solidFill>
                            <a:srgbClr val="C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“Prorroga o prazo para disposição final ambientalmente adequada dos rejeitos de que trata o artigo 54 da Lei n° 12.305, de 02 de Agosto de 2010</a:t>
                      </a:r>
                      <a:r>
                        <a:rPr lang="pt-BR" sz="2000" b="1" i="0" u="none" strike="noStrike" kern="1200" baseline="0" dirty="0" smtClean="0">
                          <a:solidFill>
                            <a:srgbClr val="C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”</a:t>
                      </a:r>
                      <a:endParaRPr lang="pt-BR" sz="2000" b="1" i="0" u="none" strike="noStrike" baseline="0" dirty="0" smtClean="0">
                        <a:solidFill>
                          <a:srgbClr val="C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8" name="CaixaDeTexto 7"/>
          <p:cNvSpPr txBox="1"/>
          <p:nvPr/>
        </p:nvSpPr>
        <p:spPr>
          <a:xfrm>
            <a:off x="395288" y="231031"/>
            <a:ext cx="8353176" cy="461665"/>
          </a:xfrm>
          <a:prstGeom prst="rect">
            <a:avLst/>
          </a:prstGeom>
          <a:solidFill>
            <a:srgbClr val="FFFFFF"/>
          </a:solidFill>
          <a:effectLst/>
        </p:spPr>
        <p:txBody>
          <a:bodyPr wrap="square" anchor="ctr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pt-BR" sz="2400" b="1" kern="0" dirty="0" smtClean="0">
                <a:solidFill>
                  <a:srgbClr val="000066"/>
                </a:solidFill>
                <a:latin typeface="Arial Narrow" panose="020B0606020202030204" pitchFamily="34" charset="0"/>
                <a:cs typeface="Arial" charset="0"/>
              </a:rPr>
              <a:t>Planos e Prazos: Saneamento e Resíduos Sólidos</a:t>
            </a:r>
          </a:p>
        </p:txBody>
      </p:sp>
      <p:sp>
        <p:nvSpPr>
          <p:cNvPr id="13" name="CaixaDeTexto 12"/>
          <p:cNvSpPr txBox="1"/>
          <p:nvPr/>
        </p:nvSpPr>
        <p:spPr>
          <a:xfrm>
            <a:off x="359408" y="1858516"/>
            <a:ext cx="8317048" cy="4378796"/>
          </a:xfrm>
          <a:prstGeom prst="rect">
            <a:avLst/>
          </a:prstGeom>
          <a:solidFill>
            <a:schemeClr val="bg1"/>
          </a:solidFill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square" anchor="ctr">
            <a:noAutofit/>
          </a:bodyPr>
          <a:lstStyle/>
          <a:p>
            <a:pPr marL="342900" indent="-342900" algn="just" fontAlgn="base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/>
            </a:pPr>
            <a:r>
              <a:rPr lang="pt-BR" sz="1700" b="1" dirty="0" smtClean="0">
                <a:solidFill>
                  <a:srgbClr val="000066"/>
                </a:solidFill>
                <a:latin typeface="Arial Narrow" panose="020B0606020202030204" pitchFamily="34" charset="0"/>
              </a:rPr>
              <a:t>Projeto de </a:t>
            </a:r>
            <a:r>
              <a:rPr lang="pt-BR" sz="1700" b="1" dirty="0">
                <a:solidFill>
                  <a:srgbClr val="000066"/>
                </a:solidFill>
                <a:latin typeface="Arial Narrow" panose="020B0606020202030204" pitchFamily="34" charset="0"/>
              </a:rPr>
              <a:t>Lei n° </a:t>
            </a:r>
            <a:r>
              <a:rPr lang="pt-BR" sz="1700" b="1" dirty="0" smtClean="0">
                <a:solidFill>
                  <a:srgbClr val="000066"/>
                </a:solidFill>
                <a:latin typeface="Arial Narrow" panose="020B0606020202030204" pitchFamily="34" charset="0"/>
              </a:rPr>
              <a:t>2.289/2015 – Substitutivo da Câmara dos Deputados</a:t>
            </a:r>
            <a:endParaRPr lang="pt-BR" sz="1400" b="1" i="1" dirty="0" smtClean="0">
              <a:solidFill>
                <a:srgbClr val="000066"/>
              </a:solidFill>
              <a:latin typeface="Arial Narrow" panose="020B0606020202030204" pitchFamily="34" charset="0"/>
            </a:endParaRPr>
          </a:p>
          <a:p>
            <a:pPr lvl="1" algn="just" fontAlgn="base">
              <a:spcBef>
                <a:spcPct val="0"/>
              </a:spcBef>
              <a:spcAft>
                <a:spcPct val="0"/>
              </a:spcAft>
              <a:defRPr/>
            </a:pPr>
            <a:endParaRPr lang="pt-BR" sz="1400" b="1" dirty="0">
              <a:solidFill>
                <a:srgbClr val="000066"/>
              </a:solidFill>
              <a:latin typeface="Arial Narrow" panose="020B0606020202030204" pitchFamily="34" charset="0"/>
            </a:endParaRPr>
          </a:p>
          <a:p>
            <a:pPr lvl="1" algn="just" fontAlgn="base">
              <a:spcBef>
                <a:spcPct val="0"/>
              </a:spcBef>
              <a:spcAft>
                <a:spcPct val="0"/>
              </a:spcAft>
              <a:defRPr/>
            </a:pPr>
            <a:endParaRPr lang="pt-BR" sz="1400" b="1" i="1" dirty="0" smtClean="0">
              <a:solidFill>
                <a:srgbClr val="000066"/>
              </a:solidFill>
              <a:latin typeface="Arial Narrow" panose="020B0606020202030204" pitchFamily="34" charset="0"/>
            </a:endParaRPr>
          </a:p>
          <a:p>
            <a:pPr lvl="1" algn="just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pt-BR" sz="1400" b="1" i="1" dirty="0" smtClean="0">
                <a:solidFill>
                  <a:srgbClr val="000066"/>
                </a:solidFill>
                <a:latin typeface="Arial Narrow" panose="020B0606020202030204" pitchFamily="34" charset="0"/>
              </a:rPr>
              <a:t>“Art</a:t>
            </a:r>
            <a:r>
              <a:rPr lang="pt-BR" sz="1400" b="1" i="1" dirty="0">
                <a:solidFill>
                  <a:srgbClr val="000066"/>
                </a:solidFill>
                <a:latin typeface="Arial Narrow" panose="020B0606020202030204" pitchFamily="34" charset="0"/>
              </a:rPr>
              <a:t>. 1º Os </a:t>
            </a:r>
            <a:r>
              <a:rPr lang="pt-BR" sz="1400" b="1" i="1" dirty="0" err="1">
                <a:solidFill>
                  <a:srgbClr val="000066"/>
                </a:solidFill>
                <a:latin typeface="Arial Narrow" panose="020B0606020202030204" pitchFamily="34" charset="0"/>
              </a:rPr>
              <a:t>arts</a:t>
            </a:r>
            <a:r>
              <a:rPr lang="pt-BR" sz="1400" b="1" i="1" dirty="0">
                <a:solidFill>
                  <a:srgbClr val="000066"/>
                </a:solidFill>
                <a:latin typeface="Arial Narrow" panose="020B0606020202030204" pitchFamily="34" charset="0"/>
              </a:rPr>
              <a:t>. 54 e 55 da Lei nº 12.305, de 2 de agosto de 2010, passam a vigorar </a:t>
            </a:r>
            <a:r>
              <a:rPr lang="pt-BR" sz="1400" b="1" i="1" dirty="0" smtClean="0">
                <a:solidFill>
                  <a:srgbClr val="000066"/>
                </a:solidFill>
                <a:latin typeface="Arial Narrow" panose="020B0606020202030204" pitchFamily="34" charset="0"/>
              </a:rPr>
              <a:t>com a </a:t>
            </a:r>
            <a:r>
              <a:rPr lang="pt-BR" sz="1400" b="1" i="1" dirty="0">
                <a:solidFill>
                  <a:srgbClr val="000066"/>
                </a:solidFill>
                <a:latin typeface="Arial Narrow" panose="020B0606020202030204" pitchFamily="34" charset="0"/>
              </a:rPr>
              <a:t>seguinte redação</a:t>
            </a:r>
            <a:r>
              <a:rPr lang="pt-BR" sz="1400" b="1" i="1" dirty="0" smtClean="0">
                <a:solidFill>
                  <a:srgbClr val="000066"/>
                </a:solidFill>
                <a:latin typeface="Arial Narrow" panose="020B0606020202030204" pitchFamily="34" charset="0"/>
              </a:rPr>
              <a:t>:</a:t>
            </a:r>
          </a:p>
          <a:p>
            <a:pPr lvl="1" algn="just" fontAlgn="base">
              <a:spcBef>
                <a:spcPct val="0"/>
              </a:spcBef>
              <a:spcAft>
                <a:spcPct val="0"/>
              </a:spcAft>
              <a:defRPr/>
            </a:pPr>
            <a:endParaRPr lang="pt-BR" sz="1400" b="1" i="1" dirty="0" smtClean="0">
              <a:solidFill>
                <a:srgbClr val="000066"/>
              </a:solidFill>
              <a:latin typeface="Arial Narrow" panose="020B0606020202030204" pitchFamily="34" charset="0"/>
            </a:endParaRPr>
          </a:p>
          <a:p>
            <a:pPr lvl="1" algn="just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pt-BR" sz="1400" b="1" i="1" dirty="0">
                <a:solidFill>
                  <a:srgbClr val="000066"/>
                </a:solidFill>
                <a:latin typeface="Arial Narrow" panose="020B0606020202030204" pitchFamily="34" charset="0"/>
              </a:rPr>
              <a:t>“Art. 54. A disposição final ambientalmente adequada dos rejeitos, observado </a:t>
            </a:r>
            <a:r>
              <a:rPr lang="pt-BR" sz="1400" b="1" i="1" dirty="0" smtClean="0">
                <a:solidFill>
                  <a:srgbClr val="000066"/>
                </a:solidFill>
                <a:latin typeface="Arial Narrow" panose="020B0606020202030204" pitchFamily="34" charset="0"/>
              </a:rPr>
              <a:t>o disposto </a:t>
            </a:r>
            <a:r>
              <a:rPr lang="pt-BR" sz="1400" b="1" i="1" dirty="0">
                <a:solidFill>
                  <a:srgbClr val="000066"/>
                </a:solidFill>
                <a:latin typeface="Arial Narrow" panose="020B0606020202030204" pitchFamily="34" charset="0"/>
              </a:rPr>
              <a:t>no § 1º do art. 9º, deverá ser implantada nos seguintes prazos:</a:t>
            </a:r>
          </a:p>
          <a:p>
            <a:pPr lvl="1" algn="just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pt-BR" sz="1400" b="1" i="1" dirty="0">
                <a:solidFill>
                  <a:srgbClr val="000066"/>
                </a:solidFill>
                <a:latin typeface="Arial Narrow" panose="020B0606020202030204" pitchFamily="34" charset="0"/>
              </a:rPr>
              <a:t>I – até 31 de julho de 2018, para capitais de Estados e de Municípios integrantes </a:t>
            </a:r>
            <a:r>
              <a:rPr lang="pt-BR" sz="1400" b="1" i="1" dirty="0" smtClean="0">
                <a:solidFill>
                  <a:srgbClr val="000066"/>
                </a:solidFill>
                <a:latin typeface="Arial Narrow" panose="020B0606020202030204" pitchFamily="34" charset="0"/>
              </a:rPr>
              <a:t>de Região </a:t>
            </a:r>
            <a:r>
              <a:rPr lang="pt-BR" sz="1400" b="1" i="1" dirty="0">
                <a:solidFill>
                  <a:srgbClr val="000066"/>
                </a:solidFill>
                <a:latin typeface="Arial Narrow" panose="020B0606020202030204" pitchFamily="34" charset="0"/>
              </a:rPr>
              <a:t>Metropolitana (RM) ou de Região Integrada de Desenvolvimento (Ride) de capitais</a:t>
            </a:r>
            <a:r>
              <a:rPr lang="pt-BR" sz="1400" b="1" i="1" dirty="0" smtClean="0">
                <a:solidFill>
                  <a:srgbClr val="000066"/>
                </a:solidFill>
                <a:latin typeface="Arial Narrow" panose="020B0606020202030204" pitchFamily="34" charset="0"/>
              </a:rPr>
              <a:t>;</a:t>
            </a:r>
          </a:p>
          <a:p>
            <a:pPr lvl="1" algn="just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pt-BR" sz="1400" b="1" i="1" dirty="0">
                <a:solidFill>
                  <a:srgbClr val="000066"/>
                </a:solidFill>
                <a:latin typeface="Arial Narrow" panose="020B0606020202030204" pitchFamily="34" charset="0"/>
              </a:rPr>
              <a:t>II – até 31 de julho de 2019, para Municípios com população superior a 100.000 (</a:t>
            </a:r>
            <a:r>
              <a:rPr lang="pt-BR" sz="1400" b="1" i="1" dirty="0" smtClean="0">
                <a:solidFill>
                  <a:srgbClr val="000066"/>
                </a:solidFill>
                <a:latin typeface="Arial Narrow" panose="020B0606020202030204" pitchFamily="34" charset="0"/>
              </a:rPr>
              <a:t>cem mil</a:t>
            </a:r>
            <a:r>
              <a:rPr lang="pt-BR" sz="1400" b="1" i="1" dirty="0">
                <a:solidFill>
                  <a:srgbClr val="000066"/>
                </a:solidFill>
                <a:latin typeface="Arial Narrow" panose="020B0606020202030204" pitchFamily="34" charset="0"/>
              </a:rPr>
              <a:t>) habitantes no Censo 2010, bem como para Municípios cuja mancha urbana da sede </a:t>
            </a:r>
            <a:r>
              <a:rPr lang="pt-BR" sz="1400" b="1" i="1" dirty="0" smtClean="0">
                <a:solidFill>
                  <a:srgbClr val="000066"/>
                </a:solidFill>
                <a:latin typeface="Arial Narrow" panose="020B0606020202030204" pitchFamily="34" charset="0"/>
              </a:rPr>
              <a:t>municipal esteja </a:t>
            </a:r>
            <a:r>
              <a:rPr lang="pt-BR" sz="1400" b="1" i="1" dirty="0">
                <a:solidFill>
                  <a:srgbClr val="000066"/>
                </a:solidFill>
                <a:latin typeface="Arial Narrow" panose="020B0606020202030204" pitchFamily="34" charset="0"/>
              </a:rPr>
              <a:t>situada a menos de 20 (vinte) quilômetros da fronteira com outros países limítrofes</a:t>
            </a:r>
            <a:r>
              <a:rPr lang="pt-BR" sz="1400" b="1" i="1" dirty="0" smtClean="0">
                <a:solidFill>
                  <a:srgbClr val="000066"/>
                </a:solidFill>
                <a:latin typeface="Arial Narrow" panose="020B0606020202030204" pitchFamily="34" charset="0"/>
              </a:rPr>
              <a:t>;</a:t>
            </a:r>
          </a:p>
          <a:p>
            <a:pPr lvl="1" algn="just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pt-BR" sz="1400" b="1" i="1" dirty="0">
                <a:solidFill>
                  <a:srgbClr val="000066"/>
                </a:solidFill>
                <a:latin typeface="Arial Narrow" panose="020B0606020202030204" pitchFamily="34" charset="0"/>
              </a:rPr>
              <a:t>III – até 31 de julho de 2020, para Municípios com população entre 50.000 (</a:t>
            </a:r>
            <a:r>
              <a:rPr lang="pt-BR" sz="1400" b="1" i="1" dirty="0" smtClean="0">
                <a:solidFill>
                  <a:srgbClr val="000066"/>
                </a:solidFill>
                <a:latin typeface="Arial Narrow" panose="020B0606020202030204" pitchFamily="34" charset="0"/>
              </a:rPr>
              <a:t>cinquenta mil</a:t>
            </a:r>
            <a:r>
              <a:rPr lang="pt-BR" sz="1400" b="1" i="1" dirty="0">
                <a:solidFill>
                  <a:srgbClr val="000066"/>
                </a:solidFill>
                <a:latin typeface="Arial Narrow" panose="020B0606020202030204" pitchFamily="34" charset="0"/>
              </a:rPr>
              <a:t>) e 100.000 (cem mil) habitantes no Censo 2010;</a:t>
            </a:r>
          </a:p>
          <a:p>
            <a:pPr lvl="1" algn="just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pt-BR" sz="1400" b="1" i="1" dirty="0">
                <a:solidFill>
                  <a:srgbClr val="000066"/>
                </a:solidFill>
                <a:latin typeface="Arial Narrow" panose="020B0606020202030204" pitchFamily="34" charset="0"/>
              </a:rPr>
              <a:t>IV – até 31 de julho de 2021, para Municípios com população inferior a </a:t>
            </a:r>
            <a:r>
              <a:rPr lang="pt-BR" sz="1400" b="1" i="1" dirty="0" smtClean="0">
                <a:solidFill>
                  <a:srgbClr val="000066"/>
                </a:solidFill>
                <a:latin typeface="Arial Narrow" panose="020B0606020202030204" pitchFamily="34" charset="0"/>
              </a:rPr>
              <a:t>50.000 (cinquenta </a:t>
            </a:r>
            <a:r>
              <a:rPr lang="pt-BR" sz="1400" b="1" i="1" dirty="0">
                <a:solidFill>
                  <a:srgbClr val="000066"/>
                </a:solidFill>
                <a:latin typeface="Arial Narrow" panose="020B0606020202030204" pitchFamily="34" charset="0"/>
              </a:rPr>
              <a:t>mil) habitantes no Censo 2010</a:t>
            </a:r>
            <a:r>
              <a:rPr lang="pt-BR" sz="1400" b="1" i="1" dirty="0" smtClean="0">
                <a:solidFill>
                  <a:srgbClr val="000066"/>
                </a:solidFill>
                <a:latin typeface="Arial Narrow" panose="020B0606020202030204" pitchFamily="34" charset="0"/>
              </a:rPr>
              <a:t>.</a:t>
            </a:r>
          </a:p>
          <a:p>
            <a:pPr lvl="1" algn="just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pt-BR" sz="1400" b="1" i="1" dirty="0">
                <a:solidFill>
                  <a:srgbClr val="000066"/>
                </a:solidFill>
                <a:latin typeface="Arial Narrow" panose="020B0606020202030204" pitchFamily="34" charset="0"/>
              </a:rPr>
              <a:t>Parágrafo único. A União editará normas complementares para definição de critérios </a:t>
            </a:r>
            <a:r>
              <a:rPr lang="pt-BR" sz="1400" b="1" i="1" dirty="0" smtClean="0">
                <a:solidFill>
                  <a:srgbClr val="000066"/>
                </a:solidFill>
                <a:latin typeface="Arial Narrow" panose="020B0606020202030204" pitchFamily="34" charset="0"/>
              </a:rPr>
              <a:t>de priorização </a:t>
            </a:r>
            <a:r>
              <a:rPr lang="pt-BR" sz="1400" b="1" i="1" dirty="0">
                <a:solidFill>
                  <a:srgbClr val="000066"/>
                </a:solidFill>
                <a:latin typeface="Arial Narrow" panose="020B0606020202030204" pitchFamily="34" charset="0"/>
              </a:rPr>
              <a:t>de acesso a recursos federais e para implementação de ações vinculadas dentro dos </a:t>
            </a:r>
            <a:r>
              <a:rPr lang="pt-BR" sz="1400" b="1" i="1" dirty="0" smtClean="0">
                <a:solidFill>
                  <a:srgbClr val="000066"/>
                </a:solidFill>
                <a:latin typeface="Arial Narrow" panose="020B0606020202030204" pitchFamily="34" charset="0"/>
              </a:rPr>
              <a:t>prazos máximos </a:t>
            </a:r>
            <a:r>
              <a:rPr lang="pt-BR" sz="1400" b="1" i="1" dirty="0">
                <a:solidFill>
                  <a:srgbClr val="000066"/>
                </a:solidFill>
                <a:latin typeface="Arial Narrow" panose="020B0606020202030204" pitchFamily="34" charset="0"/>
              </a:rPr>
              <a:t>estabelecidos nos incisos do caput.” (NR)</a:t>
            </a:r>
            <a:endParaRPr lang="pt-BR" sz="1400" b="1" i="1" dirty="0" smtClean="0">
              <a:solidFill>
                <a:srgbClr val="000066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22739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Tabela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17349875"/>
              </p:ext>
            </p:extLst>
          </p:nvPr>
        </p:nvGraphicFramePr>
        <p:xfrm>
          <a:off x="360040" y="764704"/>
          <a:ext cx="8388424" cy="923925"/>
        </p:xfrm>
        <a:graphic>
          <a:graphicData uri="http://schemas.openxmlformats.org/drawingml/2006/table">
            <a:tbl>
              <a:tblPr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</a:tblPr>
              <a:tblGrid>
                <a:gridCol w="8388424"/>
              </a:tblGrid>
              <a:tr h="381000">
                <a:tc>
                  <a:txBody>
                    <a:bodyPr/>
                    <a:lstStyle/>
                    <a:p>
                      <a:pPr algn="just"/>
                      <a:r>
                        <a:rPr lang="pt-BR" sz="2000" b="1" i="0" u="none" strike="noStrike" baseline="0" dirty="0" smtClean="0">
                          <a:solidFill>
                            <a:srgbClr val="C00000"/>
                          </a:solidFill>
                          <a:effectLst/>
                          <a:latin typeface="Arial Narrow" panose="020B0606020202030204" pitchFamily="34" charset="0"/>
                        </a:rPr>
                        <a:t>Projeto de Lei do Senado nº 425/2014 - </a:t>
                      </a:r>
                      <a:r>
                        <a:rPr lang="pt-BR" sz="2000" b="1" i="0" u="none" strike="noStrike" kern="1200" baseline="0" dirty="0" smtClean="0">
                          <a:solidFill>
                            <a:srgbClr val="C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“Prorroga o prazo para disposição final ambientalmente adequada dos rejeitos de que trata o artigo 54 da Lei n° 12.305, de 02 de Agosto de 2010</a:t>
                      </a:r>
                      <a:r>
                        <a:rPr lang="pt-BR" sz="2000" b="1" i="0" u="none" strike="noStrike" kern="1200" baseline="0" dirty="0" smtClean="0">
                          <a:solidFill>
                            <a:srgbClr val="C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”</a:t>
                      </a:r>
                      <a:endParaRPr lang="pt-BR" sz="2000" b="1" i="0" u="none" strike="noStrike" baseline="0" dirty="0" smtClean="0">
                        <a:solidFill>
                          <a:srgbClr val="C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8" name="CaixaDeTexto 7"/>
          <p:cNvSpPr txBox="1"/>
          <p:nvPr/>
        </p:nvSpPr>
        <p:spPr>
          <a:xfrm>
            <a:off x="395288" y="231031"/>
            <a:ext cx="8353176" cy="461665"/>
          </a:xfrm>
          <a:prstGeom prst="rect">
            <a:avLst/>
          </a:prstGeom>
          <a:solidFill>
            <a:srgbClr val="FFFFFF"/>
          </a:solidFill>
          <a:effectLst/>
        </p:spPr>
        <p:txBody>
          <a:bodyPr wrap="square" anchor="ctr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pt-BR" sz="2400" b="1" kern="0" dirty="0" smtClean="0">
                <a:solidFill>
                  <a:srgbClr val="000066"/>
                </a:solidFill>
                <a:latin typeface="Arial Narrow" panose="020B0606020202030204" pitchFamily="34" charset="0"/>
                <a:cs typeface="Arial" charset="0"/>
              </a:rPr>
              <a:t>Planos e Prazos: Saneamento e Resíduos Sólidos</a:t>
            </a:r>
          </a:p>
        </p:txBody>
      </p:sp>
      <p:sp>
        <p:nvSpPr>
          <p:cNvPr id="13" name="CaixaDeTexto 12"/>
          <p:cNvSpPr txBox="1"/>
          <p:nvPr/>
        </p:nvSpPr>
        <p:spPr>
          <a:xfrm>
            <a:off x="359408" y="1858516"/>
            <a:ext cx="8317048" cy="4378796"/>
          </a:xfrm>
          <a:prstGeom prst="rect">
            <a:avLst/>
          </a:prstGeom>
          <a:solidFill>
            <a:schemeClr val="bg1"/>
          </a:solidFill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square" anchor="ctr">
            <a:noAutofit/>
          </a:bodyPr>
          <a:lstStyle/>
          <a:p>
            <a:pPr marL="342900" indent="-342900" algn="just" fontAlgn="base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/>
            </a:pPr>
            <a:r>
              <a:rPr lang="pt-BR" sz="1700" b="1" dirty="0" smtClean="0">
                <a:solidFill>
                  <a:srgbClr val="000066"/>
                </a:solidFill>
                <a:latin typeface="Arial Narrow" panose="020B0606020202030204" pitchFamily="34" charset="0"/>
              </a:rPr>
              <a:t>Projeto de </a:t>
            </a:r>
            <a:r>
              <a:rPr lang="pt-BR" sz="1700" b="1" dirty="0">
                <a:solidFill>
                  <a:srgbClr val="000066"/>
                </a:solidFill>
                <a:latin typeface="Arial Narrow" panose="020B0606020202030204" pitchFamily="34" charset="0"/>
              </a:rPr>
              <a:t>Lei n° </a:t>
            </a:r>
            <a:r>
              <a:rPr lang="pt-BR" sz="1700" b="1" dirty="0" smtClean="0">
                <a:solidFill>
                  <a:srgbClr val="000066"/>
                </a:solidFill>
                <a:latin typeface="Arial Narrow" panose="020B0606020202030204" pitchFamily="34" charset="0"/>
              </a:rPr>
              <a:t>2.289/2015 – Substitutivo da Câmara dos Deputados</a:t>
            </a:r>
            <a:endParaRPr lang="pt-BR" sz="1400" b="1" i="1" dirty="0" smtClean="0">
              <a:solidFill>
                <a:srgbClr val="000066"/>
              </a:solidFill>
              <a:latin typeface="Arial Narrow" panose="020B0606020202030204" pitchFamily="34" charset="0"/>
            </a:endParaRPr>
          </a:p>
          <a:p>
            <a:pPr lvl="1" algn="just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pt-BR" sz="1400" b="1" dirty="0">
                <a:solidFill>
                  <a:srgbClr val="000066"/>
                </a:solidFill>
                <a:latin typeface="Arial Narrow" panose="020B0606020202030204" pitchFamily="34" charset="0"/>
              </a:rPr>
              <a:t>PL 2289/2015</a:t>
            </a:r>
          </a:p>
          <a:p>
            <a:pPr lvl="1" algn="just" fontAlgn="base">
              <a:spcBef>
                <a:spcPct val="0"/>
              </a:spcBef>
              <a:spcAft>
                <a:spcPct val="0"/>
              </a:spcAft>
              <a:defRPr/>
            </a:pPr>
            <a:endParaRPr lang="pt-BR" sz="1400" b="1" i="1" dirty="0" smtClean="0">
              <a:solidFill>
                <a:srgbClr val="000066"/>
              </a:solidFill>
              <a:latin typeface="Arial Narrow" panose="020B0606020202030204" pitchFamily="34" charset="0"/>
            </a:endParaRPr>
          </a:p>
          <a:p>
            <a:pPr lvl="1" algn="just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pt-BR" sz="1400" b="1" i="1" dirty="0" smtClean="0">
                <a:solidFill>
                  <a:srgbClr val="000066"/>
                </a:solidFill>
                <a:latin typeface="Arial Narrow" panose="020B0606020202030204" pitchFamily="34" charset="0"/>
              </a:rPr>
              <a:t>“Art</a:t>
            </a:r>
            <a:r>
              <a:rPr lang="pt-BR" sz="1400" b="1" i="1" dirty="0">
                <a:solidFill>
                  <a:srgbClr val="000066"/>
                </a:solidFill>
                <a:latin typeface="Arial Narrow" panose="020B0606020202030204" pitchFamily="34" charset="0"/>
              </a:rPr>
              <a:t>. 1º Os </a:t>
            </a:r>
            <a:r>
              <a:rPr lang="pt-BR" sz="1400" b="1" i="1" dirty="0" err="1">
                <a:solidFill>
                  <a:srgbClr val="000066"/>
                </a:solidFill>
                <a:latin typeface="Arial Narrow" panose="020B0606020202030204" pitchFamily="34" charset="0"/>
              </a:rPr>
              <a:t>arts</a:t>
            </a:r>
            <a:r>
              <a:rPr lang="pt-BR" sz="1400" b="1" i="1" dirty="0">
                <a:solidFill>
                  <a:srgbClr val="000066"/>
                </a:solidFill>
                <a:latin typeface="Arial Narrow" panose="020B0606020202030204" pitchFamily="34" charset="0"/>
              </a:rPr>
              <a:t>. 54 e 55 da Lei nº 12.305, de 2 de agosto de 2010, passam a vigorar </a:t>
            </a:r>
            <a:r>
              <a:rPr lang="pt-BR" sz="1400" b="1" i="1" dirty="0" smtClean="0">
                <a:solidFill>
                  <a:srgbClr val="000066"/>
                </a:solidFill>
                <a:latin typeface="Arial Narrow" panose="020B0606020202030204" pitchFamily="34" charset="0"/>
              </a:rPr>
              <a:t>com a </a:t>
            </a:r>
            <a:r>
              <a:rPr lang="pt-BR" sz="1400" b="1" i="1" dirty="0">
                <a:solidFill>
                  <a:srgbClr val="000066"/>
                </a:solidFill>
                <a:latin typeface="Arial Narrow" panose="020B0606020202030204" pitchFamily="34" charset="0"/>
              </a:rPr>
              <a:t>seguinte redação</a:t>
            </a:r>
            <a:r>
              <a:rPr lang="pt-BR" sz="1400" b="1" i="1" dirty="0" smtClean="0">
                <a:solidFill>
                  <a:srgbClr val="000066"/>
                </a:solidFill>
                <a:latin typeface="Arial Narrow" panose="020B0606020202030204" pitchFamily="34" charset="0"/>
              </a:rPr>
              <a:t>:</a:t>
            </a:r>
          </a:p>
          <a:p>
            <a:pPr lvl="1" algn="just" fontAlgn="base">
              <a:spcBef>
                <a:spcPct val="0"/>
              </a:spcBef>
              <a:spcAft>
                <a:spcPct val="0"/>
              </a:spcAft>
              <a:defRPr/>
            </a:pPr>
            <a:endParaRPr lang="pt-BR" sz="1400" b="1" i="1" dirty="0" smtClean="0">
              <a:solidFill>
                <a:srgbClr val="000066"/>
              </a:solidFill>
              <a:latin typeface="Arial Narrow" panose="020B0606020202030204" pitchFamily="34" charset="0"/>
            </a:endParaRPr>
          </a:p>
          <a:p>
            <a:pPr lvl="1" algn="just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pt-BR" sz="1400" b="1" i="1" dirty="0">
                <a:solidFill>
                  <a:srgbClr val="000066"/>
                </a:solidFill>
                <a:latin typeface="Arial Narrow" panose="020B0606020202030204" pitchFamily="34" charset="0"/>
              </a:rPr>
              <a:t>“Art. 55. O disposto nos </a:t>
            </a:r>
            <a:r>
              <a:rPr lang="pt-BR" sz="1400" b="1" i="1" dirty="0" err="1">
                <a:solidFill>
                  <a:srgbClr val="000066"/>
                </a:solidFill>
                <a:latin typeface="Arial Narrow" panose="020B0606020202030204" pitchFamily="34" charset="0"/>
              </a:rPr>
              <a:t>arts</a:t>
            </a:r>
            <a:r>
              <a:rPr lang="pt-BR" sz="1400" b="1" i="1" dirty="0">
                <a:solidFill>
                  <a:srgbClr val="000066"/>
                </a:solidFill>
                <a:latin typeface="Arial Narrow" panose="020B0606020202030204" pitchFamily="34" charset="0"/>
              </a:rPr>
              <a:t>. 16 e 18 entra em vigor nos seguintes prazos:</a:t>
            </a:r>
          </a:p>
          <a:p>
            <a:pPr lvl="1" algn="just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pt-BR" sz="1400" b="1" i="1" dirty="0">
                <a:solidFill>
                  <a:srgbClr val="000066"/>
                </a:solidFill>
                <a:latin typeface="Arial Narrow" panose="020B0606020202030204" pitchFamily="34" charset="0"/>
              </a:rPr>
              <a:t>I – até 31 de julho de 2017, para Estados e para Municípios com população igual </a:t>
            </a:r>
            <a:r>
              <a:rPr lang="pt-BR" sz="1400" b="1" i="1" dirty="0" smtClean="0">
                <a:solidFill>
                  <a:srgbClr val="000066"/>
                </a:solidFill>
                <a:latin typeface="Arial Narrow" panose="020B0606020202030204" pitchFamily="34" charset="0"/>
              </a:rPr>
              <a:t>ou superior </a:t>
            </a:r>
            <a:r>
              <a:rPr lang="pt-BR" sz="1400" b="1" i="1" dirty="0">
                <a:solidFill>
                  <a:srgbClr val="000066"/>
                </a:solidFill>
                <a:latin typeface="Arial Narrow" panose="020B0606020202030204" pitchFamily="34" charset="0"/>
              </a:rPr>
              <a:t>a 50.000 (cinquenta mil) habitantes no Censo 2010;</a:t>
            </a:r>
          </a:p>
          <a:p>
            <a:pPr lvl="1" algn="just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pt-BR" sz="1400" b="1" i="1" dirty="0">
                <a:solidFill>
                  <a:srgbClr val="000066"/>
                </a:solidFill>
                <a:latin typeface="Arial Narrow" panose="020B0606020202030204" pitchFamily="34" charset="0"/>
              </a:rPr>
              <a:t>II – até 31 de julho de 2018, para Municípios com população inferior a </a:t>
            </a:r>
            <a:r>
              <a:rPr lang="pt-BR" sz="1400" b="1" i="1" dirty="0" smtClean="0">
                <a:solidFill>
                  <a:srgbClr val="000066"/>
                </a:solidFill>
                <a:latin typeface="Arial Narrow" panose="020B0606020202030204" pitchFamily="34" charset="0"/>
              </a:rPr>
              <a:t>50.000 (cinquenta </a:t>
            </a:r>
            <a:r>
              <a:rPr lang="pt-BR" sz="1400" b="1" i="1" dirty="0">
                <a:solidFill>
                  <a:srgbClr val="000066"/>
                </a:solidFill>
                <a:latin typeface="Arial Narrow" panose="020B0606020202030204" pitchFamily="34" charset="0"/>
              </a:rPr>
              <a:t>mil) habitantes no Censo 2010.</a:t>
            </a:r>
          </a:p>
          <a:p>
            <a:pPr lvl="1" algn="just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pt-BR" sz="1400" b="1" i="1" dirty="0">
                <a:solidFill>
                  <a:srgbClr val="000066"/>
                </a:solidFill>
                <a:latin typeface="Arial Narrow" panose="020B0606020202030204" pitchFamily="34" charset="0"/>
              </a:rPr>
              <a:t>Parágrafo único. Os Estados deverão apoiar os Municípios nos estudos de regionalização, na formação de consórcios públicos e no licenciamento ambiental.” (NR)</a:t>
            </a:r>
            <a:endParaRPr lang="pt-BR" sz="1400" b="1" i="1" dirty="0" smtClean="0">
              <a:solidFill>
                <a:srgbClr val="000066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266773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Tabela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61275980"/>
              </p:ext>
            </p:extLst>
          </p:nvPr>
        </p:nvGraphicFramePr>
        <p:xfrm>
          <a:off x="360040" y="692696"/>
          <a:ext cx="8388424" cy="832485"/>
        </p:xfrm>
        <a:graphic>
          <a:graphicData uri="http://schemas.openxmlformats.org/drawingml/2006/table">
            <a:tbl>
              <a:tblPr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</a:tblPr>
              <a:tblGrid>
                <a:gridCol w="8388424"/>
              </a:tblGrid>
              <a:tr h="381000">
                <a:tc>
                  <a:txBody>
                    <a:bodyPr/>
                    <a:lstStyle/>
                    <a:p>
                      <a:pPr algn="just"/>
                      <a:r>
                        <a:rPr lang="pt-BR" sz="1800" b="1" i="0" u="none" strike="noStrike" baseline="0" dirty="0" smtClean="0">
                          <a:solidFill>
                            <a:srgbClr val="C00000"/>
                          </a:solidFill>
                          <a:effectLst/>
                          <a:latin typeface="Arial Narrow" panose="020B0606020202030204" pitchFamily="34" charset="0"/>
                        </a:rPr>
                        <a:t>Projeto de Lei do Senado nº 425/2014 - </a:t>
                      </a:r>
                      <a:r>
                        <a:rPr lang="pt-BR" sz="1800" b="1" i="0" u="none" strike="noStrike" kern="1200" baseline="0" dirty="0" smtClean="0">
                          <a:solidFill>
                            <a:srgbClr val="C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“Prorroga o prazo para disposição final ambientalmente adequada dos rejeitos de que trata o artigo 54 da Lei n° 12.305, de 02 de Agosto de 2010</a:t>
                      </a:r>
                      <a:r>
                        <a:rPr lang="pt-BR" sz="1800" b="1" i="0" u="none" strike="noStrike" kern="1200" baseline="0" dirty="0" smtClean="0">
                          <a:solidFill>
                            <a:srgbClr val="C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”</a:t>
                      </a:r>
                      <a:endParaRPr lang="pt-BR" sz="1800" b="1" i="0" u="none" strike="noStrike" baseline="0" dirty="0" smtClean="0">
                        <a:solidFill>
                          <a:srgbClr val="C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8" name="CaixaDeTexto 7"/>
          <p:cNvSpPr txBox="1"/>
          <p:nvPr/>
        </p:nvSpPr>
        <p:spPr>
          <a:xfrm>
            <a:off x="395288" y="231031"/>
            <a:ext cx="8353176" cy="461665"/>
          </a:xfrm>
          <a:prstGeom prst="rect">
            <a:avLst/>
          </a:prstGeom>
          <a:solidFill>
            <a:srgbClr val="FFFFFF"/>
          </a:solidFill>
          <a:effectLst/>
        </p:spPr>
        <p:txBody>
          <a:bodyPr wrap="square" anchor="ctr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pt-BR" sz="2400" b="1" kern="0" dirty="0" smtClean="0">
                <a:solidFill>
                  <a:srgbClr val="000066"/>
                </a:solidFill>
                <a:latin typeface="Arial Narrow" panose="020B0606020202030204" pitchFamily="34" charset="0"/>
                <a:cs typeface="Arial" charset="0"/>
              </a:rPr>
              <a:t>Planos e Prazos: Saneamento e Resíduos Sólidos</a:t>
            </a:r>
          </a:p>
        </p:txBody>
      </p:sp>
      <p:sp>
        <p:nvSpPr>
          <p:cNvPr id="13" name="CaixaDeTexto 12"/>
          <p:cNvSpPr txBox="1"/>
          <p:nvPr/>
        </p:nvSpPr>
        <p:spPr>
          <a:xfrm>
            <a:off x="359408" y="1556792"/>
            <a:ext cx="8533072" cy="4896544"/>
          </a:xfrm>
          <a:prstGeom prst="rect">
            <a:avLst/>
          </a:prstGeom>
          <a:solidFill>
            <a:schemeClr val="bg1"/>
          </a:solidFill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square" anchor="ctr">
            <a:noAutofit/>
          </a:bodyPr>
          <a:lstStyle/>
          <a:p>
            <a:pPr marL="285750" indent="-285750" algn="just" fontAlgn="base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/>
            </a:pPr>
            <a:r>
              <a:rPr lang="pt-BR" sz="1600" b="1" dirty="0" smtClean="0">
                <a:solidFill>
                  <a:srgbClr val="000066"/>
                </a:solidFill>
                <a:latin typeface="Arial Narrow" panose="020B0606020202030204" pitchFamily="34" charset="0"/>
              </a:rPr>
              <a:t>Tendo </a:t>
            </a:r>
            <a:r>
              <a:rPr lang="pt-BR" sz="1600" b="1" dirty="0">
                <a:solidFill>
                  <a:srgbClr val="000066"/>
                </a:solidFill>
                <a:latin typeface="Arial Narrow" panose="020B0606020202030204" pitchFamily="34" charset="0"/>
              </a:rPr>
              <a:t>em vista a demora na tramitação do projeto e os prazos ainda por vir para a sua aprovação </a:t>
            </a:r>
            <a:r>
              <a:rPr lang="pt-BR" sz="1600" b="1" dirty="0" smtClean="0">
                <a:solidFill>
                  <a:srgbClr val="000066"/>
                </a:solidFill>
                <a:latin typeface="Arial Narrow" panose="020B0606020202030204" pitchFamily="34" charset="0"/>
              </a:rPr>
              <a:t>definitiva </a:t>
            </a:r>
            <a:r>
              <a:rPr lang="pt-BR" sz="1600" b="1" dirty="0">
                <a:solidFill>
                  <a:srgbClr val="000066"/>
                </a:solidFill>
                <a:latin typeface="Arial Narrow" panose="020B0606020202030204" pitchFamily="34" charset="0"/>
              </a:rPr>
              <a:t>no Congresso Nacional</a:t>
            </a:r>
            <a:r>
              <a:rPr lang="pt-BR" sz="1600" b="1" dirty="0" smtClean="0">
                <a:solidFill>
                  <a:srgbClr val="000066"/>
                </a:solidFill>
                <a:latin typeface="Arial Narrow" panose="020B0606020202030204" pitchFamily="34" charset="0"/>
              </a:rPr>
              <a:t>, </a:t>
            </a:r>
            <a:r>
              <a:rPr lang="pt-BR" sz="1600" b="1" u="sng" dirty="0" smtClean="0">
                <a:solidFill>
                  <a:srgbClr val="000066"/>
                </a:solidFill>
                <a:latin typeface="Arial Narrow" panose="020B0606020202030204" pitchFamily="34" charset="0"/>
              </a:rPr>
              <a:t>sugere-se </a:t>
            </a:r>
            <a:r>
              <a:rPr lang="pt-BR" sz="1600" b="1" u="sng" dirty="0">
                <a:solidFill>
                  <a:srgbClr val="000066"/>
                </a:solidFill>
                <a:latin typeface="Arial Narrow" panose="020B0606020202030204" pitchFamily="34" charset="0"/>
              </a:rPr>
              <a:t>que no texto do PL seja informado o prazo em anos a partir da sua publicação no Diário Oficial da União, para atender a Lei de acordo com o porte do município, como segue</a:t>
            </a:r>
            <a:r>
              <a:rPr lang="pt-BR" sz="1600" b="1" u="sng" dirty="0" smtClean="0">
                <a:solidFill>
                  <a:srgbClr val="000066"/>
                </a:solidFill>
                <a:latin typeface="Arial Narrow" panose="020B0606020202030204" pitchFamily="34" charset="0"/>
              </a:rPr>
              <a:t>:</a:t>
            </a:r>
          </a:p>
          <a:p>
            <a:pPr marL="342900" indent="-342900" algn="just" fontAlgn="base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/>
            </a:pPr>
            <a:endParaRPr lang="pt-BR" sz="1700" b="1" dirty="0">
              <a:solidFill>
                <a:srgbClr val="000066"/>
              </a:solidFill>
              <a:latin typeface="Arial Narrow" panose="020B0606020202030204" pitchFamily="34" charset="0"/>
            </a:endParaRPr>
          </a:p>
          <a:p>
            <a:pPr lvl="1" algn="just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pt-BR" sz="1400" b="1" i="1" dirty="0">
                <a:solidFill>
                  <a:srgbClr val="000066"/>
                </a:solidFill>
                <a:latin typeface="Arial Narrow" panose="020B0606020202030204" pitchFamily="34" charset="0"/>
              </a:rPr>
              <a:t>Art. 1º Os </a:t>
            </a:r>
            <a:r>
              <a:rPr lang="pt-BR" sz="1400" b="1" i="1" dirty="0" err="1">
                <a:solidFill>
                  <a:srgbClr val="000066"/>
                </a:solidFill>
                <a:latin typeface="Arial Narrow" panose="020B0606020202030204" pitchFamily="34" charset="0"/>
              </a:rPr>
              <a:t>arts</a:t>
            </a:r>
            <a:r>
              <a:rPr lang="pt-BR" sz="1400" b="1" i="1" dirty="0">
                <a:solidFill>
                  <a:srgbClr val="000066"/>
                </a:solidFill>
                <a:latin typeface="Arial Narrow" panose="020B0606020202030204" pitchFamily="34" charset="0"/>
              </a:rPr>
              <a:t>. 54 e 55 da Lei nº 12.305, de 2 de agosto de 2010, passam a vigorar </a:t>
            </a:r>
            <a:r>
              <a:rPr lang="pt-BR" sz="1400" b="1" i="1" dirty="0" smtClean="0">
                <a:solidFill>
                  <a:srgbClr val="000066"/>
                </a:solidFill>
                <a:latin typeface="Arial Narrow" panose="020B0606020202030204" pitchFamily="34" charset="0"/>
              </a:rPr>
              <a:t>com a </a:t>
            </a:r>
            <a:r>
              <a:rPr lang="pt-BR" sz="1400" b="1" i="1" dirty="0">
                <a:solidFill>
                  <a:srgbClr val="000066"/>
                </a:solidFill>
                <a:latin typeface="Arial Narrow" panose="020B0606020202030204" pitchFamily="34" charset="0"/>
              </a:rPr>
              <a:t>seguinte redação</a:t>
            </a:r>
            <a:r>
              <a:rPr lang="pt-BR" sz="1400" b="1" i="1" dirty="0" smtClean="0">
                <a:solidFill>
                  <a:srgbClr val="000066"/>
                </a:solidFill>
                <a:latin typeface="Arial Narrow" panose="020B0606020202030204" pitchFamily="34" charset="0"/>
              </a:rPr>
              <a:t>:</a:t>
            </a:r>
          </a:p>
          <a:p>
            <a:pPr lvl="1" algn="just" fontAlgn="base">
              <a:spcBef>
                <a:spcPct val="0"/>
              </a:spcBef>
              <a:spcAft>
                <a:spcPct val="0"/>
              </a:spcAft>
              <a:defRPr/>
            </a:pPr>
            <a:endParaRPr lang="pt-BR" sz="1400" b="1" i="1" dirty="0">
              <a:solidFill>
                <a:srgbClr val="000066"/>
              </a:solidFill>
              <a:latin typeface="Arial Narrow" panose="020B0606020202030204" pitchFamily="34" charset="0"/>
            </a:endParaRPr>
          </a:p>
          <a:p>
            <a:pPr lvl="1" algn="just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pt-BR" sz="1400" b="1" i="1" dirty="0" smtClean="0">
                <a:solidFill>
                  <a:srgbClr val="000066"/>
                </a:solidFill>
                <a:latin typeface="Arial Narrow" panose="020B0606020202030204" pitchFamily="34" charset="0"/>
              </a:rPr>
              <a:t> “</a:t>
            </a:r>
            <a:r>
              <a:rPr lang="pt-BR" sz="1400" b="1" i="1" dirty="0">
                <a:solidFill>
                  <a:srgbClr val="000066"/>
                </a:solidFill>
                <a:latin typeface="Arial Narrow" panose="020B0606020202030204" pitchFamily="34" charset="0"/>
              </a:rPr>
              <a:t>Art. 54. A disposição final ambientalmente adequada dos rejeitos, observado </a:t>
            </a:r>
            <a:r>
              <a:rPr lang="pt-BR" sz="1400" b="1" i="1" dirty="0" smtClean="0">
                <a:solidFill>
                  <a:srgbClr val="000066"/>
                </a:solidFill>
                <a:latin typeface="Arial Narrow" panose="020B0606020202030204" pitchFamily="34" charset="0"/>
              </a:rPr>
              <a:t>o disposto </a:t>
            </a:r>
            <a:r>
              <a:rPr lang="pt-BR" sz="1400" b="1" i="1" dirty="0">
                <a:solidFill>
                  <a:srgbClr val="000066"/>
                </a:solidFill>
                <a:latin typeface="Arial Narrow" panose="020B0606020202030204" pitchFamily="34" charset="0"/>
              </a:rPr>
              <a:t>no § 1º do art. 9º, deverá ser implantada nos seguintes prazos, </a:t>
            </a:r>
            <a:r>
              <a:rPr lang="pt-BR" sz="1400" b="1" i="1" u="sng" dirty="0">
                <a:solidFill>
                  <a:srgbClr val="C00000"/>
                </a:solidFill>
                <a:latin typeface="Arial Narrow" panose="020B0606020202030204" pitchFamily="34" charset="0"/>
              </a:rPr>
              <a:t>contados a </a:t>
            </a:r>
            <a:r>
              <a:rPr lang="pt-BR" sz="1400" b="1" i="1" u="sng" dirty="0" smtClean="0">
                <a:solidFill>
                  <a:srgbClr val="C00000"/>
                </a:solidFill>
                <a:latin typeface="Arial Narrow" panose="020B0606020202030204" pitchFamily="34" charset="0"/>
              </a:rPr>
              <a:t>partir </a:t>
            </a:r>
            <a:r>
              <a:rPr lang="pt-BR" sz="1400" b="1" i="1" u="sng" dirty="0">
                <a:solidFill>
                  <a:srgbClr val="C00000"/>
                </a:solidFill>
                <a:latin typeface="Arial Narrow" panose="020B0606020202030204" pitchFamily="34" charset="0"/>
              </a:rPr>
              <a:t>da data </a:t>
            </a:r>
            <a:r>
              <a:rPr lang="pt-BR" sz="1400" b="1" i="1" u="sng" dirty="0" smtClean="0">
                <a:solidFill>
                  <a:srgbClr val="C00000"/>
                </a:solidFill>
                <a:latin typeface="Arial Narrow" panose="020B0606020202030204" pitchFamily="34" charset="0"/>
              </a:rPr>
              <a:t>de publicação </a:t>
            </a:r>
            <a:r>
              <a:rPr lang="pt-BR" sz="1400" b="1" i="1" u="sng" dirty="0">
                <a:solidFill>
                  <a:srgbClr val="C00000"/>
                </a:solidFill>
                <a:latin typeface="Arial Narrow" panose="020B0606020202030204" pitchFamily="34" charset="0"/>
              </a:rPr>
              <a:t>desta </a:t>
            </a:r>
            <a:r>
              <a:rPr lang="pt-BR" sz="1400" b="1" i="1" u="sng" dirty="0" smtClean="0">
                <a:solidFill>
                  <a:srgbClr val="C00000"/>
                </a:solidFill>
                <a:latin typeface="Arial Narrow" panose="020B0606020202030204" pitchFamily="34" charset="0"/>
              </a:rPr>
              <a:t>lei:</a:t>
            </a:r>
          </a:p>
          <a:p>
            <a:pPr lvl="1" algn="just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pt-BR" sz="1400" b="1" i="1" dirty="0" smtClean="0">
                <a:solidFill>
                  <a:srgbClr val="000066"/>
                </a:solidFill>
                <a:latin typeface="Arial Narrow" panose="020B0606020202030204" pitchFamily="34" charset="0"/>
              </a:rPr>
              <a:t>I </a:t>
            </a:r>
            <a:r>
              <a:rPr lang="pt-BR" sz="1400" b="1" i="1" dirty="0">
                <a:solidFill>
                  <a:srgbClr val="000066"/>
                </a:solidFill>
                <a:latin typeface="Arial Narrow" panose="020B0606020202030204" pitchFamily="34" charset="0"/>
              </a:rPr>
              <a:t>– até 4 </a:t>
            </a:r>
            <a:r>
              <a:rPr lang="pt-BR" sz="1400" b="1" i="1" dirty="0" smtClean="0">
                <a:solidFill>
                  <a:srgbClr val="000066"/>
                </a:solidFill>
                <a:latin typeface="Arial Narrow" panose="020B0606020202030204" pitchFamily="34" charset="0"/>
              </a:rPr>
              <a:t>(quatro </a:t>
            </a:r>
            <a:r>
              <a:rPr lang="pt-BR" sz="1400" b="1" i="1" dirty="0">
                <a:solidFill>
                  <a:srgbClr val="000066"/>
                </a:solidFill>
                <a:latin typeface="Arial Narrow" panose="020B0606020202030204" pitchFamily="34" charset="0"/>
              </a:rPr>
              <a:t>anos), para capitais de Estados e de Municípios integrantes de </a:t>
            </a:r>
            <a:r>
              <a:rPr lang="pt-BR" sz="1400" b="1" i="1" dirty="0" smtClean="0">
                <a:solidFill>
                  <a:srgbClr val="000066"/>
                </a:solidFill>
                <a:latin typeface="Arial Narrow" panose="020B0606020202030204" pitchFamily="34" charset="0"/>
              </a:rPr>
              <a:t>Região Metropolitana </a:t>
            </a:r>
            <a:r>
              <a:rPr lang="pt-BR" sz="1400" b="1" i="1" dirty="0">
                <a:solidFill>
                  <a:srgbClr val="000066"/>
                </a:solidFill>
                <a:latin typeface="Arial Narrow" panose="020B0606020202030204" pitchFamily="34" charset="0"/>
              </a:rPr>
              <a:t>(RM) ou de Região Integrada de Desenvolvimento (Ride) de </a:t>
            </a:r>
            <a:r>
              <a:rPr lang="pt-BR" sz="1400" b="1" i="1" dirty="0" smtClean="0">
                <a:solidFill>
                  <a:srgbClr val="000066"/>
                </a:solidFill>
                <a:latin typeface="Arial Narrow" panose="020B0606020202030204" pitchFamily="34" charset="0"/>
              </a:rPr>
              <a:t>capitais;</a:t>
            </a:r>
          </a:p>
          <a:p>
            <a:pPr lvl="1" algn="just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pt-BR" sz="1400" b="1" i="1" dirty="0" smtClean="0">
                <a:solidFill>
                  <a:srgbClr val="000066"/>
                </a:solidFill>
                <a:latin typeface="Arial Narrow" panose="020B0606020202030204" pitchFamily="34" charset="0"/>
              </a:rPr>
              <a:t>II </a:t>
            </a:r>
            <a:r>
              <a:rPr lang="pt-BR" sz="1400" b="1" i="1" dirty="0">
                <a:solidFill>
                  <a:srgbClr val="000066"/>
                </a:solidFill>
                <a:latin typeface="Arial Narrow" panose="020B0606020202030204" pitchFamily="34" charset="0"/>
              </a:rPr>
              <a:t>– até 5 (cinco) anos, para Municípios com população superior a 100.000 (cem </a:t>
            </a:r>
            <a:r>
              <a:rPr lang="pt-BR" sz="1400" b="1" i="1" dirty="0" smtClean="0">
                <a:solidFill>
                  <a:srgbClr val="000066"/>
                </a:solidFill>
                <a:latin typeface="Arial Narrow" panose="020B0606020202030204" pitchFamily="34" charset="0"/>
              </a:rPr>
              <a:t>mil) habitantes </a:t>
            </a:r>
            <a:r>
              <a:rPr lang="pt-BR" sz="1400" b="1" i="1" dirty="0">
                <a:solidFill>
                  <a:srgbClr val="000066"/>
                </a:solidFill>
                <a:latin typeface="Arial Narrow" panose="020B0606020202030204" pitchFamily="34" charset="0"/>
              </a:rPr>
              <a:t>no Censo 2010, bem como para Municípios cuja mancha urbana da sede municipal </a:t>
            </a:r>
            <a:r>
              <a:rPr lang="pt-BR" sz="1400" b="1" i="1" dirty="0" smtClean="0">
                <a:solidFill>
                  <a:srgbClr val="000066"/>
                </a:solidFill>
                <a:latin typeface="Arial Narrow" panose="020B0606020202030204" pitchFamily="34" charset="0"/>
              </a:rPr>
              <a:t>esteja situada </a:t>
            </a:r>
            <a:r>
              <a:rPr lang="pt-BR" sz="1400" b="1" i="1" dirty="0">
                <a:solidFill>
                  <a:srgbClr val="000066"/>
                </a:solidFill>
                <a:latin typeface="Arial Narrow" panose="020B0606020202030204" pitchFamily="34" charset="0"/>
              </a:rPr>
              <a:t>a menos de 20 (vinte) quilômetros da fronteira com outros países limítrofes</a:t>
            </a:r>
            <a:r>
              <a:rPr lang="pt-BR" sz="1400" b="1" i="1" dirty="0" smtClean="0">
                <a:solidFill>
                  <a:srgbClr val="000066"/>
                </a:solidFill>
                <a:latin typeface="Arial Narrow" panose="020B0606020202030204" pitchFamily="34" charset="0"/>
              </a:rPr>
              <a:t>;</a:t>
            </a:r>
          </a:p>
          <a:p>
            <a:pPr lvl="1" algn="just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pt-BR" sz="1400" b="1" i="1" dirty="0">
                <a:solidFill>
                  <a:srgbClr val="000066"/>
                </a:solidFill>
                <a:latin typeface="Arial Narrow" panose="020B0606020202030204" pitchFamily="34" charset="0"/>
              </a:rPr>
              <a:t>III – até 6 (seis) anos, para Municípios com população entre 50.000 (cinquenta mil) </a:t>
            </a:r>
            <a:r>
              <a:rPr lang="pt-BR" sz="1400" b="1" i="1" dirty="0" smtClean="0">
                <a:solidFill>
                  <a:srgbClr val="000066"/>
                </a:solidFill>
                <a:latin typeface="Arial Narrow" panose="020B0606020202030204" pitchFamily="34" charset="0"/>
              </a:rPr>
              <a:t>e 100.000 </a:t>
            </a:r>
            <a:r>
              <a:rPr lang="pt-BR" sz="1400" b="1" i="1" dirty="0">
                <a:solidFill>
                  <a:srgbClr val="000066"/>
                </a:solidFill>
                <a:latin typeface="Arial Narrow" panose="020B0606020202030204" pitchFamily="34" charset="0"/>
              </a:rPr>
              <a:t>(cem mil) habitantes no Censo 2010;</a:t>
            </a:r>
          </a:p>
          <a:p>
            <a:pPr lvl="1" algn="just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pt-BR" sz="1400" b="1" i="1" dirty="0">
                <a:solidFill>
                  <a:srgbClr val="000066"/>
                </a:solidFill>
                <a:latin typeface="Arial Narrow" panose="020B0606020202030204" pitchFamily="34" charset="0"/>
              </a:rPr>
              <a:t>IV – até 7 (sete) anos, para Municípios com população inferior a 50.000 (cinquenta </a:t>
            </a:r>
            <a:r>
              <a:rPr lang="pt-BR" sz="1400" b="1" i="1" dirty="0" smtClean="0">
                <a:solidFill>
                  <a:srgbClr val="000066"/>
                </a:solidFill>
                <a:latin typeface="Arial Narrow" panose="020B0606020202030204" pitchFamily="34" charset="0"/>
              </a:rPr>
              <a:t>mil) habitantes </a:t>
            </a:r>
            <a:r>
              <a:rPr lang="pt-BR" sz="1400" b="1" i="1" dirty="0">
                <a:solidFill>
                  <a:srgbClr val="000066"/>
                </a:solidFill>
                <a:latin typeface="Arial Narrow" panose="020B0606020202030204" pitchFamily="34" charset="0"/>
              </a:rPr>
              <a:t>no Censo </a:t>
            </a:r>
            <a:r>
              <a:rPr lang="pt-BR" sz="1400" b="1" i="1" dirty="0" smtClean="0">
                <a:solidFill>
                  <a:srgbClr val="000066"/>
                </a:solidFill>
                <a:latin typeface="Arial Narrow" panose="020B0606020202030204" pitchFamily="34" charset="0"/>
              </a:rPr>
              <a:t>2010.</a:t>
            </a:r>
          </a:p>
          <a:p>
            <a:pPr lvl="1" algn="just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pt-BR" sz="1400" b="1" i="1" dirty="0" smtClean="0">
                <a:solidFill>
                  <a:srgbClr val="000066"/>
                </a:solidFill>
                <a:latin typeface="Arial Narrow" panose="020B0606020202030204" pitchFamily="34" charset="0"/>
              </a:rPr>
              <a:t>Parágrafo </a:t>
            </a:r>
            <a:r>
              <a:rPr lang="pt-BR" sz="1400" b="1" i="1" dirty="0">
                <a:solidFill>
                  <a:srgbClr val="000066"/>
                </a:solidFill>
                <a:latin typeface="Arial Narrow" panose="020B0606020202030204" pitchFamily="34" charset="0"/>
              </a:rPr>
              <a:t>único. A União editará normas complementares para definição de critérios de</a:t>
            </a:r>
          </a:p>
          <a:p>
            <a:pPr lvl="1" algn="just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pt-BR" sz="1400" b="1" i="1" dirty="0">
                <a:solidFill>
                  <a:srgbClr val="000066"/>
                </a:solidFill>
                <a:latin typeface="Arial Narrow" panose="020B0606020202030204" pitchFamily="34" charset="0"/>
              </a:rPr>
              <a:t>priorização de acesso a recursos federais e para implementação de ações vinculadas dentro dos prazos</a:t>
            </a:r>
          </a:p>
          <a:p>
            <a:pPr lvl="1" algn="just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pt-BR" sz="1400" b="1" i="1" dirty="0">
                <a:solidFill>
                  <a:srgbClr val="000066"/>
                </a:solidFill>
                <a:latin typeface="Arial Narrow" panose="020B0606020202030204" pitchFamily="34" charset="0"/>
              </a:rPr>
              <a:t>máximos estabelecidos nos incisos do caput.” (NR)</a:t>
            </a:r>
          </a:p>
        </p:txBody>
      </p:sp>
    </p:spTree>
    <p:extLst>
      <p:ext uri="{BB962C8B-B14F-4D97-AF65-F5344CB8AC3E}">
        <p14:creationId xmlns:p14="http://schemas.microsoft.com/office/powerpoint/2010/main" val="10513837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Tabela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42780145"/>
              </p:ext>
            </p:extLst>
          </p:nvPr>
        </p:nvGraphicFramePr>
        <p:xfrm>
          <a:off x="360040" y="692696"/>
          <a:ext cx="8388424" cy="832485"/>
        </p:xfrm>
        <a:graphic>
          <a:graphicData uri="http://schemas.openxmlformats.org/drawingml/2006/table">
            <a:tbl>
              <a:tblPr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</a:tblPr>
              <a:tblGrid>
                <a:gridCol w="8388424"/>
              </a:tblGrid>
              <a:tr h="381000">
                <a:tc>
                  <a:txBody>
                    <a:bodyPr/>
                    <a:lstStyle/>
                    <a:p>
                      <a:pPr algn="just"/>
                      <a:r>
                        <a:rPr lang="pt-BR" sz="1800" b="1" i="0" u="none" strike="noStrike" baseline="0" dirty="0" smtClean="0">
                          <a:solidFill>
                            <a:srgbClr val="C00000"/>
                          </a:solidFill>
                          <a:effectLst/>
                          <a:latin typeface="Arial Narrow" panose="020B0606020202030204" pitchFamily="34" charset="0"/>
                        </a:rPr>
                        <a:t>Projeto de Lei do Senado nº 425/2014 - </a:t>
                      </a:r>
                      <a:r>
                        <a:rPr lang="pt-BR" sz="1800" b="1" i="0" u="none" strike="noStrike" kern="1200" baseline="0" dirty="0" smtClean="0">
                          <a:solidFill>
                            <a:srgbClr val="C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“Prorroga o prazo para disposição final ambientalmente adequada dos rejeitos de que trata o artigo 54 da Lei n° 12.305, de 02 de Agosto de 2010” </a:t>
                      </a:r>
                      <a:endParaRPr lang="pt-BR" sz="1800" b="1" i="0" u="none" strike="noStrike" baseline="0" dirty="0" smtClean="0">
                        <a:solidFill>
                          <a:srgbClr val="C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8" name="CaixaDeTexto 7"/>
          <p:cNvSpPr txBox="1"/>
          <p:nvPr/>
        </p:nvSpPr>
        <p:spPr>
          <a:xfrm>
            <a:off x="395288" y="231031"/>
            <a:ext cx="8353176" cy="461665"/>
          </a:xfrm>
          <a:prstGeom prst="rect">
            <a:avLst/>
          </a:prstGeom>
          <a:solidFill>
            <a:srgbClr val="FFFFFF"/>
          </a:solidFill>
          <a:effectLst/>
        </p:spPr>
        <p:txBody>
          <a:bodyPr wrap="square" anchor="ctr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pt-BR" sz="2400" b="1" kern="0" dirty="0" smtClean="0">
                <a:solidFill>
                  <a:srgbClr val="000066"/>
                </a:solidFill>
                <a:latin typeface="Arial Narrow" panose="020B0606020202030204" pitchFamily="34" charset="0"/>
                <a:cs typeface="Arial" charset="0"/>
              </a:rPr>
              <a:t>Planos e Prazos: Saneamento e Resíduos Sólidos</a:t>
            </a:r>
          </a:p>
        </p:txBody>
      </p:sp>
      <p:sp>
        <p:nvSpPr>
          <p:cNvPr id="13" name="CaixaDeTexto 12"/>
          <p:cNvSpPr txBox="1"/>
          <p:nvPr/>
        </p:nvSpPr>
        <p:spPr>
          <a:xfrm>
            <a:off x="359408" y="1556792"/>
            <a:ext cx="8317048" cy="4896544"/>
          </a:xfrm>
          <a:prstGeom prst="rect">
            <a:avLst/>
          </a:prstGeom>
          <a:solidFill>
            <a:schemeClr val="bg1"/>
          </a:solidFill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square" anchor="ctr">
            <a:noAutofit/>
          </a:bodyPr>
          <a:lstStyle/>
          <a:p>
            <a:pPr marL="285750" lvl="1" indent="-285750" algn="just" fontAlgn="base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/>
            </a:pPr>
            <a:r>
              <a:rPr lang="pt-BR" sz="1600" b="1" dirty="0" smtClean="0">
                <a:solidFill>
                  <a:srgbClr val="000066"/>
                </a:solidFill>
                <a:latin typeface="Arial Narrow" panose="020B0606020202030204" pitchFamily="34" charset="0"/>
              </a:rPr>
              <a:t>Tendo </a:t>
            </a:r>
            <a:r>
              <a:rPr lang="pt-BR" sz="1600" b="1" dirty="0">
                <a:solidFill>
                  <a:srgbClr val="000066"/>
                </a:solidFill>
                <a:latin typeface="Arial Narrow" panose="020B0606020202030204" pitchFamily="34" charset="0"/>
              </a:rPr>
              <a:t>em vista a demora na tramitação do projeto e os prazos ainda por vir para a sua aprovação </a:t>
            </a:r>
            <a:r>
              <a:rPr lang="pt-BR" sz="1600" b="1" dirty="0">
                <a:solidFill>
                  <a:srgbClr val="000066"/>
                </a:solidFill>
                <a:latin typeface="Arial Narrow" panose="020B0606020202030204" pitchFamily="34" charset="0"/>
              </a:rPr>
              <a:t>definitiva </a:t>
            </a:r>
            <a:r>
              <a:rPr lang="pt-BR" sz="1600" b="1" dirty="0">
                <a:solidFill>
                  <a:srgbClr val="000066"/>
                </a:solidFill>
                <a:latin typeface="Arial Narrow" panose="020B0606020202030204" pitchFamily="34" charset="0"/>
              </a:rPr>
              <a:t>no Congresso Nacional</a:t>
            </a:r>
            <a:r>
              <a:rPr lang="pt-BR" sz="1600" b="1" dirty="0">
                <a:solidFill>
                  <a:srgbClr val="000066"/>
                </a:solidFill>
                <a:latin typeface="Arial Narrow" panose="020B0606020202030204" pitchFamily="34" charset="0"/>
              </a:rPr>
              <a:t>, sugere-se </a:t>
            </a:r>
            <a:r>
              <a:rPr lang="pt-BR" sz="1600" b="1" dirty="0">
                <a:solidFill>
                  <a:srgbClr val="000066"/>
                </a:solidFill>
                <a:latin typeface="Arial Narrow" panose="020B0606020202030204" pitchFamily="34" charset="0"/>
              </a:rPr>
              <a:t>que no texto do PL seja informado o prazo em anos a partir da sua publicação no Diário Oficial da União, para atender a Lei de acordo com o porte do município, como segue</a:t>
            </a:r>
            <a:r>
              <a:rPr lang="pt-BR" sz="1600" b="1" dirty="0">
                <a:solidFill>
                  <a:srgbClr val="000066"/>
                </a:solidFill>
                <a:latin typeface="Arial Narrow" panose="020B0606020202030204" pitchFamily="34" charset="0"/>
              </a:rPr>
              <a:t>:</a:t>
            </a:r>
          </a:p>
          <a:p>
            <a:pPr marL="342900" indent="-342900" algn="just" fontAlgn="base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/>
            </a:pPr>
            <a:endParaRPr lang="pt-BR" sz="1700" b="1" dirty="0">
              <a:solidFill>
                <a:srgbClr val="000066"/>
              </a:solidFill>
              <a:latin typeface="Arial Narrow" panose="020B0606020202030204" pitchFamily="34" charset="0"/>
            </a:endParaRPr>
          </a:p>
          <a:p>
            <a:pPr lvl="1" algn="just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pt-BR" sz="1400" b="1" i="1" dirty="0">
                <a:solidFill>
                  <a:srgbClr val="000066"/>
                </a:solidFill>
                <a:latin typeface="Arial Narrow" panose="020B0606020202030204" pitchFamily="34" charset="0"/>
              </a:rPr>
              <a:t>Art. 1º Os </a:t>
            </a:r>
            <a:r>
              <a:rPr lang="pt-BR" sz="1400" b="1" i="1" dirty="0" err="1">
                <a:solidFill>
                  <a:srgbClr val="000066"/>
                </a:solidFill>
                <a:latin typeface="Arial Narrow" panose="020B0606020202030204" pitchFamily="34" charset="0"/>
              </a:rPr>
              <a:t>arts</a:t>
            </a:r>
            <a:r>
              <a:rPr lang="pt-BR" sz="1400" b="1" i="1" dirty="0">
                <a:solidFill>
                  <a:srgbClr val="000066"/>
                </a:solidFill>
                <a:latin typeface="Arial Narrow" panose="020B0606020202030204" pitchFamily="34" charset="0"/>
              </a:rPr>
              <a:t>. 54 e 55 da Lei nº 12.305, de 2 de agosto de 2010, passam a vigorar </a:t>
            </a:r>
            <a:r>
              <a:rPr lang="pt-BR" sz="1400" b="1" i="1" dirty="0" smtClean="0">
                <a:solidFill>
                  <a:srgbClr val="000066"/>
                </a:solidFill>
                <a:latin typeface="Arial Narrow" panose="020B0606020202030204" pitchFamily="34" charset="0"/>
              </a:rPr>
              <a:t>com a </a:t>
            </a:r>
            <a:r>
              <a:rPr lang="pt-BR" sz="1400" b="1" i="1" dirty="0">
                <a:solidFill>
                  <a:srgbClr val="000066"/>
                </a:solidFill>
                <a:latin typeface="Arial Narrow" panose="020B0606020202030204" pitchFamily="34" charset="0"/>
              </a:rPr>
              <a:t>seguinte redação</a:t>
            </a:r>
            <a:r>
              <a:rPr lang="pt-BR" sz="1400" b="1" i="1" dirty="0" smtClean="0">
                <a:solidFill>
                  <a:srgbClr val="000066"/>
                </a:solidFill>
                <a:latin typeface="Arial Narrow" panose="020B0606020202030204" pitchFamily="34" charset="0"/>
              </a:rPr>
              <a:t>:</a:t>
            </a:r>
          </a:p>
          <a:p>
            <a:pPr lvl="1" algn="just" fontAlgn="base">
              <a:spcBef>
                <a:spcPct val="0"/>
              </a:spcBef>
              <a:spcAft>
                <a:spcPct val="0"/>
              </a:spcAft>
              <a:defRPr/>
            </a:pPr>
            <a:endParaRPr lang="pt-BR" sz="1400" b="1" i="1" dirty="0">
              <a:solidFill>
                <a:srgbClr val="000066"/>
              </a:solidFill>
              <a:latin typeface="Arial Narrow" panose="020B0606020202030204" pitchFamily="34" charset="0"/>
            </a:endParaRPr>
          </a:p>
          <a:p>
            <a:pPr lvl="1" algn="just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pt-BR" sz="1400" b="1" i="1" dirty="0">
                <a:solidFill>
                  <a:srgbClr val="000066"/>
                </a:solidFill>
                <a:latin typeface="Arial Narrow" panose="020B0606020202030204" pitchFamily="34" charset="0"/>
              </a:rPr>
              <a:t> “Art. 55. O disposto nos </a:t>
            </a:r>
            <a:r>
              <a:rPr lang="pt-BR" sz="1400" b="1" i="1" dirty="0" err="1">
                <a:solidFill>
                  <a:srgbClr val="000066"/>
                </a:solidFill>
                <a:latin typeface="Arial Narrow" panose="020B0606020202030204" pitchFamily="34" charset="0"/>
              </a:rPr>
              <a:t>arts</a:t>
            </a:r>
            <a:r>
              <a:rPr lang="pt-BR" sz="1400" b="1" i="1" dirty="0">
                <a:solidFill>
                  <a:srgbClr val="000066"/>
                </a:solidFill>
                <a:latin typeface="Arial Narrow" panose="020B0606020202030204" pitchFamily="34" charset="0"/>
              </a:rPr>
              <a:t>. 16 e 18 entra em vigor nos seguintes prazos, </a:t>
            </a:r>
            <a:r>
              <a:rPr lang="pt-BR" sz="1400" b="1" i="1" dirty="0">
                <a:solidFill>
                  <a:srgbClr val="C00000"/>
                </a:solidFill>
                <a:latin typeface="Arial Narrow" panose="020B0606020202030204" pitchFamily="34" charset="0"/>
              </a:rPr>
              <a:t>contados </a:t>
            </a:r>
            <a:r>
              <a:rPr lang="pt-BR" sz="1400" b="1" i="1" dirty="0" smtClean="0">
                <a:solidFill>
                  <a:srgbClr val="C00000"/>
                </a:solidFill>
                <a:latin typeface="Arial Narrow" panose="020B0606020202030204" pitchFamily="34" charset="0"/>
              </a:rPr>
              <a:t>a partir </a:t>
            </a:r>
            <a:r>
              <a:rPr lang="pt-BR" sz="1400" b="1" i="1" dirty="0">
                <a:solidFill>
                  <a:srgbClr val="C00000"/>
                </a:solidFill>
                <a:latin typeface="Arial Narrow" panose="020B0606020202030204" pitchFamily="34" charset="0"/>
              </a:rPr>
              <a:t>da data de publicação desta lei:</a:t>
            </a:r>
          </a:p>
          <a:p>
            <a:pPr lvl="1" algn="just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pt-BR" sz="1400" b="1" i="1" dirty="0">
                <a:solidFill>
                  <a:srgbClr val="000066"/>
                </a:solidFill>
                <a:latin typeface="Arial Narrow" panose="020B0606020202030204" pitchFamily="34" charset="0"/>
              </a:rPr>
              <a:t>I – até 2 (dois) anos, para Estados e para Municípios com população igual ou superior </a:t>
            </a:r>
            <a:r>
              <a:rPr lang="pt-BR" sz="1400" b="1" i="1" dirty="0" smtClean="0">
                <a:solidFill>
                  <a:srgbClr val="000066"/>
                </a:solidFill>
                <a:latin typeface="Arial Narrow" panose="020B0606020202030204" pitchFamily="34" charset="0"/>
              </a:rPr>
              <a:t>a 50.000 </a:t>
            </a:r>
            <a:r>
              <a:rPr lang="pt-BR" sz="1400" b="1" i="1" dirty="0">
                <a:solidFill>
                  <a:srgbClr val="000066"/>
                </a:solidFill>
                <a:latin typeface="Arial Narrow" panose="020B0606020202030204" pitchFamily="34" charset="0"/>
              </a:rPr>
              <a:t>(cinquenta mil) habitantes no Censo 2010;</a:t>
            </a:r>
          </a:p>
          <a:p>
            <a:pPr lvl="1" algn="just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pt-BR" sz="1400" b="1" i="1" dirty="0">
                <a:solidFill>
                  <a:srgbClr val="000066"/>
                </a:solidFill>
                <a:latin typeface="Arial Narrow" panose="020B0606020202030204" pitchFamily="34" charset="0"/>
              </a:rPr>
              <a:t>II – até 3 (três) anos, para Municípios com população inferior a 50.000 (cinquenta </a:t>
            </a:r>
            <a:r>
              <a:rPr lang="pt-BR" sz="1400" b="1" i="1" dirty="0" smtClean="0">
                <a:solidFill>
                  <a:srgbClr val="000066"/>
                </a:solidFill>
                <a:latin typeface="Arial Narrow" panose="020B0606020202030204" pitchFamily="34" charset="0"/>
              </a:rPr>
              <a:t>mil) habitantes </a:t>
            </a:r>
            <a:r>
              <a:rPr lang="pt-BR" sz="1400" b="1" i="1" dirty="0">
                <a:solidFill>
                  <a:srgbClr val="000066"/>
                </a:solidFill>
                <a:latin typeface="Arial Narrow" panose="020B0606020202030204" pitchFamily="34" charset="0"/>
              </a:rPr>
              <a:t>no Censo 2010.</a:t>
            </a:r>
          </a:p>
          <a:p>
            <a:pPr lvl="1" algn="just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pt-BR" sz="1400" b="1" i="1" dirty="0">
                <a:solidFill>
                  <a:srgbClr val="000066"/>
                </a:solidFill>
                <a:latin typeface="Arial Narrow" panose="020B0606020202030204" pitchFamily="34" charset="0"/>
              </a:rPr>
              <a:t>Parágrafo único. Os Estados deverão apoiar os Municípios nos estudos </a:t>
            </a:r>
            <a:r>
              <a:rPr lang="pt-BR" sz="1400" b="1" i="1" dirty="0" smtClean="0">
                <a:solidFill>
                  <a:srgbClr val="000066"/>
                </a:solidFill>
                <a:latin typeface="Arial Narrow" panose="020B0606020202030204" pitchFamily="34" charset="0"/>
              </a:rPr>
              <a:t>de regionalização</a:t>
            </a:r>
            <a:r>
              <a:rPr lang="pt-BR" sz="1400" b="1" i="1" dirty="0">
                <a:solidFill>
                  <a:srgbClr val="000066"/>
                </a:solidFill>
                <a:latin typeface="Arial Narrow" panose="020B0606020202030204" pitchFamily="34" charset="0"/>
              </a:rPr>
              <a:t>, na formação de consórcios públicos e no licenciamento ambiental.” (NR)</a:t>
            </a:r>
          </a:p>
        </p:txBody>
      </p:sp>
    </p:spTree>
    <p:extLst>
      <p:ext uri="{BB962C8B-B14F-4D97-AF65-F5344CB8AC3E}">
        <p14:creationId xmlns:p14="http://schemas.microsoft.com/office/powerpoint/2010/main" val="5346735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4" descr="C:\Users\Johnny.Santos\Pictures\gota-de-agua.jpg"/>
          <p:cNvPicPr>
            <a:picLocks noChangeAspect="1" noChangeArrowheads="1"/>
          </p:cNvPicPr>
          <p:nvPr/>
        </p:nvPicPr>
        <p:blipFill>
          <a:blip r:embed="rId2" cstate="print">
            <a:lum bright="70000" contrast="-70000"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colorTemperature colorTemp="4700"/>
                    </a14:imgEffect>
                    <a14:imgEffect>
                      <a14:saturation sat="0"/>
                    </a14:imgEffect>
                  </a14:imgLayer>
                </a14:imgProps>
              </a:ext>
            </a:extLst>
          </a:blip>
          <a:srcRect/>
          <a:stretch>
            <a:fillRect/>
          </a:stretch>
        </p:blipFill>
        <p:spPr bwMode="auto">
          <a:xfrm>
            <a:off x="395536" y="242647"/>
            <a:ext cx="8352928" cy="6210690"/>
          </a:xfrm>
          <a:prstGeom prst="rect">
            <a:avLst/>
          </a:prstGeom>
          <a:noFill/>
        </p:spPr>
      </p:pic>
      <p:sp>
        <p:nvSpPr>
          <p:cNvPr id="10" name="CaixaDeTexto 9"/>
          <p:cNvSpPr txBox="1"/>
          <p:nvPr/>
        </p:nvSpPr>
        <p:spPr>
          <a:xfrm>
            <a:off x="395536" y="2636912"/>
            <a:ext cx="8352928" cy="646331"/>
          </a:xfrm>
          <a:prstGeom prst="rect">
            <a:avLst/>
          </a:prstGeom>
          <a:solidFill>
            <a:schemeClr val="bg1"/>
          </a:solidFill>
          <a:effectLst/>
          <a:scene3d>
            <a:camera prst="orthographicFront"/>
            <a:lightRig rig="threePt" dir="t"/>
          </a:scene3d>
          <a:sp3d>
            <a:bevelT w="139700" prst="cross"/>
          </a:sp3d>
        </p:spPr>
        <p:txBody>
          <a:bodyPr wrap="square">
            <a:spAutoFit/>
          </a:bodyPr>
          <a:lstStyle>
            <a:defPPr>
              <a:defRPr lang="pt-BR"/>
            </a:defPPr>
            <a:lvl1pPr marL="742950" indent="-742950" algn="just">
              <a:buFont typeface="+mj-lt"/>
              <a:buAutoNum type="arabicPeriod" startAt="5"/>
              <a:defRPr sz="4000" b="1">
                <a:solidFill>
                  <a:srgbClr val="000066"/>
                </a:solidFill>
                <a:latin typeface="Arial Narrow" panose="020B0606020202030204" pitchFamily="34" charset="0"/>
              </a:defRPr>
            </a:lvl1pPr>
          </a:lstStyle>
          <a:p>
            <a:pPr marL="0" indent="0" algn="ctr">
              <a:buNone/>
            </a:pPr>
            <a:r>
              <a:rPr lang="pt-BR" sz="3600" dirty="0" smtClean="0"/>
              <a:t>Projeto </a:t>
            </a:r>
            <a:r>
              <a:rPr lang="pt-BR" sz="3600" dirty="0"/>
              <a:t>de Lei Complementar PLP nº 14/2015 </a:t>
            </a:r>
            <a:endParaRPr lang="pt-BR" sz="3600" b="0" dirty="0"/>
          </a:p>
        </p:txBody>
      </p:sp>
    </p:spTree>
    <p:extLst>
      <p:ext uri="{BB962C8B-B14F-4D97-AF65-F5344CB8AC3E}">
        <p14:creationId xmlns:p14="http://schemas.microsoft.com/office/powerpoint/2010/main" val="31129164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Tabela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13727888"/>
              </p:ext>
            </p:extLst>
          </p:nvPr>
        </p:nvGraphicFramePr>
        <p:xfrm>
          <a:off x="360040" y="692696"/>
          <a:ext cx="8388424" cy="381000"/>
        </p:xfrm>
        <a:graphic>
          <a:graphicData uri="http://schemas.openxmlformats.org/drawingml/2006/table">
            <a:tbl>
              <a:tblPr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</a:tblPr>
              <a:tblGrid>
                <a:gridCol w="8388424"/>
              </a:tblGrid>
              <a:tr h="381000">
                <a:tc>
                  <a:txBody>
                    <a:bodyPr/>
                    <a:lstStyle/>
                    <a:p>
                      <a:pPr algn="just"/>
                      <a:r>
                        <a:rPr lang="pt-BR" sz="1800" b="1" i="0" u="none" strike="noStrike" baseline="0" dirty="0" smtClean="0">
                          <a:solidFill>
                            <a:srgbClr val="C00000"/>
                          </a:solidFill>
                          <a:effectLst/>
                          <a:latin typeface="Arial Narrow" panose="020B0606020202030204" pitchFamily="34" charset="0"/>
                        </a:rPr>
                        <a:t>Projeto de Lei Complementar PLP nº 14/2015 - </a:t>
                      </a:r>
                      <a:r>
                        <a:rPr lang="pt-BR" sz="1800" b="1" i="0" u="none" strike="noStrike" kern="1200" baseline="0" dirty="0" smtClean="0">
                          <a:solidFill>
                            <a:srgbClr val="C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Deputado Federal </a:t>
                      </a:r>
                      <a:r>
                        <a:rPr lang="pt-BR" sz="1800" b="1" i="0" u="none" strike="noStrike" kern="1200" baseline="0" dirty="0" err="1" smtClean="0">
                          <a:solidFill>
                            <a:srgbClr val="C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Odelmo</a:t>
                      </a:r>
                      <a:r>
                        <a:rPr lang="pt-BR" sz="1800" b="1" i="0" u="none" strike="noStrike" kern="1200" baseline="0" dirty="0" smtClean="0">
                          <a:solidFill>
                            <a:srgbClr val="C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Leão</a:t>
                      </a:r>
                      <a:endParaRPr lang="pt-BR" sz="1800" b="1" i="0" u="none" strike="noStrike" baseline="0" dirty="0" smtClean="0">
                        <a:solidFill>
                          <a:srgbClr val="C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8" name="CaixaDeTexto 7"/>
          <p:cNvSpPr txBox="1"/>
          <p:nvPr/>
        </p:nvSpPr>
        <p:spPr>
          <a:xfrm>
            <a:off x="395288" y="231031"/>
            <a:ext cx="8353176" cy="461665"/>
          </a:xfrm>
          <a:prstGeom prst="rect">
            <a:avLst/>
          </a:prstGeom>
          <a:solidFill>
            <a:srgbClr val="FFFFFF"/>
          </a:solidFill>
          <a:effectLst/>
        </p:spPr>
        <p:txBody>
          <a:bodyPr wrap="square" anchor="ctr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pt-BR" sz="2400" b="1" kern="0" dirty="0" smtClean="0">
                <a:solidFill>
                  <a:srgbClr val="000066"/>
                </a:solidFill>
                <a:latin typeface="Arial Narrow" panose="020B0606020202030204" pitchFamily="34" charset="0"/>
                <a:cs typeface="Arial" charset="0"/>
              </a:rPr>
              <a:t>Planos e Prazos: Saneamento e Resíduos Sólidos</a:t>
            </a:r>
          </a:p>
        </p:txBody>
      </p:sp>
      <p:sp>
        <p:nvSpPr>
          <p:cNvPr id="13" name="CaixaDeTexto 12"/>
          <p:cNvSpPr txBox="1"/>
          <p:nvPr/>
        </p:nvSpPr>
        <p:spPr>
          <a:xfrm>
            <a:off x="251520" y="1556792"/>
            <a:ext cx="8317048" cy="4896544"/>
          </a:xfrm>
          <a:prstGeom prst="rect">
            <a:avLst/>
          </a:prstGeom>
          <a:solidFill>
            <a:schemeClr val="bg1"/>
          </a:solidFill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square" anchor="ctr">
            <a:noAutofit/>
          </a:bodyPr>
          <a:lstStyle/>
          <a:p>
            <a:pPr marL="342900" indent="-342900" algn="just" fontAlgn="base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/>
            </a:pPr>
            <a:r>
              <a:rPr lang="pt-BR" sz="1600" b="1" dirty="0">
                <a:solidFill>
                  <a:srgbClr val="000066"/>
                </a:solidFill>
                <a:latin typeface="Arial Narrow" panose="020B0606020202030204" pitchFamily="34" charset="0"/>
              </a:rPr>
              <a:t>“ Dispõe sobre a cooperação entre os entes federados tendo em vista assegurar a elaboração e a implementação dos planos de saneamento básico e de resíduos sólidos, altera a Lei Complementar nº 140, de 8 de dezembro de 2011, a Lei nº 12.305, de 2 de agosto de 2010, e a Lei nº 11.445, de 5 de janeiro de 2007, e dá outras </a:t>
            </a:r>
            <a:r>
              <a:rPr lang="pt-BR" sz="1600" b="1" dirty="0" smtClean="0">
                <a:solidFill>
                  <a:srgbClr val="000066"/>
                </a:solidFill>
                <a:latin typeface="Arial Narrow" panose="020B0606020202030204" pitchFamily="34" charset="0"/>
              </a:rPr>
              <a:t>providências.”</a:t>
            </a:r>
          </a:p>
          <a:p>
            <a:pPr lvl="1" algn="just" fontAlgn="base">
              <a:spcBef>
                <a:spcPct val="0"/>
              </a:spcBef>
              <a:spcAft>
                <a:spcPct val="0"/>
              </a:spcAft>
              <a:defRPr/>
            </a:pPr>
            <a:endParaRPr lang="pt-BR" sz="1400" b="1" i="1" dirty="0" smtClean="0">
              <a:solidFill>
                <a:srgbClr val="000066"/>
              </a:solidFill>
              <a:latin typeface="Arial Narrow" panose="020B0606020202030204" pitchFamily="34" charset="0"/>
            </a:endParaRPr>
          </a:p>
          <a:p>
            <a:pPr lvl="1" algn="just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pt-BR" sz="1400" b="1" i="1" dirty="0" smtClean="0">
                <a:solidFill>
                  <a:srgbClr val="000066"/>
                </a:solidFill>
                <a:latin typeface="Arial Narrow" panose="020B0606020202030204" pitchFamily="34" charset="0"/>
              </a:rPr>
              <a:t>“Art</a:t>
            </a:r>
            <a:r>
              <a:rPr lang="pt-BR" sz="1400" b="1" i="1" dirty="0">
                <a:solidFill>
                  <a:srgbClr val="000066"/>
                </a:solidFill>
                <a:latin typeface="Arial Narrow" panose="020B0606020202030204" pitchFamily="34" charset="0"/>
              </a:rPr>
              <a:t>. 2º O caput dos </a:t>
            </a:r>
            <a:r>
              <a:rPr lang="pt-BR" sz="1400" b="1" i="1" dirty="0" err="1">
                <a:solidFill>
                  <a:srgbClr val="000066"/>
                </a:solidFill>
                <a:latin typeface="Arial Narrow" panose="020B0606020202030204" pitchFamily="34" charset="0"/>
              </a:rPr>
              <a:t>arts</a:t>
            </a:r>
            <a:r>
              <a:rPr lang="pt-BR" sz="1400" b="1" i="1" dirty="0">
                <a:solidFill>
                  <a:srgbClr val="000066"/>
                </a:solidFill>
                <a:latin typeface="Arial Narrow" panose="020B0606020202030204" pitchFamily="34" charset="0"/>
              </a:rPr>
              <a:t>. 7º e 8º da Lei Complementar nº 140, de 2011, passam a vigorar acrescidos, respectivamente, das seguintes alíneas XXVI e XXII: </a:t>
            </a:r>
          </a:p>
          <a:p>
            <a:pPr lvl="1" algn="just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pt-BR" sz="1400" b="1" i="1" dirty="0">
                <a:solidFill>
                  <a:srgbClr val="FF0000"/>
                </a:solidFill>
                <a:latin typeface="Arial Narrow" panose="020B0606020202030204" pitchFamily="34" charset="0"/>
              </a:rPr>
              <a:t>“Art. 7º </a:t>
            </a:r>
            <a:r>
              <a:rPr lang="pt-BR" sz="1400" b="1" i="1" dirty="0" smtClean="0">
                <a:solidFill>
                  <a:srgbClr val="FF0000"/>
                </a:solidFill>
                <a:latin typeface="Arial Narrow" panose="020B0606020202030204" pitchFamily="34" charset="0"/>
              </a:rPr>
              <a:t>São ações administrativas da União:</a:t>
            </a:r>
          </a:p>
          <a:p>
            <a:pPr lvl="1" algn="just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pt-BR" sz="1400" b="1" i="1" dirty="0" smtClean="0">
                <a:solidFill>
                  <a:srgbClr val="000066"/>
                </a:solidFill>
                <a:latin typeface="Arial Narrow" panose="020B0606020202030204" pitchFamily="34" charset="0"/>
              </a:rPr>
              <a:t>........................................................................................................................................................................................ </a:t>
            </a:r>
            <a:endParaRPr lang="pt-BR" sz="1400" b="1" i="1" dirty="0">
              <a:solidFill>
                <a:srgbClr val="000066"/>
              </a:solidFill>
              <a:latin typeface="Arial Narrow" panose="020B0606020202030204" pitchFamily="34" charset="0"/>
            </a:endParaRPr>
          </a:p>
          <a:p>
            <a:pPr lvl="1" algn="just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pt-BR" sz="1400" b="1" i="1" dirty="0">
                <a:solidFill>
                  <a:srgbClr val="000066"/>
                </a:solidFill>
                <a:latin typeface="Arial Narrow" panose="020B0606020202030204" pitchFamily="34" charset="0"/>
              </a:rPr>
              <a:t>XXVI – elaborar e implementar os planos nacionais de saneamento básico e de resíduos sólidos, e apoiar técnica e financeiramente os planos estaduais e municipais nesse campo. (NR</a:t>
            </a:r>
            <a:r>
              <a:rPr lang="pt-BR" sz="1400" b="1" i="1" dirty="0" smtClean="0">
                <a:solidFill>
                  <a:srgbClr val="000066"/>
                </a:solidFill>
                <a:latin typeface="Arial Narrow" panose="020B0606020202030204" pitchFamily="34" charset="0"/>
              </a:rPr>
              <a:t>)”</a:t>
            </a:r>
          </a:p>
          <a:p>
            <a:pPr lvl="1" algn="just" fontAlgn="base">
              <a:spcBef>
                <a:spcPct val="0"/>
              </a:spcBef>
              <a:spcAft>
                <a:spcPct val="0"/>
              </a:spcAft>
              <a:defRPr/>
            </a:pPr>
            <a:endParaRPr lang="pt-BR" sz="1400" b="1" i="1" dirty="0" smtClean="0">
              <a:solidFill>
                <a:srgbClr val="000066"/>
              </a:solidFill>
              <a:latin typeface="Arial Narrow" panose="020B0606020202030204" pitchFamily="34" charset="0"/>
            </a:endParaRPr>
          </a:p>
          <a:p>
            <a:pPr marL="342900" lvl="1" indent="-342900" algn="just" fontAlgn="base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/>
            </a:pPr>
            <a:r>
              <a:rPr lang="pt-BR" sz="1600" b="1" dirty="0">
                <a:solidFill>
                  <a:srgbClr val="000066"/>
                </a:solidFill>
                <a:latin typeface="Arial Narrow" panose="020B0606020202030204" pitchFamily="34" charset="0"/>
              </a:rPr>
              <a:t>Comentários SNSA</a:t>
            </a:r>
            <a:r>
              <a:rPr lang="pt-BR" sz="1600" b="1" dirty="0" smtClean="0">
                <a:solidFill>
                  <a:srgbClr val="000066"/>
                </a:solidFill>
                <a:latin typeface="Arial Narrow" panose="020B0606020202030204" pitchFamily="34" charset="0"/>
              </a:rPr>
              <a:t>:</a:t>
            </a:r>
          </a:p>
          <a:p>
            <a:pPr marL="0" lvl="1" algn="just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pt-BR" sz="1600" b="1" dirty="0" smtClean="0">
                <a:solidFill>
                  <a:srgbClr val="000066"/>
                </a:solidFill>
                <a:latin typeface="Arial Narrow" panose="020B0606020202030204" pitchFamily="34" charset="0"/>
              </a:rPr>
              <a:t>As leis nº 11.445/2007 e nº 12.305 já contempla a questão da elaboração dos planos nacionais de saneamento e resíduos sólidos, respectivamente. Estabelecendo ainda a responsabilidade, respectivamente, do Ministério das Cidades e do Meio Ambiente por tais planos, sendo que no caso do saneamento básico, o PLANSAB já se encontra elaborado. Quanto ao apoio técnico e financeiro aos Estados e Municípios o Governo Federal, apesar das limitações, </a:t>
            </a:r>
            <a:r>
              <a:rPr lang="pt-BR" sz="1600" b="1" dirty="0" smtClean="0">
                <a:solidFill>
                  <a:srgbClr val="000066"/>
                </a:solidFill>
                <a:latin typeface="Arial Narrow" panose="020B0606020202030204" pitchFamily="34" charset="0"/>
              </a:rPr>
              <a:t>o mesmo está sendo realizado, </a:t>
            </a:r>
            <a:r>
              <a:rPr lang="pt-BR" sz="1600" b="1" dirty="0" smtClean="0">
                <a:solidFill>
                  <a:srgbClr val="000066"/>
                </a:solidFill>
                <a:latin typeface="Arial Narrow" panose="020B0606020202030204" pitchFamily="34" charset="0"/>
              </a:rPr>
              <a:t>mediante o financiamento de ações, programas de capacitação e publicações técnicas. Portanto, o dispositivo proposto é dispensável</a:t>
            </a:r>
            <a:endParaRPr lang="pt-BR" sz="1600" b="1" dirty="0">
              <a:solidFill>
                <a:srgbClr val="000066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65086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Tabela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8438269"/>
              </p:ext>
            </p:extLst>
          </p:nvPr>
        </p:nvGraphicFramePr>
        <p:xfrm>
          <a:off x="360040" y="692696"/>
          <a:ext cx="8388424" cy="381000"/>
        </p:xfrm>
        <a:graphic>
          <a:graphicData uri="http://schemas.openxmlformats.org/drawingml/2006/table">
            <a:tbl>
              <a:tblPr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</a:tblPr>
              <a:tblGrid>
                <a:gridCol w="8388424"/>
              </a:tblGrid>
              <a:tr h="381000">
                <a:tc>
                  <a:txBody>
                    <a:bodyPr/>
                    <a:lstStyle/>
                    <a:p>
                      <a:pPr algn="just"/>
                      <a:r>
                        <a:rPr lang="pt-BR" sz="1800" b="1" i="0" u="none" strike="noStrike" baseline="0" dirty="0" smtClean="0">
                          <a:solidFill>
                            <a:srgbClr val="C00000"/>
                          </a:solidFill>
                          <a:effectLst/>
                          <a:latin typeface="Arial Narrow" panose="020B0606020202030204" pitchFamily="34" charset="0"/>
                        </a:rPr>
                        <a:t>Projeto de Lei Complementar PLP nº 14/2015 - </a:t>
                      </a:r>
                      <a:r>
                        <a:rPr lang="pt-BR" sz="1800" b="1" i="0" u="none" strike="noStrike" kern="1200" baseline="0" dirty="0" smtClean="0">
                          <a:solidFill>
                            <a:srgbClr val="C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Deputado Federal </a:t>
                      </a:r>
                      <a:r>
                        <a:rPr lang="pt-BR" sz="1800" b="1" i="0" u="none" strike="noStrike" kern="1200" baseline="0" dirty="0" err="1" smtClean="0">
                          <a:solidFill>
                            <a:srgbClr val="C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Odelmo</a:t>
                      </a:r>
                      <a:r>
                        <a:rPr lang="pt-BR" sz="1800" b="1" i="0" u="none" strike="noStrike" kern="1200" baseline="0" dirty="0" smtClean="0">
                          <a:solidFill>
                            <a:srgbClr val="C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Leão</a:t>
                      </a:r>
                      <a:endParaRPr lang="pt-BR" sz="1800" b="1" i="0" u="none" strike="noStrike" baseline="0" dirty="0" smtClean="0">
                        <a:solidFill>
                          <a:srgbClr val="C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8" name="CaixaDeTexto 7"/>
          <p:cNvSpPr txBox="1"/>
          <p:nvPr/>
        </p:nvSpPr>
        <p:spPr>
          <a:xfrm>
            <a:off x="395288" y="231031"/>
            <a:ext cx="8353176" cy="461665"/>
          </a:xfrm>
          <a:prstGeom prst="rect">
            <a:avLst/>
          </a:prstGeom>
          <a:solidFill>
            <a:srgbClr val="FFFFFF"/>
          </a:solidFill>
          <a:effectLst/>
        </p:spPr>
        <p:txBody>
          <a:bodyPr wrap="square" anchor="ctr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pt-BR" sz="2400" b="1" kern="0" dirty="0" smtClean="0">
                <a:solidFill>
                  <a:srgbClr val="000066"/>
                </a:solidFill>
                <a:latin typeface="Arial Narrow" panose="020B0606020202030204" pitchFamily="34" charset="0"/>
                <a:cs typeface="Arial" charset="0"/>
              </a:rPr>
              <a:t>Planos e Prazos: Saneamento e Resíduos Sólidos</a:t>
            </a:r>
          </a:p>
        </p:txBody>
      </p:sp>
      <p:sp>
        <p:nvSpPr>
          <p:cNvPr id="13" name="CaixaDeTexto 12"/>
          <p:cNvSpPr txBox="1"/>
          <p:nvPr/>
        </p:nvSpPr>
        <p:spPr>
          <a:xfrm>
            <a:off x="251520" y="1556792"/>
            <a:ext cx="8317048" cy="4896544"/>
          </a:xfrm>
          <a:prstGeom prst="rect">
            <a:avLst/>
          </a:prstGeom>
          <a:solidFill>
            <a:schemeClr val="bg1"/>
          </a:solidFill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square" anchor="ctr">
            <a:noAutofit/>
          </a:bodyPr>
          <a:lstStyle/>
          <a:p>
            <a:pPr marL="342900" indent="-342900" algn="just" fontAlgn="base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/>
            </a:pPr>
            <a:r>
              <a:rPr lang="pt-BR" sz="1600" b="1" dirty="0">
                <a:solidFill>
                  <a:srgbClr val="000066"/>
                </a:solidFill>
                <a:latin typeface="Arial Narrow" panose="020B0606020202030204" pitchFamily="34" charset="0"/>
              </a:rPr>
              <a:t>“ Dispõe sobre a cooperação entre os entes federados tendo em vista assegurar a elaboração e a implementação dos planos de saneamento básico e de resíduos sólidos, altera a Lei Complementar nº 140, de 8 de dezembro de 2011, a Lei nº 12.305, de 2 de agosto de 2010, e a Lei nº 11.445, de 5 de janeiro de 2007, e dá outras </a:t>
            </a:r>
            <a:r>
              <a:rPr lang="pt-BR" sz="1600" b="1" dirty="0" smtClean="0">
                <a:solidFill>
                  <a:srgbClr val="000066"/>
                </a:solidFill>
                <a:latin typeface="Arial Narrow" panose="020B0606020202030204" pitchFamily="34" charset="0"/>
              </a:rPr>
              <a:t>providências.”</a:t>
            </a:r>
          </a:p>
          <a:p>
            <a:pPr lvl="1" algn="just" fontAlgn="base">
              <a:spcBef>
                <a:spcPct val="0"/>
              </a:spcBef>
              <a:spcAft>
                <a:spcPct val="0"/>
              </a:spcAft>
              <a:defRPr/>
            </a:pPr>
            <a:endParaRPr lang="pt-BR" sz="1400" b="1" i="1" dirty="0" smtClean="0">
              <a:solidFill>
                <a:srgbClr val="000066"/>
              </a:solidFill>
              <a:latin typeface="Arial Narrow" panose="020B0606020202030204" pitchFamily="34" charset="0"/>
            </a:endParaRPr>
          </a:p>
          <a:p>
            <a:pPr lvl="1" algn="just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pt-BR" sz="1400" b="1" i="1" dirty="0" smtClean="0">
                <a:solidFill>
                  <a:srgbClr val="000066"/>
                </a:solidFill>
                <a:latin typeface="Arial Narrow" panose="020B0606020202030204" pitchFamily="34" charset="0"/>
              </a:rPr>
              <a:t>“Art</a:t>
            </a:r>
            <a:r>
              <a:rPr lang="pt-BR" sz="1400" b="1" i="1" dirty="0">
                <a:solidFill>
                  <a:srgbClr val="000066"/>
                </a:solidFill>
                <a:latin typeface="Arial Narrow" panose="020B0606020202030204" pitchFamily="34" charset="0"/>
              </a:rPr>
              <a:t>. 2º O caput dos </a:t>
            </a:r>
            <a:r>
              <a:rPr lang="pt-BR" sz="1400" b="1" i="1" dirty="0" err="1">
                <a:solidFill>
                  <a:srgbClr val="000066"/>
                </a:solidFill>
                <a:latin typeface="Arial Narrow" panose="020B0606020202030204" pitchFamily="34" charset="0"/>
              </a:rPr>
              <a:t>arts</a:t>
            </a:r>
            <a:r>
              <a:rPr lang="pt-BR" sz="1400" b="1" i="1" dirty="0">
                <a:solidFill>
                  <a:srgbClr val="000066"/>
                </a:solidFill>
                <a:latin typeface="Arial Narrow" panose="020B0606020202030204" pitchFamily="34" charset="0"/>
              </a:rPr>
              <a:t>. 7º e 8º da Lei Complementar nº 140, de 2011, passam a vigorar acrescidos, respectivamente, das seguintes alíneas XXVI e XXII: </a:t>
            </a:r>
          </a:p>
          <a:p>
            <a:pPr lvl="1" algn="just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pt-BR" sz="1400" b="1" i="1" dirty="0">
                <a:solidFill>
                  <a:srgbClr val="000066"/>
                </a:solidFill>
                <a:latin typeface="Arial Narrow" panose="020B0606020202030204" pitchFamily="34" charset="0"/>
              </a:rPr>
              <a:t> </a:t>
            </a:r>
            <a:r>
              <a:rPr lang="pt-BR" sz="1400" b="1" i="1" dirty="0">
                <a:solidFill>
                  <a:srgbClr val="FF0000"/>
                </a:solidFill>
                <a:latin typeface="Arial Narrow" panose="020B0606020202030204" pitchFamily="34" charset="0"/>
              </a:rPr>
              <a:t>“Art. 8º </a:t>
            </a:r>
            <a:r>
              <a:rPr lang="pt-BR" sz="1400" b="1" i="1" dirty="0" smtClean="0">
                <a:solidFill>
                  <a:srgbClr val="FF0000"/>
                </a:solidFill>
                <a:latin typeface="Arial Narrow" panose="020B0606020202030204" pitchFamily="34" charset="0"/>
              </a:rPr>
              <a:t>São ações administrativas dos Estados:</a:t>
            </a:r>
          </a:p>
          <a:p>
            <a:pPr lvl="1" algn="just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pt-BR" sz="1400" b="1" i="1" dirty="0" smtClean="0">
                <a:solidFill>
                  <a:srgbClr val="000066"/>
                </a:solidFill>
                <a:latin typeface="Arial Narrow" panose="020B0606020202030204" pitchFamily="34" charset="0"/>
              </a:rPr>
              <a:t>-----------------------------------------------------------------------------------------------------------------------------------------------------------</a:t>
            </a:r>
            <a:endParaRPr lang="pt-BR" sz="1400" b="1" i="1" dirty="0">
              <a:solidFill>
                <a:srgbClr val="000066"/>
              </a:solidFill>
              <a:latin typeface="Arial Narrow" panose="020B0606020202030204" pitchFamily="34" charset="0"/>
            </a:endParaRPr>
          </a:p>
          <a:p>
            <a:pPr lvl="1" algn="just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pt-BR" sz="1400" b="1" i="1" dirty="0">
                <a:solidFill>
                  <a:srgbClr val="000066"/>
                </a:solidFill>
                <a:latin typeface="Arial Narrow" panose="020B0606020202030204" pitchFamily="34" charset="0"/>
              </a:rPr>
              <a:t>XXII – elaborar e implementar os planos estaduais de saneamento básico e de resíduos sólidos, e apoiar técnica e financeiramente os planos municipais nesse campo realizados pelos municípios, isoladamente ou mediante consórcios municipais. (NR</a:t>
            </a:r>
            <a:r>
              <a:rPr lang="pt-BR" sz="1400" b="1" i="1" dirty="0" smtClean="0">
                <a:solidFill>
                  <a:srgbClr val="000066"/>
                </a:solidFill>
                <a:latin typeface="Arial Narrow" panose="020B0606020202030204" pitchFamily="34" charset="0"/>
              </a:rPr>
              <a:t>)”</a:t>
            </a:r>
          </a:p>
          <a:p>
            <a:pPr lvl="1" algn="just" fontAlgn="base">
              <a:spcBef>
                <a:spcPct val="0"/>
              </a:spcBef>
              <a:spcAft>
                <a:spcPct val="0"/>
              </a:spcAft>
              <a:defRPr/>
            </a:pPr>
            <a:endParaRPr lang="pt-BR" sz="1400" b="1" i="1" dirty="0">
              <a:solidFill>
                <a:srgbClr val="000066"/>
              </a:solidFill>
              <a:latin typeface="Arial Narrow" panose="020B0606020202030204" pitchFamily="34" charset="0"/>
            </a:endParaRPr>
          </a:p>
          <a:p>
            <a:pPr lvl="1" algn="just" fontAlgn="base">
              <a:spcBef>
                <a:spcPct val="0"/>
              </a:spcBef>
              <a:spcAft>
                <a:spcPct val="0"/>
              </a:spcAft>
              <a:defRPr/>
            </a:pPr>
            <a:endParaRPr lang="pt-BR" sz="1400" b="1" i="1" dirty="0" smtClean="0">
              <a:solidFill>
                <a:srgbClr val="000066"/>
              </a:solidFill>
              <a:latin typeface="Arial Narrow" panose="020B0606020202030204" pitchFamily="34" charset="0"/>
            </a:endParaRPr>
          </a:p>
          <a:p>
            <a:pPr lvl="1" algn="just" fontAlgn="base">
              <a:spcBef>
                <a:spcPct val="0"/>
              </a:spcBef>
              <a:spcAft>
                <a:spcPct val="0"/>
              </a:spcAft>
              <a:defRPr/>
            </a:pPr>
            <a:endParaRPr lang="pt-BR" sz="1400" b="1" i="1" dirty="0">
              <a:solidFill>
                <a:srgbClr val="000066"/>
              </a:solidFill>
              <a:latin typeface="Arial Narrow" panose="020B0606020202030204" pitchFamily="34" charset="0"/>
            </a:endParaRPr>
          </a:p>
          <a:p>
            <a:pPr lvl="1" algn="just" fontAlgn="base">
              <a:spcBef>
                <a:spcPct val="0"/>
              </a:spcBef>
              <a:spcAft>
                <a:spcPct val="0"/>
              </a:spcAft>
              <a:defRPr/>
            </a:pPr>
            <a:endParaRPr lang="pt-BR" sz="1400" b="1" i="1" dirty="0" smtClean="0">
              <a:solidFill>
                <a:srgbClr val="000066"/>
              </a:solidFill>
              <a:latin typeface="Arial Narrow" panose="020B0606020202030204" pitchFamily="34" charset="0"/>
            </a:endParaRPr>
          </a:p>
          <a:p>
            <a:pPr lvl="1" algn="just" fontAlgn="base">
              <a:spcBef>
                <a:spcPct val="0"/>
              </a:spcBef>
              <a:spcAft>
                <a:spcPct val="0"/>
              </a:spcAft>
              <a:defRPr/>
            </a:pPr>
            <a:endParaRPr lang="pt-BR" sz="1400" b="1" i="1" dirty="0">
              <a:solidFill>
                <a:srgbClr val="000066"/>
              </a:solidFill>
              <a:latin typeface="Arial Narrow" panose="020B0606020202030204" pitchFamily="34" charset="0"/>
            </a:endParaRPr>
          </a:p>
          <a:p>
            <a:pPr lvl="1" algn="just" fontAlgn="base">
              <a:spcBef>
                <a:spcPct val="0"/>
              </a:spcBef>
              <a:spcAft>
                <a:spcPct val="0"/>
              </a:spcAft>
              <a:defRPr/>
            </a:pPr>
            <a:endParaRPr lang="pt-BR" sz="1400" b="1" i="1" dirty="0" smtClean="0">
              <a:solidFill>
                <a:srgbClr val="000066"/>
              </a:solidFill>
              <a:latin typeface="Arial Narrow" panose="020B0606020202030204" pitchFamily="34" charset="0"/>
            </a:endParaRPr>
          </a:p>
          <a:p>
            <a:pPr lvl="1" algn="just" fontAlgn="base">
              <a:spcBef>
                <a:spcPct val="0"/>
              </a:spcBef>
              <a:spcAft>
                <a:spcPct val="0"/>
              </a:spcAft>
              <a:defRPr/>
            </a:pPr>
            <a:endParaRPr lang="pt-BR" sz="1400" b="1" i="1" dirty="0">
              <a:solidFill>
                <a:srgbClr val="000066"/>
              </a:solidFill>
              <a:latin typeface="Arial Narrow" panose="020B0606020202030204" pitchFamily="34" charset="0"/>
            </a:endParaRPr>
          </a:p>
          <a:p>
            <a:pPr lvl="1" algn="just" fontAlgn="base">
              <a:spcBef>
                <a:spcPct val="0"/>
              </a:spcBef>
              <a:spcAft>
                <a:spcPct val="0"/>
              </a:spcAft>
              <a:defRPr/>
            </a:pPr>
            <a:endParaRPr lang="pt-BR" sz="1400" b="1" i="1" dirty="0" smtClean="0">
              <a:solidFill>
                <a:srgbClr val="000066"/>
              </a:solidFill>
              <a:latin typeface="Arial Narrow" panose="020B0606020202030204" pitchFamily="34" charset="0"/>
            </a:endParaRPr>
          </a:p>
          <a:p>
            <a:pPr lvl="1" algn="just" fontAlgn="base">
              <a:spcBef>
                <a:spcPct val="0"/>
              </a:spcBef>
              <a:spcAft>
                <a:spcPct val="0"/>
              </a:spcAft>
              <a:defRPr/>
            </a:pPr>
            <a:endParaRPr lang="pt-BR" sz="1400" b="1" i="1" dirty="0">
              <a:solidFill>
                <a:srgbClr val="000066"/>
              </a:solidFill>
              <a:latin typeface="Arial Narrow" panose="020B0606020202030204" pitchFamily="34" charset="0"/>
            </a:endParaRPr>
          </a:p>
          <a:p>
            <a:pPr lvl="1" algn="just" fontAlgn="base">
              <a:spcBef>
                <a:spcPct val="0"/>
              </a:spcBef>
              <a:spcAft>
                <a:spcPct val="0"/>
              </a:spcAft>
              <a:defRPr/>
            </a:pPr>
            <a:endParaRPr lang="pt-BR" sz="1400" b="1" i="1" dirty="0" smtClean="0">
              <a:solidFill>
                <a:srgbClr val="000066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041926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Tabela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36191789"/>
              </p:ext>
            </p:extLst>
          </p:nvPr>
        </p:nvGraphicFramePr>
        <p:xfrm>
          <a:off x="360040" y="548680"/>
          <a:ext cx="8388424" cy="381000"/>
        </p:xfrm>
        <a:graphic>
          <a:graphicData uri="http://schemas.openxmlformats.org/drawingml/2006/table">
            <a:tbl>
              <a:tblPr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</a:tblPr>
              <a:tblGrid>
                <a:gridCol w="8388424"/>
              </a:tblGrid>
              <a:tr h="381000">
                <a:tc>
                  <a:txBody>
                    <a:bodyPr/>
                    <a:lstStyle/>
                    <a:p>
                      <a:pPr algn="just"/>
                      <a:r>
                        <a:rPr lang="pt-BR" sz="1800" b="1" i="0" u="none" strike="noStrike" baseline="0" dirty="0" smtClean="0">
                          <a:solidFill>
                            <a:srgbClr val="C00000"/>
                          </a:solidFill>
                          <a:effectLst/>
                          <a:latin typeface="Arial Narrow" panose="020B0606020202030204" pitchFamily="34" charset="0"/>
                        </a:rPr>
                        <a:t>Projeto de Lei Complementar PLP nº 14/2015 - </a:t>
                      </a:r>
                      <a:r>
                        <a:rPr lang="pt-BR" sz="1800" b="1" i="0" u="none" strike="noStrike" kern="1200" baseline="0" dirty="0" smtClean="0">
                          <a:solidFill>
                            <a:srgbClr val="C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Deputado Federal </a:t>
                      </a:r>
                      <a:r>
                        <a:rPr lang="pt-BR" sz="1800" b="1" i="0" u="none" strike="noStrike" kern="1200" baseline="0" dirty="0" err="1" smtClean="0">
                          <a:solidFill>
                            <a:srgbClr val="C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Odelmo</a:t>
                      </a:r>
                      <a:r>
                        <a:rPr lang="pt-BR" sz="1800" b="1" i="0" u="none" strike="noStrike" kern="1200" baseline="0" dirty="0" smtClean="0">
                          <a:solidFill>
                            <a:srgbClr val="C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Leão</a:t>
                      </a:r>
                      <a:endParaRPr lang="pt-BR" sz="1800" b="1" i="0" u="none" strike="noStrike" baseline="0" dirty="0" smtClean="0">
                        <a:solidFill>
                          <a:srgbClr val="C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8" name="CaixaDeTexto 7"/>
          <p:cNvSpPr txBox="1"/>
          <p:nvPr/>
        </p:nvSpPr>
        <p:spPr>
          <a:xfrm>
            <a:off x="395288" y="231031"/>
            <a:ext cx="8353176" cy="461665"/>
          </a:xfrm>
          <a:prstGeom prst="rect">
            <a:avLst/>
          </a:prstGeom>
          <a:solidFill>
            <a:srgbClr val="FFFFFF"/>
          </a:solidFill>
          <a:effectLst/>
        </p:spPr>
        <p:txBody>
          <a:bodyPr wrap="square" anchor="ctr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pt-BR" sz="2400" b="1" kern="0" dirty="0" smtClean="0">
                <a:solidFill>
                  <a:srgbClr val="000066"/>
                </a:solidFill>
                <a:latin typeface="Arial Narrow" panose="020B0606020202030204" pitchFamily="34" charset="0"/>
                <a:cs typeface="Arial" charset="0"/>
              </a:rPr>
              <a:t>Planos e Prazos: Saneamento e Resíduos Sólidos</a:t>
            </a:r>
          </a:p>
        </p:txBody>
      </p:sp>
      <p:sp>
        <p:nvSpPr>
          <p:cNvPr id="13" name="CaixaDeTexto 12"/>
          <p:cNvSpPr txBox="1"/>
          <p:nvPr/>
        </p:nvSpPr>
        <p:spPr>
          <a:xfrm>
            <a:off x="251520" y="980728"/>
            <a:ext cx="8317048" cy="5472608"/>
          </a:xfrm>
          <a:prstGeom prst="rect">
            <a:avLst/>
          </a:prstGeom>
          <a:solidFill>
            <a:schemeClr val="bg1"/>
          </a:solidFill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square" anchor="ctr">
            <a:noAutofit/>
          </a:bodyPr>
          <a:lstStyle/>
          <a:p>
            <a:pPr marL="342900" indent="-342900" algn="just" fontAlgn="base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/>
            </a:pPr>
            <a:r>
              <a:rPr lang="pt-BR" sz="1600" b="1" dirty="0">
                <a:solidFill>
                  <a:srgbClr val="000066"/>
                </a:solidFill>
                <a:latin typeface="Arial Narrow" panose="020B0606020202030204" pitchFamily="34" charset="0"/>
              </a:rPr>
              <a:t>“ Dispõe sobre a cooperação entre os entes federados tendo em vista assegurar a elaboração e a implementação dos planos de saneamento básico e de resíduos sólidos, altera a Lei Complementar nº 140, de 8 de dezembro de 2011, a Lei nº 12.305, de 2 de agosto de 2010, e a Lei nº 11.445, de 5 de janeiro de 2007, e dá outras </a:t>
            </a:r>
            <a:r>
              <a:rPr lang="pt-BR" sz="1600" b="1" dirty="0" smtClean="0">
                <a:solidFill>
                  <a:srgbClr val="000066"/>
                </a:solidFill>
                <a:latin typeface="Arial Narrow" panose="020B0606020202030204" pitchFamily="34" charset="0"/>
              </a:rPr>
              <a:t>providências.”</a:t>
            </a:r>
          </a:p>
          <a:p>
            <a:pPr lvl="1" algn="just" fontAlgn="base">
              <a:spcBef>
                <a:spcPct val="0"/>
              </a:spcBef>
              <a:spcAft>
                <a:spcPct val="0"/>
              </a:spcAft>
              <a:defRPr/>
            </a:pPr>
            <a:endParaRPr lang="pt-BR" sz="1400" b="1" i="1" dirty="0" smtClean="0">
              <a:solidFill>
                <a:srgbClr val="000066"/>
              </a:solidFill>
              <a:latin typeface="Arial Narrow" panose="020B0606020202030204" pitchFamily="34" charset="0"/>
            </a:endParaRPr>
          </a:p>
          <a:p>
            <a:pPr lvl="1" algn="just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pt-BR" sz="1400" b="1" i="1" dirty="0">
                <a:solidFill>
                  <a:srgbClr val="000066"/>
                </a:solidFill>
                <a:latin typeface="Arial Narrow" panose="020B0606020202030204" pitchFamily="34" charset="0"/>
              </a:rPr>
              <a:t>Art. 3º O art. 16 da Lei Complementar nº 140, de 2011, passa a vigorar acrescido do seguinte § 2º, renomeando-se o atual parágrafo único para § 1º: </a:t>
            </a:r>
          </a:p>
          <a:p>
            <a:pPr lvl="1" algn="just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pt-BR" sz="1400" b="1" i="1" dirty="0">
                <a:solidFill>
                  <a:srgbClr val="FF0000"/>
                </a:solidFill>
                <a:latin typeface="Arial Narrow" panose="020B0606020202030204" pitchFamily="34" charset="0"/>
              </a:rPr>
              <a:t>“Art. 16. </a:t>
            </a:r>
            <a:r>
              <a:rPr lang="pt-BR" sz="1400" b="1" i="1" dirty="0" smtClean="0">
                <a:solidFill>
                  <a:srgbClr val="FF0000"/>
                </a:solidFill>
                <a:latin typeface="Arial Narrow" panose="020B0606020202030204" pitchFamily="34" charset="0"/>
              </a:rPr>
              <a:t>A ação administrativa subsidiária dos entes federativos dar-se-á por meio do apoio técnico, científico, administrativo ou financeiro, sem prejuízo de outras cooperações</a:t>
            </a:r>
          </a:p>
          <a:p>
            <a:pPr lvl="1" algn="just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pt-BR" sz="1400" b="1" i="1" dirty="0" smtClean="0">
                <a:solidFill>
                  <a:srgbClr val="000066"/>
                </a:solidFill>
                <a:latin typeface="Arial Narrow" panose="020B0606020202030204" pitchFamily="34" charset="0"/>
              </a:rPr>
              <a:t>......................................................................................................................................................................................... </a:t>
            </a:r>
            <a:endParaRPr lang="pt-BR" sz="1400" b="1" i="1" dirty="0">
              <a:solidFill>
                <a:srgbClr val="000066"/>
              </a:solidFill>
              <a:latin typeface="Arial Narrow" panose="020B0606020202030204" pitchFamily="34" charset="0"/>
            </a:endParaRPr>
          </a:p>
          <a:p>
            <a:pPr lvl="1" algn="just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pt-BR" sz="1400" b="1" i="1" dirty="0">
                <a:solidFill>
                  <a:srgbClr val="000066"/>
                </a:solidFill>
                <a:latin typeface="Arial Narrow" panose="020B0606020202030204" pitchFamily="34" charset="0"/>
              </a:rPr>
              <a:t>§ 2º A atuação subsidiária da União em apoio a estados e municípios, bem como a atuação subsidiária dos estados em apoio aos municípios: </a:t>
            </a:r>
          </a:p>
          <a:p>
            <a:pPr lvl="1" algn="just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pt-BR" sz="1400" b="1" i="1" dirty="0">
                <a:solidFill>
                  <a:srgbClr val="000066"/>
                </a:solidFill>
                <a:latin typeface="Arial Narrow" panose="020B0606020202030204" pitchFamily="34" charset="0"/>
              </a:rPr>
              <a:t>I – priorizará: </a:t>
            </a:r>
          </a:p>
          <a:p>
            <a:pPr lvl="1" algn="just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pt-BR" sz="1400" b="1" i="1" dirty="0">
                <a:solidFill>
                  <a:srgbClr val="000066"/>
                </a:solidFill>
                <a:latin typeface="Arial Narrow" panose="020B0606020202030204" pitchFamily="34" charset="0"/>
              </a:rPr>
              <a:t>a) os entes federados com maiores carências técnicas ou financeiras em relação à consecução dos objetivos da Política Nacional do Meio Ambiente; e </a:t>
            </a:r>
          </a:p>
          <a:p>
            <a:pPr lvl="1" algn="just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pt-BR" sz="1400" b="1" i="1" dirty="0">
                <a:solidFill>
                  <a:srgbClr val="000066"/>
                </a:solidFill>
                <a:latin typeface="Arial Narrow" panose="020B0606020202030204" pitchFamily="34" charset="0"/>
              </a:rPr>
              <a:t>b) a adoção dos consórcios públicos e outras soluções de integração de ações; e </a:t>
            </a:r>
          </a:p>
          <a:p>
            <a:pPr lvl="1" algn="just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pt-BR" sz="1400" b="1" i="1" dirty="0">
                <a:solidFill>
                  <a:srgbClr val="000066"/>
                </a:solidFill>
                <a:latin typeface="Arial Narrow" panose="020B0606020202030204" pitchFamily="34" charset="0"/>
              </a:rPr>
              <a:t>II – abrangerá o conjunto de ações afetas à política ambiental e, também, os planos estaduais e municipais de saneamento básico e de resíduos sólidos e outras </a:t>
            </a:r>
            <a:r>
              <a:rPr lang="pt-BR" sz="1400" b="1" i="1" dirty="0" smtClean="0">
                <a:solidFill>
                  <a:srgbClr val="000066"/>
                </a:solidFill>
                <a:latin typeface="Arial Narrow" panose="020B0606020202030204" pitchFamily="34" charset="0"/>
              </a:rPr>
              <a:t>ações </a:t>
            </a:r>
            <a:r>
              <a:rPr lang="pt-BR" sz="1400" b="1" i="1" dirty="0">
                <a:solidFill>
                  <a:srgbClr val="000066"/>
                </a:solidFill>
                <a:latin typeface="Arial Narrow" panose="020B0606020202030204" pitchFamily="34" charset="0"/>
              </a:rPr>
              <a:t>no campo do desenvolvimento urbano com repercussões na qualidade ambiental. (NR)”</a:t>
            </a:r>
          </a:p>
          <a:p>
            <a:pPr lvl="1" algn="just" fontAlgn="base">
              <a:spcBef>
                <a:spcPct val="0"/>
              </a:spcBef>
              <a:spcAft>
                <a:spcPct val="0"/>
              </a:spcAft>
              <a:defRPr/>
            </a:pPr>
            <a:endParaRPr lang="pt-BR" sz="1400" b="1" i="1" dirty="0" smtClean="0">
              <a:solidFill>
                <a:srgbClr val="000066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144295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ixaDeTexto 4"/>
          <p:cNvSpPr txBox="1"/>
          <p:nvPr/>
        </p:nvSpPr>
        <p:spPr>
          <a:xfrm>
            <a:off x="0" y="6453336"/>
            <a:ext cx="9144000" cy="404664"/>
          </a:xfrm>
          <a:prstGeom prst="rect">
            <a:avLst/>
          </a:prstGeom>
          <a:solidFill>
            <a:schemeClr val="bg1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0" anchor="ctr">
            <a:no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endParaRPr lang="pt-BR" b="1" dirty="0">
              <a:solidFill>
                <a:srgbClr val="000066"/>
              </a:solidFill>
              <a:latin typeface="Arial Narrow" panose="020B0606020202030204" pitchFamily="34" charset="0"/>
            </a:endParaRPr>
          </a:p>
        </p:txBody>
      </p:sp>
      <p:graphicFrame>
        <p:nvGraphicFramePr>
          <p:cNvPr id="11" name="Tabela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42279355"/>
              </p:ext>
            </p:extLst>
          </p:nvPr>
        </p:nvGraphicFramePr>
        <p:xfrm>
          <a:off x="360040" y="548680"/>
          <a:ext cx="8388424" cy="381000"/>
        </p:xfrm>
        <a:graphic>
          <a:graphicData uri="http://schemas.openxmlformats.org/drawingml/2006/table">
            <a:tbl>
              <a:tblPr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</a:tblPr>
              <a:tblGrid>
                <a:gridCol w="8388424"/>
              </a:tblGrid>
              <a:tr h="381000">
                <a:tc>
                  <a:txBody>
                    <a:bodyPr/>
                    <a:lstStyle/>
                    <a:p>
                      <a:pPr algn="just"/>
                      <a:r>
                        <a:rPr lang="pt-BR" sz="1800" b="1" i="0" u="none" strike="noStrike" baseline="0" dirty="0" smtClean="0">
                          <a:solidFill>
                            <a:srgbClr val="C00000"/>
                          </a:solidFill>
                          <a:effectLst/>
                          <a:latin typeface="Arial Narrow" panose="020B0606020202030204" pitchFamily="34" charset="0"/>
                        </a:rPr>
                        <a:t>Projeto de Lei Complementar PLP nº 14/2015 - </a:t>
                      </a:r>
                      <a:r>
                        <a:rPr lang="pt-BR" sz="1800" b="1" i="0" u="none" strike="noStrike" kern="1200" baseline="0" dirty="0" smtClean="0">
                          <a:solidFill>
                            <a:srgbClr val="C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Deputado Federal </a:t>
                      </a:r>
                      <a:r>
                        <a:rPr lang="pt-BR" sz="1800" b="1" i="0" u="none" strike="noStrike" kern="1200" baseline="0" dirty="0" err="1" smtClean="0">
                          <a:solidFill>
                            <a:srgbClr val="C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Odelmo</a:t>
                      </a:r>
                      <a:r>
                        <a:rPr lang="pt-BR" sz="1800" b="1" i="0" u="none" strike="noStrike" kern="1200" baseline="0" dirty="0" smtClean="0">
                          <a:solidFill>
                            <a:srgbClr val="C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Leão</a:t>
                      </a:r>
                      <a:endParaRPr lang="pt-BR" sz="1800" b="1" i="0" u="none" strike="noStrike" baseline="0" dirty="0" smtClean="0">
                        <a:solidFill>
                          <a:srgbClr val="C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8" name="CaixaDeTexto 7"/>
          <p:cNvSpPr txBox="1"/>
          <p:nvPr/>
        </p:nvSpPr>
        <p:spPr>
          <a:xfrm>
            <a:off x="395288" y="231031"/>
            <a:ext cx="8353176" cy="461665"/>
          </a:xfrm>
          <a:prstGeom prst="rect">
            <a:avLst/>
          </a:prstGeom>
          <a:solidFill>
            <a:srgbClr val="FFFFFF"/>
          </a:solidFill>
          <a:effectLst/>
        </p:spPr>
        <p:txBody>
          <a:bodyPr wrap="square" anchor="ctr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pt-BR" sz="2400" b="1" kern="0" dirty="0" smtClean="0">
                <a:solidFill>
                  <a:srgbClr val="000066"/>
                </a:solidFill>
                <a:latin typeface="Arial Narrow" panose="020B0606020202030204" pitchFamily="34" charset="0"/>
                <a:cs typeface="Arial" charset="0"/>
              </a:rPr>
              <a:t>Planos e Prazos: Saneamento e Resíduos Sólidos</a:t>
            </a:r>
          </a:p>
        </p:txBody>
      </p:sp>
      <p:sp>
        <p:nvSpPr>
          <p:cNvPr id="13" name="CaixaDeTexto 12"/>
          <p:cNvSpPr txBox="1"/>
          <p:nvPr/>
        </p:nvSpPr>
        <p:spPr>
          <a:xfrm>
            <a:off x="256855" y="980728"/>
            <a:ext cx="8317048" cy="5877272"/>
          </a:xfrm>
          <a:prstGeom prst="rect">
            <a:avLst/>
          </a:prstGeom>
          <a:solidFill>
            <a:schemeClr val="bg1"/>
          </a:solidFill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square" anchor="ctr">
            <a:noAutofit/>
          </a:bodyPr>
          <a:lstStyle/>
          <a:p>
            <a:pPr marL="342900" indent="-342900" algn="just" fontAlgn="base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/>
            </a:pPr>
            <a:r>
              <a:rPr lang="pt-BR" sz="1600" b="1" dirty="0">
                <a:solidFill>
                  <a:srgbClr val="000066"/>
                </a:solidFill>
                <a:latin typeface="Arial Narrow" panose="020B0606020202030204" pitchFamily="34" charset="0"/>
              </a:rPr>
              <a:t>“ Dispõe sobre a cooperação entre os entes federados tendo em vista assegurar a elaboração e a implementação dos planos de saneamento básico e de resíduos sólidos, altera a Lei Complementar nº 140, de 8 de dezembro de 2011, a Lei nº 12.305, de 2 de agosto de 2010, e a Lei nº 11.445, de 5 de janeiro de 2007, e dá outras </a:t>
            </a:r>
            <a:r>
              <a:rPr lang="pt-BR" sz="1600" b="1" dirty="0" smtClean="0">
                <a:solidFill>
                  <a:srgbClr val="000066"/>
                </a:solidFill>
                <a:latin typeface="Arial Narrow" panose="020B0606020202030204" pitchFamily="34" charset="0"/>
              </a:rPr>
              <a:t>providências.”</a:t>
            </a:r>
          </a:p>
          <a:p>
            <a:pPr lvl="1" algn="just" fontAlgn="base">
              <a:spcBef>
                <a:spcPct val="0"/>
              </a:spcBef>
              <a:spcAft>
                <a:spcPct val="0"/>
              </a:spcAft>
              <a:defRPr/>
            </a:pPr>
            <a:endParaRPr lang="pt-BR" sz="1400" b="1" i="1" dirty="0" smtClean="0">
              <a:solidFill>
                <a:srgbClr val="000066"/>
              </a:solidFill>
              <a:latin typeface="Arial Narrow" panose="020B0606020202030204" pitchFamily="34" charset="0"/>
            </a:endParaRPr>
          </a:p>
          <a:p>
            <a:pPr lvl="1" algn="just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pt-BR" sz="1400" b="1" i="1" dirty="0">
                <a:solidFill>
                  <a:srgbClr val="000066"/>
                </a:solidFill>
                <a:latin typeface="Arial Narrow" panose="020B0606020202030204" pitchFamily="34" charset="0"/>
              </a:rPr>
              <a:t>Art. 4º Os </a:t>
            </a:r>
            <a:r>
              <a:rPr lang="pt-BR" sz="1400" b="1" i="1" dirty="0" err="1">
                <a:solidFill>
                  <a:srgbClr val="000066"/>
                </a:solidFill>
                <a:latin typeface="Arial Narrow" panose="020B0606020202030204" pitchFamily="34" charset="0"/>
              </a:rPr>
              <a:t>arts</a:t>
            </a:r>
            <a:r>
              <a:rPr lang="pt-BR" sz="1400" b="1" i="1" dirty="0">
                <a:solidFill>
                  <a:srgbClr val="000066"/>
                </a:solidFill>
                <a:latin typeface="Arial Narrow" panose="020B0606020202030204" pitchFamily="34" charset="0"/>
              </a:rPr>
              <a:t>. 54 e 55 da Lei nº 12.305, de 2010, passam a vigorar com a seguinte redação: </a:t>
            </a:r>
          </a:p>
          <a:p>
            <a:pPr lvl="1" algn="just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pt-BR" sz="1400" b="1" i="1" dirty="0">
                <a:solidFill>
                  <a:srgbClr val="000066"/>
                </a:solidFill>
                <a:latin typeface="Arial Narrow" panose="020B0606020202030204" pitchFamily="34" charset="0"/>
              </a:rPr>
              <a:t>“Art. 54. Os municípios têm até 2 de agosto de 2020 para elaborarem o plano de gestão integrada de resíduos sólidos, com o conteúdo previsto no art. 19 desta Lei, e até 2 de agosto de 2024 para assegurarem a aplicação plena desse plano e a disposição final ambientalmente adequada da totalidade dos rejeitos cujo controle está a cargo do Poder Público municipal. </a:t>
            </a:r>
          </a:p>
          <a:p>
            <a:pPr lvl="1" algn="just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pt-BR" sz="1400" b="1" i="1" dirty="0">
                <a:solidFill>
                  <a:srgbClr val="000066"/>
                </a:solidFill>
                <a:latin typeface="Arial Narrow" panose="020B0606020202030204" pitchFamily="34" charset="0"/>
              </a:rPr>
              <a:t>§ 1º A disposição final ambientalmente adequada dos rejeitos industriais e outros sujeitos a plano de gerenciamento específico, na forma do art. 20 desta Lei, observará os prazos e outras condições fixados pelo respectivo licenciamento ambiental, sem prejuízo da aplicação das determinações constantes no plano municipal de gestão integrada e nos demais planos previstos no art. 14. </a:t>
            </a:r>
          </a:p>
          <a:p>
            <a:pPr lvl="1" algn="just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pt-BR" sz="1400" b="1" i="1" dirty="0">
                <a:solidFill>
                  <a:srgbClr val="000066"/>
                </a:solidFill>
                <a:latin typeface="Arial Narrow" panose="020B0606020202030204" pitchFamily="34" charset="0"/>
              </a:rPr>
              <a:t>§ 2º A União e os estados manterão ações de apoio técnico e financeiro aos municípios para o alcance do disposto no caput deste artigo, consoante previsto na Lei Complementar nº 140, de 8 de dezembro de 2011. </a:t>
            </a:r>
          </a:p>
          <a:p>
            <a:pPr lvl="1" algn="just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pt-BR" sz="1400" b="1" i="1" dirty="0">
                <a:solidFill>
                  <a:srgbClr val="FF0000"/>
                </a:solidFill>
                <a:latin typeface="Arial Narrow" panose="020B0606020202030204" pitchFamily="34" charset="0"/>
              </a:rPr>
              <a:t>§ 3º Na omissão do prefeito municipal em garantir o cumprimento dos prazos estabelecidos no caput deste artigo, será aplicado o art. 11 da Lei nº 8.429, de 2 de junho de 1992. </a:t>
            </a:r>
          </a:p>
          <a:p>
            <a:pPr lvl="1" algn="just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pt-BR" sz="1400" b="1" dirty="0">
                <a:solidFill>
                  <a:srgbClr val="FF0000"/>
                </a:solidFill>
                <a:latin typeface="Arial Narrow" panose="020B0606020202030204" pitchFamily="34" charset="0"/>
              </a:rPr>
              <a:t>§</a:t>
            </a:r>
            <a:r>
              <a:rPr lang="pt-BR" sz="1400" b="1" i="1" dirty="0">
                <a:solidFill>
                  <a:srgbClr val="FF0000"/>
                </a:solidFill>
                <a:latin typeface="Arial Narrow" panose="020B0606020202030204" pitchFamily="34" charset="0"/>
              </a:rPr>
              <a:t> 4º O disposto no § 3º estende-se à omissão do agente público estadual ou federal em atuação subsidiária para garantir o cumprimento dos prazos estabelecidos no caput deste artigo, na forma da Lei Complementar nº 140, de 8 de dezembro de 2011. (NR)” </a:t>
            </a:r>
          </a:p>
          <a:p>
            <a:pPr lvl="1" algn="just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pt-BR" sz="1400" b="1" i="1" dirty="0">
                <a:solidFill>
                  <a:srgbClr val="000066"/>
                </a:solidFill>
                <a:latin typeface="Arial Narrow" panose="020B0606020202030204" pitchFamily="34" charset="0"/>
              </a:rPr>
              <a:t>“Art. 55. O disposto nos </a:t>
            </a:r>
            <a:r>
              <a:rPr lang="pt-BR" sz="1400" b="1" i="1" dirty="0" err="1">
                <a:solidFill>
                  <a:srgbClr val="000066"/>
                </a:solidFill>
                <a:latin typeface="Arial Narrow" panose="020B0606020202030204" pitchFamily="34" charset="0"/>
              </a:rPr>
              <a:t>arts</a:t>
            </a:r>
            <a:r>
              <a:rPr lang="pt-BR" sz="1400" b="1" i="1" dirty="0">
                <a:solidFill>
                  <a:srgbClr val="000066"/>
                </a:solidFill>
                <a:latin typeface="Arial Narrow" panose="020B0606020202030204" pitchFamily="34" charset="0"/>
              </a:rPr>
              <a:t>. 16 e 18 entra em vigor 10 (dez) anos após a data de publicação desta Lei. (NR</a:t>
            </a:r>
            <a:r>
              <a:rPr lang="pt-BR" sz="1400" b="1" i="1" dirty="0" smtClean="0">
                <a:solidFill>
                  <a:srgbClr val="000066"/>
                </a:solidFill>
                <a:latin typeface="Arial Narrow" panose="020B0606020202030204" pitchFamily="34" charset="0"/>
              </a:rPr>
              <a:t>)”</a:t>
            </a:r>
          </a:p>
          <a:p>
            <a:pPr lvl="1" algn="just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pt-BR" sz="1400" b="1" i="1" dirty="0">
                <a:solidFill>
                  <a:srgbClr val="000066"/>
                </a:solidFill>
                <a:latin typeface="Arial Narrow" panose="020B0606020202030204" pitchFamily="34" charset="0"/>
              </a:rPr>
              <a:t> </a:t>
            </a:r>
            <a:endParaRPr lang="pt-BR" sz="1400" b="1" i="1" dirty="0" smtClean="0">
              <a:solidFill>
                <a:srgbClr val="000066"/>
              </a:solidFill>
              <a:latin typeface="Arial Narrow" panose="020B0606020202030204" pitchFamily="34" charset="0"/>
            </a:endParaRPr>
          </a:p>
          <a:p>
            <a:pPr lvl="1" algn="just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pt-BR" sz="1400" b="1" dirty="0" smtClean="0">
                <a:solidFill>
                  <a:srgbClr val="FF0000"/>
                </a:solidFill>
                <a:latin typeface="Arial Narrow" panose="020B0606020202030204" pitchFamily="34" charset="0"/>
              </a:rPr>
              <a:t>Comentários da SNSA</a:t>
            </a:r>
            <a:r>
              <a:rPr lang="pt-BR" sz="1400" b="1" dirty="0">
                <a:solidFill>
                  <a:srgbClr val="FF0000"/>
                </a:solidFill>
                <a:latin typeface="Arial Narrow" panose="020B0606020202030204" pitchFamily="34" charset="0"/>
              </a:rPr>
              <a:t>: Esta proposta de prorrogação dos prazos previstos nos Artigos 54 e 55 da Lei 12.305/2010, já está sendo tratada de forma mais abrangente, considerando o porte populacional do município, </a:t>
            </a:r>
            <a:r>
              <a:rPr lang="pt-BR" sz="1400" b="1" dirty="0" smtClean="0">
                <a:solidFill>
                  <a:srgbClr val="FF0000"/>
                </a:solidFill>
                <a:latin typeface="Arial Narrow" panose="020B0606020202030204" pitchFamily="34" charset="0"/>
              </a:rPr>
              <a:t>no âmbito do PLS 425/2014</a:t>
            </a:r>
            <a:r>
              <a:rPr lang="pt-BR" sz="1400" b="1" dirty="0">
                <a:solidFill>
                  <a:srgbClr val="FF0000"/>
                </a:solidFill>
                <a:latin typeface="Arial Narrow" panose="020B0606020202030204" pitchFamily="34" charset="0"/>
              </a:rPr>
              <a:t> </a:t>
            </a:r>
            <a:r>
              <a:rPr lang="pt-BR" sz="1400" b="1" dirty="0" smtClean="0">
                <a:solidFill>
                  <a:srgbClr val="FF0000"/>
                </a:solidFill>
                <a:latin typeface="Arial Narrow" panose="020B0606020202030204" pitchFamily="34" charset="0"/>
              </a:rPr>
              <a:t>e do Substitutivo PL </a:t>
            </a:r>
            <a:r>
              <a:rPr lang="pt-BR" sz="1400" b="1" dirty="0">
                <a:solidFill>
                  <a:srgbClr val="FF0000"/>
                </a:solidFill>
                <a:latin typeface="Arial Narrow" panose="020B0606020202030204" pitchFamily="34" charset="0"/>
              </a:rPr>
              <a:t>n° 2.289/2015 </a:t>
            </a:r>
            <a:endParaRPr lang="pt-BR" sz="1400" b="1" dirty="0" smtClean="0">
              <a:solidFill>
                <a:srgbClr val="FF0000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954585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4" descr="C:\Users\Johnny.Santos\Pictures\gota-de-agua.jpg"/>
          <p:cNvPicPr>
            <a:picLocks noChangeAspect="1" noChangeArrowheads="1"/>
          </p:cNvPicPr>
          <p:nvPr/>
        </p:nvPicPr>
        <p:blipFill>
          <a:blip r:embed="rId2" cstate="print">
            <a:lum bright="70000" contrast="-70000"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colorTemperature colorTemp="4700"/>
                    </a14:imgEffect>
                    <a14:imgEffect>
                      <a14:saturation sat="0"/>
                    </a14:imgEffect>
                  </a14:imgLayer>
                </a14:imgProps>
              </a:ext>
            </a:extLst>
          </a:blip>
          <a:srcRect/>
          <a:stretch>
            <a:fillRect/>
          </a:stretch>
        </p:blipFill>
        <p:spPr bwMode="auto">
          <a:xfrm>
            <a:off x="395536" y="242647"/>
            <a:ext cx="8352928" cy="6210690"/>
          </a:xfrm>
          <a:prstGeom prst="rect">
            <a:avLst/>
          </a:prstGeom>
          <a:noFill/>
        </p:spPr>
      </p:pic>
      <p:sp>
        <p:nvSpPr>
          <p:cNvPr id="10" name="CaixaDeTexto 9"/>
          <p:cNvSpPr txBox="1"/>
          <p:nvPr/>
        </p:nvSpPr>
        <p:spPr>
          <a:xfrm>
            <a:off x="395536" y="2998693"/>
            <a:ext cx="8352928" cy="646331"/>
          </a:xfrm>
          <a:prstGeom prst="rect">
            <a:avLst/>
          </a:prstGeom>
          <a:solidFill>
            <a:schemeClr val="bg1"/>
          </a:solidFill>
          <a:effectLst/>
          <a:scene3d>
            <a:camera prst="orthographicFront"/>
            <a:lightRig rig="threePt" dir="t"/>
          </a:scene3d>
          <a:sp3d>
            <a:bevelT w="139700" prst="cross"/>
          </a:sp3d>
        </p:spPr>
        <p:txBody>
          <a:bodyPr wrap="square">
            <a:spAutoFit/>
          </a:bodyPr>
          <a:lstStyle>
            <a:defPPr>
              <a:defRPr lang="pt-BR"/>
            </a:defPPr>
            <a:lvl1pPr marL="742950" indent="-742950" algn="just">
              <a:buFont typeface="+mj-lt"/>
              <a:buAutoNum type="arabicPeriod" startAt="5"/>
              <a:defRPr sz="4000" b="1">
                <a:solidFill>
                  <a:srgbClr val="000066"/>
                </a:solidFill>
                <a:latin typeface="Arial Narrow" panose="020B0606020202030204" pitchFamily="34" charset="0"/>
              </a:defRPr>
            </a:lvl1pPr>
          </a:lstStyle>
          <a:p>
            <a:pPr marL="0" indent="0" algn="ctr">
              <a:buNone/>
            </a:pPr>
            <a:r>
              <a:rPr lang="pt-BR" sz="3600" dirty="0" smtClean="0"/>
              <a:t>Lei nº </a:t>
            </a:r>
            <a:r>
              <a:rPr lang="pt-BR" sz="3600" dirty="0" smtClean="0"/>
              <a:t>11.445/2007</a:t>
            </a:r>
            <a:endParaRPr lang="pt-BR" sz="3600" b="0" dirty="0"/>
          </a:p>
        </p:txBody>
      </p:sp>
    </p:spTree>
    <p:extLst>
      <p:ext uri="{BB962C8B-B14F-4D97-AF65-F5344CB8AC3E}">
        <p14:creationId xmlns:p14="http://schemas.microsoft.com/office/powerpoint/2010/main" val="17454058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Tabela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91496115"/>
              </p:ext>
            </p:extLst>
          </p:nvPr>
        </p:nvGraphicFramePr>
        <p:xfrm>
          <a:off x="360040" y="548680"/>
          <a:ext cx="8388424" cy="381000"/>
        </p:xfrm>
        <a:graphic>
          <a:graphicData uri="http://schemas.openxmlformats.org/drawingml/2006/table">
            <a:tbl>
              <a:tblPr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</a:tblPr>
              <a:tblGrid>
                <a:gridCol w="8388424"/>
              </a:tblGrid>
              <a:tr h="381000">
                <a:tc>
                  <a:txBody>
                    <a:bodyPr/>
                    <a:lstStyle/>
                    <a:p>
                      <a:pPr algn="just"/>
                      <a:r>
                        <a:rPr lang="pt-BR" sz="1800" b="1" i="0" u="none" strike="noStrike" baseline="0" dirty="0" smtClean="0">
                          <a:solidFill>
                            <a:srgbClr val="C00000"/>
                          </a:solidFill>
                          <a:effectLst/>
                          <a:latin typeface="Arial Narrow" panose="020B0606020202030204" pitchFamily="34" charset="0"/>
                        </a:rPr>
                        <a:t>Projeto de Lei Complementar PLP nº 14/2015 - </a:t>
                      </a:r>
                      <a:r>
                        <a:rPr lang="pt-BR" sz="1800" b="1" i="0" u="none" strike="noStrike" kern="1200" baseline="0" dirty="0" smtClean="0">
                          <a:solidFill>
                            <a:srgbClr val="C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Deputado Federal </a:t>
                      </a:r>
                      <a:r>
                        <a:rPr lang="pt-BR" sz="1800" b="1" i="0" u="none" strike="noStrike" kern="1200" baseline="0" dirty="0" err="1" smtClean="0">
                          <a:solidFill>
                            <a:srgbClr val="C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Odelmo</a:t>
                      </a:r>
                      <a:r>
                        <a:rPr lang="pt-BR" sz="1800" b="1" i="0" u="none" strike="noStrike" kern="1200" baseline="0" dirty="0" smtClean="0">
                          <a:solidFill>
                            <a:srgbClr val="C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Leão</a:t>
                      </a:r>
                      <a:endParaRPr lang="pt-BR" sz="1800" b="1" i="0" u="none" strike="noStrike" baseline="0" dirty="0" smtClean="0">
                        <a:solidFill>
                          <a:srgbClr val="C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8" name="CaixaDeTexto 7"/>
          <p:cNvSpPr txBox="1"/>
          <p:nvPr/>
        </p:nvSpPr>
        <p:spPr>
          <a:xfrm>
            <a:off x="395288" y="231031"/>
            <a:ext cx="8353176" cy="461665"/>
          </a:xfrm>
          <a:prstGeom prst="rect">
            <a:avLst/>
          </a:prstGeom>
          <a:solidFill>
            <a:srgbClr val="FFFFFF"/>
          </a:solidFill>
          <a:effectLst/>
        </p:spPr>
        <p:txBody>
          <a:bodyPr wrap="square" anchor="ctr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pt-BR" sz="2400" b="1" kern="0" dirty="0" smtClean="0">
                <a:solidFill>
                  <a:srgbClr val="000066"/>
                </a:solidFill>
                <a:latin typeface="Arial Narrow" panose="020B0606020202030204" pitchFamily="34" charset="0"/>
                <a:cs typeface="Arial" charset="0"/>
              </a:rPr>
              <a:t>Planos e Prazos: Saneamento e Resíduos Sólidos</a:t>
            </a:r>
          </a:p>
        </p:txBody>
      </p:sp>
      <p:sp>
        <p:nvSpPr>
          <p:cNvPr id="13" name="CaixaDeTexto 12"/>
          <p:cNvSpPr txBox="1"/>
          <p:nvPr/>
        </p:nvSpPr>
        <p:spPr>
          <a:xfrm>
            <a:off x="374246" y="980728"/>
            <a:ext cx="8317048" cy="5472608"/>
          </a:xfrm>
          <a:prstGeom prst="rect">
            <a:avLst/>
          </a:prstGeom>
          <a:solidFill>
            <a:schemeClr val="bg1"/>
          </a:solidFill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square" anchor="ctr">
            <a:noAutofit/>
          </a:bodyPr>
          <a:lstStyle/>
          <a:p>
            <a:pPr marL="342900" indent="-342900" algn="just" fontAlgn="base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/>
            </a:pPr>
            <a:r>
              <a:rPr lang="pt-BR" sz="1600" b="1" dirty="0">
                <a:solidFill>
                  <a:srgbClr val="000066"/>
                </a:solidFill>
                <a:latin typeface="Arial Narrow" panose="020B0606020202030204" pitchFamily="34" charset="0"/>
              </a:rPr>
              <a:t>“ Dispõe sobre a cooperação entre os entes federados tendo em vista assegurar a elaboração e a implementação dos planos de saneamento básico e de resíduos sólidos, altera a Lei Complementar nº 140, de 8 de dezembro de 2011, a Lei nº 12.305, de 2 de agosto de 2010, e a Lei nº 11.445, de 5 de janeiro de 2007, e dá outras </a:t>
            </a:r>
            <a:r>
              <a:rPr lang="pt-BR" sz="1600" b="1" dirty="0" smtClean="0">
                <a:solidFill>
                  <a:srgbClr val="000066"/>
                </a:solidFill>
                <a:latin typeface="Arial Narrow" panose="020B0606020202030204" pitchFamily="34" charset="0"/>
              </a:rPr>
              <a:t>providências.”</a:t>
            </a:r>
          </a:p>
          <a:p>
            <a:pPr lvl="1" algn="just" fontAlgn="base">
              <a:spcBef>
                <a:spcPct val="0"/>
              </a:spcBef>
              <a:spcAft>
                <a:spcPct val="0"/>
              </a:spcAft>
              <a:defRPr/>
            </a:pPr>
            <a:endParaRPr lang="pt-BR" sz="1400" b="1" i="1" dirty="0" smtClean="0">
              <a:solidFill>
                <a:srgbClr val="000066"/>
              </a:solidFill>
              <a:latin typeface="Arial Narrow" panose="020B0606020202030204" pitchFamily="34" charset="0"/>
            </a:endParaRPr>
          </a:p>
          <a:p>
            <a:pPr lvl="1" algn="just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pt-BR" sz="1400" b="1" i="1" dirty="0">
                <a:solidFill>
                  <a:srgbClr val="000066"/>
                </a:solidFill>
                <a:latin typeface="Arial Narrow" panose="020B0606020202030204" pitchFamily="34" charset="0"/>
              </a:rPr>
              <a:t>Art. 5º A Lei nº 11.445, de 2007, passa a vigorar acrescida do seguinte art. 50-A: </a:t>
            </a:r>
          </a:p>
          <a:p>
            <a:pPr lvl="1" algn="just" fontAlgn="base">
              <a:spcBef>
                <a:spcPct val="0"/>
              </a:spcBef>
              <a:spcAft>
                <a:spcPct val="0"/>
              </a:spcAft>
              <a:defRPr/>
            </a:pPr>
            <a:endParaRPr lang="pt-BR" sz="1400" b="1" i="1" dirty="0" smtClean="0">
              <a:solidFill>
                <a:srgbClr val="000066"/>
              </a:solidFill>
              <a:latin typeface="Arial Narrow" panose="020B0606020202030204" pitchFamily="34" charset="0"/>
            </a:endParaRPr>
          </a:p>
          <a:p>
            <a:pPr lvl="1" algn="just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pt-BR" sz="1400" b="1" i="1" dirty="0" smtClean="0">
                <a:solidFill>
                  <a:srgbClr val="000066"/>
                </a:solidFill>
                <a:latin typeface="Arial Narrow" panose="020B0606020202030204" pitchFamily="34" charset="0"/>
              </a:rPr>
              <a:t>“</a:t>
            </a:r>
            <a:r>
              <a:rPr lang="pt-BR" sz="1400" b="1" i="1" dirty="0">
                <a:solidFill>
                  <a:srgbClr val="000066"/>
                </a:solidFill>
                <a:latin typeface="Arial Narrow" panose="020B0606020202030204" pitchFamily="34" charset="0"/>
              </a:rPr>
              <a:t>Art. 50-A. Após 2 de agosto de 2020, a existência de plano de saneamento básico, elaborado pelo titular dos serviços, será condição para o acesso a recursos orçamentários da União ou a recursos de financiamentos geridos ou administrados por órgão ou entidade da administração pública federal, quando destinados a serviços de saneamento básico. </a:t>
            </a:r>
          </a:p>
          <a:p>
            <a:pPr lvl="1" algn="just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pt-BR" sz="1400" b="1" i="1" dirty="0">
                <a:solidFill>
                  <a:srgbClr val="000066"/>
                </a:solidFill>
                <a:latin typeface="Arial Narrow" panose="020B0606020202030204" pitchFamily="34" charset="0"/>
              </a:rPr>
              <a:t>§ 1º Na omissão do prefeito municipal ou governador em garantir a elaboração do plano no prazo previsto no caput deste artigo, ou em mantê-lo atualizado na forma prevista nesta Lei, será aplicado o art. 11 da Lei nº 8.429, de 2 de junho de 1992. </a:t>
            </a:r>
          </a:p>
          <a:p>
            <a:pPr lvl="1" algn="just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pt-BR" sz="1400" b="1" i="1" dirty="0">
                <a:solidFill>
                  <a:srgbClr val="000066"/>
                </a:solidFill>
                <a:latin typeface="Arial Narrow" panose="020B0606020202030204" pitchFamily="34" charset="0"/>
              </a:rPr>
              <a:t>§ 2º O disposto no § 1º deste artigo estende-se à omissão do agente público estadual ou federal em atuação subsidiária, na forma da Lei Complementar nº 140, de 8 de dezembro de 2011. (NR)”</a:t>
            </a:r>
          </a:p>
          <a:p>
            <a:pPr lvl="1" algn="just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pt-BR" sz="1400" b="1" i="1" dirty="0" smtClean="0">
                <a:solidFill>
                  <a:srgbClr val="000066"/>
                </a:solidFill>
                <a:latin typeface="Arial Narrow" panose="020B0606020202030204" pitchFamily="34" charset="0"/>
              </a:rPr>
              <a:t> </a:t>
            </a:r>
          </a:p>
          <a:p>
            <a:pPr lvl="1" algn="just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pt-BR" sz="1400" b="1" dirty="0" smtClean="0">
                <a:solidFill>
                  <a:srgbClr val="FF0000"/>
                </a:solidFill>
                <a:latin typeface="Arial Narrow" panose="020B0606020202030204" pitchFamily="34" charset="0"/>
              </a:rPr>
              <a:t>Comentários da SNSA</a:t>
            </a:r>
            <a:r>
              <a:rPr lang="pt-BR" sz="1400" b="1" dirty="0">
                <a:solidFill>
                  <a:srgbClr val="FF0000"/>
                </a:solidFill>
                <a:latin typeface="Arial Narrow" panose="020B0606020202030204" pitchFamily="34" charset="0"/>
              </a:rPr>
              <a:t>: A previsão do prazo para que os munícipios tenham seus planos de saneamento esta prevista no decreto 7217/2010 Art. 26, paragrafo 2º (após 31/12/2017), que é o mais razoável e flexível no ponto de vista da União, portanto não faz sentido </a:t>
            </a:r>
            <a:r>
              <a:rPr lang="pt-BR" sz="1400" b="1" dirty="0" smtClean="0">
                <a:solidFill>
                  <a:srgbClr val="FF0000"/>
                </a:solidFill>
                <a:latin typeface="Arial Narrow" panose="020B0606020202030204" pitchFamily="34" charset="0"/>
              </a:rPr>
              <a:t>colocá-la </a:t>
            </a:r>
            <a:r>
              <a:rPr lang="pt-BR" sz="1400" b="1" dirty="0">
                <a:solidFill>
                  <a:srgbClr val="FF0000"/>
                </a:solidFill>
                <a:latin typeface="Arial Narrow" panose="020B0606020202030204" pitchFamily="34" charset="0"/>
              </a:rPr>
              <a:t>no corpo </a:t>
            </a:r>
            <a:r>
              <a:rPr lang="pt-BR" sz="1400" b="1" dirty="0" smtClean="0">
                <a:solidFill>
                  <a:srgbClr val="FF0000"/>
                </a:solidFill>
                <a:latin typeface="Arial Narrow" panose="020B0606020202030204" pitchFamily="34" charset="0"/>
              </a:rPr>
              <a:t>da </a:t>
            </a:r>
            <a:r>
              <a:rPr lang="pt-BR" sz="1400" b="1" dirty="0">
                <a:solidFill>
                  <a:srgbClr val="FF0000"/>
                </a:solidFill>
                <a:latin typeface="Arial Narrow" panose="020B0606020202030204" pitchFamily="34" charset="0"/>
              </a:rPr>
              <a:t>Lei 11.445/2007</a:t>
            </a:r>
            <a:r>
              <a:rPr lang="pt-BR" sz="1400" b="1" dirty="0" smtClean="0">
                <a:solidFill>
                  <a:srgbClr val="FF0000"/>
                </a:solidFill>
                <a:latin typeface="Arial Narrow" panose="020B0606020202030204" pitchFamily="34" charset="0"/>
              </a:rPr>
              <a:t>. Por outro lado, </a:t>
            </a:r>
            <a:r>
              <a:rPr lang="pt-BR" sz="1400" b="1" dirty="0" smtClean="0">
                <a:solidFill>
                  <a:srgbClr val="FF0000"/>
                </a:solidFill>
                <a:latin typeface="Arial Narrow" panose="020B0606020202030204" pitchFamily="34" charset="0"/>
              </a:rPr>
              <a:t>há </a:t>
            </a:r>
            <a:r>
              <a:rPr lang="pt-BR" sz="1400" b="1" dirty="0" smtClean="0">
                <a:solidFill>
                  <a:srgbClr val="FF0000"/>
                </a:solidFill>
                <a:latin typeface="Arial Narrow" panose="020B0606020202030204" pitchFamily="34" charset="0"/>
              </a:rPr>
              <a:t>diferença de complexidade e estágio em relação aos planos municipais de saneamento e os planos de gestão integrada de resíduos sólidos urbanos. Quanto à responsabilização do Governo Federal pela omissão dos titulares dos serviços na elaboração dos respectivos planos, há dúvidas quanto ao respaldo legal em caracterizar tal fato como improbidade administrativa e por outro lado não é apropriado estar tal responsabilização ao Governo Federal</a:t>
            </a:r>
          </a:p>
        </p:txBody>
      </p:sp>
    </p:spTree>
    <p:extLst>
      <p:ext uri="{BB962C8B-B14F-4D97-AF65-F5344CB8AC3E}">
        <p14:creationId xmlns:p14="http://schemas.microsoft.com/office/powerpoint/2010/main" val="2795619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Tabela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90750856"/>
              </p:ext>
            </p:extLst>
          </p:nvPr>
        </p:nvGraphicFramePr>
        <p:xfrm>
          <a:off x="360040" y="548680"/>
          <a:ext cx="8388424" cy="381000"/>
        </p:xfrm>
        <a:graphic>
          <a:graphicData uri="http://schemas.openxmlformats.org/drawingml/2006/table">
            <a:tbl>
              <a:tblPr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</a:tblPr>
              <a:tblGrid>
                <a:gridCol w="8388424"/>
              </a:tblGrid>
              <a:tr h="381000">
                <a:tc>
                  <a:txBody>
                    <a:bodyPr/>
                    <a:lstStyle/>
                    <a:p>
                      <a:pPr algn="just"/>
                      <a:r>
                        <a:rPr lang="pt-BR" sz="1800" b="1" i="0" u="none" strike="noStrike" baseline="0" dirty="0" smtClean="0">
                          <a:solidFill>
                            <a:srgbClr val="C00000"/>
                          </a:solidFill>
                          <a:effectLst/>
                          <a:latin typeface="Arial Narrow" panose="020B0606020202030204" pitchFamily="34" charset="0"/>
                        </a:rPr>
                        <a:t>Projeto de Lei Complementar PLP nº 14/2015 - </a:t>
                      </a:r>
                      <a:r>
                        <a:rPr lang="pt-BR" sz="1800" b="1" i="0" u="none" strike="noStrike" kern="1200" baseline="0" dirty="0" smtClean="0">
                          <a:solidFill>
                            <a:srgbClr val="C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Deputado Federal </a:t>
                      </a:r>
                      <a:r>
                        <a:rPr lang="pt-BR" sz="1800" b="1" i="0" u="none" strike="noStrike" kern="1200" baseline="0" dirty="0" err="1" smtClean="0">
                          <a:solidFill>
                            <a:srgbClr val="C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Odelmo</a:t>
                      </a:r>
                      <a:r>
                        <a:rPr lang="pt-BR" sz="1800" b="1" i="0" u="none" strike="noStrike" kern="1200" baseline="0" dirty="0" smtClean="0">
                          <a:solidFill>
                            <a:srgbClr val="C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Leão</a:t>
                      </a:r>
                      <a:endParaRPr lang="pt-BR" sz="1800" b="1" i="0" u="none" strike="noStrike" baseline="0" dirty="0" smtClean="0">
                        <a:solidFill>
                          <a:srgbClr val="C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8" name="CaixaDeTexto 7"/>
          <p:cNvSpPr txBox="1"/>
          <p:nvPr/>
        </p:nvSpPr>
        <p:spPr>
          <a:xfrm>
            <a:off x="395288" y="231031"/>
            <a:ext cx="8353176" cy="461665"/>
          </a:xfrm>
          <a:prstGeom prst="rect">
            <a:avLst/>
          </a:prstGeom>
          <a:solidFill>
            <a:srgbClr val="FFFFFF"/>
          </a:solidFill>
          <a:effectLst/>
        </p:spPr>
        <p:txBody>
          <a:bodyPr wrap="square" anchor="ctr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pt-BR" sz="2400" b="1" kern="0" dirty="0" smtClean="0">
                <a:solidFill>
                  <a:srgbClr val="000066"/>
                </a:solidFill>
                <a:latin typeface="Arial Narrow" panose="020B0606020202030204" pitchFamily="34" charset="0"/>
                <a:cs typeface="Arial" charset="0"/>
              </a:rPr>
              <a:t>Planos e Prazos: Saneamento e Resíduos Sólidos</a:t>
            </a:r>
          </a:p>
        </p:txBody>
      </p:sp>
      <p:sp>
        <p:nvSpPr>
          <p:cNvPr id="13" name="CaixaDeTexto 12"/>
          <p:cNvSpPr txBox="1"/>
          <p:nvPr/>
        </p:nvSpPr>
        <p:spPr>
          <a:xfrm>
            <a:off x="374246" y="980728"/>
            <a:ext cx="8317048" cy="5472608"/>
          </a:xfrm>
          <a:prstGeom prst="rect">
            <a:avLst/>
          </a:prstGeom>
          <a:solidFill>
            <a:schemeClr val="bg1"/>
          </a:solidFill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square" anchor="ctr">
            <a:no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pt-BR" sz="2400" b="1" dirty="0" smtClean="0">
                <a:solidFill>
                  <a:srgbClr val="000066"/>
                </a:solidFill>
                <a:latin typeface="Arial Narrow" panose="020B0606020202030204" pitchFamily="34" charset="0"/>
              </a:rPr>
              <a:t>Conclusões:</a:t>
            </a:r>
          </a:p>
          <a:p>
            <a:pPr marL="457200" indent="-457200" algn="just" fontAlgn="base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/>
            </a:pPr>
            <a:r>
              <a:rPr lang="pt-BR" b="1" dirty="0" smtClean="0">
                <a:solidFill>
                  <a:srgbClr val="000066"/>
                </a:solidFill>
                <a:latin typeface="Arial Narrow" panose="020B0606020202030204" pitchFamily="34" charset="0"/>
              </a:rPr>
              <a:t>O Ministério das Cidades considera oportuno a alteração dos prazos para elaboração dos Planos de Gestão Integrada de Resíduos Sólidos e para a disposição ambientalmente adequada dos resíduos sólidos, os prazos já estão vencidos e há uma situação de descumprimento dos dispositivos legais. Impacto no apoio </a:t>
            </a:r>
            <a:r>
              <a:rPr lang="pt-BR" b="1" dirty="0" smtClean="0">
                <a:solidFill>
                  <a:srgbClr val="000066"/>
                </a:solidFill>
                <a:latin typeface="Arial Narrow" panose="020B0606020202030204" pitchFamily="34" charset="0"/>
              </a:rPr>
              <a:t>financeiro</a:t>
            </a:r>
          </a:p>
          <a:p>
            <a:pPr algn="just" fontAlgn="base">
              <a:spcBef>
                <a:spcPct val="0"/>
              </a:spcBef>
              <a:spcAft>
                <a:spcPct val="0"/>
              </a:spcAft>
              <a:defRPr/>
            </a:pPr>
            <a:endParaRPr lang="pt-BR" b="1" dirty="0" smtClean="0">
              <a:solidFill>
                <a:srgbClr val="000066"/>
              </a:solidFill>
              <a:latin typeface="Arial Narrow" panose="020B0606020202030204" pitchFamily="34" charset="0"/>
            </a:endParaRPr>
          </a:p>
          <a:p>
            <a:pPr marL="457200" indent="-457200" algn="just" fontAlgn="base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/>
            </a:pPr>
            <a:r>
              <a:rPr lang="pt-BR" b="1" dirty="0">
                <a:solidFill>
                  <a:srgbClr val="000066"/>
                </a:solidFill>
                <a:latin typeface="Arial Narrow" panose="020B0606020202030204" pitchFamily="34" charset="0"/>
              </a:rPr>
              <a:t>O assunto de prorrogações dos prazos para a elaboração dos planos de gestão integrada de resíduos e a adoção da disposição final ambientalmente adequada já está sendo tratado pelo PLS nº 425 e pelo substitutivo PL nº 2.289/2015, de forma mais abrangente, inclusive com o escalonamento de prazo. Tal proposta foi discutida com o Ministério do Meio Ambiente. Portanto, há uma discussão prévia do assunto</a:t>
            </a:r>
          </a:p>
          <a:p>
            <a:pPr marL="457200" indent="-457200" algn="just" fontAlgn="base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/>
            </a:pPr>
            <a:endParaRPr lang="pt-BR" b="1" dirty="0">
              <a:solidFill>
                <a:srgbClr val="000066"/>
              </a:solidFill>
              <a:latin typeface="Arial Narrow" panose="020B0606020202030204" pitchFamily="34" charset="0"/>
            </a:endParaRPr>
          </a:p>
          <a:p>
            <a:pPr marL="457200" indent="-457200" algn="just" fontAlgn="base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/>
            </a:pPr>
            <a:r>
              <a:rPr lang="pt-BR" b="1" dirty="0">
                <a:solidFill>
                  <a:srgbClr val="000066"/>
                </a:solidFill>
                <a:latin typeface="Arial Narrow" panose="020B0606020202030204" pitchFamily="34" charset="0"/>
              </a:rPr>
              <a:t>A questão do prazo de elaboração dos Planos de Saneamento é tratada no Decreto nº 7.217/2010, instrumento mais flexível, do ponto de vista de gestão do Governo Federal, podendo ser ajustado, sem a necessidade de alteração legal. O PLP nº 14 ao propor um novo prazo, mediante lei, para 2020 poderá induzir uma inércia nos titulares dos serviços, desmobilizando o atual esforço de sensibilização dos gestores </a:t>
            </a:r>
          </a:p>
        </p:txBody>
      </p:sp>
    </p:spTree>
    <p:extLst>
      <p:ext uri="{BB962C8B-B14F-4D97-AF65-F5344CB8AC3E}">
        <p14:creationId xmlns:p14="http://schemas.microsoft.com/office/powerpoint/2010/main" val="20254755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Tabela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33560692"/>
              </p:ext>
            </p:extLst>
          </p:nvPr>
        </p:nvGraphicFramePr>
        <p:xfrm>
          <a:off x="360040" y="548680"/>
          <a:ext cx="8388424" cy="381000"/>
        </p:xfrm>
        <a:graphic>
          <a:graphicData uri="http://schemas.openxmlformats.org/drawingml/2006/table">
            <a:tbl>
              <a:tblPr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</a:tblPr>
              <a:tblGrid>
                <a:gridCol w="8388424"/>
              </a:tblGrid>
              <a:tr h="381000">
                <a:tc>
                  <a:txBody>
                    <a:bodyPr/>
                    <a:lstStyle/>
                    <a:p>
                      <a:pPr algn="just"/>
                      <a:r>
                        <a:rPr lang="pt-BR" sz="1800" b="1" i="0" u="none" strike="noStrike" baseline="0" dirty="0" smtClean="0">
                          <a:solidFill>
                            <a:srgbClr val="C00000"/>
                          </a:solidFill>
                          <a:effectLst/>
                          <a:latin typeface="Arial Narrow" panose="020B0606020202030204" pitchFamily="34" charset="0"/>
                        </a:rPr>
                        <a:t>Projeto de Lei Complementar PLP nº 14/2015 - </a:t>
                      </a:r>
                      <a:r>
                        <a:rPr lang="pt-BR" sz="1800" b="1" i="0" u="none" strike="noStrike" kern="1200" baseline="0" dirty="0" smtClean="0">
                          <a:solidFill>
                            <a:srgbClr val="C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Deputado Federal </a:t>
                      </a:r>
                      <a:r>
                        <a:rPr lang="pt-BR" sz="1800" b="1" i="0" u="none" strike="noStrike" kern="1200" baseline="0" dirty="0" err="1" smtClean="0">
                          <a:solidFill>
                            <a:srgbClr val="C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Odelmo</a:t>
                      </a:r>
                      <a:r>
                        <a:rPr lang="pt-BR" sz="1800" b="1" i="0" u="none" strike="noStrike" kern="1200" baseline="0" dirty="0" smtClean="0">
                          <a:solidFill>
                            <a:srgbClr val="C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Leão</a:t>
                      </a:r>
                      <a:endParaRPr lang="pt-BR" sz="1800" b="1" i="0" u="none" strike="noStrike" baseline="0" dirty="0" smtClean="0">
                        <a:solidFill>
                          <a:srgbClr val="C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8" name="CaixaDeTexto 7"/>
          <p:cNvSpPr txBox="1"/>
          <p:nvPr/>
        </p:nvSpPr>
        <p:spPr>
          <a:xfrm>
            <a:off x="395288" y="231031"/>
            <a:ext cx="8353176" cy="461665"/>
          </a:xfrm>
          <a:prstGeom prst="rect">
            <a:avLst/>
          </a:prstGeom>
          <a:solidFill>
            <a:srgbClr val="FFFFFF"/>
          </a:solidFill>
          <a:effectLst/>
        </p:spPr>
        <p:txBody>
          <a:bodyPr wrap="square" anchor="ctr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pt-BR" sz="2400" b="1" kern="0" dirty="0" smtClean="0">
                <a:solidFill>
                  <a:srgbClr val="000066"/>
                </a:solidFill>
                <a:latin typeface="Arial Narrow" panose="020B0606020202030204" pitchFamily="34" charset="0"/>
                <a:cs typeface="Arial" charset="0"/>
              </a:rPr>
              <a:t>Planos e Prazos: Saneamento e Resíduos Sólidos</a:t>
            </a:r>
          </a:p>
        </p:txBody>
      </p:sp>
      <p:sp>
        <p:nvSpPr>
          <p:cNvPr id="13" name="CaixaDeTexto 12"/>
          <p:cNvSpPr txBox="1"/>
          <p:nvPr/>
        </p:nvSpPr>
        <p:spPr>
          <a:xfrm>
            <a:off x="374246" y="980728"/>
            <a:ext cx="8317048" cy="5472608"/>
          </a:xfrm>
          <a:prstGeom prst="rect">
            <a:avLst/>
          </a:prstGeom>
          <a:solidFill>
            <a:schemeClr val="bg1"/>
          </a:solidFill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square" anchor="ctr">
            <a:no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pt-BR" sz="2800" b="1" dirty="0" smtClean="0">
                <a:solidFill>
                  <a:srgbClr val="000066"/>
                </a:solidFill>
                <a:latin typeface="Arial Narrow" panose="020B0606020202030204" pitchFamily="34" charset="0"/>
              </a:rPr>
              <a:t>Conclusões:</a:t>
            </a:r>
          </a:p>
          <a:p>
            <a:pPr marL="457200" indent="-457200" algn="just" fontAlgn="base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/>
            </a:pPr>
            <a:r>
              <a:rPr lang="pt-BR" sz="2000" b="1" dirty="0" smtClean="0">
                <a:solidFill>
                  <a:srgbClr val="000066"/>
                </a:solidFill>
                <a:latin typeface="Arial Narrow" panose="020B0606020202030204" pitchFamily="34" charset="0"/>
              </a:rPr>
              <a:t>Há dúvidas acerca do enquadramento, na lei Nº 8.429/1992, da omissão dos titulares dos serviços na elaboração dos planos, como ato de improbidade </a:t>
            </a:r>
            <a:r>
              <a:rPr lang="pt-BR" sz="2000" b="1" dirty="0" smtClean="0">
                <a:solidFill>
                  <a:srgbClr val="000066"/>
                </a:solidFill>
                <a:latin typeface="Arial Narrow" panose="020B0606020202030204" pitchFamily="34" charset="0"/>
              </a:rPr>
              <a:t>administrativa</a:t>
            </a:r>
          </a:p>
          <a:p>
            <a:pPr algn="just" fontAlgn="base">
              <a:spcBef>
                <a:spcPct val="0"/>
              </a:spcBef>
              <a:spcAft>
                <a:spcPct val="0"/>
              </a:spcAft>
              <a:defRPr/>
            </a:pPr>
            <a:endParaRPr lang="pt-BR" sz="2000" b="1" dirty="0" smtClean="0">
              <a:solidFill>
                <a:srgbClr val="000066"/>
              </a:solidFill>
              <a:latin typeface="Arial Narrow" panose="020B0606020202030204" pitchFamily="34" charset="0"/>
            </a:endParaRPr>
          </a:p>
          <a:p>
            <a:pPr marL="457200" indent="-457200" algn="just" fontAlgn="base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/>
            </a:pPr>
            <a:r>
              <a:rPr lang="pt-BR" sz="2000" b="1" dirty="0" smtClean="0">
                <a:solidFill>
                  <a:srgbClr val="000066"/>
                </a:solidFill>
                <a:latin typeface="Arial Narrow" panose="020B0606020202030204" pitchFamily="34" charset="0"/>
              </a:rPr>
              <a:t>Não parece apropriado </a:t>
            </a:r>
            <a:r>
              <a:rPr lang="pt-BR" sz="2000" b="1" dirty="0" err="1" smtClean="0">
                <a:solidFill>
                  <a:srgbClr val="000066"/>
                </a:solidFill>
                <a:latin typeface="Arial Narrow" panose="020B0606020202030204" pitchFamily="34" charset="0"/>
              </a:rPr>
              <a:t>co-responsabilizar</a:t>
            </a:r>
            <a:r>
              <a:rPr lang="pt-BR" sz="2000" b="1" dirty="0" smtClean="0">
                <a:solidFill>
                  <a:srgbClr val="000066"/>
                </a:solidFill>
                <a:latin typeface="Arial Narrow" panose="020B0606020202030204" pitchFamily="34" charset="0"/>
              </a:rPr>
              <a:t> o Governo Federal pela omissão dos Entes Subnacionais de Governo, inclusive com a tipificação de tal omissão como improbidade </a:t>
            </a:r>
            <a:r>
              <a:rPr lang="pt-BR" sz="2000" b="1" dirty="0" smtClean="0">
                <a:solidFill>
                  <a:srgbClr val="000066"/>
                </a:solidFill>
                <a:latin typeface="Arial Narrow" panose="020B0606020202030204" pitchFamily="34" charset="0"/>
              </a:rPr>
              <a:t>administrativa</a:t>
            </a:r>
          </a:p>
          <a:p>
            <a:pPr algn="just" fontAlgn="base">
              <a:spcBef>
                <a:spcPct val="0"/>
              </a:spcBef>
              <a:spcAft>
                <a:spcPct val="0"/>
              </a:spcAft>
              <a:defRPr/>
            </a:pPr>
            <a:endParaRPr lang="pt-BR" sz="2000" b="1" dirty="0" smtClean="0">
              <a:solidFill>
                <a:srgbClr val="000066"/>
              </a:solidFill>
              <a:latin typeface="Arial Narrow" panose="020B0606020202030204" pitchFamily="34" charset="0"/>
            </a:endParaRPr>
          </a:p>
          <a:p>
            <a:pPr marL="457200" indent="-457200" algn="just" fontAlgn="base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/>
            </a:pPr>
            <a:r>
              <a:rPr lang="pt-BR" sz="2000" b="1" dirty="0" smtClean="0">
                <a:solidFill>
                  <a:srgbClr val="000066"/>
                </a:solidFill>
                <a:latin typeface="Arial Narrow" panose="020B0606020202030204" pitchFamily="34" charset="0"/>
              </a:rPr>
              <a:t>Ao propor a abordagem do assunto dos planos de saneamento e plano de resíduos sólidos na Lei Complementar nº 140, pode haver riscos de inconsistências jurídicas e dificultar a clareza de entendimentos dos atores envolvidos. Por exemplo, a questão dos resíduos sólidos urbanos estaria sendo tratada por três dispositivos legais: Lei nº 11.445/2007, Lei nº 12.305/2010 e Lei Complementar nº 140</a:t>
            </a:r>
          </a:p>
        </p:txBody>
      </p:sp>
    </p:spTree>
    <p:extLst>
      <p:ext uri="{BB962C8B-B14F-4D97-AF65-F5344CB8AC3E}">
        <p14:creationId xmlns:p14="http://schemas.microsoft.com/office/powerpoint/2010/main" val="7176899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Tabela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2145865"/>
              </p:ext>
            </p:extLst>
          </p:nvPr>
        </p:nvGraphicFramePr>
        <p:xfrm>
          <a:off x="360040" y="743744"/>
          <a:ext cx="8388424" cy="381000"/>
        </p:xfrm>
        <a:graphic>
          <a:graphicData uri="http://schemas.openxmlformats.org/drawingml/2006/table">
            <a:tbl>
              <a:tblPr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</a:tblPr>
              <a:tblGrid>
                <a:gridCol w="8388424"/>
              </a:tblGrid>
              <a:tr h="381000">
                <a:tc>
                  <a:txBody>
                    <a:bodyPr/>
                    <a:lstStyle/>
                    <a:p>
                      <a:pPr algn="ctr" fontAlgn="b"/>
                      <a:r>
                        <a:rPr lang="pt-BR" sz="2400" b="1" i="0" u="none" strike="noStrike" baseline="0" dirty="0" smtClean="0">
                          <a:solidFill>
                            <a:srgbClr val="C00000"/>
                          </a:solidFill>
                          <a:effectLst/>
                          <a:latin typeface="Arial Narrow"/>
                        </a:rPr>
                        <a:t>Breve Resumo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8" name="CaixaDeTexto 7"/>
          <p:cNvSpPr txBox="1"/>
          <p:nvPr/>
        </p:nvSpPr>
        <p:spPr>
          <a:xfrm>
            <a:off x="395288" y="231031"/>
            <a:ext cx="8353176" cy="461665"/>
          </a:xfrm>
          <a:prstGeom prst="rect">
            <a:avLst/>
          </a:prstGeom>
          <a:solidFill>
            <a:srgbClr val="FFFFFF"/>
          </a:solidFill>
          <a:effectLst/>
        </p:spPr>
        <p:txBody>
          <a:bodyPr wrap="square" anchor="ctr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pt-BR" sz="2400" b="1" kern="0" dirty="0" smtClean="0">
                <a:solidFill>
                  <a:srgbClr val="000066"/>
                </a:solidFill>
                <a:latin typeface="Arial Narrow" panose="020B0606020202030204" pitchFamily="34" charset="0"/>
                <a:cs typeface="Arial" charset="0"/>
              </a:rPr>
              <a:t>Planos e Prazos: Saneamento e Resíduos Sólidos</a:t>
            </a:r>
          </a:p>
        </p:txBody>
      </p:sp>
      <p:sp>
        <p:nvSpPr>
          <p:cNvPr id="13" name="CaixaDeTexto 12"/>
          <p:cNvSpPr txBox="1"/>
          <p:nvPr/>
        </p:nvSpPr>
        <p:spPr>
          <a:xfrm>
            <a:off x="359408" y="1772816"/>
            <a:ext cx="8317048" cy="4608512"/>
          </a:xfrm>
          <a:prstGeom prst="rect">
            <a:avLst/>
          </a:prstGeom>
          <a:solidFill>
            <a:schemeClr val="bg1"/>
          </a:solidFill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square" anchor="ctr">
            <a:noAutofit/>
          </a:bodyPr>
          <a:lstStyle/>
          <a:p>
            <a:pPr marL="342900" indent="-342900" algn="just" fontAlgn="base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/>
            </a:pPr>
            <a:r>
              <a:rPr lang="pt-BR" b="1" dirty="0" smtClean="0">
                <a:solidFill>
                  <a:srgbClr val="000066"/>
                </a:solidFill>
                <a:latin typeface="Arial Narrow" panose="020B0606020202030204" pitchFamily="34" charset="0"/>
              </a:rPr>
              <a:t>Obrigatoriedade do titular de elaborar plano de saneamento básico</a:t>
            </a:r>
          </a:p>
          <a:p>
            <a:pPr lvl="1" algn="just" fontAlgn="base">
              <a:spcBef>
                <a:spcPct val="0"/>
              </a:spcBef>
              <a:spcAft>
                <a:spcPct val="0"/>
              </a:spcAft>
              <a:defRPr/>
            </a:pPr>
            <a:endParaRPr lang="pt-BR" sz="1400" b="1" i="1" dirty="0" smtClean="0">
              <a:solidFill>
                <a:srgbClr val="000066"/>
              </a:solidFill>
              <a:latin typeface="Arial Narrow" panose="020B0606020202030204" pitchFamily="34" charset="0"/>
            </a:endParaRPr>
          </a:p>
          <a:p>
            <a:pPr lvl="1" algn="just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pt-BR" sz="1400" b="1" i="1" dirty="0" smtClean="0">
                <a:solidFill>
                  <a:srgbClr val="000066"/>
                </a:solidFill>
                <a:latin typeface="Arial Narrow" panose="020B0606020202030204" pitchFamily="34" charset="0"/>
              </a:rPr>
              <a:t>“Art</a:t>
            </a:r>
            <a:r>
              <a:rPr lang="pt-BR" sz="1400" b="1" i="1" dirty="0">
                <a:solidFill>
                  <a:srgbClr val="000066"/>
                </a:solidFill>
                <a:latin typeface="Arial Narrow" panose="020B0606020202030204" pitchFamily="34" charset="0"/>
              </a:rPr>
              <a:t>. 9o  O titular dos serviços formulará a respectiva política pública de saneamento básico, devendo, para tanto:</a:t>
            </a:r>
          </a:p>
          <a:p>
            <a:pPr lvl="1" algn="just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pt-BR" sz="1400" b="1" i="1" dirty="0">
                <a:solidFill>
                  <a:srgbClr val="000066"/>
                </a:solidFill>
                <a:latin typeface="Arial Narrow" panose="020B0606020202030204" pitchFamily="34" charset="0"/>
              </a:rPr>
              <a:t>I - elaborar os planos de saneamento básico, nos termos desta </a:t>
            </a:r>
            <a:r>
              <a:rPr lang="pt-BR" sz="1400" b="1" i="1" dirty="0" smtClean="0">
                <a:solidFill>
                  <a:srgbClr val="000066"/>
                </a:solidFill>
                <a:latin typeface="Arial Narrow" panose="020B0606020202030204" pitchFamily="34" charset="0"/>
              </a:rPr>
              <a:t>Lei”</a:t>
            </a:r>
          </a:p>
          <a:p>
            <a:pPr marL="742950" lvl="1" indent="-285750" algn="just" fontAlgn="base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/>
            </a:pPr>
            <a:endParaRPr lang="pt-BR" sz="1600" b="1" dirty="0" smtClean="0">
              <a:solidFill>
                <a:srgbClr val="000066"/>
              </a:solidFill>
              <a:latin typeface="Arial Narrow" panose="020B0606020202030204" pitchFamily="34" charset="0"/>
            </a:endParaRPr>
          </a:p>
          <a:p>
            <a:pPr marL="342900" lvl="1" indent="-342900" algn="just" fontAlgn="base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/>
            </a:pPr>
            <a:r>
              <a:rPr lang="pt-BR" b="1" dirty="0">
                <a:solidFill>
                  <a:srgbClr val="000066"/>
                </a:solidFill>
                <a:latin typeface="Arial Narrow" panose="020B0606020202030204" pitchFamily="34" charset="0"/>
              </a:rPr>
              <a:t>O Plano é condição de validade dos contratos de prestação de serviços (Contrato de Programa ou Contrato de </a:t>
            </a:r>
            <a:r>
              <a:rPr lang="pt-BR" b="1" dirty="0" smtClean="0">
                <a:solidFill>
                  <a:srgbClr val="000066"/>
                </a:solidFill>
                <a:latin typeface="Arial Narrow" panose="020B0606020202030204" pitchFamily="34" charset="0"/>
              </a:rPr>
              <a:t>Concessão)</a:t>
            </a:r>
            <a:endParaRPr lang="pt-BR" b="1" dirty="0">
              <a:solidFill>
                <a:srgbClr val="000066"/>
              </a:solidFill>
              <a:latin typeface="Arial Narrow" panose="020B0606020202030204" pitchFamily="34" charset="0"/>
            </a:endParaRPr>
          </a:p>
          <a:p>
            <a:pPr lvl="1" algn="just" fontAlgn="base">
              <a:spcBef>
                <a:spcPct val="0"/>
              </a:spcBef>
              <a:spcAft>
                <a:spcPct val="0"/>
              </a:spcAft>
              <a:defRPr/>
            </a:pPr>
            <a:endParaRPr lang="pt-BR" sz="1600" b="1" dirty="0" smtClean="0">
              <a:solidFill>
                <a:srgbClr val="000066"/>
              </a:solidFill>
              <a:latin typeface="Arial Narrow" panose="020B0606020202030204" pitchFamily="34" charset="0"/>
            </a:endParaRPr>
          </a:p>
          <a:p>
            <a:pPr marL="342900" lvl="1" indent="-342900" algn="just" fontAlgn="base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/>
            </a:pPr>
            <a:r>
              <a:rPr lang="pt-BR" b="1" dirty="0">
                <a:solidFill>
                  <a:srgbClr val="000066"/>
                </a:solidFill>
                <a:latin typeface="Arial Narrow" panose="020B0606020202030204" pitchFamily="34" charset="0"/>
              </a:rPr>
              <a:t>Não foi previsto </a:t>
            </a:r>
            <a:r>
              <a:rPr lang="pt-BR" b="1" dirty="0" smtClean="0">
                <a:solidFill>
                  <a:srgbClr val="000066"/>
                </a:solidFill>
                <a:latin typeface="Arial Narrow" panose="020B0606020202030204" pitchFamily="34" charset="0"/>
              </a:rPr>
              <a:t>de, </a:t>
            </a:r>
            <a:r>
              <a:rPr lang="pt-BR" b="1" dirty="0">
                <a:solidFill>
                  <a:srgbClr val="000066"/>
                </a:solidFill>
                <a:latin typeface="Arial Narrow" panose="020B0606020202030204" pitchFamily="34" charset="0"/>
              </a:rPr>
              <a:t>maneira “expressa</a:t>
            </a:r>
            <a:r>
              <a:rPr lang="pt-BR" b="1" dirty="0" smtClean="0">
                <a:solidFill>
                  <a:srgbClr val="000066"/>
                </a:solidFill>
                <a:latin typeface="Arial Narrow" panose="020B0606020202030204" pitchFamily="34" charset="0"/>
              </a:rPr>
              <a:t>”, a </a:t>
            </a:r>
            <a:r>
              <a:rPr lang="pt-BR" b="1" dirty="0">
                <a:solidFill>
                  <a:srgbClr val="000066"/>
                </a:solidFill>
                <a:latin typeface="Arial Narrow" panose="020B0606020202030204" pitchFamily="34" charset="0"/>
              </a:rPr>
              <a:t>obrigatoriedade do Plano Estadual de Saneamento</a:t>
            </a:r>
          </a:p>
          <a:p>
            <a:pPr lvl="1" algn="just" fontAlgn="base">
              <a:spcBef>
                <a:spcPct val="0"/>
              </a:spcBef>
              <a:spcAft>
                <a:spcPct val="0"/>
              </a:spcAft>
              <a:defRPr/>
            </a:pPr>
            <a:endParaRPr lang="pt-BR" sz="1600" b="1" dirty="0" smtClean="0">
              <a:solidFill>
                <a:srgbClr val="000066"/>
              </a:solidFill>
              <a:latin typeface="Arial Narrow" panose="020B0606020202030204" pitchFamily="34" charset="0"/>
            </a:endParaRPr>
          </a:p>
          <a:p>
            <a:pPr marL="342900" lvl="1" indent="-342900" algn="just" fontAlgn="base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/>
            </a:pPr>
            <a:r>
              <a:rPr lang="pt-BR" b="1" dirty="0">
                <a:solidFill>
                  <a:srgbClr val="000066"/>
                </a:solidFill>
                <a:latin typeface="Arial Narrow" panose="020B0606020202030204" pitchFamily="34" charset="0"/>
              </a:rPr>
              <a:t>A Lei não previu vedação a transferência de recursos da União por ausência de Plano</a:t>
            </a:r>
          </a:p>
          <a:p>
            <a:pPr marL="742950" lvl="1" indent="-285750" algn="just" fontAlgn="base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/>
            </a:pPr>
            <a:endParaRPr lang="pt-BR" sz="1600" b="1" dirty="0">
              <a:solidFill>
                <a:srgbClr val="000066"/>
              </a:solidFill>
              <a:latin typeface="Arial Narrow" panose="020B0606020202030204" pitchFamily="34" charset="0"/>
            </a:endParaRPr>
          </a:p>
          <a:p>
            <a:pPr lvl="1" algn="just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pt-BR" sz="1400" b="1" i="1" dirty="0" smtClean="0">
                <a:solidFill>
                  <a:srgbClr val="000066"/>
                </a:solidFill>
                <a:latin typeface="Arial Narrow" panose="020B0606020202030204" pitchFamily="34" charset="0"/>
              </a:rPr>
              <a:t>“Art</a:t>
            </a:r>
            <a:r>
              <a:rPr lang="pt-BR" sz="1400" b="1" i="1" dirty="0">
                <a:solidFill>
                  <a:srgbClr val="000066"/>
                </a:solidFill>
                <a:latin typeface="Arial Narrow" panose="020B0606020202030204" pitchFamily="34" charset="0"/>
              </a:rPr>
              <a:t>. 50.  A alocação de recursos públicos federais e os financiamentos com recursos da União ou com recursos geridos ou operados por órgãos ou entidades da União serão feitos em conformidade com as diretrizes e objetivos estabelecidos nos </a:t>
            </a:r>
            <a:r>
              <a:rPr lang="pt-BR" sz="1400" b="1" i="1" dirty="0" err="1">
                <a:solidFill>
                  <a:srgbClr val="000066"/>
                </a:solidFill>
                <a:latin typeface="Arial Narrow" panose="020B0606020202030204" pitchFamily="34" charset="0"/>
              </a:rPr>
              <a:t>arts</a:t>
            </a:r>
            <a:r>
              <a:rPr lang="pt-BR" sz="1400" b="1" i="1" dirty="0">
                <a:solidFill>
                  <a:srgbClr val="000066"/>
                </a:solidFill>
                <a:latin typeface="Arial Narrow" panose="020B0606020202030204" pitchFamily="34" charset="0"/>
              </a:rPr>
              <a:t>. 48 e 49 desta Lei e com os planos de saneamento básico e condicionados</a:t>
            </a:r>
            <a:r>
              <a:rPr lang="pt-BR" sz="1400" b="1" i="1" dirty="0" smtClean="0">
                <a:solidFill>
                  <a:srgbClr val="000066"/>
                </a:solidFill>
                <a:latin typeface="Arial Narrow" panose="020B0606020202030204" pitchFamily="34" charset="0"/>
              </a:rPr>
              <a:t>:”</a:t>
            </a:r>
            <a:endParaRPr lang="pt-BR" sz="1400" b="1" i="1" dirty="0">
              <a:solidFill>
                <a:srgbClr val="000066"/>
              </a:solidFill>
              <a:latin typeface="Arial Narrow" panose="020B0606020202030204" pitchFamily="34" charset="0"/>
            </a:endParaRPr>
          </a:p>
          <a:p>
            <a:pPr marL="742950" lvl="1" indent="-285750" algn="just" fontAlgn="base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/>
            </a:pPr>
            <a:endParaRPr lang="pt-BR" sz="1600" b="1" dirty="0" smtClean="0">
              <a:solidFill>
                <a:srgbClr val="FF0000"/>
              </a:solidFill>
              <a:latin typeface="Arial Narrow" panose="020B0606020202030204" pitchFamily="34" charset="0"/>
            </a:endParaRPr>
          </a:p>
        </p:txBody>
      </p:sp>
      <p:graphicFrame>
        <p:nvGraphicFramePr>
          <p:cNvPr id="14" name="Tabela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1807548"/>
              </p:ext>
            </p:extLst>
          </p:nvPr>
        </p:nvGraphicFramePr>
        <p:xfrm>
          <a:off x="360040" y="1268760"/>
          <a:ext cx="8388424" cy="381000"/>
        </p:xfrm>
        <a:graphic>
          <a:graphicData uri="http://schemas.openxmlformats.org/drawingml/2006/table">
            <a:tbl>
              <a:tblPr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</a:tblPr>
              <a:tblGrid>
                <a:gridCol w="8388424"/>
              </a:tblGrid>
              <a:tr h="381000">
                <a:tc>
                  <a:txBody>
                    <a:bodyPr/>
                    <a:lstStyle/>
                    <a:p>
                      <a:pPr algn="ctr" fontAlgn="b"/>
                      <a:r>
                        <a:rPr lang="pt-BR" sz="1900" b="1" i="0" u="none" strike="noStrike" baseline="0" dirty="0" smtClean="0">
                          <a:solidFill>
                            <a:srgbClr val="C00000"/>
                          </a:solidFill>
                          <a:effectLst/>
                          <a:latin typeface="Arial Narrow"/>
                        </a:rPr>
                        <a:t>Lei nº 11.445, de 05 de Janeiro de 2007 – Diretrizes Nacionais para o Saneamento Básico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262612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Tabela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98493516"/>
              </p:ext>
            </p:extLst>
          </p:nvPr>
        </p:nvGraphicFramePr>
        <p:xfrm>
          <a:off x="360040" y="671736"/>
          <a:ext cx="8388424" cy="381000"/>
        </p:xfrm>
        <a:graphic>
          <a:graphicData uri="http://schemas.openxmlformats.org/drawingml/2006/table">
            <a:tbl>
              <a:tblPr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</a:tblPr>
              <a:tblGrid>
                <a:gridCol w="8388424"/>
              </a:tblGrid>
              <a:tr h="381000">
                <a:tc>
                  <a:txBody>
                    <a:bodyPr/>
                    <a:lstStyle/>
                    <a:p>
                      <a:pPr algn="ctr" fontAlgn="b"/>
                      <a:r>
                        <a:rPr lang="pt-BR" sz="2400" b="1" i="0" u="none" strike="noStrike" baseline="0" dirty="0" smtClean="0">
                          <a:solidFill>
                            <a:srgbClr val="C00000"/>
                          </a:solidFill>
                          <a:effectLst/>
                          <a:latin typeface="Arial Narrow"/>
                        </a:rPr>
                        <a:t>Breve Resumo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8" name="CaixaDeTexto 7"/>
          <p:cNvSpPr txBox="1"/>
          <p:nvPr/>
        </p:nvSpPr>
        <p:spPr>
          <a:xfrm>
            <a:off x="395288" y="231031"/>
            <a:ext cx="8353176" cy="461665"/>
          </a:xfrm>
          <a:prstGeom prst="rect">
            <a:avLst/>
          </a:prstGeom>
          <a:solidFill>
            <a:srgbClr val="FFFFFF"/>
          </a:solidFill>
          <a:effectLst/>
        </p:spPr>
        <p:txBody>
          <a:bodyPr wrap="square" anchor="ctr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pt-BR" sz="2400" b="1" kern="0" dirty="0" smtClean="0">
                <a:solidFill>
                  <a:srgbClr val="000066"/>
                </a:solidFill>
                <a:latin typeface="Arial Narrow" panose="020B0606020202030204" pitchFamily="34" charset="0"/>
                <a:cs typeface="Arial" charset="0"/>
              </a:rPr>
              <a:t>Planos e Prazos: Saneamento e Resíduos Sólidos</a:t>
            </a:r>
          </a:p>
        </p:txBody>
      </p:sp>
      <p:sp>
        <p:nvSpPr>
          <p:cNvPr id="13" name="CaixaDeTexto 12"/>
          <p:cNvSpPr txBox="1"/>
          <p:nvPr/>
        </p:nvSpPr>
        <p:spPr>
          <a:xfrm>
            <a:off x="359408" y="1484784"/>
            <a:ext cx="8317048" cy="2160240"/>
          </a:xfrm>
          <a:prstGeom prst="rect">
            <a:avLst/>
          </a:prstGeom>
          <a:solidFill>
            <a:schemeClr val="bg1"/>
          </a:solidFill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square" anchor="ctr">
            <a:noAutofit/>
          </a:bodyPr>
          <a:lstStyle/>
          <a:p>
            <a:pPr marL="342900" indent="-342900" algn="just" fontAlgn="base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/>
            </a:pPr>
            <a:r>
              <a:rPr lang="pt-BR" sz="1700" b="1" dirty="0" smtClean="0">
                <a:solidFill>
                  <a:srgbClr val="000066"/>
                </a:solidFill>
                <a:latin typeface="Arial Narrow" panose="020B0606020202030204" pitchFamily="34" charset="0"/>
              </a:rPr>
              <a:t>Obrigação da União elaborar o Plano Nacional de Saneamento Básico e Planos Regionais de Saneamento Básico em Regiões Integradas de Desenvolvimento Econômico (RIDE)</a:t>
            </a:r>
          </a:p>
          <a:p>
            <a:pPr lvl="1" algn="just" fontAlgn="base">
              <a:spcBef>
                <a:spcPct val="0"/>
              </a:spcBef>
              <a:spcAft>
                <a:spcPct val="0"/>
              </a:spcAft>
              <a:defRPr/>
            </a:pPr>
            <a:endParaRPr lang="pt-BR" sz="1400" b="1" i="1" dirty="0" smtClean="0">
              <a:solidFill>
                <a:srgbClr val="000066"/>
              </a:solidFill>
              <a:latin typeface="Arial Narrow" panose="020B0606020202030204" pitchFamily="34" charset="0"/>
            </a:endParaRPr>
          </a:p>
          <a:p>
            <a:pPr lvl="1" algn="just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pt-BR" sz="1400" b="1" i="1" dirty="0" smtClean="0">
                <a:solidFill>
                  <a:srgbClr val="000066"/>
                </a:solidFill>
                <a:latin typeface="Arial Narrow" panose="020B0606020202030204" pitchFamily="34" charset="0"/>
              </a:rPr>
              <a:t>“Art</a:t>
            </a:r>
            <a:r>
              <a:rPr lang="pt-BR" sz="1400" b="1" i="1" dirty="0">
                <a:solidFill>
                  <a:srgbClr val="000066"/>
                </a:solidFill>
                <a:latin typeface="Arial Narrow" panose="020B0606020202030204" pitchFamily="34" charset="0"/>
              </a:rPr>
              <a:t>. 52.  A União elaborará, sob a coordenação do Ministério das Cidades:</a:t>
            </a:r>
          </a:p>
          <a:p>
            <a:pPr lvl="1" algn="just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pt-BR" sz="1400" b="1" i="1" dirty="0">
                <a:solidFill>
                  <a:srgbClr val="000066"/>
                </a:solidFill>
                <a:latin typeface="Arial Narrow" panose="020B0606020202030204" pitchFamily="34" charset="0"/>
              </a:rPr>
              <a:t>I - o Plano Nacional de Saneamento Básico - PNSB que conterá</a:t>
            </a:r>
            <a:r>
              <a:rPr lang="pt-BR" sz="1400" b="1" i="1" dirty="0" smtClean="0">
                <a:solidFill>
                  <a:srgbClr val="000066"/>
                </a:solidFill>
                <a:latin typeface="Arial Narrow" panose="020B0606020202030204" pitchFamily="34" charset="0"/>
              </a:rPr>
              <a:t>:</a:t>
            </a:r>
          </a:p>
          <a:p>
            <a:pPr lvl="1" algn="just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pt-BR" sz="1400" b="1" i="1" dirty="0" smtClean="0">
                <a:solidFill>
                  <a:srgbClr val="000066"/>
                </a:solidFill>
                <a:latin typeface="Arial Narrow" panose="020B0606020202030204" pitchFamily="34" charset="0"/>
              </a:rPr>
              <a:t>-----------------------------------------------------------------------------------------------------------------------------------------------------------</a:t>
            </a:r>
            <a:endParaRPr lang="pt-BR" sz="1400" b="1" i="1" dirty="0">
              <a:solidFill>
                <a:srgbClr val="000066"/>
              </a:solidFill>
              <a:latin typeface="Arial Narrow" panose="020B0606020202030204" pitchFamily="34" charset="0"/>
            </a:endParaRPr>
          </a:p>
          <a:p>
            <a:pPr lvl="1" algn="just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pt-BR" sz="1400" b="1" i="1" dirty="0">
                <a:solidFill>
                  <a:srgbClr val="000066"/>
                </a:solidFill>
                <a:latin typeface="Arial Narrow" panose="020B0606020202030204" pitchFamily="34" charset="0"/>
              </a:rPr>
              <a:t>II - planos regionais de saneamento básico, elaborados e executados em articulação com os Estados, Distrito Federal e Municípios envolvidos para as regiões integradas de desenvolvimento econômico ou nas que haja a participação de órgão ou entidade federal na prestação de serviço público de saneamento básico</a:t>
            </a:r>
            <a:r>
              <a:rPr lang="pt-BR" sz="1400" b="1" i="1" dirty="0" smtClean="0">
                <a:solidFill>
                  <a:srgbClr val="000066"/>
                </a:solidFill>
                <a:latin typeface="Arial Narrow" panose="020B0606020202030204" pitchFamily="34" charset="0"/>
              </a:rPr>
              <a:t>.”</a:t>
            </a:r>
          </a:p>
        </p:txBody>
      </p:sp>
      <p:graphicFrame>
        <p:nvGraphicFramePr>
          <p:cNvPr id="14" name="Tabela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854759"/>
              </p:ext>
            </p:extLst>
          </p:nvPr>
        </p:nvGraphicFramePr>
        <p:xfrm>
          <a:off x="360040" y="980728"/>
          <a:ext cx="8388424" cy="381000"/>
        </p:xfrm>
        <a:graphic>
          <a:graphicData uri="http://schemas.openxmlformats.org/drawingml/2006/table">
            <a:tbl>
              <a:tblPr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</a:tblPr>
              <a:tblGrid>
                <a:gridCol w="8388424"/>
              </a:tblGrid>
              <a:tr h="381000">
                <a:tc>
                  <a:txBody>
                    <a:bodyPr/>
                    <a:lstStyle/>
                    <a:p>
                      <a:pPr algn="ctr" fontAlgn="b"/>
                      <a:r>
                        <a:rPr lang="pt-BR" sz="1900" b="1" i="0" u="none" strike="noStrike" baseline="0" dirty="0" smtClean="0">
                          <a:solidFill>
                            <a:srgbClr val="C00000"/>
                          </a:solidFill>
                          <a:effectLst/>
                          <a:latin typeface="Arial Narrow"/>
                        </a:rPr>
                        <a:t>Lei nº 11.445, de 05 de Janeiro de 2007 – Diretrizes Nacionais para o Saneamento Básico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6" name="Tabe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73253872"/>
              </p:ext>
            </p:extLst>
          </p:nvPr>
        </p:nvGraphicFramePr>
        <p:xfrm>
          <a:off x="323528" y="3655488"/>
          <a:ext cx="8388424" cy="381000"/>
        </p:xfrm>
        <a:graphic>
          <a:graphicData uri="http://schemas.openxmlformats.org/drawingml/2006/table">
            <a:tbl>
              <a:tblPr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</a:tblPr>
              <a:tblGrid>
                <a:gridCol w="8388424"/>
              </a:tblGrid>
              <a:tr h="381000"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1" i="0" u="none" strike="noStrike" baseline="0" dirty="0" smtClean="0">
                          <a:solidFill>
                            <a:srgbClr val="C00000"/>
                          </a:solidFill>
                          <a:effectLst/>
                          <a:latin typeface="Arial Narrow"/>
                        </a:rPr>
                        <a:t>Decreto nº 7.217, de 21 de junho de 2010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7" name="CaixaDeTexto 6"/>
          <p:cNvSpPr txBox="1"/>
          <p:nvPr/>
        </p:nvSpPr>
        <p:spPr>
          <a:xfrm>
            <a:off x="359408" y="4149080"/>
            <a:ext cx="8317048" cy="2232248"/>
          </a:xfrm>
          <a:prstGeom prst="rect">
            <a:avLst/>
          </a:prstGeom>
          <a:solidFill>
            <a:schemeClr val="bg1"/>
          </a:solidFill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square" anchor="ctr">
            <a:noAutofit/>
          </a:bodyPr>
          <a:lstStyle/>
          <a:p>
            <a:pPr marL="342900" indent="-342900" algn="just" fontAlgn="base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/>
            </a:pPr>
            <a:r>
              <a:rPr lang="pt-BR" sz="1700" b="1" dirty="0">
                <a:solidFill>
                  <a:srgbClr val="000066"/>
                </a:solidFill>
                <a:latin typeface="Arial Narrow" panose="020B0606020202030204" pitchFamily="34" charset="0"/>
              </a:rPr>
              <a:t>Decreto 7.217/2010 estabeleceu a existência de Plano como condição para acesso aos recursos federais</a:t>
            </a:r>
          </a:p>
          <a:p>
            <a:pPr lvl="1" algn="just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pt-BR" sz="1400" b="1" i="1" dirty="0">
                <a:solidFill>
                  <a:srgbClr val="000066"/>
                </a:solidFill>
                <a:latin typeface="Arial Narrow" panose="020B0606020202030204" pitchFamily="34" charset="0"/>
              </a:rPr>
              <a:t>Art. 26.  A elaboração e a revisão dos planos de saneamento básico deverão efetivar-se, de forma a garantir a ampla participação das comunidades, dos movimentos e das entidades da sociedade civil, por meio de procedimento que, no mínimo, deverá prever fases de</a:t>
            </a:r>
            <a:r>
              <a:rPr lang="pt-BR" sz="1400" b="1" i="1" dirty="0" smtClean="0">
                <a:solidFill>
                  <a:srgbClr val="000066"/>
                </a:solidFill>
                <a:latin typeface="Arial Narrow" panose="020B0606020202030204" pitchFamily="34" charset="0"/>
              </a:rPr>
              <a:t>:</a:t>
            </a:r>
          </a:p>
          <a:p>
            <a:pPr lvl="1" algn="just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pt-BR" sz="1400" b="1" i="1" dirty="0" smtClean="0">
                <a:solidFill>
                  <a:srgbClr val="000066"/>
                </a:solidFill>
                <a:latin typeface="Arial Narrow" panose="020B0606020202030204" pitchFamily="34" charset="0"/>
              </a:rPr>
              <a:t>-----------------------------------------------------------------------------------------------------------------------------------------------------------</a:t>
            </a:r>
          </a:p>
          <a:p>
            <a:pPr lvl="1" algn="just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pt-BR" sz="1400" b="1" i="1" dirty="0">
                <a:solidFill>
                  <a:srgbClr val="000066"/>
                </a:solidFill>
                <a:latin typeface="Arial Narrow" panose="020B0606020202030204" pitchFamily="34" charset="0"/>
              </a:rPr>
              <a:t>§ 2º  Após 31 de dezembro de 2017, a existência de plano de saneamento básico, elaborado pelo titular dos serviços, será condição para o acesso a recursos orçamentários da União ou a recursos de financiamentos geridos ou administrados por órgão ou entidade da Administração Pública federal, quando destinados a serviços de saneamento básico.     </a:t>
            </a:r>
            <a:r>
              <a:rPr lang="pt-BR" sz="1400" b="1" i="1" dirty="0">
                <a:solidFill>
                  <a:srgbClr val="000066"/>
                </a:solidFill>
                <a:latin typeface="Arial Narrow" panose="020B0606020202030204" pitchFamily="34" charset="0"/>
                <a:hlinkClick r:id="rId2"/>
              </a:rPr>
              <a:t>(Redação dada pelo Decreto nº 8.629, de 2015)</a:t>
            </a:r>
            <a:endParaRPr lang="pt-BR" sz="1400" b="1" i="1" dirty="0">
              <a:solidFill>
                <a:srgbClr val="000066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60338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4" descr="C:\Users\Johnny.Santos\Pictures\gota-de-agua.jpg"/>
          <p:cNvPicPr>
            <a:picLocks noChangeAspect="1" noChangeArrowheads="1"/>
          </p:cNvPicPr>
          <p:nvPr/>
        </p:nvPicPr>
        <p:blipFill>
          <a:blip r:embed="rId2" cstate="print">
            <a:lum bright="70000" contrast="-70000"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colorTemperature colorTemp="4700"/>
                    </a14:imgEffect>
                    <a14:imgEffect>
                      <a14:saturation sat="0"/>
                    </a14:imgEffect>
                  </a14:imgLayer>
                </a14:imgProps>
              </a:ext>
            </a:extLst>
          </a:blip>
          <a:srcRect/>
          <a:stretch>
            <a:fillRect/>
          </a:stretch>
        </p:blipFill>
        <p:spPr bwMode="auto">
          <a:xfrm>
            <a:off x="395536" y="216513"/>
            <a:ext cx="8352928" cy="6210690"/>
          </a:xfrm>
          <a:prstGeom prst="rect">
            <a:avLst/>
          </a:prstGeom>
          <a:noFill/>
        </p:spPr>
      </p:pic>
      <p:sp>
        <p:nvSpPr>
          <p:cNvPr id="10" name="CaixaDeTexto 9"/>
          <p:cNvSpPr txBox="1"/>
          <p:nvPr/>
        </p:nvSpPr>
        <p:spPr>
          <a:xfrm>
            <a:off x="395536" y="2998693"/>
            <a:ext cx="8352928" cy="646331"/>
          </a:xfrm>
          <a:prstGeom prst="rect">
            <a:avLst/>
          </a:prstGeom>
          <a:solidFill>
            <a:schemeClr val="bg1"/>
          </a:solidFill>
          <a:effectLst/>
          <a:scene3d>
            <a:camera prst="orthographicFront"/>
            <a:lightRig rig="threePt" dir="t"/>
          </a:scene3d>
          <a:sp3d>
            <a:bevelT w="139700" prst="cross"/>
          </a:sp3d>
        </p:spPr>
        <p:txBody>
          <a:bodyPr wrap="square">
            <a:spAutoFit/>
          </a:bodyPr>
          <a:lstStyle>
            <a:defPPr>
              <a:defRPr lang="pt-BR"/>
            </a:defPPr>
            <a:lvl1pPr marL="742950" indent="-742950" algn="just">
              <a:buFont typeface="+mj-lt"/>
              <a:buAutoNum type="arabicPeriod" startAt="5"/>
              <a:defRPr sz="4000" b="1">
                <a:solidFill>
                  <a:srgbClr val="000066"/>
                </a:solidFill>
                <a:latin typeface="Arial Narrow" panose="020B0606020202030204" pitchFamily="34" charset="0"/>
              </a:defRPr>
            </a:lvl1pPr>
          </a:lstStyle>
          <a:p>
            <a:pPr marL="0" indent="0" algn="ctr">
              <a:buNone/>
            </a:pPr>
            <a:r>
              <a:rPr lang="pt-BR" sz="3600" dirty="0" smtClean="0"/>
              <a:t>Lei nº </a:t>
            </a:r>
            <a:r>
              <a:rPr lang="pt-BR" sz="3600" dirty="0" smtClean="0"/>
              <a:t>12.305</a:t>
            </a:r>
            <a:r>
              <a:rPr lang="pt-BR" sz="3600" dirty="0" smtClean="0"/>
              <a:t>/2010</a:t>
            </a:r>
            <a:endParaRPr lang="pt-BR" sz="3600" b="0" dirty="0"/>
          </a:p>
        </p:txBody>
      </p:sp>
    </p:spTree>
    <p:extLst>
      <p:ext uri="{BB962C8B-B14F-4D97-AF65-F5344CB8AC3E}">
        <p14:creationId xmlns:p14="http://schemas.microsoft.com/office/powerpoint/2010/main" val="40924952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Tabela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22677917"/>
              </p:ext>
            </p:extLst>
          </p:nvPr>
        </p:nvGraphicFramePr>
        <p:xfrm>
          <a:off x="360040" y="671736"/>
          <a:ext cx="8388424" cy="381000"/>
        </p:xfrm>
        <a:graphic>
          <a:graphicData uri="http://schemas.openxmlformats.org/drawingml/2006/table">
            <a:tbl>
              <a:tblPr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</a:tblPr>
              <a:tblGrid>
                <a:gridCol w="8388424"/>
              </a:tblGrid>
              <a:tr h="381000">
                <a:tc>
                  <a:txBody>
                    <a:bodyPr/>
                    <a:lstStyle/>
                    <a:p>
                      <a:pPr algn="ctr" fontAlgn="b"/>
                      <a:r>
                        <a:rPr lang="pt-BR" sz="2400" b="1" i="0" u="none" strike="noStrike" baseline="0" dirty="0" smtClean="0">
                          <a:solidFill>
                            <a:srgbClr val="C00000"/>
                          </a:solidFill>
                          <a:effectLst/>
                          <a:latin typeface="Arial Narrow"/>
                        </a:rPr>
                        <a:t>Breve Resumo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8" name="CaixaDeTexto 7"/>
          <p:cNvSpPr txBox="1"/>
          <p:nvPr/>
        </p:nvSpPr>
        <p:spPr>
          <a:xfrm>
            <a:off x="395288" y="231031"/>
            <a:ext cx="8353176" cy="461665"/>
          </a:xfrm>
          <a:prstGeom prst="rect">
            <a:avLst/>
          </a:prstGeom>
          <a:solidFill>
            <a:srgbClr val="FFFFFF"/>
          </a:solidFill>
          <a:effectLst/>
        </p:spPr>
        <p:txBody>
          <a:bodyPr wrap="square" anchor="ctr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pt-BR" sz="2400" b="1" kern="0" dirty="0" smtClean="0">
                <a:solidFill>
                  <a:srgbClr val="000066"/>
                </a:solidFill>
                <a:latin typeface="Arial Narrow" panose="020B0606020202030204" pitchFamily="34" charset="0"/>
                <a:cs typeface="Arial" charset="0"/>
              </a:rPr>
              <a:t>Planos e Prazos: Saneamento e Resíduos Sólidos</a:t>
            </a:r>
          </a:p>
        </p:txBody>
      </p:sp>
      <p:sp>
        <p:nvSpPr>
          <p:cNvPr id="13" name="CaixaDeTexto 12"/>
          <p:cNvSpPr txBox="1"/>
          <p:nvPr/>
        </p:nvSpPr>
        <p:spPr>
          <a:xfrm>
            <a:off x="359408" y="1484784"/>
            <a:ext cx="8317048" cy="4824536"/>
          </a:xfrm>
          <a:prstGeom prst="rect">
            <a:avLst/>
          </a:prstGeom>
          <a:solidFill>
            <a:schemeClr val="bg1"/>
          </a:solidFill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square" anchor="ctr">
            <a:noAutofit/>
          </a:bodyPr>
          <a:lstStyle/>
          <a:p>
            <a:pPr marL="342900" indent="-342900" algn="just" fontAlgn="base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/>
            </a:pPr>
            <a:r>
              <a:rPr lang="pt-BR" sz="1700" b="1" dirty="0" smtClean="0">
                <a:solidFill>
                  <a:srgbClr val="000066"/>
                </a:solidFill>
                <a:latin typeface="Arial Narrow" panose="020B0606020202030204" pitchFamily="34" charset="0"/>
              </a:rPr>
              <a:t>Previsão dos Planos de Gestão Integrada de Resíduos Sólidos e Plano de Gerenciamento de Resíduos Sólidos</a:t>
            </a:r>
          </a:p>
          <a:p>
            <a:pPr lvl="1" algn="just" fontAlgn="base">
              <a:spcBef>
                <a:spcPct val="0"/>
              </a:spcBef>
              <a:spcAft>
                <a:spcPct val="0"/>
              </a:spcAft>
              <a:defRPr/>
            </a:pPr>
            <a:endParaRPr lang="pt-BR" sz="1400" b="1" i="1" dirty="0" smtClean="0">
              <a:solidFill>
                <a:srgbClr val="000066"/>
              </a:solidFill>
              <a:latin typeface="Arial Narrow" panose="020B0606020202030204" pitchFamily="34" charset="0"/>
            </a:endParaRPr>
          </a:p>
          <a:p>
            <a:pPr lvl="1" algn="just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pt-BR" sz="1400" b="1" i="1" dirty="0">
                <a:solidFill>
                  <a:srgbClr val="000066"/>
                </a:solidFill>
                <a:latin typeface="Arial Narrow" panose="020B0606020202030204" pitchFamily="34" charset="0"/>
              </a:rPr>
              <a:t>“Art. 14.  São planos de resíduos sólidos: </a:t>
            </a:r>
          </a:p>
          <a:p>
            <a:pPr lvl="1" algn="just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pt-BR" sz="1400" b="1" i="1" dirty="0">
                <a:solidFill>
                  <a:srgbClr val="000066"/>
                </a:solidFill>
                <a:latin typeface="Arial Narrow" panose="020B0606020202030204" pitchFamily="34" charset="0"/>
              </a:rPr>
              <a:t>I - o Plano Nacional de Resíduos Sólidos; </a:t>
            </a:r>
          </a:p>
          <a:p>
            <a:pPr lvl="1" algn="just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pt-BR" sz="1400" b="1" i="1" dirty="0">
                <a:solidFill>
                  <a:srgbClr val="000066"/>
                </a:solidFill>
                <a:latin typeface="Arial Narrow" panose="020B0606020202030204" pitchFamily="34" charset="0"/>
              </a:rPr>
              <a:t>II - os planos estaduais de resíduos sólidos; </a:t>
            </a:r>
          </a:p>
          <a:p>
            <a:pPr lvl="1" algn="just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pt-BR" sz="1400" b="1" i="1" dirty="0">
                <a:solidFill>
                  <a:srgbClr val="000066"/>
                </a:solidFill>
                <a:latin typeface="Arial Narrow" panose="020B0606020202030204" pitchFamily="34" charset="0"/>
              </a:rPr>
              <a:t>III - os planos microrregionais de resíduos sólidos e os planos de resíduos sólidos de regiões metropolitanas ou aglomerações urbanas; </a:t>
            </a:r>
          </a:p>
          <a:p>
            <a:pPr lvl="1" algn="just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pt-BR" sz="1400" b="1" i="1" dirty="0">
                <a:solidFill>
                  <a:srgbClr val="000066"/>
                </a:solidFill>
                <a:latin typeface="Arial Narrow" panose="020B0606020202030204" pitchFamily="34" charset="0"/>
              </a:rPr>
              <a:t>IV - os planos intermunicipais de resíduos sólidos; </a:t>
            </a:r>
          </a:p>
          <a:p>
            <a:pPr lvl="1" algn="just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pt-BR" sz="1400" b="1" i="1" dirty="0">
                <a:solidFill>
                  <a:srgbClr val="000066"/>
                </a:solidFill>
                <a:latin typeface="Arial Narrow" panose="020B0606020202030204" pitchFamily="34" charset="0"/>
              </a:rPr>
              <a:t>V - os planos municipais de gestão integrada de resíduos sólidos; </a:t>
            </a:r>
          </a:p>
          <a:p>
            <a:pPr lvl="1" algn="just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pt-BR" sz="1400" b="1" i="1" dirty="0">
                <a:solidFill>
                  <a:srgbClr val="000066"/>
                </a:solidFill>
                <a:latin typeface="Arial Narrow" panose="020B0606020202030204" pitchFamily="34" charset="0"/>
              </a:rPr>
              <a:t>VI - os planos de gerenciamento de resíduos sólidos.” </a:t>
            </a:r>
          </a:p>
          <a:p>
            <a:endParaRPr lang="pt-BR" dirty="0" smtClean="0"/>
          </a:p>
          <a:p>
            <a:pPr marL="342900" indent="-342900" algn="just" fontAlgn="base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/>
            </a:pPr>
            <a:r>
              <a:rPr lang="pt-BR" sz="1700" b="1" dirty="0" smtClean="0">
                <a:solidFill>
                  <a:srgbClr val="000066"/>
                </a:solidFill>
                <a:latin typeface="Arial Narrow" panose="020B0606020202030204" pitchFamily="34" charset="0"/>
              </a:rPr>
              <a:t>Plano </a:t>
            </a:r>
            <a:r>
              <a:rPr lang="pt-BR" sz="1700" b="1" dirty="0">
                <a:solidFill>
                  <a:srgbClr val="000066"/>
                </a:solidFill>
                <a:latin typeface="Arial Narrow" panose="020B0606020202030204" pitchFamily="34" charset="0"/>
              </a:rPr>
              <a:t>Nacional de Resíduos Sólidos: Elaboração Coordenada pelo Ministério do Meio </a:t>
            </a:r>
            <a:r>
              <a:rPr lang="pt-BR" sz="1700" b="1" dirty="0" smtClean="0">
                <a:solidFill>
                  <a:srgbClr val="000066"/>
                </a:solidFill>
                <a:latin typeface="Arial Narrow" panose="020B0606020202030204" pitchFamily="34" charset="0"/>
              </a:rPr>
              <a:t>Ambiente</a:t>
            </a:r>
          </a:p>
          <a:p>
            <a:pPr algn="just" fontAlgn="base">
              <a:spcBef>
                <a:spcPct val="0"/>
              </a:spcBef>
              <a:spcAft>
                <a:spcPct val="0"/>
              </a:spcAft>
              <a:defRPr/>
            </a:pPr>
            <a:endParaRPr lang="pt-BR" sz="1700" b="1" dirty="0">
              <a:solidFill>
                <a:srgbClr val="000066"/>
              </a:solidFill>
              <a:latin typeface="Arial Narrow" panose="020B0606020202030204" pitchFamily="34" charset="0"/>
            </a:endParaRPr>
          </a:p>
          <a:p>
            <a:pPr lvl="1" algn="just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pt-BR" sz="1400" b="1" i="1" dirty="0" smtClean="0">
                <a:solidFill>
                  <a:srgbClr val="000066"/>
                </a:solidFill>
                <a:latin typeface="Arial Narrow" panose="020B0606020202030204" pitchFamily="34" charset="0"/>
              </a:rPr>
              <a:t>“Art</a:t>
            </a:r>
            <a:r>
              <a:rPr lang="pt-BR" sz="1400" b="1" i="1" dirty="0">
                <a:solidFill>
                  <a:srgbClr val="000066"/>
                </a:solidFill>
                <a:latin typeface="Arial Narrow" panose="020B0606020202030204" pitchFamily="34" charset="0"/>
              </a:rPr>
              <a:t>. 15.  A União elaborará, sob a coordenação do Ministério do Meio Ambiente, o Plano Nacional de Resíduos Sólidos, com vigência por prazo indeterminado e horizonte de 20 (vinte) anos, a ser atualizado a cada 4 (quatro) anos, tendo como conteúdo mínimo: </a:t>
            </a:r>
            <a:r>
              <a:rPr lang="pt-BR" sz="1400" b="1" i="1" dirty="0" smtClean="0">
                <a:solidFill>
                  <a:srgbClr val="000066"/>
                </a:solidFill>
                <a:latin typeface="Arial Narrow" panose="020B0606020202030204" pitchFamily="34" charset="0"/>
              </a:rPr>
              <a:t>”</a:t>
            </a:r>
            <a:endParaRPr lang="pt-BR" sz="1400" b="1" i="1" dirty="0">
              <a:solidFill>
                <a:srgbClr val="000066"/>
              </a:solidFill>
              <a:latin typeface="Arial Narrow" panose="020B0606020202030204" pitchFamily="34" charset="0"/>
            </a:endParaRPr>
          </a:p>
          <a:p>
            <a:pPr lvl="1" algn="just" fontAlgn="base">
              <a:spcBef>
                <a:spcPct val="0"/>
              </a:spcBef>
              <a:spcAft>
                <a:spcPct val="0"/>
              </a:spcAft>
              <a:defRPr/>
            </a:pPr>
            <a:endParaRPr lang="pt-BR" sz="1400" b="1" i="1" dirty="0" smtClean="0">
              <a:solidFill>
                <a:srgbClr val="000066"/>
              </a:solidFill>
              <a:latin typeface="Arial Narrow" panose="020B0606020202030204" pitchFamily="34" charset="0"/>
            </a:endParaRPr>
          </a:p>
          <a:p>
            <a:pPr lvl="1" algn="just" fontAlgn="base">
              <a:spcBef>
                <a:spcPct val="0"/>
              </a:spcBef>
              <a:spcAft>
                <a:spcPct val="0"/>
              </a:spcAft>
              <a:defRPr/>
            </a:pPr>
            <a:endParaRPr lang="pt-BR" sz="1400" b="1" i="1" dirty="0">
              <a:solidFill>
                <a:srgbClr val="000066"/>
              </a:solidFill>
              <a:latin typeface="Arial Narrow" panose="020B0606020202030204" pitchFamily="34" charset="0"/>
            </a:endParaRPr>
          </a:p>
        </p:txBody>
      </p:sp>
      <p:graphicFrame>
        <p:nvGraphicFramePr>
          <p:cNvPr id="14" name="Tabela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23854046"/>
              </p:ext>
            </p:extLst>
          </p:nvPr>
        </p:nvGraphicFramePr>
        <p:xfrm>
          <a:off x="360040" y="980728"/>
          <a:ext cx="8388424" cy="381000"/>
        </p:xfrm>
        <a:graphic>
          <a:graphicData uri="http://schemas.openxmlformats.org/drawingml/2006/table">
            <a:tbl>
              <a:tblPr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</a:tblPr>
              <a:tblGrid>
                <a:gridCol w="8388424"/>
              </a:tblGrid>
              <a:tr h="381000"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1" i="0" u="none" strike="noStrike" baseline="0" dirty="0" smtClean="0">
                          <a:solidFill>
                            <a:srgbClr val="C00000"/>
                          </a:solidFill>
                          <a:effectLst/>
                          <a:latin typeface="Arial Narrow"/>
                        </a:rPr>
                        <a:t>Lei nº 12.305, de 02 de Agosto de 2010 – Política Nacional de Resíduos Sólidos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117142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Tabela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76495212"/>
              </p:ext>
            </p:extLst>
          </p:nvPr>
        </p:nvGraphicFramePr>
        <p:xfrm>
          <a:off x="360040" y="671736"/>
          <a:ext cx="8388424" cy="381000"/>
        </p:xfrm>
        <a:graphic>
          <a:graphicData uri="http://schemas.openxmlformats.org/drawingml/2006/table">
            <a:tbl>
              <a:tblPr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</a:tblPr>
              <a:tblGrid>
                <a:gridCol w="8388424"/>
              </a:tblGrid>
              <a:tr h="381000">
                <a:tc>
                  <a:txBody>
                    <a:bodyPr/>
                    <a:lstStyle/>
                    <a:p>
                      <a:pPr algn="ctr" fontAlgn="b"/>
                      <a:r>
                        <a:rPr lang="pt-BR" sz="2400" b="1" i="0" u="none" strike="noStrike" baseline="0" dirty="0" smtClean="0">
                          <a:solidFill>
                            <a:srgbClr val="C00000"/>
                          </a:solidFill>
                          <a:effectLst/>
                          <a:latin typeface="Arial Narrow"/>
                        </a:rPr>
                        <a:t>Breve Resumo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8" name="CaixaDeTexto 7"/>
          <p:cNvSpPr txBox="1"/>
          <p:nvPr/>
        </p:nvSpPr>
        <p:spPr>
          <a:xfrm>
            <a:off x="395288" y="231031"/>
            <a:ext cx="8353176" cy="461665"/>
          </a:xfrm>
          <a:prstGeom prst="rect">
            <a:avLst/>
          </a:prstGeom>
          <a:solidFill>
            <a:srgbClr val="FFFFFF"/>
          </a:solidFill>
          <a:effectLst/>
        </p:spPr>
        <p:txBody>
          <a:bodyPr wrap="square" anchor="ctr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pt-BR" sz="2400" b="1" kern="0" dirty="0" smtClean="0">
                <a:solidFill>
                  <a:srgbClr val="000066"/>
                </a:solidFill>
                <a:latin typeface="Arial Narrow" panose="020B0606020202030204" pitchFamily="34" charset="0"/>
                <a:cs typeface="Arial" charset="0"/>
              </a:rPr>
              <a:t>Planos e Prazos: Saneamento e Resíduos Sólidos</a:t>
            </a:r>
          </a:p>
        </p:txBody>
      </p:sp>
      <p:sp>
        <p:nvSpPr>
          <p:cNvPr id="13" name="CaixaDeTexto 12"/>
          <p:cNvSpPr txBox="1"/>
          <p:nvPr/>
        </p:nvSpPr>
        <p:spPr>
          <a:xfrm>
            <a:off x="359408" y="1484784"/>
            <a:ext cx="8317048" cy="4824536"/>
          </a:xfrm>
          <a:prstGeom prst="rect">
            <a:avLst/>
          </a:prstGeom>
          <a:solidFill>
            <a:schemeClr val="bg1"/>
          </a:solidFill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square" anchor="ctr">
            <a:noAutofit/>
          </a:bodyPr>
          <a:lstStyle/>
          <a:p>
            <a:pPr marL="342900" indent="-342900" algn="just" fontAlgn="base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/>
            </a:pPr>
            <a:r>
              <a:rPr lang="pt-BR" sz="1700" b="1" dirty="0" smtClean="0">
                <a:solidFill>
                  <a:srgbClr val="000066"/>
                </a:solidFill>
                <a:latin typeface="Arial Narrow" panose="020B0606020202030204" pitchFamily="34" charset="0"/>
              </a:rPr>
              <a:t>Previsão dos Planos Estaduais de Resíduos Sólidos e Possibilidade de Planos Intermunicipais de Resíduos Sólidos</a:t>
            </a:r>
          </a:p>
          <a:p>
            <a:pPr lvl="1" algn="just" fontAlgn="base">
              <a:spcBef>
                <a:spcPct val="0"/>
              </a:spcBef>
              <a:spcAft>
                <a:spcPct val="0"/>
              </a:spcAft>
              <a:defRPr/>
            </a:pPr>
            <a:endParaRPr lang="pt-BR" sz="1400" b="1" i="1" dirty="0" smtClean="0">
              <a:solidFill>
                <a:srgbClr val="000066"/>
              </a:solidFill>
              <a:latin typeface="Arial Narrow" panose="020B0606020202030204" pitchFamily="34" charset="0"/>
            </a:endParaRPr>
          </a:p>
          <a:p>
            <a:pPr lvl="1" algn="just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pt-BR" sz="1400" b="1" i="1" dirty="0">
                <a:solidFill>
                  <a:srgbClr val="000066"/>
                </a:solidFill>
                <a:latin typeface="Arial Narrow" panose="020B0606020202030204" pitchFamily="34" charset="0"/>
              </a:rPr>
              <a:t>“Art. 14.  São planos de resíduos sólidos: </a:t>
            </a:r>
          </a:p>
          <a:p>
            <a:pPr lvl="1" algn="just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pt-BR" sz="1400" b="1" i="1" dirty="0">
                <a:solidFill>
                  <a:srgbClr val="000066"/>
                </a:solidFill>
                <a:latin typeface="Arial Narrow" panose="020B0606020202030204" pitchFamily="34" charset="0"/>
              </a:rPr>
              <a:t>I - o Plano Nacional de Resíduos Sólidos; </a:t>
            </a:r>
          </a:p>
          <a:p>
            <a:pPr lvl="1" algn="just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pt-BR" sz="1400" b="1" i="1" dirty="0">
                <a:solidFill>
                  <a:srgbClr val="FF0000"/>
                </a:solidFill>
                <a:latin typeface="Arial Narrow" panose="020B0606020202030204" pitchFamily="34" charset="0"/>
              </a:rPr>
              <a:t>II - os planos estaduais de resíduos sólidos; </a:t>
            </a:r>
          </a:p>
          <a:p>
            <a:pPr lvl="1" algn="just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pt-BR" sz="1400" b="1" i="1" dirty="0">
                <a:solidFill>
                  <a:srgbClr val="000066"/>
                </a:solidFill>
                <a:latin typeface="Arial Narrow" panose="020B0606020202030204" pitchFamily="34" charset="0"/>
              </a:rPr>
              <a:t>III - os planos microrregionais de resíduos sólidos e os planos de resíduos sólidos de regiões metropolitanas ou aglomerações urbanas; </a:t>
            </a:r>
          </a:p>
          <a:p>
            <a:pPr lvl="1" algn="just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pt-BR" sz="1400" b="1" i="1" dirty="0">
                <a:solidFill>
                  <a:srgbClr val="FF0000"/>
                </a:solidFill>
                <a:latin typeface="Arial Narrow" panose="020B0606020202030204" pitchFamily="34" charset="0"/>
              </a:rPr>
              <a:t>IV - os planos intermunicipais de resíduos sólidos; </a:t>
            </a:r>
          </a:p>
          <a:p>
            <a:pPr lvl="1" algn="just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pt-BR" sz="1400" b="1" i="1" dirty="0">
                <a:solidFill>
                  <a:srgbClr val="000066"/>
                </a:solidFill>
                <a:latin typeface="Arial Narrow" panose="020B0606020202030204" pitchFamily="34" charset="0"/>
              </a:rPr>
              <a:t>V - os planos municipais de gestão integrada de resíduos sólidos; </a:t>
            </a:r>
          </a:p>
          <a:p>
            <a:pPr lvl="1" algn="just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pt-BR" sz="1400" b="1" i="1" dirty="0">
                <a:solidFill>
                  <a:srgbClr val="000066"/>
                </a:solidFill>
                <a:latin typeface="Arial Narrow" panose="020B0606020202030204" pitchFamily="34" charset="0"/>
              </a:rPr>
              <a:t>VI - os planos de gerenciamento de resíduos sólidos.” </a:t>
            </a:r>
          </a:p>
          <a:p>
            <a:endParaRPr lang="pt-BR" dirty="0" smtClean="0"/>
          </a:p>
          <a:p>
            <a:pPr marL="342900" indent="-342900" algn="just" fontAlgn="base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/>
            </a:pPr>
            <a:r>
              <a:rPr lang="pt-BR" sz="1700" b="1" dirty="0" smtClean="0">
                <a:solidFill>
                  <a:srgbClr val="000066"/>
                </a:solidFill>
                <a:latin typeface="Arial Narrow" panose="020B0606020202030204" pitchFamily="34" charset="0"/>
              </a:rPr>
              <a:t>Previsão do Plano Estadual de Resíduos Sólidos: </a:t>
            </a:r>
            <a:r>
              <a:rPr lang="pt-BR" sz="1700" b="1" dirty="0">
                <a:solidFill>
                  <a:srgbClr val="000066"/>
                </a:solidFill>
                <a:latin typeface="Arial Narrow" panose="020B0606020202030204" pitchFamily="34" charset="0"/>
              </a:rPr>
              <a:t>Elaboração </a:t>
            </a:r>
            <a:r>
              <a:rPr lang="pt-BR" sz="1700" b="1" dirty="0" smtClean="0">
                <a:solidFill>
                  <a:srgbClr val="000066"/>
                </a:solidFill>
                <a:latin typeface="Arial Narrow" panose="020B0606020202030204" pitchFamily="34" charset="0"/>
              </a:rPr>
              <a:t>é condição para o acesso aos recursos da União, por parte dos Estados</a:t>
            </a:r>
          </a:p>
          <a:p>
            <a:pPr algn="just" fontAlgn="base">
              <a:spcBef>
                <a:spcPct val="0"/>
              </a:spcBef>
              <a:spcAft>
                <a:spcPct val="0"/>
              </a:spcAft>
              <a:defRPr/>
            </a:pPr>
            <a:endParaRPr lang="pt-BR" sz="1700" b="1" dirty="0">
              <a:solidFill>
                <a:srgbClr val="000066"/>
              </a:solidFill>
              <a:latin typeface="Arial Narrow" panose="020B0606020202030204" pitchFamily="34" charset="0"/>
            </a:endParaRPr>
          </a:p>
          <a:p>
            <a:pPr lvl="1" algn="just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pt-BR" sz="1400" b="1" i="1" dirty="0" smtClean="0">
                <a:solidFill>
                  <a:srgbClr val="000066"/>
                </a:solidFill>
                <a:latin typeface="Arial Narrow" panose="020B0606020202030204" pitchFamily="34" charset="0"/>
              </a:rPr>
              <a:t>“Art</a:t>
            </a:r>
            <a:r>
              <a:rPr lang="pt-BR" sz="1400" b="1" i="1" dirty="0">
                <a:solidFill>
                  <a:srgbClr val="000066"/>
                </a:solidFill>
                <a:latin typeface="Arial Narrow" panose="020B0606020202030204" pitchFamily="34" charset="0"/>
              </a:rPr>
              <a:t>. 16.  A elaboração de plano estadual de resíduos sólidos, nos termos previstos por esta Lei, </a:t>
            </a:r>
            <a:r>
              <a:rPr lang="pt-BR" sz="1400" b="1" i="1" dirty="0">
                <a:solidFill>
                  <a:srgbClr val="FF0000"/>
                </a:solidFill>
                <a:latin typeface="Arial Narrow" panose="020B0606020202030204" pitchFamily="34" charset="0"/>
              </a:rPr>
              <a:t>é condição para os Estados terem acesso a recursos da União</a:t>
            </a:r>
            <a:r>
              <a:rPr lang="pt-BR" sz="1400" b="1" i="1" dirty="0">
                <a:solidFill>
                  <a:srgbClr val="000066"/>
                </a:solidFill>
                <a:latin typeface="Arial Narrow" panose="020B0606020202030204" pitchFamily="34" charset="0"/>
              </a:rPr>
              <a:t>, ou por ela controlados, destinados a empreendimentos e serviços relacionados à gestão de resíduos sólidos, ou para serem beneficiados por incentivos ou financiamentos de entidades federais de crédito ou fomento para tal finalidade</a:t>
            </a:r>
            <a:r>
              <a:rPr lang="pt-BR" sz="1400" b="1" i="1" dirty="0" smtClean="0">
                <a:solidFill>
                  <a:srgbClr val="000066"/>
                </a:solidFill>
                <a:latin typeface="Arial Narrow" panose="020B0606020202030204" pitchFamily="34" charset="0"/>
              </a:rPr>
              <a:t>.”</a:t>
            </a:r>
            <a:r>
              <a:rPr lang="pt-BR" sz="1400" b="1" i="1" dirty="0">
                <a:solidFill>
                  <a:srgbClr val="000066"/>
                </a:solidFill>
                <a:latin typeface="Arial Narrow" panose="020B0606020202030204" pitchFamily="34" charset="0"/>
              </a:rPr>
              <a:t> </a:t>
            </a:r>
            <a:r>
              <a:rPr lang="pt-BR" sz="1400" b="1" i="1" dirty="0">
                <a:solidFill>
                  <a:srgbClr val="000066"/>
                </a:solidFill>
                <a:latin typeface="Arial Narrow" panose="020B0606020202030204" pitchFamily="34" charset="0"/>
                <a:hlinkClick r:id="rId2"/>
              </a:rPr>
              <a:t>(Vigência</a:t>
            </a:r>
            <a:r>
              <a:rPr lang="pt-BR" sz="1400" b="1" i="1" dirty="0" smtClean="0">
                <a:solidFill>
                  <a:srgbClr val="000066"/>
                </a:solidFill>
                <a:latin typeface="Arial Narrow" panose="020B0606020202030204" pitchFamily="34" charset="0"/>
                <a:hlinkClick r:id="rId2"/>
              </a:rPr>
              <a:t>)</a:t>
            </a:r>
            <a:endParaRPr lang="pt-BR" sz="1400" b="1" i="1" dirty="0" smtClean="0">
              <a:solidFill>
                <a:srgbClr val="000066"/>
              </a:solidFill>
              <a:latin typeface="Arial Narrow" panose="020B0606020202030204" pitchFamily="34" charset="0"/>
            </a:endParaRPr>
          </a:p>
          <a:p>
            <a:pPr lvl="1" algn="just" fontAlgn="base">
              <a:spcBef>
                <a:spcPct val="0"/>
              </a:spcBef>
              <a:spcAft>
                <a:spcPct val="0"/>
              </a:spcAft>
              <a:defRPr/>
            </a:pPr>
            <a:endParaRPr lang="pt-BR" sz="1400" b="1" i="1" dirty="0">
              <a:solidFill>
                <a:srgbClr val="000066"/>
              </a:solidFill>
              <a:latin typeface="Arial Narrow" panose="020B0606020202030204" pitchFamily="34" charset="0"/>
            </a:endParaRPr>
          </a:p>
        </p:txBody>
      </p:sp>
      <p:graphicFrame>
        <p:nvGraphicFramePr>
          <p:cNvPr id="14" name="Tabela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5442120"/>
              </p:ext>
            </p:extLst>
          </p:nvPr>
        </p:nvGraphicFramePr>
        <p:xfrm>
          <a:off x="360040" y="980728"/>
          <a:ext cx="8388424" cy="381000"/>
        </p:xfrm>
        <a:graphic>
          <a:graphicData uri="http://schemas.openxmlformats.org/drawingml/2006/table">
            <a:tbl>
              <a:tblPr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</a:tblPr>
              <a:tblGrid>
                <a:gridCol w="8388424"/>
              </a:tblGrid>
              <a:tr h="381000"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1" i="0" u="none" strike="noStrike" baseline="0" dirty="0" smtClean="0">
                          <a:solidFill>
                            <a:srgbClr val="C00000"/>
                          </a:solidFill>
                          <a:effectLst/>
                          <a:latin typeface="Arial Narrow"/>
                        </a:rPr>
                        <a:t>Lei nº 12.305, de 02 de Agosto de 2010 – Política Nacional de Resíduos Sólidos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700041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Tabela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68720844"/>
              </p:ext>
            </p:extLst>
          </p:nvPr>
        </p:nvGraphicFramePr>
        <p:xfrm>
          <a:off x="360040" y="671736"/>
          <a:ext cx="8388424" cy="381000"/>
        </p:xfrm>
        <a:graphic>
          <a:graphicData uri="http://schemas.openxmlformats.org/drawingml/2006/table">
            <a:tbl>
              <a:tblPr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</a:tblPr>
              <a:tblGrid>
                <a:gridCol w="8388424"/>
              </a:tblGrid>
              <a:tr h="381000">
                <a:tc>
                  <a:txBody>
                    <a:bodyPr/>
                    <a:lstStyle/>
                    <a:p>
                      <a:pPr algn="ctr" fontAlgn="b"/>
                      <a:r>
                        <a:rPr lang="pt-BR" sz="2400" b="1" i="0" u="none" strike="noStrike" baseline="0" dirty="0" smtClean="0">
                          <a:solidFill>
                            <a:srgbClr val="C00000"/>
                          </a:solidFill>
                          <a:effectLst/>
                          <a:latin typeface="Arial Narrow"/>
                        </a:rPr>
                        <a:t>Breve Resumo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8" name="CaixaDeTexto 7"/>
          <p:cNvSpPr txBox="1"/>
          <p:nvPr/>
        </p:nvSpPr>
        <p:spPr>
          <a:xfrm>
            <a:off x="395288" y="231031"/>
            <a:ext cx="8353176" cy="461665"/>
          </a:xfrm>
          <a:prstGeom prst="rect">
            <a:avLst/>
          </a:prstGeom>
          <a:solidFill>
            <a:srgbClr val="FFFFFF"/>
          </a:solidFill>
          <a:effectLst/>
        </p:spPr>
        <p:txBody>
          <a:bodyPr wrap="square" anchor="ctr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pt-BR" sz="2400" b="1" kern="0" dirty="0" smtClean="0">
                <a:solidFill>
                  <a:srgbClr val="000066"/>
                </a:solidFill>
                <a:latin typeface="Arial Narrow" panose="020B0606020202030204" pitchFamily="34" charset="0"/>
                <a:cs typeface="Arial" charset="0"/>
              </a:rPr>
              <a:t>Planos e Prazos: Saneamento e Resíduos Sólidos</a:t>
            </a:r>
          </a:p>
        </p:txBody>
      </p:sp>
      <p:sp>
        <p:nvSpPr>
          <p:cNvPr id="13" name="CaixaDeTexto 12"/>
          <p:cNvSpPr txBox="1"/>
          <p:nvPr/>
        </p:nvSpPr>
        <p:spPr>
          <a:xfrm>
            <a:off x="359408" y="1484784"/>
            <a:ext cx="8317048" cy="4824536"/>
          </a:xfrm>
          <a:prstGeom prst="rect">
            <a:avLst/>
          </a:prstGeom>
          <a:solidFill>
            <a:schemeClr val="bg1"/>
          </a:solidFill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square" anchor="ctr">
            <a:noAutofit/>
          </a:bodyPr>
          <a:lstStyle/>
          <a:p>
            <a:pPr marL="342900" indent="-342900" algn="just" fontAlgn="base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/>
            </a:pPr>
            <a:r>
              <a:rPr lang="pt-BR" sz="1700" b="1" dirty="0" smtClean="0">
                <a:solidFill>
                  <a:srgbClr val="000066"/>
                </a:solidFill>
                <a:latin typeface="Arial Narrow" panose="020B0606020202030204" pitchFamily="34" charset="0"/>
              </a:rPr>
              <a:t>Existência de Planos Municipais de Gestão Integrada de Resíduos Sólidos é condição para os municípios terem acesso aos recursos da União</a:t>
            </a:r>
            <a:endParaRPr lang="pt-BR" sz="1400" b="1" i="1" dirty="0" smtClean="0">
              <a:solidFill>
                <a:srgbClr val="000066"/>
              </a:solidFill>
              <a:latin typeface="Arial Narrow" panose="020B0606020202030204" pitchFamily="34" charset="0"/>
            </a:endParaRPr>
          </a:p>
          <a:p>
            <a:pPr lvl="1" algn="just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pt-BR" sz="1400" b="1" i="1" dirty="0" smtClean="0">
                <a:solidFill>
                  <a:srgbClr val="000066"/>
                </a:solidFill>
                <a:latin typeface="Arial Narrow" panose="020B0606020202030204" pitchFamily="34" charset="0"/>
              </a:rPr>
              <a:t>“Art</a:t>
            </a:r>
            <a:r>
              <a:rPr lang="pt-BR" sz="1400" b="1" i="1" dirty="0">
                <a:solidFill>
                  <a:srgbClr val="000066"/>
                </a:solidFill>
                <a:latin typeface="Arial Narrow" panose="020B0606020202030204" pitchFamily="34" charset="0"/>
              </a:rPr>
              <a:t>. 18.  A elaboração de plano municipal de gestão integrada de resíduos sólidos, nos termos previstos por esta Lei</a:t>
            </a:r>
            <a:r>
              <a:rPr lang="pt-BR" sz="1400" b="1" i="1" dirty="0">
                <a:solidFill>
                  <a:srgbClr val="FF0000"/>
                </a:solidFill>
                <a:latin typeface="Arial Narrow" panose="020B0606020202030204" pitchFamily="34" charset="0"/>
              </a:rPr>
              <a:t>, é condição para o Distrito Federal e os Municípios terem acesso a recursos da União</a:t>
            </a:r>
            <a:r>
              <a:rPr lang="pt-BR" sz="1400" b="1" i="1" dirty="0">
                <a:solidFill>
                  <a:srgbClr val="000066"/>
                </a:solidFill>
                <a:latin typeface="Arial Narrow" panose="020B0606020202030204" pitchFamily="34" charset="0"/>
              </a:rPr>
              <a:t>, ou por ela controlados, destinados a empreendimentos e serviços relacionados à limpeza urbana e ao manejo de resíduos sólidos, ou para serem beneficiados por incentivos ou financiamentos de entidades federais de crédito ou fomento para tal finalidade</a:t>
            </a:r>
            <a:r>
              <a:rPr lang="pt-BR" sz="1400" b="1" i="1" dirty="0" smtClean="0">
                <a:solidFill>
                  <a:srgbClr val="000066"/>
                </a:solidFill>
                <a:latin typeface="Arial Narrow" panose="020B0606020202030204" pitchFamily="34" charset="0"/>
              </a:rPr>
              <a:t>.”</a:t>
            </a:r>
            <a:r>
              <a:rPr lang="pt-BR" sz="1400" b="1" i="1" dirty="0">
                <a:solidFill>
                  <a:srgbClr val="000066"/>
                </a:solidFill>
                <a:latin typeface="Arial Narrow" panose="020B0606020202030204" pitchFamily="34" charset="0"/>
              </a:rPr>
              <a:t> </a:t>
            </a:r>
            <a:r>
              <a:rPr lang="pt-BR" sz="1400" b="1" i="1" dirty="0">
                <a:solidFill>
                  <a:srgbClr val="000066"/>
                </a:solidFill>
                <a:latin typeface="Arial Narrow" panose="020B0606020202030204" pitchFamily="34" charset="0"/>
                <a:hlinkClick r:id="rId2"/>
              </a:rPr>
              <a:t>(Vigência)</a:t>
            </a:r>
            <a:endParaRPr lang="pt-BR" sz="1400" b="1" i="1" dirty="0">
              <a:solidFill>
                <a:srgbClr val="000066"/>
              </a:solidFill>
              <a:latin typeface="Arial Narrow" panose="020B0606020202030204" pitchFamily="34" charset="0"/>
            </a:endParaRPr>
          </a:p>
          <a:p>
            <a:endParaRPr lang="pt-BR" dirty="0" smtClean="0"/>
          </a:p>
          <a:p>
            <a:pPr marL="342900" indent="-342900" algn="just" fontAlgn="base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/>
            </a:pPr>
            <a:r>
              <a:rPr lang="pt-BR" sz="1700" b="1" dirty="0" smtClean="0">
                <a:solidFill>
                  <a:srgbClr val="000066"/>
                </a:solidFill>
                <a:latin typeface="Arial Narrow" panose="020B0606020202030204" pitchFamily="34" charset="0"/>
              </a:rPr>
              <a:t>No caso de soluções consorciadas, possibilidade do plano intermunicipal de gestão integrada de resíduos sólidos substituir o plano municipal</a:t>
            </a:r>
          </a:p>
          <a:p>
            <a:pPr algn="just" fontAlgn="base">
              <a:spcBef>
                <a:spcPct val="0"/>
              </a:spcBef>
              <a:spcAft>
                <a:spcPct val="0"/>
              </a:spcAft>
              <a:defRPr/>
            </a:pPr>
            <a:endParaRPr lang="pt-BR" sz="1700" b="1" dirty="0">
              <a:solidFill>
                <a:srgbClr val="000066"/>
              </a:solidFill>
              <a:latin typeface="Arial Narrow" panose="020B0606020202030204" pitchFamily="34" charset="0"/>
            </a:endParaRPr>
          </a:p>
          <a:p>
            <a:pPr lvl="1" algn="just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pt-BR" sz="1400" b="1" i="1" dirty="0" smtClean="0">
                <a:solidFill>
                  <a:srgbClr val="000066"/>
                </a:solidFill>
                <a:latin typeface="Arial Narrow" panose="020B0606020202030204" pitchFamily="34" charset="0"/>
              </a:rPr>
              <a:t>“Art</a:t>
            </a:r>
            <a:r>
              <a:rPr lang="pt-BR" sz="1400" b="1" i="1" dirty="0">
                <a:solidFill>
                  <a:srgbClr val="000066"/>
                </a:solidFill>
                <a:latin typeface="Arial Narrow" panose="020B0606020202030204" pitchFamily="34" charset="0"/>
              </a:rPr>
              <a:t>. 19.  O plano municipal de gestão integrada de resíduos sólidos tem o seguinte conteúdo mínimo: </a:t>
            </a:r>
          </a:p>
          <a:p>
            <a:pPr lvl="1" algn="just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pt-BR" sz="1400" b="1" i="1" dirty="0" smtClean="0">
                <a:solidFill>
                  <a:srgbClr val="000066"/>
                </a:solidFill>
                <a:latin typeface="Arial Narrow" panose="020B0606020202030204" pitchFamily="34" charset="0"/>
              </a:rPr>
              <a:t>-----------------------------------------------------------------------------------------------------------------------------------------------------------</a:t>
            </a:r>
          </a:p>
          <a:p>
            <a:pPr lvl="1" algn="just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pt-BR" sz="1400" b="1" i="1" dirty="0" smtClean="0">
                <a:solidFill>
                  <a:srgbClr val="000066"/>
                </a:solidFill>
                <a:latin typeface="Arial Narrow" panose="020B0606020202030204" pitchFamily="34" charset="0"/>
              </a:rPr>
              <a:t>§ </a:t>
            </a:r>
            <a:r>
              <a:rPr lang="pt-BR" sz="1400" b="1" i="1" dirty="0">
                <a:solidFill>
                  <a:srgbClr val="000066"/>
                </a:solidFill>
                <a:latin typeface="Arial Narrow" panose="020B0606020202030204" pitchFamily="34" charset="0"/>
              </a:rPr>
              <a:t>9o  Nos termos do regulamento, o Município que optar por soluções consorciadas intermunicipais para a gestão dos resíduos sólidos, assegurado que o plano intermunicipal preencha os requisitos estabelecidos nos incisos I a XIX do caput deste artigo, pode ser dispensado da elaboração de plano municipal de gestão integrada de resíduos sólidos. </a:t>
            </a:r>
          </a:p>
          <a:p>
            <a:pPr lvl="1" algn="just" fontAlgn="base">
              <a:spcBef>
                <a:spcPct val="0"/>
              </a:spcBef>
              <a:spcAft>
                <a:spcPct val="0"/>
              </a:spcAft>
              <a:defRPr/>
            </a:pPr>
            <a:endParaRPr lang="pt-BR" sz="1400" b="1" i="1" dirty="0">
              <a:solidFill>
                <a:srgbClr val="000066"/>
              </a:solidFill>
              <a:latin typeface="Arial Narrow" panose="020B0606020202030204" pitchFamily="34" charset="0"/>
            </a:endParaRPr>
          </a:p>
        </p:txBody>
      </p:sp>
      <p:graphicFrame>
        <p:nvGraphicFramePr>
          <p:cNvPr id="14" name="Tabela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62885918"/>
              </p:ext>
            </p:extLst>
          </p:nvPr>
        </p:nvGraphicFramePr>
        <p:xfrm>
          <a:off x="360040" y="980728"/>
          <a:ext cx="8388424" cy="381000"/>
        </p:xfrm>
        <a:graphic>
          <a:graphicData uri="http://schemas.openxmlformats.org/drawingml/2006/table">
            <a:tbl>
              <a:tblPr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</a:tblPr>
              <a:tblGrid>
                <a:gridCol w="8388424"/>
              </a:tblGrid>
              <a:tr h="381000"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1" i="0" u="none" strike="noStrike" baseline="0" dirty="0" smtClean="0">
                          <a:solidFill>
                            <a:srgbClr val="C00000"/>
                          </a:solidFill>
                          <a:effectLst/>
                          <a:latin typeface="Arial Narrow"/>
                        </a:rPr>
                        <a:t>Lei nº 12.305, de 02 de Agosto de 2010 – Política Nacional de Resíduos Sólidos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510540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aixaDeTexto 5"/>
          <p:cNvSpPr txBox="1"/>
          <p:nvPr/>
        </p:nvSpPr>
        <p:spPr>
          <a:xfrm>
            <a:off x="0" y="6453336"/>
            <a:ext cx="9144000" cy="404664"/>
          </a:xfrm>
          <a:prstGeom prst="rect">
            <a:avLst/>
          </a:prstGeom>
          <a:solidFill>
            <a:schemeClr val="bg1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0" anchor="ctr">
            <a:no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endParaRPr lang="pt-BR" b="1" dirty="0">
              <a:solidFill>
                <a:srgbClr val="000066"/>
              </a:solidFill>
              <a:latin typeface="Arial Narrow" panose="020B0606020202030204" pitchFamily="34" charset="0"/>
            </a:endParaRPr>
          </a:p>
        </p:txBody>
      </p:sp>
      <p:graphicFrame>
        <p:nvGraphicFramePr>
          <p:cNvPr id="11" name="Tabela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54289332"/>
              </p:ext>
            </p:extLst>
          </p:nvPr>
        </p:nvGraphicFramePr>
        <p:xfrm>
          <a:off x="360040" y="671736"/>
          <a:ext cx="8388424" cy="381000"/>
        </p:xfrm>
        <a:graphic>
          <a:graphicData uri="http://schemas.openxmlformats.org/drawingml/2006/table">
            <a:tbl>
              <a:tblPr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</a:tblPr>
              <a:tblGrid>
                <a:gridCol w="8388424"/>
              </a:tblGrid>
              <a:tr h="381000">
                <a:tc>
                  <a:txBody>
                    <a:bodyPr/>
                    <a:lstStyle/>
                    <a:p>
                      <a:pPr algn="ctr" fontAlgn="b"/>
                      <a:r>
                        <a:rPr lang="pt-BR" sz="2400" b="1" i="0" u="none" strike="noStrike" baseline="0" dirty="0" smtClean="0">
                          <a:solidFill>
                            <a:srgbClr val="C00000"/>
                          </a:solidFill>
                          <a:effectLst/>
                          <a:latin typeface="Arial Narrow"/>
                        </a:rPr>
                        <a:t>Breve Resumo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8" name="CaixaDeTexto 7"/>
          <p:cNvSpPr txBox="1"/>
          <p:nvPr/>
        </p:nvSpPr>
        <p:spPr>
          <a:xfrm>
            <a:off x="395288" y="231031"/>
            <a:ext cx="8353176" cy="461665"/>
          </a:xfrm>
          <a:prstGeom prst="rect">
            <a:avLst/>
          </a:prstGeom>
          <a:solidFill>
            <a:srgbClr val="FFFFFF"/>
          </a:solidFill>
          <a:effectLst/>
        </p:spPr>
        <p:txBody>
          <a:bodyPr wrap="square" anchor="ctr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pt-BR" sz="2400" b="1" kern="0" dirty="0" smtClean="0">
                <a:solidFill>
                  <a:srgbClr val="000066"/>
                </a:solidFill>
                <a:latin typeface="Arial Narrow" panose="020B0606020202030204" pitchFamily="34" charset="0"/>
                <a:cs typeface="Arial" charset="0"/>
              </a:rPr>
              <a:t>Planos e Prazos: Saneamento e Resíduos Sólidos</a:t>
            </a:r>
          </a:p>
        </p:txBody>
      </p:sp>
      <p:sp>
        <p:nvSpPr>
          <p:cNvPr id="13" name="CaixaDeTexto 12"/>
          <p:cNvSpPr txBox="1"/>
          <p:nvPr/>
        </p:nvSpPr>
        <p:spPr>
          <a:xfrm>
            <a:off x="359408" y="1484784"/>
            <a:ext cx="8317048" cy="5170884"/>
          </a:xfrm>
          <a:prstGeom prst="rect">
            <a:avLst/>
          </a:prstGeom>
          <a:solidFill>
            <a:schemeClr val="bg1"/>
          </a:solidFill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square" anchor="ctr">
            <a:noAutofit/>
          </a:bodyPr>
          <a:lstStyle/>
          <a:p>
            <a:pPr marL="342900" indent="-342900" algn="just" fontAlgn="base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/>
            </a:pPr>
            <a:r>
              <a:rPr lang="pt-BR" sz="1700" b="1" dirty="0" smtClean="0">
                <a:solidFill>
                  <a:srgbClr val="000066"/>
                </a:solidFill>
                <a:latin typeface="Arial Narrow" panose="020B0606020202030204" pitchFamily="34" charset="0"/>
              </a:rPr>
              <a:t>Restrição do acesso aos recursos da União, em função da ausência de Plano de Gestão Integrada  de Resíduos Sólidos, entrou em vigor em 02.08.2012</a:t>
            </a:r>
          </a:p>
          <a:p>
            <a:pPr algn="just" fontAlgn="base">
              <a:spcBef>
                <a:spcPct val="0"/>
              </a:spcBef>
              <a:spcAft>
                <a:spcPct val="0"/>
              </a:spcAft>
              <a:defRPr/>
            </a:pPr>
            <a:endParaRPr lang="pt-BR" sz="1400" b="1" i="1" dirty="0" smtClean="0">
              <a:solidFill>
                <a:srgbClr val="000066"/>
              </a:solidFill>
              <a:latin typeface="Arial Narrow" panose="020B0606020202030204" pitchFamily="34" charset="0"/>
            </a:endParaRPr>
          </a:p>
          <a:p>
            <a:pPr lvl="1" algn="just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pt-BR" sz="1400" b="1" i="1" dirty="0">
                <a:solidFill>
                  <a:srgbClr val="000066"/>
                </a:solidFill>
                <a:latin typeface="Arial Narrow" panose="020B0606020202030204" pitchFamily="34" charset="0"/>
              </a:rPr>
              <a:t>“Art. 55.  O disposto nos </a:t>
            </a:r>
            <a:r>
              <a:rPr lang="pt-BR" sz="1400" b="1" i="1" dirty="0" err="1">
                <a:solidFill>
                  <a:srgbClr val="000066"/>
                </a:solidFill>
                <a:latin typeface="Arial Narrow" panose="020B0606020202030204" pitchFamily="34" charset="0"/>
                <a:hlinkClick r:id="rId2"/>
              </a:rPr>
              <a:t>arts</a:t>
            </a:r>
            <a:r>
              <a:rPr lang="pt-BR" sz="1400" b="1" i="1" dirty="0">
                <a:solidFill>
                  <a:srgbClr val="000066"/>
                </a:solidFill>
                <a:latin typeface="Arial Narrow" panose="020B0606020202030204" pitchFamily="34" charset="0"/>
                <a:hlinkClick r:id="rId2"/>
              </a:rPr>
              <a:t>. 16</a:t>
            </a:r>
            <a:r>
              <a:rPr lang="pt-BR" sz="1400" b="1" i="1" dirty="0">
                <a:solidFill>
                  <a:srgbClr val="000066"/>
                </a:solidFill>
                <a:latin typeface="Arial Narrow" panose="020B0606020202030204" pitchFamily="34" charset="0"/>
              </a:rPr>
              <a:t> e </a:t>
            </a:r>
            <a:r>
              <a:rPr lang="pt-BR" sz="1400" b="1" i="1" dirty="0">
                <a:solidFill>
                  <a:srgbClr val="000066"/>
                </a:solidFill>
                <a:latin typeface="Arial Narrow" panose="020B0606020202030204" pitchFamily="34" charset="0"/>
                <a:hlinkClick r:id="rId3"/>
              </a:rPr>
              <a:t>18</a:t>
            </a:r>
            <a:r>
              <a:rPr lang="pt-BR" sz="1400" b="1" i="1" dirty="0">
                <a:solidFill>
                  <a:srgbClr val="000066"/>
                </a:solidFill>
                <a:latin typeface="Arial Narrow" panose="020B0606020202030204" pitchFamily="34" charset="0"/>
              </a:rPr>
              <a:t> entra em vigor 2 (dois) anos após a data de publicação desta Lei</a:t>
            </a:r>
            <a:r>
              <a:rPr lang="pt-BR" sz="1400" dirty="0" smtClean="0"/>
              <a:t>.”</a:t>
            </a:r>
          </a:p>
          <a:p>
            <a:pPr lvl="1" algn="just" fontAlgn="base">
              <a:spcBef>
                <a:spcPct val="0"/>
              </a:spcBef>
              <a:spcAft>
                <a:spcPct val="0"/>
              </a:spcAft>
              <a:defRPr/>
            </a:pPr>
            <a:endParaRPr lang="pt-BR" dirty="0" smtClean="0"/>
          </a:p>
          <a:p>
            <a:pPr marL="342900" indent="-342900" algn="just" fontAlgn="base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/>
            </a:pPr>
            <a:r>
              <a:rPr lang="pt-BR" sz="1700" b="1" dirty="0" smtClean="0">
                <a:solidFill>
                  <a:srgbClr val="000066"/>
                </a:solidFill>
                <a:latin typeface="Arial Narrow" panose="020B0606020202030204" pitchFamily="34" charset="0"/>
              </a:rPr>
              <a:t>A Lei estabeleceu o prazo de 02.08.2014 para o fim da disposição final inadequada</a:t>
            </a:r>
          </a:p>
          <a:p>
            <a:pPr algn="just" fontAlgn="base">
              <a:spcBef>
                <a:spcPct val="0"/>
              </a:spcBef>
              <a:spcAft>
                <a:spcPct val="0"/>
              </a:spcAft>
              <a:defRPr/>
            </a:pPr>
            <a:endParaRPr lang="pt-BR" sz="1700" b="1" dirty="0">
              <a:solidFill>
                <a:srgbClr val="000066"/>
              </a:solidFill>
              <a:latin typeface="Arial Narrow" panose="020B0606020202030204" pitchFamily="34" charset="0"/>
            </a:endParaRPr>
          </a:p>
          <a:p>
            <a:pPr lvl="1" algn="just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pt-BR" sz="1400" b="1" i="1" dirty="0" smtClean="0">
                <a:solidFill>
                  <a:srgbClr val="FF0000"/>
                </a:solidFill>
                <a:latin typeface="Arial Narrow" panose="020B0606020202030204" pitchFamily="34" charset="0"/>
              </a:rPr>
              <a:t>“Art</a:t>
            </a:r>
            <a:r>
              <a:rPr lang="pt-BR" sz="1400" b="1" i="1" dirty="0">
                <a:solidFill>
                  <a:srgbClr val="FF0000"/>
                </a:solidFill>
                <a:latin typeface="Arial Narrow" panose="020B0606020202030204" pitchFamily="34" charset="0"/>
              </a:rPr>
              <a:t>. 54.  A disposição final ambientalmente adequada dos rejeitos, observado o disposto no § 1o do art. 9o, deverá ser implantada em até 4 (quatro) anos após a data de publicação desta Lei</a:t>
            </a:r>
            <a:r>
              <a:rPr lang="pt-BR" sz="1400" b="1" i="1" dirty="0" smtClean="0">
                <a:solidFill>
                  <a:srgbClr val="FF0000"/>
                </a:solidFill>
                <a:latin typeface="Arial Narrow" panose="020B0606020202030204" pitchFamily="34" charset="0"/>
              </a:rPr>
              <a:t>.”</a:t>
            </a:r>
          </a:p>
          <a:p>
            <a:pPr lvl="1" algn="just" fontAlgn="base">
              <a:spcBef>
                <a:spcPct val="0"/>
              </a:spcBef>
              <a:spcAft>
                <a:spcPct val="0"/>
              </a:spcAft>
              <a:defRPr/>
            </a:pPr>
            <a:endParaRPr lang="pt-BR" sz="1400" b="1" i="1" dirty="0" smtClean="0">
              <a:solidFill>
                <a:srgbClr val="000066"/>
              </a:solidFill>
              <a:latin typeface="Arial Narrow" panose="020B0606020202030204" pitchFamily="34" charset="0"/>
            </a:endParaRPr>
          </a:p>
          <a:p>
            <a:pPr lvl="1" algn="just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pt-BR" sz="1400" b="1" i="1" dirty="0" smtClean="0">
                <a:solidFill>
                  <a:srgbClr val="000066"/>
                </a:solidFill>
                <a:latin typeface="Arial Narrow" panose="020B0606020202030204" pitchFamily="34" charset="0"/>
              </a:rPr>
              <a:t>“Art</a:t>
            </a:r>
            <a:r>
              <a:rPr lang="pt-BR" sz="1400" b="1" i="1" dirty="0">
                <a:solidFill>
                  <a:srgbClr val="000066"/>
                </a:solidFill>
                <a:latin typeface="Arial Narrow" panose="020B0606020202030204" pitchFamily="34" charset="0"/>
              </a:rPr>
              <a:t>. 9o  Na gestão e gerenciamento de resíduos sólidos, deve ser observada a seguinte ordem de prioridade: não geração, redução, reutilização, reciclagem, tratamento dos resíduos sólidos e disposição final ambientalmente adequada dos rejeitos. </a:t>
            </a:r>
          </a:p>
          <a:p>
            <a:pPr lvl="1" algn="just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pt-BR" sz="1400" b="1" i="1" dirty="0">
                <a:solidFill>
                  <a:srgbClr val="000066"/>
                </a:solidFill>
                <a:latin typeface="Arial Narrow" panose="020B0606020202030204" pitchFamily="34" charset="0"/>
              </a:rPr>
              <a:t>§ 1o  Poderão ser utilizadas tecnologias visando à recuperação energética dos resíduos sólidos urbanos, desde que tenha sido comprovada sua viabilidade técnica e ambiental e com a implantação de programa de monitoramento de emissão de gases tóxicos aprovado pelo órgão ambiental</a:t>
            </a:r>
            <a:r>
              <a:rPr lang="pt-BR" sz="1400" b="1" i="1" dirty="0" smtClean="0">
                <a:solidFill>
                  <a:srgbClr val="000066"/>
                </a:solidFill>
                <a:latin typeface="Arial Narrow" panose="020B0606020202030204" pitchFamily="34" charset="0"/>
              </a:rPr>
              <a:t>.” </a:t>
            </a:r>
            <a:endParaRPr lang="pt-BR" sz="1400" b="1" i="1" dirty="0">
              <a:solidFill>
                <a:srgbClr val="000066"/>
              </a:solidFill>
              <a:latin typeface="Arial Narrow" panose="020B0606020202030204" pitchFamily="34" charset="0"/>
            </a:endParaRPr>
          </a:p>
          <a:p>
            <a:pPr lvl="1" algn="just" fontAlgn="base">
              <a:spcBef>
                <a:spcPct val="0"/>
              </a:spcBef>
              <a:spcAft>
                <a:spcPct val="0"/>
              </a:spcAft>
              <a:defRPr/>
            </a:pPr>
            <a:endParaRPr lang="pt-BR" sz="1400" b="1" i="1" dirty="0" smtClean="0">
              <a:solidFill>
                <a:srgbClr val="000066"/>
              </a:solidFill>
              <a:latin typeface="Arial Narrow" panose="020B0606020202030204" pitchFamily="34" charset="0"/>
            </a:endParaRPr>
          </a:p>
          <a:p>
            <a:pPr lvl="1" algn="just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pt-BR" sz="1400" b="1" i="1" dirty="0" smtClean="0">
                <a:solidFill>
                  <a:srgbClr val="000066"/>
                </a:solidFill>
                <a:latin typeface="Arial Narrow" panose="020B0606020202030204" pitchFamily="34" charset="0"/>
              </a:rPr>
              <a:t>“Art</a:t>
            </a:r>
            <a:r>
              <a:rPr lang="pt-BR" sz="1400" b="1" i="1" dirty="0">
                <a:solidFill>
                  <a:srgbClr val="000066"/>
                </a:solidFill>
                <a:latin typeface="Arial Narrow" panose="020B0606020202030204" pitchFamily="34" charset="0"/>
              </a:rPr>
              <a:t>. 3o  Para os efeitos desta Lei, entende-se por: </a:t>
            </a:r>
            <a:endParaRPr lang="pt-BR" sz="1400" b="1" i="1" dirty="0" smtClean="0">
              <a:solidFill>
                <a:srgbClr val="000066"/>
              </a:solidFill>
              <a:latin typeface="Arial Narrow" panose="020B0606020202030204" pitchFamily="34" charset="0"/>
            </a:endParaRPr>
          </a:p>
          <a:p>
            <a:pPr lvl="1" algn="just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pt-BR" sz="1400" b="1" i="1" dirty="0" smtClean="0">
                <a:solidFill>
                  <a:srgbClr val="000066"/>
                </a:solidFill>
                <a:latin typeface="Arial Narrow" panose="020B0606020202030204" pitchFamily="34" charset="0"/>
              </a:rPr>
              <a:t>-----------------------------------------------------------------------------------------------------------------------------------------------------------</a:t>
            </a:r>
            <a:endParaRPr lang="pt-BR" sz="1400" b="1" i="1" dirty="0">
              <a:solidFill>
                <a:srgbClr val="000066"/>
              </a:solidFill>
              <a:latin typeface="Arial Narrow" panose="020B0606020202030204" pitchFamily="34" charset="0"/>
            </a:endParaRPr>
          </a:p>
          <a:p>
            <a:pPr lvl="1" algn="just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pt-BR" sz="1400" b="1" i="1" dirty="0" smtClean="0">
                <a:solidFill>
                  <a:srgbClr val="000066"/>
                </a:solidFill>
                <a:latin typeface="Arial Narrow" panose="020B0606020202030204" pitchFamily="34" charset="0"/>
              </a:rPr>
              <a:t>VIII </a:t>
            </a:r>
            <a:r>
              <a:rPr lang="pt-BR" sz="1400" b="1" i="1" dirty="0">
                <a:solidFill>
                  <a:srgbClr val="000066"/>
                </a:solidFill>
                <a:latin typeface="Arial Narrow" panose="020B0606020202030204" pitchFamily="34" charset="0"/>
              </a:rPr>
              <a:t>- disposição final ambientalmente adequada: distribuição ordenada de rejeitos em aterros, observando normas operacionais específicas de modo a evitar danos ou riscos à saúde pública e à segurança e a minimizar os impactos ambientais adversos; </a:t>
            </a:r>
            <a:r>
              <a:rPr lang="pt-BR" sz="1400" b="1" i="1" dirty="0" smtClean="0">
                <a:solidFill>
                  <a:srgbClr val="000066"/>
                </a:solidFill>
                <a:latin typeface="Arial Narrow" panose="020B0606020202030204" pitchFamily="34" charset="0"/>
              </a:rPr>
              <a:t>"</a:t>
            </a:r>
            <a:endParaRPr lang="pt-BR" sz="1400" b="1" i="1" dirty="0">
              <a:solidFill>
                <a:srgbClr val="000066"/>
              </a:solidFill>
              <a:latin typeface="Arial Narrow" panose="020B0606020202030204" pitchFamily="34" charset="0"/>
            </a:endParaRPr>
          </a:p>
        </p:txBody>
      </p:sp>
      <p:graphicFrame>
        <p:nvGraphicFramePr>
          <p:cNvPr id="14" name="Tabela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72596892"/>
              </p:ext>
            </p:extLst>
          </p:nvPr>
        </p:nvGraphicFramePr>
        <p:xfrm>
          <a:off x="360040" y="980728"/>
          <a:ext cx="8388424" cy="381000"/>
        </p:xfrm>
        <a:graphic>
          <a:graphicData uri="http://schemas.openxmlformats.org/drawingml/2006/table">
            <a:tbl>
              <a:tblPr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</a:tblPr>
              <a:tblGrid>
                <a:gridCol w="8388424"/>
              </a:tblGrid>
              <a:tr h="381000"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1" i="0" u="none" strike="noStrike" baseline="0" dirty="0" smtClean="0">
                          <a:solidFill>
                            <a:srgbClr val="C00000"/>
                          </a:solidFill>
                          <a:effectLst/>
                          <a:latin typeface="Arial Narrow"/>
                        </a:rPr>
                        <a:t>Lei nº 12.305, de 02 de Agosto de 2010 – Política Nacional de Resíduos Sólidos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616915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1344</TotalTime>
  <Words>3504</Words>
  <Application>Microsoft Office PowerPoint</Application>
  <PresentationFormat>Apresentação na tela (4:3)</PresentationFormat>
  <Paragraphs>232</Paragraphs>
  <Slides>22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22</vt:i4>
      </vt:variant>
    </vt:vector>
  </HeadingPairs>
  <TitlesOfParts>
    <vt:vector size="23" baseType="lpstr"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Aguinaldo Siega  Junior</dc:creator>
  <cp:lastModifiedBy>johnny.santos</cp:lastModifiedBy>
  <cp:revision>140</cp:revision>
  <cp:lastPrinted>2016-08-15T21:03:14Z</cp:lastPrinted>
  <dcterms:created xsi:type="dcterms:W3CDTF">2016-08-05T21:47:54Z</dcterms:created>
  <dcterms:modified xsi:type="dcterms:W3CDTF">2016-08-23T16:16:14Z</dcterms:modified>
</cp:coreProperties>
</file>