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</p:sldMasterIdLst>
  <p:notesMasterIdLst>
    <p:notesMasterId r:id="rId29"/>
  </p:notesMasterIdLst>
  <p:handoutMasterIdLst>
    <p:handoutMasterId r:id="rId30"/>
  </p:handoutMasterIdLst>
  <p:sldIdLst>
    <p:sldId id="260" r:id="rId5"/>
    <p:sldId id="451" r:id="rId6"/>
    <p:sldId id="452" r:id="rId7"/>
    <p:sldId id="427" r:id="rId8"/>
    <p:sldId id="468" r:id="rId9"/>
    <p:sldId id="469" r:id="rId10"/>
    <p:sldId id="470" r:id="rId11"/>
    <p:sldId id="467" r:id="rId12"/>
    <p:sldId id="477" r:id="rId13"/>
    <p:sldId id="478" r:id="rId14"/>
    <p:sldId id="497" r:id="rId15"/>
    <p:sldId id="496" r:id="rId16"/>
    <p:sldId id="479" r:id="rId17"/>
    <p:sldId id="498" r:id="rId18"/>
    <p:sldId id="489" r:id="rId19"/>
    <p:sldId id="495" r:id="rId20"/>
    <p:sldId id="499" r:id="rId21"/>
    <p:sldId id="500" r:id="rId22"/>
    <p:sldId id="484" r:id="rId23"/>
    <p:sldId id="502" r:id="rId24"/>
    <p:sldId id="501" r:id="rId25"/>
    <p:sldId id="487" r:id="rId26"/>
    <p:sldId id="488" r:id="rId27"/>
    <p:sldId id="425" r:id="rId28"/>
  </p:sldIdLst>
  <p:sldSz cx="9144000" cy="6858000" type="screen4x3"/>
  <p:notesSz cx="6807200" cy="99393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336699"/>
    <a:srgbClr val="009900"/>
    <a:srgbClr val="33CC33"/>
    <a:srgbClr val="006666"/>
    <a:srgbClr val="DDDDFF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951" autoAdjust="0"/>
    <p:restoredTop sz="99480" autoAdjust="0"/>
  </p:normalViewPr>
  <p:slideViewPr>
    <p:cSldViewPr>
      <p:cViewPr>
        <p:scale>
          <a:sx n="90" d="100"/>
          <a:sy n="90" d="100"/>
        </p:scale>
        <p:origin x="-324" y="-630"/>
      </p:cViewPr>
      <p:guideLst>
        <p:guide orient="horz" pos="2160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CB4016E-3842-4484-B3A9-D400D2F4B8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14D3A6-9288-4563-A284-EA32040F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4275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2813"/>
            <a:ext cx="4997450" cy="44704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7F0B94-23EB-4FD5-8A5D-B18028E8CF72}" type="slidenum">
              <a:rPr kumimoji="0" lang="pt-BR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kumimoji="0" lang="pt-B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42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2813"/>
            <a:ext cx="4994275" cy="4470400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1014413"/>
            <a:ext cx="9144000" cy="73025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pic>
        <p:nvPicPr>
          <p:cNvPr id="6" name="Picture 12" descr="Logo_Aneel_Slid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70250" y="115888"/>
            <a:ext cx="2597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246563"/>
            <a:ext cx="6400800" cy="1127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b="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950" y="6462713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2450" y="6462713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fld id="{F4FA35ED-49E4-44A0-B518-4C3E72B675A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014413"/>
            <a:ext cx="9144000" cy="73025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2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46563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9DB942BB-3F61-4567-BF9A-84D236089CBB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62713"/>
            <a:ext cx="2133600" cy="279400"/>
          </a:xfrm>
        </p:spPr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CF801076-2BC8-496C-8414-97A1ABBE87D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D565193-6FD5-4CEE-8F52-4E2C7A5907E6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F0A4014-8DAD-4D6A-89ED-5A794F147E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D4B5CD4F-B168-4825-9BEE-68BEA3135887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5C04EC3B-5F38-4FAE-976C-3C78795D2F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B7D0089A-2051-4C20-A127-6C568AEB3872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88981A45-45CD-486C-931C-207AA17605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005CEF7B-9840-40C2-BE29-8143E6FBA01B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15334F3-7837-4805-8435-A66B5FD2FEB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F48BB185-DA76-4E23-8D7E-CF2B630C5C96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91BAF965-7B0E-4386-84EA-2E6A9C2C8F6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27B6C1A6-B087-4C61-B0A7-33CF037D050E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486AE3BA-0D77-41CC-84F8-27D719812DA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9BDB109D-7375-45BC-AE3B-9A9173CD5386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F0D6155E-9285-4756-A4EB-394964B76DA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10BEE1F7-98DA-46D3-85E2-6E04399E8571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D7B74DC8-FECD-47E2-BC33-2A9710B1D3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BD96BB11-C01C-491F-996B-DC65C60F1F83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EF89185A-86A0-46D4-8F4A-7FD3A92CEE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4625" y="-17463"/>
            <a:ext cx="2162175" cy="57515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925" y="-17463"/>
            <a:ext cx="63373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20E3ED0-D625-4E20-9AD7-D4E4D2217925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E7DD5943-4340-454F-858D-15D7F638CA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25" y="-17463"/>
            <a:ext cx="8229600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73225"/>
            <a:ext cx="8229600" cy="40608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8AD39917-039F-4008-8115-95C888357B38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C07F4F10-8BF0-41C4-80E1-6E1F29CC27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014413"/>
            <a:ext cx="9144000" cy="73025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2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46563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8E61BB38-FFB1-4A59-A2C1-241CEB8900E0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450" y="6462713"/>
            <a:ext cx="2133600" cy="279400"/>
          </a:xfrm>
        </p:spPr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A83CDB34-73FF-4FDD-9888-EB4CFE9F8BA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EE6B6172-8BBC-46C6-A525-BCD85346DE80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DF58ECA9-C287-4ADB-881A-5232D2A743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99A9B153-E8EE-4E0E-B890-E6592FF320CE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55D945A1-EB43-49D0-9C60-19AF21C087B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9B11E865-5A3D-4C15-9421-B016329C507C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0564B73B-2042-40A4-AF1C-A6EF27264C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7E06F728-AE3D-4DB5-9201-628B722D3C0F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20E831B6-D13F-413D-B3C2-EEB66F6E5A5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C7CC715B-A6CC-48D6-823C-DDE2DF4020B7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ED51D7A4-202A-4CE5-B7F5-77354D267E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F663D51C-CEF0-43D4-8483-BA932B4DA7FE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F7719A84-2E02-4461-B465-076FE9F7C6B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5F9D6485-0983-4F28-93D4-E0B695238E08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C46F18F4-7EF4-44BC-AE18-9E802F69744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7368B399-9D81-46FD-9A49-9C38413DFAF5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B134E572-12B0-4D18-BAF7-3DEAB352DF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38A02A8-E849-440C-9ECB-7E23B1518022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E067FF93-A121-4E97-BAC4-00978BA169F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4625" y="-17463"/>
            <a:ext cx="2162175" cy="57515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925" y="-17463"/>
            <a:ext cx="63373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68875438-5C78-4BCB-8CE0-6A089DAC0004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37D83ACD-82FB-4CB9-A317-24DC8DDB7C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25" y="-17463"/>
            <a:ext cx="8229600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73225"/>
            <a:ext cx="8229600" cy="40608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5EF9045D-F126-4AD0-8935-DDFD6805F574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cs typeface="Arial" charset="0"/>
              </a:defRPr>
            </a:lvl1pPr>
          </a:lstStyle>
          <a:p>
            <a:pPr>
              <a:defRPr/>
            </a:pPr>
            <a:fld id="{2DA7BAAC-E402-484C-8098-8DD6727897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pt-BR" sz="3200" b="1" i="1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pt-BR" sz="2800" b="1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56" name="Freeform 32"/>
          <p:cNvSpPr>
            <a:spLocks/>
          </p:cNvSpPr>
          <p:nvPr userDrawn="1"/>
        </p:nvSpPr>
        <p:spPr bwMode="auto">
          <a:xfrm rot="-2610856">
            <a:off x="8415338" y="449263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57" name="Freeform 33"/>
          <p:cNvSpPr>
            <a:spLocks/>
          </p:cNvSpPr>
          <p:nvPr userDrawn="1"/>
        </p:nvSpPr>
        <p:spPr bwMode="auto">
          <a:xfrm rot="-2610856">
            <a:off x="8170863" y="677863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60" name="Freeform 36"/>
          <p:cNvSpPr>
            <a:spLocks/>
          </p:cNvSpPr>
          <p:nvPr userDrawn="1"/>
        </p:nvSpPr>
        <p:spPr bwMode="auto">
          <a:xfrm rot="-2610856">
            <a:off x="8856663" y="7938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8000"/>
                </a:srgbClr>
              </a:gs>
              <a:gs pos="100000">
                <a:srgbClr val="004454">
                  <a:alpha val="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61" name="Freeform 37"/>
          <p:cNvSpPr>
            <a:spLocks/>
          </p:cNvSpPr>
          <p:nvPr userDrawn="1"/>
        </p:nvSpPr>
        <p:spPr bwMode="auto">
          <a:xfrm rot="-2610856">
            <a:off x="8612188" y="236538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004454">
                  <a:alpha val="0"/>
                </a:srgbClr>
              </a:gs>
              <a:gs pos="100000">
                <a:srgbClr val="FFFFFF">
                  <a:alpha val="88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63" name="Freeform 39"/>
          <p:cNvSpPr>
            <a:spLocks/>
          </p:cNvSpPr>
          <p:nvPr userDrawn="1"/>
        </p:nvSpPr>
        <p:spPr bwMode="auto">
          <a:xfrm rot="-2610856">
            <a:off x="7975600" y="887413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33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68" name="Freeform 44"/>
          <p:cNvSpPr>
            <a:spLocks/>
          </p:cNvSpPr>
          <p:nvPr userDrawn="1"/>
        </p:nvSpPr>
        <p:spPr bwMode="auto">
          <a:xfrm rot="-2610856">
            <a:off x="8856663" y="573088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69" name="Freeform 45"/>
          <p:cNvSpPr>
            <a:spLocks/>
          </p:cNvSpPr>
          <p:nvPr userDrawn="1"/>
        </p:nvSpPr>
        <p:spPr bwMode="auto">
          <a:xfrm rot="-2610856">
            <a:off x="8612188" y="801688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pic>
        <p:nvPicPr>
          <p:cNvPr id="1034" name="Picture 20" descr="Logo Aneel Vertic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21713" y="640397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3225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62713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A2F5CB4-39A2-4CD2-9822-5A7FCB2D3F57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462713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FBB72E99-3F84-44E2-B1A6-EB7D22AB75E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pic>
        <p:nvPicPr>
          <p:cNvPr id="14344" name="Picture 8" descr="Logo Aneel Vertic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21713" y="640397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reeform 9"/>
          <p:cNvSpPr>
            <a:spLocks/>
          </p:cNvSpPr>
          <p:nvPr userDrawn="1"/>
        </p:nvSpPr>
        <p:spPr bwMode="auto">
          <a:xfrm rot="-2610856">
            <a:off x="8415338" y="449263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 rot="-2610856">
            <a:off x="8170863" y="677863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Freeform 11"/>
          <p:cNvSpPr>
            <a:spLocks/>
          </p:cNvSpPr>
          <p:nvPr userDrawn="1"/>
        </p:nvSpPr>
        <p:spPr bwMode="auto">
          <a:xfrm rot="-2610856">
            <a:off x="8856663" y="7938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8000"/>
                </a:srgbClr>
              </a:gs>
              <a:gs pos="100000">
                <a:srgbClr val="004454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Freeform 12"/>
          <p:cNvSpPr>
            <a:spLocks/>
          </p:cNvSpPr>
          <p:nvPr userDrawn="1"/>
        </p:nvSpPr>
        <p:spPr bwMode="auto">
          <a:xfrm rot="-2610856">
            <a:off x="8612188" y="236538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004454">
                  <a:alpha val="0"/>
                </a:srgbClr>
              </a:gs>
              <a:gs pos="100000">
                <a:srgbClr val="FFFFFF">
                  <a:alpha val="87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 rot="-2610856">
            <a:off x="7975600" y="887413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32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 rot="-2610856">
            <a:off x="8856663" y="573088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 rot="-2610856">
            <a:off x="8612188" y="801688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3225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62713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201C4FF-EB0F-431F-81B1-45CCBEB84BDC}" type="datetimeFigureOut">
              <a:rPr lang="pt-BR"/>
              <a:pPr>
                <a:defRPr/>
              </a:pPr>
              <a:t>1/6/2011</a:t>
            </a:fld>
            <a:endParaRPr lang="pt-BR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462713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C675EE7-F332-48F6-9BDB-EEF19986F9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pic>
        <p:nvPicPr>
          <p:cNvPr id="27656" name="Picture 8" descr="Logo Aneel Vertic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21713" y="640397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reeform 9"/>
          <p:cNvSpPr>
            <a:spLocks/>
          </p:cNvSpPr>
          <p:nvPr userDrawn="1"/>
        </p:nvSpPr>
        <p:spPr bwMode="auto">
          <a:xfrm rot="-2610856">
            <a:off x="8415338" y="449263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 rot="-2610856">
            <a:off x="8170863" y="677863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Freeform 11"/>
          <p:cNvSpPr>
            <a:spLocks/>
          </p:cNvSpPr>
          <p:nvPr userDrawn="1"/>
        </p:nvSpPr>
        <p:spPr bwMode="auto">
          <a:xfrm rot="-2610856">
            <a:off x="8856663" y="7938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8000"/>
                </a:srgbClr>
              </a:gs>
              <a:gs pos="100000">
                <a:srgbClr val="004454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Freeform 12"/>
          <p:cNvSpPr>
            <a:spLocks/>
          </p:cNvSpPr>
          <p:nvPr userDrawn="1"/>
        </p:nvSpPr>
        <p:spPr bwMode="auto">
          <a:xfrm rot="-2610856">
            <a:off x="8612188" y="236538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004454">
                  <a:alpha val="0"/>
                </a:srgbClr>
              </a:gs>
              <a:gs pos="100000">
                <a:srgbClr val="FFFFFF">
                  <a:alpha val="87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 rot="-2610856">
            <a:off x="7975600" y="887413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32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 rot="-2610856">
            <a:off x="8856663" y="573088"/>
            <a:ext cx="301625" cy="319087"/>
          </a:xfrm>
          <a:custGeom>
            <a:avLst/>
            <a:gdLst>
              <a:gd name="T0" fmla="*/ 2147483647 w 190"/>
              <a:gd name="T1" fmla="*/ 2147483647 h 201"/>
              <a:gd name="T2" fmla="*/ 2147483647 w 190"/>
              <a:gd name="T3" fmla="*/ 0 h 201"/>
              <a:gd name="T4" fmla="*/ 2147483647 w 190"/>
              <a:gd name="T5" fmla="*/ 0 h 201"/>
              <a:gd name="T6" fmla="*/ 2147483647 w 190"/>
              <a:gd name="T7" fmla="*/ 0 h 201"/>
              <a:gd name="T8" fmla="*/ 2147483647 w 190"/>
              <a:gd name="T9" fmla="*/ 2147483647 h 201"/>
              <a:gd name="T10" fmla="*/ 2147483647 w 190"/>
              <a:gd name="T11" fmla="*/ 2147483647 h 201"/>
              <a:gd name="T12" fmla="*/ 2147483647 w 190"/>
              <a:gd name="T13" fmla="*/ 2147483647 h 201"/>
              <a:gd name="T14" fmla="*/ 2147483647 w 190"/>
              <a:gd name="T15" fmla="*/ 2147483647 h 201"/>
              <a:gd name="T16" fmla="*/ 2147483647 w 190"/>
              <a:gd name="T17" fmla="*/ 2147483647 h 201"/>
              <a:gd name="T18" fmla="*/ 2147483647 w 190"/>
              <a:gd name="T19" fmla="*/ 2147483647 h 201"/>
              <a:gd name="T20" fmla="*/ 2147483647 w 190"/>
              <a:gd name="T21" fmla="*/ 2147483647 h 201"/>
              <a:gd name="T22" fmla="*/ 2147483647 w 190"/>
              <a:gd name="T23" fmla="*/ 2147483647 h 201"/>
              <a:gd name="T24" fmla="*/ 2147483647 w 190"/>
              <a:gd name="T25" fmla="*/ 2147483647 h 201"/>
              <a:gd name="T26" fmla="*/ 2147483647 w 190"/>
              <a:gd name="T27" fmla="*/ 2147483647 h 201"/>
              <a:gd name="T28" fmla="*/ 2147483647 w 190"/>
              <a:gd name="T29" fmla="*/ 2147483647 h 201"/>
              <a:gd name="T30" fmla="*/ 2147483647 w 190"/>
              <a:gd name="T31" fmla="*/ 2147483647 h 201"/>
              <a:gd name="T32" fmla="*/ 2147483647 w 190"/>
              <a:gd name="T33" fmla="*/ 2147483647 h 201"/>
              <a:gd name="T34" fmla="*/ 2147483647 w 190"/>
              <a:gd name="T35" fmla="*/ 2147483647 h 201"/>
              <a:gd name="T36" fmla="*/ 2147483647 w 190"/>
              <a:gd name="T37" fmla="*/ 2147483647 h 201"/>
              <a:gd name="T38" fmla="*/ 2147483647 w 190"/>
              <a:gd name="T39" fmla="*/ 2147483647 h 201"/>
              <a:gd name="T40" fmla="*/ 2147483647 w 190"/>
              <a:gd name="T41" fmla="*/ 2147483647 h 201"/>
              <a:gd name="T42" fmla="*/ 2147483647 w 190"/>
              <a:gd name="T43" fmla="*/ 2147483647 h 201"/>
              <a:gd name="T44" fmla="*/ 2147483647 w 190"/>
              <a:gd name="T45" fmla="*/ 2147483647 h 201"/>
              <a:gd name="T46" fmla="*/ 2147483647 w 190"/>
              <a:gd name="T47" fmla="*/ 2147483647 h 201"/>
              <a:gd name="T48" fmla="*/ 2147483647 w 190"/>
              <a:gd name="T49" fmla="*/ 2147483647 h 201"/>
              <a:gd name="T50" fmla="*/ 2147483647 w 190"/>
              <a:gd name="T51" fmla="*/ 2147483647 h 201"/>
              <a:gd name="T52" fmla="*/ 2147483647 w 190"/>
              <a:gd name="T53" fmla="*/ 2147483647 h 201"/>
              <a:gd name="T54" fmla="*/ 2147483647 w 190"/>
              <a:gd name="T55" fmla="*/ 2147483647 h 201"/>
              <a:gd name="T56" fmla="*/ 2147483647 w 190"/>
              <a:gd name="T57" fmla="*/ 2147483647 h 201"/>
              <a:gd name="T58" fmla="*/ 2147483647 w 190"/>
              <a:gd name="T59" fmla="*/ 2147483647 h 201"/>
              <a:gd name="T60" fmla="*/ 2147483647 w 190"/>
              <a:gd name="T61" fmla="*/ 2147483647 h 201"/>
              <a:gd name="T62" fmla="*/ 2147483647 w 190"/>
              <a:gd name="T63" fmla="*/ 2147483647 h 201"/>
              <a:gd name="T64" fmla="*/ 2147483647 w 190"/>
              <a:gd name="T65" fmla="*/ 2147483647 h 201"/>
              <a:gd name="T66" fmla="*/ 0 w 190"/>
              <a:gd name="T67" fmla="*/ 2147483647 h 201"/>
              <a:gd name="T68" fmla="*/ 2147483647 w 190"/>
              <a:gd name="T69" fmla="*/ 2147483647 h 201"/>
              <a:gd name="T70" fmla="*/ 2147483647 w 190"/>
              <a:gd name="T71" fmla="*/ 2147483647 h 201"/>
              <a:gd name="T72" fmla="*/ 2147483647 w 190"/>
              <a:gd name="T73" fmla="*/ 2147483647 h 201"/>
              <a:gd name="T74" fmla="*/ 2147483647 w 190"/>
              <a:gd name="T75" fmla="*/ 2147483647 h 201"/>
              <a:gd name="T76" fmla="*/ 2147483647 w 190"/>
              <a:gd name="T77" fmla="*/ 2147483647 h 201"/>
              <a:gd name="T78" fmla="*/ 2147483647 w 190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 rot="-2610856">
            <a:off x="8612188" y="801688"/>
            <a:ext cx="307975" cy="315912"/>
          </a:xfrm>
          <a:custGeom>
            <a:avLst/>
            <a:gdLst>
              <a:gd name="T0" fmla="*/ 2147483647 w 194"/>
              <a:gd name="T1" fmla="*/ 2147483647 h 199"/>
              <a:gd name="T2" fmla="*/ 2147483647 w 194"/>
              <a:gd name="T3" fmla="*/ 2147483647 h 199"/>
              <a:gd name="T4" fmla="*/ 2147483647 w 194"/>
              <a:gd name="T5" fmla="*/ 2147483647 h 199"/>
              <a:gd name="T6" fmla="*/ 2147483647 w 194"/>
              <a:gd name="T7" fmla="*/ 2147483647 h 199"/>
              <a:gd name="T8" fmla="*/ 2147483647 w 194"/>
              <a:gd name="T9" fmla="*/ 2147483647 h 199"/>
              <a:gd name="T10" fmla="*/ 2147483647 w 194"/>
              <a:gd name="T11" fmla="*/ 2147483647 h 199"/>
              <a:gd name="T12" fmla="*/ 2147483647 w 194"/>
              <a:gd name="T13" fmla="*/ 2147483647 h 199"/>
              <a:gd name="T14" fmla="*/ 2147483647 w 194"/>
              <a:gd name="T15" fmla="*/ 2147483647 h 199"/>
              <a:gd name="T16" fmla="*/ 2147483647 w 194"/>
              <a:gd name="T17" fmla="*/ 2147483647 h 199"/>
              <a:gd name="T18" fmla="*/ 2147483647 w 194"/>
              <a:gd name="T19" fmla="*/ 2147483647 h 199"/>
              <a:gd name="T20" fmla="*/ 2147483647 w 194"/>
              <a:gd name="T21" fmla="*/ 2147483647 h 199"/>
              <a:gd name="T22" fmla="*/ 0 w 194"/>
              <a:gd name="T23" fmla="*/ 2147483647 h 199"/>
              <a:gd name="T24" fmla="*/ 2147483647 w 194"/>
              <a:gd name="T25" fmla="*/ 2147483647 h 199"/>
              <a:gd name="T26" fmla="*/ 2147483647 w 194"/>
              <a:gd name="T27" fmla="*/ 2147483647 h 199"/>
              <a:gd name="T28" fmla="*/ 2147483647 w 194"/>
              <a:gd name="T29" fmla="*/ 2147483647 h 199"/>
              <a:gd name="T30" fmla="*/ 2147483647 w 194"/>
              <a:gd name="T31" fmla="*/ 2147483647 h 199"/>
              <a:gd name="T32" fmla="*/ 2147483647 w 194"/>
              <a:gd name="T33" fmla="*/ 2147483647 h 199"/>
              <a:gd name="T34" fmla="*/ 2147483647 w 194"/>
              <a:gd name="T35" fmla="*/ 2147483647 h 199"/>
              <a:gd name="T36" fmla="*/ 2147483647 w 194"/>
              <a:gd name="T37" fmla="*/ 2147483647 h 199"/>
              <a:gd name="T38" fmla="*/ 2147483647 w 194"/>
              <a:gd name="T39" fmla="*/ 2147483647 h 199"/>
              <a:gd name="T40" fmla="*/ 2147483647 w 194"/>
              <a:gd name="T41" fmla="*/ 2147483647 h 199"/>
              <a:gd name="T42" fmla="*/ 2147483647 w 194"/>
              <a:gd name="T43" fmla="*/ 2147483647 h 199"/>
              <a:gd name="T44" fmla="*/ 2147483647 w 194"/>
              <a:gd name="T45" fmla="*/ 0 h 199"/>
              <a:gd name="T46" fmla="*/ 2147483647 w 194"/>
              <a:gd name="T47" fmla="*/ 0 h 199"/>
              <a:gd name="T48" fmla="*/ 2147483647 w 194"/>
              <a:gd name="T49" fmla="*/ 0 h 199"/>
              <a:gd name="T50" fmla="*/ 2147483647 w 194"/>
              <a:gd name="T51" fmla="*/ 2147483647 h 199"/>
              <a:gd name="T52" fmla="*/ 2147483647 w 194"/>
              <a:gd name="T53" fmla="*/ 2147483647 h 199"/>
              <a:gd name="T54" fmla="*/ 2147483647 w 194"/>
              <a:gd name="T55" fmla="*/ 2147483647 h 199"/>
              <a:gd name="T56" fmla="*/ 2147483647 w 194"/>
              <a:gd name="T57" fmla="*/ 2147483647 h 199"/>
              <a:gd name="T58" fmla="*/ 2147483647 w 194"/>
              <a:gd name="T59" fmla="*/ 2147483647 h 199"/>
              <a:gd name="T60" fmla="*/ 2147483647 w 194"/>
              <a:gd name="T61" fmla="*/ 2147483647 h 199"/>
              <a:gd name="T62" fmla="*/ 2147483647 w 194"/>
              <a:gd name="T63" fmla="*/ 2147483647 h 199"/>
              <a:gd name="T64" fmla="*/ 2147483647 w 194"/>
              <a:gd name="T65" fmla="*/ 2147483647 h 199"/>
              <a:gd name="T66" fmla="*/ 2147483647 w 194"/>
              <a:gd name="T67" fmla="*/ 2147483647 h 199"/>
              <a:gd name="T68" fmla="*/ 2147483647 w 194"/>
              <a:gd name="T69" fmla="*/ 2147483647 h 199"/>
              <a:gd name="T70" fmla="*/ 2147483647 w 194"/>
              <a:gd name="T71" fmla="*/ 2147483647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D4D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 rot="-2610856">
            <a:off x="8415338" y="449263"/>
            <a:ext cx="301625" cy="319087"/>
          </a:xfrm>
          <a:custGeom>
            <a:avLst/>
            <a:gdLst>
              <a:gd name="T0" fmla="*/ 84 w 190"/>
              <a:gd name="T1" fmla="*/ 40 h 201"/>
              <a:gd name="T2" fmla="*/ 90 w 190"/>
              <a:gd name="T3" fmla="*/ 0 h 201"/>
              <a:gd name="T4" fmla="*/ 98 w 190"/>
              <a:gd name="T5" fmla="*/ 0 h 201"/>
              <a:gd name="T6" fmla="*/ 106 w 190"/>
              <a:gd name="T7" fmla="*/ 0 h 201"/>
              <a:gd name="T8" fmla="*/ 115 w 190"/>
              <a:gd name="T9" fmla="*/ 2 h 201"/>
              <a:gd name="T10" fmla="*/ 125 w 190"/>
              <a:gd name="T11" fmla="*/ 4 h 201"/>
              <a:gd name="T12" fmla="*/ 134 w 190"/>
              <a:gd name="T13" fmla="*/ 6 h 201"/>
              <a:gd name="T14" fmla="*/ 142 w 190"/>
              <a:gd name="T15" fmla="*/ 9 h 201"/>
              <a:gd name="T16" fmla="*/ 152 w 190"/>
              <a:gd name="T17" fmla="*/ 13 h 201"/>
              <a:gd name="T18" fmla="*/ 158 w 190"/>
              <a:gd name="T19" fmla="*/ 17 h 201"/>
              <a:gd name="T20" fmla="*/ 165 w 190"/>
              <a:gd name="T21" fmla="*/ 23 h 201"/>
              <a:gd name="T22" fmla="*/ 171 w 190"/>
              <a:gd name="T23" fmla="*/ 31 h 201"/>
              <a:gd name="T24" fmla="*/ 177 w 190"/>
              <a:gd name="T25" fmla="*/ 37 h 201"/>
              <a:gd name="T26" fmla="*/ 181 w 190"/>
              <a:gd name="T27" fmla="*/ 44 h 201"/>
              <a:gd name="T28" fmla="*/ 185 w 190"/>
              <a:gd name="T29" fmla="*/ 52 h 201"/>
              <a:gd name="T30" fmla="*/ 186 w 190"/>
              <a:gd name="T31" fmla="*/ 62 h 201"/>
              <a:gd name="T32" fmla="*/ 188 w 190"/>
              <a:gd name="T33" fmla="*/ 71 h 201"/>
              <a:gd name="T34" fmla="*/ 190 w 190"/>
              <a:gd name="T35" fmla="*/ 81 h 201"/>
              <a:gd name="T36" fmla="*/ 188 w 190"/>
              <a:gd name="T37" fmla="*/ 91 h 201"/>
              <a:gd name="T38" fmla="*/ 188 w 190"/>
              <a:gd name="T39" fmla="*/ 101 h 201"/>
              <a:gd name="T40" fmla="*/ 183 w 190"/>
              <a:gd name="T41" fmla="*/ 120 h 201"/>
              <a:gd name="T42" fmla="*/ 173 w 190"/>
              <a:gd name="T43" fmla="*/ 139 h 201"/>
              <a:gd name="T44" fmla="*/ 161 w 190"/>
              <a:gd name="T45" fmla="*/ 157 h 201"/>
              <a:gd name="T46" fmla="*/ 146 w 190"/>
              <a:gd name="T47" fmla="*/ 170 h 201"/>
              <a:gd name="T48" fmla="*/ 129 w 190"/>
              <a:gd name="T49" fmla="*/ 184 h 201"/>
              <a:gd name="T50" fmla="*/ 111 w 190"/>
              <a:gd name="T51" fmla="*/ 192 h 201"/>
              <a:gd name="T52" fmla="*/ 102 w 190"/>
              <a:gd name="T53" fmla="*/ 195 h 201"/>
              <a:gd name="T54" fmla="*/ 90 w 190"/>
              <a:gd name="T55" fmla="*/ 197 h 201"/>
              <a:gd name="T56" fmla="*/ 81 w 190"/>
              <a:gd name="T57" fmla="*/ 199 h 201"/>
              <a:gd name="T58" fmla="*/ 71 w 190"/>
              <a:gd name="T59" fmla="*/ 201 h 201"/>
              <a:gd name="T60" fmla="*/ 63 w 190"/>
              <a:gd name="T61" fmla="*/ 201 h 201"/>
              <a:gd name="T62" fmla="*/ 55 w 190"/>
              <a:gd name="T63" fmla="*/ 201 h 201"/>
              <a:gd name="T64" fmla="*/ 63 w 190"/>
              <a:gd name="T65" fmla="*/ 161 h 201"/>
              <a:gd name="T66" fmla="*/ 0 w 190"/>
              <a:gd name="T67" fmla="*/ 161 h 201"/>
              <a:gd name="T68" fmla="*/ 7 w 190"/>
              <a:gd name="T69" fmla="*/ 120 h 201"/>
              <a:gd name="T70" fmla="*/ 71 w 190"/>
              <a:gd name="T71" fmla="*/ 120 h 201"/>
              <a:gd name="T72" fmla="*/ 77 w 190"/>
              <a:gd name="T73" fmla="*/ 81 h 201"/>
              <a:gd name="T74" fmla="*/ 15 w 190"/>
              <a:gd name="T75" fmla="*/ 81 h 201"/>
              <a:gd name="T76" fmla="*/ 21 w 190"/>
              <a:gd name="T77" fmla="*/ 40 h 201"/>
              <a:gd name="T78" fmla="*/ 84 w 190"/>
              <a:gd name="T79" fmla="*/ 40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 rot="-2610856">
            <a:off x="8170863" y="677863"/>
            <a:ext cx="307975" cy="315912"/>
          </a:xfrm>
          <a:custGeom>
            <a:avLst/>
            <a:gdLst>
              <a:gd name="T0" fmla="*/ 84 w 194"/>
              <a:gd name="T1" fmla="*/ 199 h 199"/>
              <a:gd name="T2" fmla="*/ 73 w 194"/>
              <a:gd name="T3" fmla="*/ 199 h 199"/>
              <a:gd name="T4" fmla="*/ 61 w 194"/>
              <a:gd name="T5" fmla="*/ 197 h 199"/>
              <a:gd name="T6" fmla="*/ 52 w 194"/>
              <a:gd name="T7" fmla="*/ 195 h 199"/>
              <a:gd name="T8" fmla="*/ 44 w 194"/>
              <a:gd name="T9" fmla="*/ 192 h 199"/>
              <a:gd name="T10" fmla="*/ 36 w 194"/>
              <a:gd name="T11" fmla="*/ 186 h 199"/>
              <a:gd name="T12" fmla="*/ 29 w 194"/>
              <a:gd name="T13" fmla="*/ 180 h 199"/>
              <a:gd name="T14" fmla="*/ 23 w 194"/>
              <a:gd name="T15" fmla="*/ 174 h 199"/>
              <a:gd name="T16" fmla="*/ 17 w 194"/>
              <a:gd name="T17" fmla="*/ 168 h 199"/>
              <a:gd name="T18" fmla="*/ 7 w 194"/>
              <a:gd name="T19" fmla="*/ 153 h 199"/>
              <a:gd name="T20" fmla="*/ 2 w 194"/>
              <a:gd name="T21" fmla="*/ 135 h 199"/>
              <a:gd name="T22" fmla="*/ 0 w 194"/>
              <a:gd name="T23" fmla="*/ 118 h 199"/>
              <a:gd name="T24" fmla="*/ 2 w 194"/>
              <a:gd name="T25" fmla="*/ 101 h 199"/>
              <a:gd name="T26" fmla="*/ 7 w 194"/>
              <a:gd name="T27" fmla="*/ 83 h 199"/>
              <a:gd name="T28" fmla="*/ 15 w 194"/>
              <a:gd name="T29" fmla="*/ 64 h 199"/>
              <a:gd name="T30" fmla="*/ 25 w 194"/>
              <a:gd name="T31" fmla="*/ 48 h 199"/>
              <a:gd name="T32" fmla="*/ 38 w 194"/>
              <a:gd name="T33" fmla="*/ 33 h 199"/>
              <a:gd name="T34" fmla="*/ 56 w 194"/>
              <a:gd name="T35" fmla="*/ 19 h 199"/>
              <a:gd name="T36" fmla="*/ 75 w 194"/>
              <a:gd name="T37" fmla="*/ 9 h 199"/>
              <a:gd name="T38" fmla="*/ 84 w 194"/>
              <a:gd name="T39" fmla="*/ 6 h 199"/>
              <a:gd name="T40" fmla="*/ 96 w 194"/>
              <a:gd name="T41" fmla="*/ 4 h 199"/>
              <a:gd name="T42" fmla="*/ 108 w 194"/>
              <a:gd name="T43" fmla="*/ 2 h 199"/>
              <a:gd name="T44" fmla="*/ 119 w 194"/>
              <a:gd name="T45" fmla="*/ 0 h 199"/>
              <a:gd name="T46" fmla="*/ 119 w 194"/>
              <a:gd name="T47" fmla="*/ 0 h 199"/>
              <a:gd name="T48" fmla="*/ 194 w 194"/>
              <a:gd name="T49" fmla="*/ 0 h 199"/>
              <a:gd name="T50" fmla="*/ 187 w 194"/>
              <a:gd name="T51" fmla="*/ 40 h 199"/>
              <a:gd name="T52" fmla="*/ 123 w 194"/>
              <a:gd name="T53" fmla="*/ 40 h 199"/>
              <a:gd name="T54" fmla="*/ 117 w 194"/>
              <a:gd name="T55" fmla="*/ 81 h 199"/>
              <a:gd name="T56" fmla="*/ 179 w 194"/>
              <a:gd name="T57" fmla="*/ 81 h 199"/>
              <a:gd name="T58" fmla="*/ 173 w 194"/>
              <a:gd name="T59" fmla="*/ 120 h 199"/>
              <a:gd name="T60" fmla="*/ 109 w 194"/>
              <a:gd name="T61" fmla="*/ 120 h 199"/>
              <a:gd name="T62" fmla="*/ 102 w 194"/>
              <a:gd name="T63" fmla="*/ 161 h 199"/>
              <a:gd name="T64" fmla="*/ 165 w 194"/>
              <a:gd name="T65" fmla="*/ 161 h 199"/>
              <a:gd name="T66" fmla="*/ 158 w 194"/>
              <a:gd name="T67" fmla="*/ 199 h 199"/>
              <a:gd name="T68" fmla="*/ 84 w 194"/>
              <a:gd name="T69" fmla="*/ 199 h 199"/>
              <a:gd name="T70" fmla="*/ 84 w 194"/>
              <a:gd name="T71" fmla="*/ 199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 rot="-2610856">
            <a:off x="8856663" y="7938"/>
            <a:ext cx="301625" cy="319087"/>
          </a:xfrm>
          <a:custGeom>
            <a:avLst/>
            <a:gdLst>
              <a:gd name="T0" fmla="*/ 84 w 190"/>
              <a:gd name="T1" fmla="*/ 40 h 201"/>
              <a:gd name="T2" fmla="*/ 90 w 190"/>
              <a:gd name="T3" fmla="*/ 0 h 201"/>
              <a:gd name="T4" fmla="*/ 98 w 190"/>
              <a:gd name="T5" fmla="*/ 0 h 201"/>
              <a:gd name="T6" fmla="*/ 106 w 190"/>
              <a:gd name="T7" fmla="*/ 0 h 201"/>
              <a:gd name="T8" fmla="*/ 115 w 190"/>
              <a:gd name="T9" fmla="*/ 2 h 201"/>
              <a:gd name="T10" fmla="*/ 125 w 190"/>
              <a:gd name="T11" fmla="*/ 4 h 201"/>
              <a:gd name="T12" fmla="*/ 134 w 190"/>
              <a:gd name="T13" fmla="*/ 6 h 201"/>
              <a:gd name="T14" fmla="*/ 142 w 190"/>
              <a:gd name="T15" fmla="*/ 9 h 201"/>
              <a:gd name="T16" fmla="*/ 152 w 190"/>
              <a:gd name="T17" fmla="*/ 13 h 201"/>
              <a:gd name="T18" fmla="*/ 158 w 190"/>
              <a:gd name="T19" fmla="*/ 17 h 201"/>
              <a:gd name="T20" fmla="*/ 165 w 190"/>
              <a:gd name="T21" fmla="*/ 23 h 201"/>
              <a:gd name="T22" fmla="*/ 171 w 190"/>
              <a:gd name="T23" fmla="*/ 31 h 201"/>
              <a:gd name="T24" fmla="*/ 177 w 190"/>
              <a:gd name="T25" fmla="*/ 37 h 201"/>
              <a:gd name="T26" fmla="*/ 181 w 190"/>
              <a:gd name="T27" fmla="*/ 44 h 201"/>
              <a:gd name="T28" fmla="*/ 185 w 190"/>
              <a:gd name="T29" fmla="*/ 52 h 201"/>
              <a:gd name="T30" fmla="*/ 186 w 190"/>
              <a:gd name="T31" fmla="*/ 62 h 201"/>
              <a:gd name="T32" fmla="*/ 188 w 190"/>
              <a:gd name="T33" fmla="*/ 71 h 201"/>
              <a:gd name="T34" fmla="*/ 190 w 190"/>
              <a:gd name="T35" fmla="*/ 81 h 201"/>
              <a:gd name="T36" fmla="*/ 188 w 190"/>
              <a:gd name="T37" fmla="*/ 91 h 201"/>
              <a:gd name="T38" fmla="*/ 188 w 190"/>
              <a:gd name="T39" fmla="*/ 101 h 201"/>
              <a:gd name="T40" fmla="*/ 183 w 190"/>
              <a:gd name="T41" fmla="*/ 120 h 201"/>
              <a:gd name="T42" fmla="*/ 173 w 190"/>
              <a:gd name="T43" fmla="*/ 139 h 201"/>
              <a:gd name="T44" fmla="*/ 161 w 190"/>
              <a:gd name="T45" fmla="*/ 157 h 201"/>
              <a:gd name="T46" fmla="*/ 146 w 190"/>
              <a:gd name="T47" fmla="*/ 170 h 201"/>
              <a:gd name="T48" fmla="*/ 129 w 190"/>
              <a:gd name="T49" fmla="*/ 184 h 201"/>
              <a:gd name="T50" fmla="*/ 111 w 190"/>
              <a:gd name="T51" fmla="*/ 192 h 201"/>
              <a:gd name="T52" fmla="*/ 102 w 190"/>
              <a:gd name="T53" fmla="*/ 195 h 201"/>
              <a:gd name="T54" fmla="*/ 90 w 190"/>
              <a:gd name="T55" fmla="*/ 197 h 201"/>
              <a:gd name="T56" fmla="*/ 81 w 190"/>
              <a:gd name="T57" fmla="*/ 199 h 201"/>
              <a:gd name="T58" fmla="*/ 71 w 190"/>
              <a:gd name="T59" fmla="*/ 201 h 201"/>
              <a:gd name="T60" fmla="*/ 63 w 190"/>
              <a:gd name="T61" fmla="*/ 201 h 201"/>
              <a:gd name="T62" fmla="*/ 55 w 190"/>
              <a:gd name="T63" fmla="*/ 201 h 201"/>
              <a:gd name="T64" fmla="*/ 63 w 190"/>
              <a:gd name="T65" fmla="*/ 161 h 201"/>
              <a:gd name="T66" fmla="*/ 0 w 190"/>
              <a:gd name="T67" fmla="*/ 161 h 201"/>
              <a:gd name="T68" fmla="*/ 7 w 190"/>
              <a:gd name="T69" fmla="*/ 120 h 201"/>
              <a:gd name="T70" fmla="*/ 71 w 190"/>
              <a:gd name="T71" fmla="*/ 120 h 201"/>
              <a:gd name="T72" fmla="*/ 77 w 190"/>
              <a:gd name="T73" fmla="*/ 81 h 201"/>
              <a:gd name="T74" fmla="*/ 15 w 190"/>
              <a:gd name="T75" fmla="*/ 81 h 201"/>
              <a:gd name="T76" fmla="*/ 21 w 190"/>
              <a:gd name="T77" fmla="*/ 40 h 201"/>
              <a:gd name="T78" fmla="*/ 84 w 190"/>
              <a:gd name="T79" fmla="*/ 40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8000"/>
                </a:srgbClr>
              </a:gs>
              <a:gs pos="100000">
                <a:srgbClr val="004454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 rot="-2610856">
            <a:off x="8612188" y="236538"/>
            <a:ext cx="307975" cy="315912"/>
          </a:xfrm>
          <a:custGeom>
            <a:avLst/>
            <a:gdLst>
              <a:gd name="T0" fmla="*/ 84 w 194"/>
              <a:gd name="T1" fmla="*/ 199 h 199"/>
              <a:gd name="T2" fmla="*/ 73 w 194"/>
              <a:gd name="T3" fmla="*/ 199 h 199"/>
              <a:gd name="T4" fmla="*/ 61 w 194"/>
              <a:gd name="T5" fmla="*/ 197 h 199"/>
              <a:gd name="T6" fmla="*/ 52 w 194"/>
              <a:gd name="T7" fmla="*/ 195 h 199"/>
              <a:gd name="T8" fmla="*/ 44 w 194"/>
              <a:gd name="T9" fmla="*/ 192 h 199"/>
              <a:gd name="T10" fmla="*/ 36 w 194"/>
              <a:gd name="T11" fmla="*/ 186 h 199"/>
              <a:gd name="T12" fmla="*/ 29 w 194"/>
              <a:gd name="T13" fmla="*/ 180 h 199"/>
              <a:gd name="T14" fmla="*/ 23 w 194"/>
              <a:gd name="T15" fmla="*/ 174 h 199"/>
              <a:gd name="T16" fmla="*/ 17 w 194"/>
              <a:gd name="T17" fmla="*/ 168 h 199"/>
              <a:gd name="T18" fmla="*/ 7 w 194"/>
              <a:gd name="T19" fmla="*/ 153 h 199"/>
              <a:gd name="T20" fmla="*/ 2 w 194"/>
              <a:gd name="T21" fmla="*/ 135 h 199"/>
              <a:gd name="T22" fmla="*/ 0 w 194"/>
              <a:gd name="T23" fmla="*/ 118 h 199"/>
              <a:gd name="T24" fmla="*/ 2 w 194"/>
              <a:gd name="T25" fmla="*/ 101 h 199"/>
              <a:gd name="T26" fmla="*/ 7 w 194"/>
              <a:gd name="T27" fmla="*/ 83 h 199"/>
              <a:gd name="T28" fmla="*/ 15 w 194"/>
              <a:gd name="T29" fmla="*/ 64 h 199"/>
              <a:gd name="T30" fmla="*/ 25 w 194"/>
              <a:gd name="T31" fmla="*/ 48 h 199"/>
              <a:gd name="T32" fmla="*/ 38 w 194"/>
              <a:gd name="T33" fmla="*/ 33 h 199"/>
              <a:gd name="T34" fmla="*/ 56 w 194"/>
              <a:gd name="T35" fmla="*/ 19 h 199"/>
              <a:gd name="T36" fmla="*/ 75 w 194"/>
              <a:gd name="T37" fmla="*/ 9 h 199"/>
              <a:gd name="T38" fmla="*/ 84 w 194"/>
              <a:gd name="T39" fmla="*/ 6 h 199"/>
              <a:gd name="T40" fmla="*/ 96 w 194"/>
              <a:gd name="T41" fmla="*/ 4 h 199"/>
              <a:gd name="T42" fmla="*/ 108 w 194"/>
              <a:gd name="T43" fmla="*/ 2 h 199"/>
              <a:gd name="T44" fmla="*/ 119 w 194"/>
              <a:gd name="T45" fmla="*/ 0 h 199"/>
              <a:gd name="T46" fmla="*/ 119 w 194"/>
              <a:gd name="T47" fmla="*/ 0 h 199"/>
              <a:gd name="T48" fmla="*/ 194 w 194"/>
              <a:gd name="T49" fmla="*/ 0 h 199"/>
              <a:gd name="T50" fmla="*/ 187 w 194"/>
              <a:gd name="T51" fmla="*/ 40 h 199"/>
              <a:gd name="T52" fmla="*/ 123 w 194"/>
              <a:gd name="T53" fmla="*/ 40 h 199"/>
              <a:gd name="T54" fmla="*/ 117 w 194"/>
              <a:gd name="T55" fmla="*/ 81 h 199"/>
              <a:gd name="T56" fmla="*/ 179 w 194"/>
              <a:gd name="T57" fmla="*/ 81 h 199"/>
              <a:gd name="T58" fmla="*/ 173 w 194"/>
              <a:gd name="T59" fmla="*/ 120 h 199"/>
              <a:gd name="T60" fmla="*/ 109 w 194"/>
              <a:gd name="T61" fmla="*/ 120 h 199"/>
              <a:gd name="T62" fmla="*/ 102 w 194"/>
              <a:gd name="T63" fmla="*/ 161 h 199"/>
              <a:gd name="T64" fmla="*/ 165 w 194"/>
              <a:gd name="T65" fmla="*/ 161 h 199"/>
              <a:gd name="T66" fmla="*/ 158 w 194"/>
              <a:gd name="T67" fmla="*/ 199 h 199"/>
              <a:gd name="T68" fmla="*/ 84 w 194"/>
              <a:gd name="T69" fmla="*/ 199 h 199"/>
              <a:gd name="T70" fmla="*/ 84 w 194"/>
              <a:gd name="T71" fmla="*/ 199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004454">
                  <a:alpha val="0"/>
                </a:srgbClr>
              </a:gs>
              <a:gs pos="100000">
                <a:srgbClr val="FFFFFF">
                  <a:alpha val="87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 rot="-2610856">
            <a:off x="7975600" y="887413"/>
            <a:ext cx="301625" cy="319087"/>
          </a:xfrm>
          <a:custGeom>
            <a:avLst/>
            <a:gdLst>
              <a:gd name="T0" fmla="*/ 84 w 190"/>
              <a:gd name="T1" fmla="*/ 40 h 201"/>
              <a:gd name="T2" fmla="*/ 90 w 190"/>
              <a:gd name="T3" fmla="*/ 0 h 201"/>
              <a:gd name="T4" fmla="*/ 98 w 190"/>
              <a:gd name="T5" fmla="*/ 0 h 201"/>
              <a:gd name="T6" fmla="*/ 106 w 190"/>
              <a:gd name="T7" fmla="*/ 0 h 201"/>
              <a:gd name="T8" fmla="*/ 115 w 190"/>
              <a:gd name="T9" fmla="*/ 2 h 201"/>
              <a:gd name="T10" fmla="*/ 125 w 190"/>
              <a:gd name="T11" fmla="*/ 4 h 201"/>
              <a:gd name="T12" fmla="*/ 134 w 190"/>
              <a:gd name="T13" fmla="*/ 6 h 201"/>
              <a:gd name="T14" fmla="*/ 142 w 190"/>
              <a:gd name="T15" fmla="*/ 9 h 201"/>
              <a:gd name="T16" fmla="*/ 152 w 190"/>
              <a:gd name="T17" fmla="*/ 13 h 201"/>
              <a:gd name="T18" fmla="*/ 158 w 190"/>
              <a:gd name="T19" fmla="*/ 17 h 201"/>
              <a:gd name="T20" fmla="*/ 165 w 190"/>
              <a:gd name="T21" fmla="*/ 23 h 201"/>
              <a:gd name="T22" fmla="*/ 171 w 190"/>
              <a:gd name="T23" fmla="*/ 31 h 201"/>
              <a:gd name="T24" fmla="*/ 177 w 190"/>
              <a:gd name="T25" fmla="*/ 37 h 201"/>
              <a:gd name="T26" fmla="*/ 181 w 190"/>
              <a:gd name="T27" fmla="*/ 44 h 201"/>
              <a:gd name="T28" fmla="*/ 185 w 190"/>
              <a:gd name="T29" fmla="*/ 52 h 201"/>
              <a:gd name="T30" fmla="*/ 186 w 190"/>
              <a:gd name="T31" fmla="*/ 62 h 201"/>
              <a:gd name="T32" fmla="*/ 188 w 190"/>
              <a:gd name="T33" fmla="*/ 71 h 201"/>
              <a:gd name="T34" fmla="*/ 190 w 190"/>
              <a:gd name="T35" fmla="*/ 81 h 201"/>
              <a:gd name="T36" fmla="*/ 188 w 190"/>
              <a:gd name="T37" fmla="*/ 91 h 201"/>
              <a:gd name="T38" fmla="*/ 188 w 190"/>
              <a:gd name="T39" fmla="*/ 101 h 201"/>
              <a:gd name="T40" fmla="*/ 183 w 190"/>
              <a:gd name="T41" fmla="*/ 120 h 201"/>
              <a:gd name="T42" fmla="*/ 173 w 190"/>
              <a:gd name="T43" fmla="*/ 139 h 201"/>
              <a:gd name="T44" fmla="*/ 161 w 190"/>
              <a:gd name="T45" fmla="*/ 157 h 201"/>
              <a:gd name="T46" fmla="*/ 146 w 190"/>
              <a:gd name="T47" fmla="*/ 170 h 201"/>
              <a:gd name="T48" fmla="*/ 129 w 190"/>
              <a:gd name="T49" fmla="*/ 184 h 201"/>
              <a:gd name="T50" fmla="*/ 111 w 190"/>
              <a:gd name="T51" fmla="*/ 192 h 201"/>
              <a:gd name="T52" fmla="*/ 102 w 190"/>
              <a:gd name="T53" fmla="*/ 195 h 201"/>
              <a:gd name="T54" fmla="*/ 90 w 190"/>
              <a:gd name="T55" fmla="*/ 197 h 201"/>
              <a:gd name="T56" fmla="*/ 81 w 190"/>
              <a:gd name="T57" fmla="*/ 199 h 201"/>
              <a:gd name="T58" fmla="*/ 71 w 190"/>
              <a:gd name="T59" fmla="*/ 201 h 201"/>
              <a:gd name="T60" fmla="*/ 63 w 190"/>
              <a:gd name="T61" fmla="*/ 201 h 201"/>
              <a:gd name="T62" fmla="*/ 55 w 190"/>
              <a:gd name="T63" fmla="*/ 201 h 201"/>
              <a:gd name="T64" fmla="*/ 63 w 190"/>
              <a:gd name="T65" fmla="*/ 161 h 201"/>
              <a:gd name="T66" fmla="*/ 0 w 190"/>
              <a:gd name="T67" fmla="*/ 161 h 201"/>
              <a:gd name="T68" fmla="*/ 7 w 190"/>
              <a:gd name="T69" fmla="*/ 120 h 201"/>
              <a:gd name="T70" fmla="*/ 71 w 190"/>
              <a:gd name="T71" fmla="*/ 120 h 201"/>
              <a:gd name="T72" fmla="*/ 77 w 190"/>
              <a:gd name="T73" fmla="*/ 81 h 201"/>
              <a:gd name="T74" fmla="*/ 15 w 190"/>
              <a:gd name="T75" fmla="*/ 81 h 201"/>
              <a:gd name="T76" fmla="*/ 21 w 190"/>
              <a:gd name="T77" fmla="*/ 40 h 201"/>
              <a:gd name="T78" fmla="*/ 84 w 190"/>
              <a:gd name="T79" fmla="*/ 40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32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2610856">
            <a:off x="8856663" y="573088"/>
            <a:ext cx="301625" cy="319087"/>
          </a:xfrm>
          <a:custGeom>
            <a:avLst/>
            <a:gdLst>
              <a:gd name="T0" fmla="*/ 84 w 190"/>
              <a:gd name="T1" fmla="*/ 40 h 201"/>
              <a:gd name="T2" fmla="*/ 90 w 190"/>
              <a:gd name="T3" fmla="*/ 0 h 201"/>
              <a:gd name="T4" fmla="*/ 98 w 190"/>
              <a:gd name="T5" fmla="*/ 0 h 201"/>
              <a:gd name="T6" fmla="*/ 106 w 190"/>
              <a:gd name="T7" fmla="*/ 0 h 201"/>
              <a:gd name="T8" fmla="*/ 115 w 190"/>
              <a:gd name="T9" fmla="*/ 2 h 201"/>
              <a:gd name="T10" fmla="*/ 125 w 190"/>
              <a:gd name="T11" fmla="*/ 4 h 201"/>
              <a:gd name="T12" fmla="*/ 134 w 190"/>
              <a:gd name="T13" fmla="*/ 6 h 201"/>
              <a:gd name="T14" fmla="*/ 142 w 190"/>
              <a:gd name="T15" fmla="*/ 9 h 201"/>
              <a:gd name="T16" fmla="*/ 152 w 190"/>
              <a:gd name="T17" fmla="*/ 13 h 201"/>
              <a:gd name="T18" fmla="*/ 158 w 190"/>
              <a:gd name="T19" fmla="*/ 17 h 201"/>
              <a:gd name="T20" fmla="*/ 165 w 190"/>
              <a:gd name="T21" fmla="*/ 23 h 201"/>
              <a:gd name="T22" fmla="*/ 171 w 190"/>
              <a:gd name="T23" fmla="*/ 31 h 201"/>
              <a:gd name="T24" fmla="*/ 177 w 190"/>
              <a:gd name="T25" fmla="*/ 37 h 201"/>
              <a:gd name="T26" fmla="*/ 181 w 190"/>
              <a:gd name="T27" fmla="*/ 44 h 201"/>
              <a:gd name="T28" fmla="*/ 185 w 190"/>
              <a:gd name="T29" fmla="*/ 52 h 201"/>
              <a:gd name="T30" fmla="*/ 186 w 190"/>
              <a:gd name="T31" fmla="*/ 62 h 201"/>
              <a:gd name="T32" fmla="*/ 188 w 190"/>
              <a:gd name="T33" fmla="*/ 71 h 201"/>
              <a:gd name="T34" fmla="*/ 190 w 190"/>
              <a:gd name="T35" fmla="*/ 81 h 201"/>
              <a:gd name="T36" fmla="*/ 188 w 190"/>
              <a:gd name="T37" fmla="*/ 91 h 201"/>
              <a:gd name="T38" fmla="*/ 188 w 190"/>
              <a:gd name="T39" fmla="*/ 101 h 201"/>
              <a:gd name="T40" fmla="*/ 183 w 190"/>
              <a:gd name="T41" fmla="*/ 120 h 201"/>
              <a:gd name="T42" fmla="*/ 173 w 190"/>
              <a:gd name="T43" fmla="*/ 139 h 201"/>
              <a:gd name="T44" fmla="*/ 161 w 190"/>
              <a:gd name="T45" fmla="*/ 157 h 201"/>
              <a:gd name="T46" fmla="*/ 146 w 190"/>
              <a:gd name="T47" fmla="*/ 170 h 201"/>
              <a:gd name="T48" fmla="*/ 129 w 190"/>
              <a:gd name="T49" fmla="*/ 184 h 201"/>
              <a:gd name="T50" fmla="*/ 111 w 190"/>
              <a:gd name="T51" fmla="*/ 192 h 201"/>
              <a:gd name="T52" fmla="*/ 102 w 190"/>
              <a:gd name="T53" fmla="*/ 195 h 201"/>
              <a:gd name="T54" fmla="*/ 90 w 190"/>
              <a:gd name="T55" fmla="*/ 197 h 201"/>
              <a:gd name="T56" fmla="*/ 81 w 190"/>
              <a:gd name="T57" fmla="*/ 199 h 201"/>
              <a:gd name="T58" fmla="*/ 71 w 190"/>
              <a:gd name="T59" fmla="*/ 201 h 201"/>
              <a:gd name="T60" fmla="*/ 63 w 190"/>
              <a:gd name="T61" fmla="*/ 201 h 201"/>
              <a:gd name="T62" fmla="*/ 55 w 190"/>
              <a:gd name="T63" fmla="*/ 201 h 201"/>
              <a:gd name="T64" fmla="*/ 63 w 190"/>
              <a:gd name="T65" fmla="*/ 161 h 201"/>
              <a:gd name="T66" fmla="*/ 0 w 190"/>
              <a:gd name="T67" fmla="*/ 161 h 201"/>
              <a:gd name="T68" fmla="*/ 7 w 190"/>
              <a:gd name="T69" fmla="*/ 120 h 201"/>
              <a:gd name="T70" fmla="*/ 71 w 190"/>
              <a:gd name="T71" fmla="*/ 120 h 201"/>
              <a:gd name="T72" fmla="*/ 77 w 190"/>
              <a:gd name="T73" fmla="*/ 81 h 201"/>
              <a:gd name="T74" fmla="*/ 15 w 190"/>
              <a:gd name="T75" fmla="*/ 81 h 201"/>
              <a:gd name="T76" fmla="*/ 21 w 190"/>
              <a:gd name="T77" fmla="*/ 40 h 201"/>
              <a:gd name="T78" fmla="*/ 84 w 190"/>
              <a:gd name="T79" fmla="*/ 40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2610856">
            <a:off x="8612188" y="801688"/>
            <a:ext cx="307975" cy="315912"/>
          </a:xfrm>
          <a:custGeom>
            <a:avLst/>
            <a:gdLst>
              <a:gd name="T0" fmla="*/ 84 w 194"/>
              <a:gd name="T1" fmla="*/ 199 h 199"/>
              <a:gd name="T2" fmla="*/ 73 w 194"/>
              <a:gd name="T3" fmla="*/ 199 h 199"/>
              <a:gd name="T4" fmla="*/ 61 w 194"/>
              <a:gd name="T5" fmla="*/ 197 h 199"/>
              <a:gd name="T6" fmla="*/ 52 w 194"/>
              <a:gd name="T7" fmla="*/ 195 h 199"/>
              <a:gd name="T8" fmla="*/ 44 w 194"/>
              <a:gd name="T9" fmla="*/ 192 h 199"/>
              <a:gd name="T10" fmla="*/ 36 w 194"/>
              <a:gd name="T11" fmla="*/ 186 h 199"/>
              <a:gd name="T12" fmla="*/ 29 w 194"/>
              <a:gd name="T13" fmla="*/ 180 h 199"/>
              <a:gd name="T14" fmla="*/ 23 w 194"/>
              <a:gd name="T15" fmla="*/ 174 h 199"/>
              <a:gd name="T16" fmla="*/ 17 w 194"/>
              <a:gd name="T17" fmla="*/ 168 h 199"/>
              <a:gd name="T18" fmla="*/ 7 w 194"/>
              <a:gd name="T19" fmla="*/ 153 h 199"/>
              <a:gd name="T20" fmla="*/ 2 w 194"/>
              <a:gd name="T21" fmla="*/ 135 h 199"/>
              <a:gd name="T22" fmla="*/ 0 w 194"/>
              <a:gd name="T23" fmla="*/ 118 h 199"/>
              <a:gd name="T24" fmla="*/ 2 w 194"/>
              <a:gd name="T25" fmla="*/ 101 h 199"/>
              <a:gd name="T26" fmla="*/ 7 w 194"/>
              <a:gd name="T27" fmla="*/ 83 h 199"/>
              <a:gd name="T28" fmla="*/ 15 w 194"/>
              <a:gd name="T29" fmla="*/ 64 h 199"/>
              <a:gd name="T30" fmla="*/ 25 w 194"/>
              <a:gd name="T31" fmla="*/ 48 h 199"/>
              <a:gd name="T32" fmla="*/ 38 w 194"/>
              <a:gd name="T33" fmla="*/ 33 h 199"/>
              <a:gd name="T34" fmla="*/ 56 w 194"/>
              <a:gd name="T35" fmla="*/ 19 h 199"/>
              <a:gd name="T36" fmla="*/ 75 w 194"/>
              <a:gd name="T37" fmla="*/ 9 h 199"/>
              <a:gd name="T38" fmla="*/ 84 w 194"/>
              <a:gd name="T39" fmla="*/ 6 h 199"/>
              <a:gd name="T40" fmla="*/ 96 w 194"/>
              <a:gd name="T41" fmla="*/ 4 h 199"/>
              <a:gd name="T42" fmla="*/ 108 w 194"/>
              <a:gd name="T43" fmla="*/ 2 h 199"/>
              <a:gd name="T44" fmla="*/ 119 w 194"/>
              <a:gd name="T45" fmla="*/ 0 h 199"/>
              <a:gd name="T46" fmla="*/ 119 w 194"/>
              <a:gd name="T47" fmla="*/ 0 h 199"/>
              <a:gd name="T48" fmla="*/ 194 w 194"/>
              <a:gd name="T49" fmla="*/ 0 h 199"/>
              <a:gd name="T50" fmla="*/ 187 w 194"/>
              <a:gd name="T51" fmla="*/ 40 h 199"/>
              <a:gd name="T52" fmla="*/ 123 w 194"/>
              <a:gd name="T53" fmla="*/ 40 h 199"/>
              <a:gd name="T54" fmla="*/ 117 w 194"/>
              <a:gd name="T55" fmla="*/ 81 h 199"/>
              <a:gd name="T56" fmla="*/ 179 w 194"/>
              <a:gd name="T57" fmla="*/ 81 h 199"/>
              <a:gd name="T58" fmla="*/ 173 w 194"/>
              <a:gd name="T59" fmla="*/ 120 h 199"/>
              <a:gd name="T60" fmla="*/ 109 w 194"/>
              <a:gd name="T61" fmla="*/ 120 h 199"/>
              <a:gd name="T62" fmla="*/ 102 w 194"/>
              <a:gd name="T63" fmla="*/ 161 h 199"/>
              <a:gd name="T64" fmla="*/ 165 w 194"/>
              <a:gd name="T65" fmla="*/ 161 h 199"/>
              <a:gd name="T66" fmla="*/ 158 w 194"/>
              <a:gd name="T67" fmla="*/ 199 h 199"/>
              <a:gd name="T68" fmla="*/ 84 w 194"/>
              <a:gd name="T69" fmla="*/ 199 h 199"/>
              <a:gd name="T70" fmla="*/ 84 w 194"/>
              <a:gd name="T71" fmla="*/ 199 h 1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8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BR" sz="1600">
              <a:solidFill>
                <a:srgbClr val="000000"/>
              </a:solidFill>
              <a:latin typeface="FrutigerCn"/>
              <a:cs typeface="+mn-cs"/>
            </a:endParaRPr>
          </a:p>
        </p:txBody>
      </p:sp>
      <p:pic>
        <p:nvPicPr>
          <p:cNvPr id="40970" name="Picture 12" descr="Logo Aneel Vertic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21713" y="640397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223980"/>
            <a:ext cx="3160076" cy="474759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42988" y="5972175"/>
            <a:ext cx="377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3366"/>
                </a:solidFill>
                <a:latin typeface="+mj-lt"/>
              </a:rPr>
              <a:t>Romeu Donizete Rufino</a:t>
            </a:r>
            <a:endParaRPr lang="pt-BR" b="1" dirty="0">
              <a:solidFill>
                <a:srgbClr val="003366"/>
              </a:solidFill>
              <a:latin typeface="+mj-lt"/>
            </a:endParaRPr>
          </a:p>
          <a:p>
            <a:pPr algn="ctr">
              <a:defRPr/>
            </a:pPr>
            <a:r>
              <a:rPr lang="pt-BR" b="1" dirty="0">
                <a:solidFill>
                  <a:srgbClr val="003366"/>
                </a:solidFill>
                <a:latin typeface="+mj-lt"/>
              </a:rPr>
              <a:t>Diretor - ANEEL</a:t>
            </a:r>
            <a:endParaRPr lang="pt-BR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48263" y="5919788"/>
            <a:ext cx="2954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003366"/>
                </a:solidFill>
                <a:latin typeface="+mj-lt"/>
              </a:rPr>
              <a:t>Brasília </a:t>
            </a:r>
            <a:r>
              <a:rPr lang="pt-BR" b="1" dirty="0">
                <a:solidFill>
                  <a:srgbClr val="003366"/>
                </a:solidFill>
                <a:latin typeface="+mj-lt"/>
              </a:rPr>
              <a:t>– </a:t>
            </a:r>
            <a:r>
              <a:rPr lang="pt-BR" b="1" dirty="0">
                <a:solidFill>
                  <a:srgbClr val="003366"/>
                </a:solidFill>
                <a:latin typeface="+mj-lt"/>
              </a:rPr>
              <a:t>DF</a:t>
            </a:r>
            <a:endParaRPr lang="pt-BR" b="1" dirty="0">
              <a:solidFill>
                <a:srgbClr val="003366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pt-BR" b="1" dirty="0">
                <a:solidFill>
                  <a:srgbClr val="003366"/>
                </a:solidFill>
                <a:latin typeface="+mj-lt"/>
              </a:rPr>
              <a:t>1º de junho </a:t>
            </a:r>
            <a:r>
              <a:rPr lang="pt-BR" b="1" dirty="0">
                <a:solidFill>
                  <a:srgbClr val="003366"/>
                </a:solidFill>
                <a:latin typeface="+mj-lt"/>
              </a:rPr>
              <a:t>de 2011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87675" y="3141663"/>
            <a:ext cx="6156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RESOLUÇÃO 414/2010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Transferência </a:t>
            </a:r>
            <a:r>
              <a:rPr lang="pt-BR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 ativos de Iluminação </a:t>
            </a:r>
            <a:r>
              <a:rPr lang="pt-BR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Pública aos Municípios</a:t>
            </a:r>
            <a:endParaRPr lang="pt-BR" sz="24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563938" y="1341438"/>
            <a:ext cx="50053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800" b="1" i="1" kern="0" dirty="0">
                <a:solidFill>
                  <a:srgbClr val="003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Câmara dos Deputados</a:t>
            </a:r>
          </a:p>
          <a:p>
            <a:pPr algn="ctr">
              <a:defRPr/>
            </a:pPr>
            <a:r>
              <a:rPr lang="pt-BR" b="1" i="1" kern="0" dirty="0">
                <a:solidFill>
                  <a:srgbClr val="003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Audiência Pública</a:t>
            </a:r>
          </a:p>
          <a:p>
            <a:pPr algn="ctr">
              <a:defRPr/>
            </a:pPr>
            <a:r>
              <a:rPr lang="pt-BR" b="1" i="1" kern="0" dirty="0">
                <a:solidFill>
                  <a:srgbClr val="003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Comissão de Desenvolvimento Urbano</a:t>
            </a:r>
          </a:p>
          <a:p>
            <a:pPr algn="ctr">
              <a:defRPr/>
            </a:pPr>
            <a:endParaRPr lang="pt-BR" b="1" i="1" kern="0" dirty="0">
              <a:solidFill>
                <a:srgbClr val="003F54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987675" y="1844675"/>
            <a:ext cx="6156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b="1" i="1" kern="0" dirty="0">
              <a:solidFill>
                <a:srgbClr val="003F54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grpSp>
        <p:nvGrpSpPr>
          <p:cNvPr id="67587" name="Grupo 2"/>
          <p:cNvGrpSpPr>
            <a:grpSpLocks/>
          </p:cNvGrpSpPr>
          <p:nvPr/>
        </p:nvGrpSpPr>
        <p:grpSpPr bwMode="auto">
          <a:xfrm>
            <a:off x="1162050" y="2133600"/>
            <a:ext cx="6886575" cy="2735263"/>
            <a:chOff x="1230615" y="1858693"/>
            <a:chExt cx="6886847" cy="2736304"/>
          </a:xfrm>
        </p:grpSpPr>
        <p:sp>
          <p:nvSpPr>
            <p:cNvPr id="2" name="Arredondar Retângulo em um Canto Diagonal 1"/>
            <p:cNvSpPr/>
            <p:nvPr/>
          </p:nvSpPr>
          <p:spPr bwMode="auto">
            <a:xfrm>
              <a:off x="1230615" y="1858693"/>
              <a:ext cx="6886847" cy="2736304"/>
            </a:xfrm>
            <a:prstGeom prst="round2Diag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7589" name="Text Box 5"/>
            <p:cNvSpPr txBox="1">
              <a:spLocks noChangeArrowheads="1"/>
            </p:cNvSpPr>
            <p:nvPr/>
          </p:nvSpPr>
          <p:spPr bwMode="auto">
            <a:xfrm>
              <a:off x="1331640" y="2348880"/>
              <a:ext cx="6684798" cy="175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pt-BR" sz="4800" b="1">
                  <a:solidFill>
                    <a:srgbClr val="C00000"/>
                  </a:solidFill>
                </a:rPr>
                <a:t>De quem é a</a:t>
              </a:r>
            </a:p>
            <a:p>
              <a:pPr algn="ctr" eaLnBrk="0" hangingPunct="0">
                <a:lnSpc>
                  <a:spcPct val="75000"/>
                </a:lnSpc>
              </a:pPr>
              <a:endParaRPr lang="pt-BR" sz="4800" b="1">
                <a:solidFill>
                  <a:srgbClr val="C00000"/>
                </a:solidFill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pt-BR" sz="4800" b="1">
                  <a:solidFill>
                    <a:srgbClr val="C00000"/>
                  </a:solidFill>
                </a:rPr>
                <a:t>responsabilidade?</a:t>
              </a:r>
              <a:endParaRPr lang="pt-BR" sz="4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8610" name="Line 3"/>
          <p:cNvSpPr>
            <a:spLocks noChangeShapeType="1"/>
          </p:cNvSpPr>
          <p:nvPr/>
        </p:nvSpPr>
        <p:spPr bwMode="auto">
          <a:xfrm flipH="1" flipV="1">
            <a:off x="3352800" y="22098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8913" y="1773238"/>
            <a:ext cx="86756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75000"/>
              </a:lnSpc>
              <a:defRPr/>
            </a:pPr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Reza a Constituição Federal:</a:t>
            </a:r>
          </a:p>
          <a:p>
            <a:pPr algn="just">
              <a:lnSpc>
                <a:spcPct val="75000"/>
              </a:lnSpc>
              <a:defRPr/>
            </a:pPr>
            <a:endParaRPr lang="pt-BR" sz="3200" b="1" dirty="0">
              <a:solidFill>
                <a:srgbClr val="C00000"/>
              </a:solidFill>
              <a:latin typeface="Arial" charset="0"/>
            </a:endParaRPr>
          </a:p>
          <a:p>
            <a:pPr algn="just">
              <a:lnSpc>
                <a:spcPct val="75000"/>
              </a:lnSpc>
              <a:defRPr/>
            </a:pPr>
            <a:endParaRPr lang="pt-BR" dirty="0" smtClean="0"/>
          </a:p>
          <a:p>
            <a:pPr algn="just">
              <a:defRPr/>
            </a:pPr>
            <a:r>
              <a:rPr lang="pt-BR" sz="2800" b="1" i="1" dirty="0" smtClean="0">
                <a:solidFill>
                  <a:srgbClr val="006666"/>
                </a:solidFill>
                <a:latin typeface="+mn-lt"/>
              </a:rPr>
              <a:t>“Art. 30. Compete aos Municípios:</a:t>
            </a:r>
          </a:p>
          <a:p>
            <a:pPr algn="just">
              <a:defRPr/>
            </a:pPr>
            <a:r>
              <a:rPr lang="pt-BR" sz="2800" b="1" i="1" dirty="0" smtClean="0">
                <a:solidFill>
                  <a:srgbClr val="006666"/>
                </a:solidFill>
                <a:latin typeface="+mn-lt"/>
              </a:rPr>
              <a:t>.........</a:t>
            </a:r>
          </a:p>
          <a:p>
            <a:pPr>
              <a:defRPr/>
            </a:pPr>
            <a:r>
              <a:rPr lang="pt-BR" sz="2800" b="1" i="1" dirty="0" smtClean="0">
                <a:solidFill>
                  <a:srgbClr val="006666"/>
                </a:solidFill>
                <a:latin typeface="+mn-lt"/>
              </a:rPr>
              <a:t>V - organizar e prestar, diretamente ou sob regime de concessão ou permissão, os </a:t>
            </a:r>
            <a:r>
              <a:rPr lang="pt-BR" sz="2800" b="1" i="1" dirty="0" smtClean="0">
                <a:solidFill>
                  <a:srgbClr val="C00000"/>
                </a:solidFill>
                <a:latin typeface="+mn-lt"/>
              </a:rPr>
              <a:t>serviços públicos de interesse local</a:t>
            </a:r>
            <a:r>
              <a:rPr lang="pt-BR" sz="2800" b="1" i="1" dirty="0" smtClean="0">
                <a:solidFill>
                  <a:srgbClr val="006666"/>
                </a:solidFill>
                <a:latin typeface="+mn-lt"/>
              </a:rPr>
              <a:t>, incluído o de transporte coletivo, que tem caráter essencial;”</a:t>
            </a:r>
            <a:endParaRPr lang="pt-BR" i="1" dirty="0" smtClean="0"/>
          </a:p>
          <a:p>
            <a:pPr algn="just">
              <a:lnSpc>
                <a:spcPct val="75000"/>
              </a:lnSpc>
              <a:defRPr/>
            </a:pPr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4" name="Line 3"/>
          <p:cNvSpPr>
            <a:spLocks noChangeShapeType="1"/>
          </p:cNvSpPr>
          <p:nvPr/>
        </p:nvSpPr>
        <p:spPr bwMode="auto">
          <a:xfrm flipH="1" flipV="1">
            <a:off x="3352800" y="22098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171450" y="1571625"/>
            <a:ext cx="857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75000"/>
              </a:lnSpc>
            </a:pPr>
            <a:r>
              <a:rPr lang="pt-BR" sz="3200" b="1">
                <a:solidFill>
                  <a:srgbClr val="006666"/>
                </a:solidFill>
              </a:rPr>
              <a:t>A responsabilidade é do </a:t>
            </a:r>
            <a:r>
              <a:rPr lang="pt-BR" sz="3200" b="1">
                <a:solidFill>
                  <a:srgbClr val="C00000"/>
                </a:solidFill>
              </a:rPr>
              <a:t>MUNICÍPIO.</a:t>
            </a:r>
            <a:endParaRPr lang="pt-BR" sz="2400">
              <a:solidFill>
                <a:srgbClr val="C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8569325" cy="15700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3200" b="1">
                <a:solidFill>
                  <a:srgbClr val="006666"/>
                </a:solidFill>
              </a:rPr>
              <a:t>Este pode prestar o serviço diretamente ou sob regime de concessão ou permissão</a:t>
            </a:r>
            <a:endParaRPr lang="pt-BR" sz="3600" b="1">
              <a:solidFill>
                <a:srgbClr val="006666"/>
              </a:solidFill>
            </a:endParaRPr>
          </a:p>
        </p:txBody>
      </p:sp>
      <p:sp>
        <p:nvSpPr>
          <p:cNvPr id="69638" name="Retângulo 7"/>
          <p:cNvSpPr>
            <a:spLocks noChangeArrowheads="1"/>
          </p:cNvSpPr>
          <p:nvPr/>
        </p:nvSpPr>
        <p:spPr bwMode="auto">
          <a:xfrm>
            <a:off x="250825" y="4797425"/>
            <a:ext cx="8642350" cy="15700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365125" algn="l"/>
              </a:tabLst>
            </a:pPr>
            <a:r>
              <a:rPr lang="pt-BR" sz="3200" b="1">
                <a:solidFill>
                  <a:srgbClr val="006666"/>
                </a:solidFill>
              </a:rPr>
              <a:t>A distribuidora pode prestar esses serviços mediante contrato específico.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Line 3"/>
          <p:cNvSpPr>
            <a:spLocks noChangeShapeType="1"/>
          </p:cNvSpPr>
          <p:nvPr/>
        </p:nvSpPr>
        <p:spPr bwMode="auto">
          <a:xfrm flipH="1" flipV="1">
            <a:off x="3517900" y="31496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11" name="Texto explicativo em seta para a esquerda e para a direita 10"/>
          <p:cNvSpPr/>
          <p:nvPr/>
        </p:nvSpPr>
        <p:spPr bwMode="auto">
          <a:xfrm>
            <a:off x="2771775" y="2932113"/>
            <a:ext cx="3463925" cy="1387475"/>
          </a:xfrm>
          <a:prstGeom prst="leftRightArrowCallout">
            <a:avLst>
              <a:gd name="adj1" fmla="val 38572"/>
              <a:gd name="adj2" fmla="val 50000"/>
              <a:gd name="adj3" fmla="val 18593"/>
              <a:gd name="adj4" fmla="val 71896"/>
            </a:avLst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marL="0" lvl="2" algn="ctr">
              <a:defRPr/>
            </a:pPr>
            <a:r>
              <a:rPr lang="pt-BR" sz="2800" b="1" dirty="0">
                <a:solidFill>
                  <a:srgbClr val="C00000"/>
                </a:solidFill>
                <a:latin typeface="+mj-lt"/>
              </a:rPr>
              <a:t>Convive-se </a:t>
            </a:r>
            <a:r>
              <a:rPr lang="pt-BR" sz="2800" b="1" dirty="0">
                <a:solidFill>
                  <a:srgbClr val="C00000"/>
                </a:solidFill>
                <a:latin typeface="+mj-lt"/>
              </a:rPr>
              <a:t>com </a:t>
            </a:r>
            <a:r>
              <a:rPr lang="pt-BR" sz="2800" b="1" dirty="0">
                <a:solidFill>
                  <a:srgbClr val="C00000"/>
                </a:solidFill>
                <a:latin typeface="+mj-lt"/>
              </a:rPr>
              <a:t>duas situações.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0660" name="CaixaDeTexto 14"/>
          <p:cNvSpPr txBox="1">
            <a:spLocks noChangeArrowheads="1"/>
          </p:cNvSpPr>
          <p:nvPr/>
        </p:nvSpPr>
        <p:spPr bwMode="auto">
          <a:xfrm>
            <a:off x="468313" y="2716213"/>
            <a:ext cx="2447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ATIVOS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DO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PODER PÚBLICO MUNICIPAL</a:t>
            </a:r>
          </a:p>
        </p:txBody>
      </p:sp>
      <p:sp>
        <p:nvSpPr>
          <p:cNvPr id="70661" name="CaixaDeTexto 15"/>
          <p:cNvSpPr txBox="1">
            <a:spLocks noChangeArrowheads="1"/>
          </p:cNvSpPr>
          <p:nvPr/>
        </p:nvSpPr>
        <p:spPr bwMode="auto">
          <a:xfrm>
            <a:off x="6084888" y="3148013"/>
            <a:ext cx="2843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ATIVOS DA DISTRIBUIDORA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23850" y="1519238"/>
            <a:ext cx="47529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solidFill>
                  <a:srgbClr val="C00000"/>
                </a:solidFill>
              </a:rPr>
              <a:t>SITUAÇÃO ATUAL:</a:t>
            </a:r>
            <a:endParaRPr lang="pt-BR" sz="36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www.cidadao.pr.gov.br/arquivos/Image/parana/MapaPara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03463"/>
            <a:ext cx="77438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18" name="CaixaDeTexto 17"/>
          <p:cNvSpPr txBox="1"/>
          <p:nvPr/>
        </p:nvSpPr>
        <p:spPr>
          <a:xfrm>
            <a:off x="292100" y="1196975"/>
            <a:ext cx="7777163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36788" indent="-2236788" eaLnBrk="0" hangingPunct="0">
              <a:defRPr/>
            </a:pPr>
            <a:r>
              <a:rPr lang="pt-BR" sz="3200" b="1" dirty="0">
                <a:solidFill>
                  <a:srgbClr val="006666"/>
                </a:solidFill>
              </a:rPr>
              <a:t>EXEMPLO: Estado do Paraná Distribuidora: COPEL-</a:t>
            </a:r>
            <a:r>
              <a:rPr lang="pt-BR" sz="3200" b="1" dirty="0" err="1">
                <a:solidFill>
                  <a:srgbClr val="006666"/>
                </a:solidFill>
              </a:rPr>
              <a:t>Dis</a:t>
            </a:r>
            <a:endParaRPr lang="pt-BR" sz="3200" b="1" dirty="0">
              <a:solidFill>
                <a:srgbClr val="006666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 bwMode="auto">
          <a:xfrm>
            <a:off x="4067175" y="2781300"/>
            <a:ext cx="3889375" cy="2079625"/>
          </a:xfrm>
          <a:prstGeom prst="roundRect">
            <a:avLst/>
          </a:prstGeom>
          <a:solidFill>
            <a:srgbClr val="DDDD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Atende 396 Municípios</a:t>
            </a:r>
          </a:p>
          <a:p>
            <a:pPr>
              <a:defRPr/>
            </a:pPr>
            <a:endParaRPr 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Sendo:</a:t>
            </a:r>
          </a:p>
          <a:p>
            <a:pPr>
              <a:defRPr/>
            </a:pPr>
            <a:endParaRPr lang="pt-BR" sz="1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217 -</a:t>
            </a:r>
            <a:r>
              <a:rPr lang="pt-BR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Municipalidade</a:t>
            </a:r>
          </a:p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179 – </a:t>
            </a:r>
            <a:r>
              <a:rPr lang="pt-BR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Distribuidora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1685" name="CaixaDeTexto 2"/>
          <p:cNvSpPr txBox="1">
            <a:spLocks noChangeArrowheads="1"/>
          </p:cNvSpPr>
          <p:nvPr/>
        </p:nvSpPr>
        <p:spPr bwMode="auto">
          <a:xfrm>
            <a:off x="720725" y="5954713"/>
            <a:ext cx="7850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A COPEL-Dis já notificou os 179 Municípios sobre a necessidade de se promover a transferência dos ativos de I.P. (fase de negociação)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de cantos arredondados 26"/>
          <p:cNvSpPr/>
          <p:nvPr/>
        </p:nvSpPr>
        <p:spPr bwMode="auto">
          <a:xfrm>
            <a:off x="6427788" y="4048125"/>
            <a:ext cx="2074862" cy="504825"/>
          </a:xfrm>
          <a:prstGeom prst="round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655638" y="4049713"/>
            <a:ext cx="2074862" cy="503237"/>
          </a:xfrm>
          <a:prstGeom prst="round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 flipH="1" flipV="1">
            <a:off x="3517900" y="31496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2" name="Texto explicativo em seta para a esquerda e para a direita 1"/>
          <p:cNvSpPr/>
          <p:nvPr/>
        </p:nvSpPr>
        <p:spPr bwMode="auto">
          <a:xfrm>
            <a:off x="2609850" y="1227138"/>
            <a:ext cx="3716338" cy="2247900"/>
          </a:xfrm>
          <a:prstGeom prst="leftRightArrowCallout">
            <a:avLst>
              <a:gd name="adj1" fmla="val 38572"/>
              <a:gd name="adj2" fmla="val 50000"/>
              <a:gd name="adj3" fmla="val 18593"/>
              <a:gd name="adj4" fmla="val 71896"/>
            </a:avLst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marL="0" lvl="2" algn="ctr">
              <a:defRPr/>
            </a:pPr>
            <a:r>
              <a:rPr lang="pt-BR" sz="2800" b="1" dirty="0">
                <a:solidFill>
                  <a:srgbClr val="C00000"/>
                </a:solidFill>
              </a:rPr>
              <a:t>A depender da posse dos ativos, tem-se tarifas diferenciadas.</a:t>
            </a:r>
          </a:p>
        </p:txBody>
      </p:sp>
      <p:sp>
        <p:nvSpPr>
          <p:cNvPr id="72710" name="CaixaDeTexto 8"/>
          <p:cNvSpPr txBox="1">
            <a:spLocks noChangeArrowheads="1"/>
          </p:cNvSpPr>
          <p:nvPr/>
        </p:nvSpPr>
        <p:spPr bwMode="auto">
          <a:xfrm>
            <a:off x="223838" y="1309688"/>
            <a:ext cx="2535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ATIVOS DO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PODER PÚBLICO MUNICIPAL</a:t>
            </a:r>
          </a:p>
        </p:txBody>
      </p:sp>
      <p:sp>
        <p:nvSpPr>
          <p:cNvPr id="4" name="Seta para baixo 3"/>
          <p:cNvSpPr/>
          <p:nvPr/>
        </p:nvSpPr>
        <p:spPr bwMode="auto">
          <a:xfrm>
            <a:off x="1331913" y="2997200"/>
            <a:ext cx="647700" cy="782638"/>
          </a:xfrm>
          <a:prstGeom prst="downArrow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2712" name="CaixaDeTexto 11"/>
          <p:cNvSpPr txBox="1">
            <a:spLocks noChangeArrowheads="1"/>
          </p:cNvSpPr>
          <p:nvPr/>
        </p:nvSpPr>
        <p:spPr bwMode="auto">
          <a:xfrm>
            <a:off x="684213" y="4076700"/>
            <a:ext cx="208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TARIFA </a:t>
            </a:r>
            <a:r>
              <a:rPr lang="pt-BR" sz="2400" b="1">
                <a:solidFill>
                  <a:srgbClr val="C00000"/>
                </a:solidFill>
              </a:rPr>
              <a:t>B4a</a:t>
            </a:r>
          </a:p>
        </p:txBody>
      </p:sp>
      <p:sp>
        <p:nvSpPr>
          <p:cNvPr id="72713" name="CaixaDeTexto 10"/>
          <p:cNvSpPr txBox="1">
            <a:spLocks noChangeArrowheads="1"/>
          </p:cNvSpPr>
          <p:nvPr/>
        </p:nvSpPr>
        <p:spPr bwMode="auto">
          <a:xfrm>
            <a:off x="381000" y="5600700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R$/kWh </a:t>
            </a:r>
            <a:r>
              <a:rPr lang="pt-BR" sz="2400" b="1">
                <a:solidFill>
                  <a:srgbClr val="C00000"/>
                </a:solidFill>
              </a:rPr>
              <a:t>0,14454</a:t>
            </a:r>
            <a:r>
              <a:rPr lang="pt-BR" sz="2400" b="1"/>
              <a:t>*</a:t>
            </a:r>
          </a:p>
        </p:txBody>
      </p:sp>
      <p:sp>
        <p:nvSpPr>
          <p:cNvPr id="72714" name="CaixaDeTexto 14"/>
          <p:cNvSpPr txBox="1">
            <a:spLocks noChangeArrowheads="1"/>
          </p:cNvSpPr>
          <p:nvPr/>
        </p:nvSpPr>
        <p:spPr bwMode="auto">
          <a:xfrm>
            <a:off x="179388" y="4581525"/>
            <a:ext cx="3240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Ponto de entrega: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Rede de distribuição</a:t>
            </a:r>
          </a:p>
        </p:txBody>
      </p:sp>
      <p:sp>
        <p:nvSpPr>
          <p:cNvPr id="72715" name="CaixaDeTexto 15"/>
          <p:cNvSpPr txBox="1">
            <a:spLocks noChangeArrowheads="1"/>
          </p:cNvSpPr>
          <p:nvPr/>
        </p:nvSpPr>
        <p:spPr bwMode="auto">
          <a:xfrm>
            <a:off x="2843213" y="6308725"/>
            <a:ext cx="345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*Copel-Dis </a:t>
            </a:r>
            <a:r>
              <a:rPr lang="pt-BR" sz="1600" b="1"/>
              <a:t>(REH 1.015, 22/06/10)</a:t>
            </a:r>
            <a:endParaRPr lang="pt-BR" b="1"/>
          </a:p>
        </p:txBody>
      </p:sp>
      <p:sp>
        <p:nvSpPr>
          <p:cNvPr id="72716" name="CaixaDeTexto 16"/>
          <p:cNvSpPr txBox="1">
            <a:spLocks noChangeArrowheads="1"/>
          </p:cNvSpPr>
          <p:nvPr/>
        </p:nvSpPr>
        <p:spPr bwMode="auto">
          <a:xfrm>
            <a:off x="6200775" y="1657350"/>
            <a:ext cx="2735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ATIVOS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DA DISTRIBUIDORA</a:t>
            </a:r>
          </a:p>
        </p:txBody>
      </p:sp>
      <p:sp>
        <p:nvSpPr>
          <p:cNvPr id="18" name="Seta para baixo 17"/>
          <p:cNvSpPr/>
          <p:nvPr/>
        </p:nvSpPr>
        <p:spPr bwMode="auto">
          <a:xfrm>
            <a:off x="7162800" y="2924175"/>
            <a:ext cx="647700" cy="784225"/>
          </a:xfrm>
          <a:prstGeom prst="downArrow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2718" name="CaixaDeTexto 18"/>
          <p:cNvSpPr txBox="1">
            <a:spLocks noChangeArrowheads="1"/>
          </p:cNvSpPr>
          <p:nvPr/>
        </p:nvSpPr>
        <p:spPr bwMode="auto">
          <a:xfrm>
            <a:off x="6443663" y="40767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TARIFA </a:t>
            </a:r>
            <a:r>
              <a:rPr lang="pt-BR" sz="2400" b="1">
                <a:solidFill>
                  <a:srgbClr val="C00000"/>
                </a:solidFill>
              </a:rPr>
              <a:t>B4b</a:t>
            </a:r>
          </a:p>
        </p:txBody>
      </p:sp>
      <p:sp>
        <p:nvSpPr>
          <p:cNvPr id="72719" name="CaixaDeTexto 19"/>
          <p:cNvSpPr txBox="1">
            <a:spLocks noChangeArrowheads="1"/>
          </p:cNvSpPr>
          <p:nvPr/>
        </p:nvSpPr>
        <p:spPr bwMode="auto">
          <a:xfrm>
            <a:off x="5969000" y="5613400"/>
            <a:ext cx="280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R$/kWh </a:t>
            </a:r>
            <a:r>
              <a:rPr lang="pt-BR" sz="2400" b="1">
                <a:solidFill>
                  <a:srgbClr val="C00000"/>
                </a:solidFill>
              </a:rPr>
              <a:t>0,15863</a:t>
            </a:r>
            <a:r>
              <a:rPr lang="pt-BR" sz="2400" b="1"/>
              <a:t>*</a:t>
            </a:r>
          </a:p>
        </p:txBody>
      </p:sp>
      <p:sp>
        <p:nvSpPr>
          <p:cNvPr id="72720" name="CaixaDeTexto 20"/>
          <p:cNvSpPr txBox="1">
            <a:spLocks noChangeArrowheads="1"/>
          </p:cNvSpPr>
          <p:nvPr/>
        </p:nvSpPr>
        <p:spPr bwMode="auto">
          <a:xfrm>
            <a:off x="5765800" y="4581525"/>
            <a:ext cx="3241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Ponto de entrega:</a:t>
            </a:r>
          </a:p>
          <a:p>
            <a:pPr algn="ctr"/>
            <a:r>
              <a:rPr lang="pt-BR" sz="2400" b="1">
                <a:solidFill>
                  <a:srgbClr val="006666"/>
                </a:solidFill>
              </a:rPr>
              <a:t>Bulbo da lâmpada</a:t>
            </a:r>
          </a:p>
        </p:txBody>
      </p:sp>
      <p:sp>
        <p:nvSpPr>
          <p:cNvPr id="72721" name="CaixaDeTexto 23"/>
          <p:cNvSpPr txBox="1">
            <a:spLocks noChangeArrowheads="1"/>
          </p:cNvSpPr>
          <p:nvPr/>
        </p:nvSpPr>
        <p:spPr bwMode="auto">
          <a:xfrm>
            <a:off x="3867150" y="56134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66"/>
                </a:solidFill>
              </a:rPr>
              <a:t>+ 9,75%</a:t>
            </a:r>
          </a:p>
        </p:txBody>
      </p:sp>
      <p:sp>
        <p:nvSpPr>
          <p:cNvPr id="25" name="Seta para baixo 24"/>
          <p:cNvSpPr/>
          <p:nvPr/>
        </p:nvSpPr>
        <p:spPr bwMode="auto">
          <a:xfrm rot="16200000">
            <a:off x="3326606" y="5607844"/>
            <a:ext cx="360363" cy="460375"/>
          </a:xfrm>
          <a:prstGeom prst="downArrow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26" name="Seta para baixo 25"/>
          <p:cNvSpPr/>
          <p:nvPr/>
        </p:nvSpPr>
        <p:spPr bwMode="auto">
          <a:xfrm rot="16200000">
            <a:off x="5414962" y="5607051"/>
            <a:ext cx="360363" cy="461962"/>
          </a:xfrm>
          <a:prstGeom prst="downArrow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2724" name="Retângulo de cantos arredondados 4"/>
          <p:cNvSpPr>
            <a:spLocks noChangeArrowheads="1"/>
          </p:cNvSpPr>
          <p:nvPr/>
        </p:nvSpPr>
        <p:spPr bwMode="auto">
          <a:xfrm>
            <a:off x="496888" y="5600700"/>
            <a:ext cx="2592387" cy="4746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/>
          </a:p>
        </p:txBody>
      </p:sp>
      <p:sp>
        <p:nvSpPr>
          <p:cNvPr id="72725" name="Retângulo de cantos arredondados 5"/>
          <p:cNvSpPr>
            <a:spLocks noChangeArrowheads="1"/>
          </p:cNvSpPr>
          <p:nvPr/>
        </p:nvSpPr>
        <p:spPr bwMode="auto">
          <a:xfrm>
            <a:off x="6013450" y="5600700"/>
            <a:ext cx="2722563" cy="4746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upo 4"/>
          <p:cNvGrpSpPr>
            <a:grpSpLocks/>
          </p:cNvGrpSpPr>
          <p:nvPr/>
        </p:nvGrpSpPr>
        <p:grpSpPr bwMode="auto">
          <a:xfrm>
            <a:off x="1206500" y="2349500"/>
            <a:ext cx="6886575" cy="2447925"/>
            <a:chOff x="1162024" y="1756824"/>
            <a:chExt cx="6886847" cy="2736304"/>
          </a:xfrm>
        </p:grpSpPr>
        <p:sp>
          <p:nvSpPr>
            <p:cNvPr id="3" name="Arredondar Retângulo em um Canto Diagonal 2"/>
            <p:cNvSpPr/>
            <p:nvPr/>
          </p:nvSpPr>
          <p:spPr bwMode="auto">
            <a:xfrm>
              <a:off x="1162024" y="1756824"/>
              <a:ext cx="6886847" cy="2736304"/>
            </a:xfrm>
            <a:prstGeom prst="round2Diag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3732" name="Text Box 5"/>
            <p:cNvSpPr txBox="1">
              <a:spLocks noChangeArrowheads="1"/>
            </p:cNvSpPr>
            <p:nvPr/>
          </p:nvSpPr>
          <p:spPr bwMode="auto">
            <a:xfrm>
              <a:off x="1263049" y="2623043"/>
              <a:ext cx="668479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pt-BR" sz="8000" b="1">
                  <a:solidFill>
                    <a:srgbClr val="C00000"/>
                  </a:solidFill>
                </a:rPr>
                <a:t>CUSTEIO</a:t>
              </a:r>
              <a:endParaRPr lang="pt-BR" sz="8000"/>
            </a:p>
          </p:txBody>
        </p:sp>
      </p:grp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/>
        </p:nvSpPr>
        <p:spPr bwMode="auto">
          <a:xfrm>
            <a:off x="242888" y="63500"/>
            <a:ext cx="8342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CONTRIBUIÇÃO DE ILUMINAÇÃO</a:t>
            </a:r>
          </a:p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PÚBLICA - CIP</a:t>
            </a:r>
            <a:endParaRPr lang="pt-BR" sz="20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2888" y="1482725"/>
            <a:ext cx="87217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75000"/>
              </a:lnSpc>
              <a:defRPr/>
            </a:pPr>
            <a:r>
              <a:rPr lang="pt-BR" sz="3200" b="1" dirty="0" smtClean="0">
                <a:solidFill>
                  <a:srgbClr val="C00000"/>
                </a:solidFill>
                <a:latin typeface="Arial" charset="0"/>
              </a:rPr>
              <a:t>Emenda Constitucional nº 39, de 19/12/2002.</a:t>
            </a:r>
          </a:p>
          <a:p>
            <a:pPr algn="just">
              <a:lnSpc>
                <a:spcPct val="75000"/>
              </a:lnSpc>
              <a:defRPr/>
            </a:pPr>
            <a:endParaRPr lang="pt-BR" sz="1000" b="1" dirty="0" smtClean="0">
              <a:latin typeface="Arial" charset="0"/>
            </a:endParaRPr>
          </a:p>
          <a:p>
            <a:pPr algn="just">
              <a:lnSpc>
                <a:spcPct val="75000"/>
              </a:lnSpc>
              <a:defRPr/>
            </a:pPr>
            <a:endParaRPr lang="pt-BR" sz="2800" b="1" dirty="0" smtClean="0">
              <a:latin typeface="Arial" charset="0"/>
            </a:endParaRPr>
          </a:p>
          <a:p>
            <a:pPr algn="just">
              <a:defRPr/>
            </a:pPr>
            <a:r>
              <a:rPr lang="pt-BR" sz="2600" b="1" i="1" dirty="0" smtClean="0">
                <a:solidFill>
                  <a:srgbClr val="006666"/>
                </a:solidFill>
                <a:latin typeface="+mn-lt"/>
              </a:rPr>
              <a:t>“</a:t>
            </a:r>
            <a:r>
              <a:rPr lang="pt-BR" sz="2600" b="1" i="1" dirty="0" smtClean="0">
                <a:solidFill>
                  <a:srgbClr val="C00000"/>
                </a:solidFill>
                <a:latin typeface="+mn-lt"/>
              </a:rPr>
              <a:t>Art. 149-A.</a:t>
            </a:r>
            <a:r>
              <a:rPr lang="pt-BR" sz="2600" b="1" i="1" dirty="0">
                <a:solidFill>
                  <a:srgbClr val="006666"/>
                </a:solidFill>
                <a:latin typeface="+mn-lt"/>
              </a:rPr>
              <a:t> Os Municípios e o Distrito Federal poderão instituir contribuição, na forma das respectivas leis, para o </a:t>
            </a:r>
            <a:r>
              <a:rPr lang="pt-BR" sz="2600" b="1" i="1" u="sng" dirty="0">
                <a:solidFill>
                  <a:srgbClr val="006666"/>
                </a:solidFill>
                <a:latin typeface="+mn-lt"/>
              </a:rPr>
              <a:t>custeio do serviço de iluminação pública</a:t>
            </a:r>
            <a:r>
              <a:rPr lang="pt-BR" sz="2600" b="1" i="1" dirty="0">
                <a:solidFill>
                  <a:srgbClr val="006666"/>
                </a:solidFill>
                <a:latin typeface="+mn-lt"/>
              </a:rPr>
              <a:t>, observado o disposto no art. 150, I e III.</a:t>
            </a:r>
          </a:p>
          <a:p>
            <a:pPr algn="just">
              <a:defRPr/>
            </a:pPr>
            <a:endParaRPr lang="pt-BR" sz="2600" b="1" i="1" dirty="0" smtClean="0">
              <a:solidFill>
                <a:srgbClr val="006666"/>
              </a:solidFill>
              <a:latin typeface="+mn-lt"/>
            </a:endParaRPr>
          </a:p>
          <a:p>
            <a:pPr algn="just">
              <a:defRPr/>
            </a:pPr>
            <a:r>
              <a:rPr lang="pt-BR" sz="2600" b="1" i="1" dirty="0" smtClean="0">
                <a:solidFill>
                  <a:srgbClr val="C00000"/>
                </a:solidFill>
                <a:latin typeface="+mn-lt"/>
              </a:rPr>
              <a:t>Parágrafo </a:t>
            </a:r>
            <a:r>
              <a:rPr lang="pt-BR" sz="2600" b="1" i="1" dirty="0">
                <a:solidFill>
                  <a:srgbClr val="C00000"/>
                </a:solidFill>
                <a:latin typeface="+mn-lt"/>
              </a:rPr>
              <a:t>único. </a:t>
            </a:r>
            <a:r>
              <a:rPr lang="pt-BR" sz="2600" b="1" i="1" dirty="0">
                <a:solidFill>
                  <a:srgbClr val="006666"/>
                </a:solidFill>
                <a:latin typeface="+mn-lt"/>
              </a:rPr>
              <a:t>É facultada a cobrança da contribuição a que se refere o caput, na </a:t>
            </a:r>
            <a:r>
              <a:rPr lang="pt-BR" sz="2600" b="1" i="1" u="sng" dirty="0">
                <a:solidFill>
                  <a:srgbClr val="006666"/>
                </a:solidFill>
                <a:latin typeface="+mn-lt"/>
              </a:rPr>
              <a:t>fatura</a:t>
            </a:r>
            <a:r>
              <a:rPr lang="pt-BR" sz="2600" b="1" i="1" dirty="0">
                <a:solidFill>
                  <a:srgbClr val="006666"/>
                </a:solidFill>
                <a:latin typeface="+mn-lt"/>
              </a:rPr>
              <a:t> de consumo de </a:t>
            </a:r>
            <a:r>
              <a:rPr lang="pt-BR" sz="2600" b="1" i="1" u="sng" dirty="0">
                <a:solidFill>
                  <a:srgbClr val="006666"/>
                </a:solidFill>
                <a:latin typeface="+mn-lt"/>
              </a:rPr>
              <a:t>energia elétrica</a:t>
            </a:r>
            <a:r>
              <a:rPr lang="pt-BR" sz="2600" b="1" i="1" dirty="0">
                <a:solidFill>
                  <a:srgbClr val="006666"/>
                </a:solidFill>
                <a:latin typeface="+mn-lt"/>
              </a:rPr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em um Canto Diagonal 2"/>
          <p:cNvSpPr/>
          <p:nvPr/>
        </p:nvSpPr>
        <p:spPr bwMode="auto">
          <a:xfrm>
            <a:off x="1042988" y="2133600"/>
            <a:ext cx="7326312" cy="3168650"/>
          </a:xfrm>
          <a:prstGeom prst="round2Diag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rgbClr val="C00000"/>
                </a:solidFill>
              </a:rPr>
              <a:t>CRONOGRAMA DE</a:t>
            </a:r>
          </a:p>
          <a:p>
            <a:pPr algn="ctr">
              <a:defRPr/>
            </a:pPr>
            <a:r>
              <a:rPr lang="pt-BR" sz="6000" b="1" dirty="0">
                <a:solidFill>
                  <a:srgbClr val="C00000"/>
                </a:solidFill>
              </a:rPr>
              <a:t>TRANSFERÊNCIA</a:t>
            </a: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23850" y="1557338"/>
            <a:ext cx="8640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0638" eaLnBrk="0" hangingPunct="0">
              <a:spcBef>
                <a:spcPct val="20000"/>
              </a:spcBef>
              <a:defRPr/>
            </a:pPr>
            <a:r>
              <a:rPr lang="pt-BR" sz="2800" b="1" dirty="0">
                <a:solidFill>
                  <a:srgbClr val="C00000"/>
                </a:solidFill>
                <a:latin typeface="+mn-lt"/>
              </a:rPr>
              <a:t>Art. 218. </a:t>
            </a:r>
            <a:r>
              <a:rPr lang="pt-BR" sz="2800" b="1" dirty="0">
                <a:solidFill>
                  <a:srgbClr val="006666"/>
                </a:solidFill>
                <a:latin typeface="+mn-lt"/>
              </a:rPr>
              <a:t>Nos casos onde o sistema de iluminação pública for de propriedade da distribuidora, esta deve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transferir</a:t>
            </a:r>
            <a:r>
              <a:rPr lang="pt-BR" sz="2800" b="1" dirty="0">
                <a:solidFill>
                  <a:srgbClr val="006666"/>
                </a:solidFill>
                <a:latin typeface="+mn-lt"/>
              </a:rPr>
              <a:t> os respectivos ativos às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prefeituras</a:t>
            </a:r>
            <a:r>
              <a:rPr lang="pt-BR" sz="2800" b="1" dirty="0">
                <a:solidFill>
                  <a:srgbClr val="006666"/>
                </a:solidFill>
                <a:latin typeface="+mn-lt"/>
              </a:rPr>
              <a:t> no prazo máximo de 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24 meses</a:t>
            </a:r>
            <a:r>
              <a:rPr lang="pt-BR" sz="2800" b="1" dirty="0">
                <a:solidFill>
                  <a:srgbClr val="006666"/>
                </a:solidFill>
                <a:latin typeface="+mn-lt"/>
              </a:rPr>
              <a:t>.</a:t>
            </a:r>
          </a:p>
          <a:p>
            <a:pPr indent="20638" eaLnBrk="0" hangingPunct="0">
              <a:spcBef>
                <a:spcPct val="20000"/>
              </a:spcBef>
              <a:defRPr/>
            </a:pPr>
            <a:endParaRPr lang="pt-BR" sz="2800" b="1" dirty="0">
              <a:solidFill>
                <a:srgbClr val="006666"/>
              </a:solidFill>
              <a:latin typeface="+mn-lt"/>
            </a:endParaRPr>
          </a:p>
          <a:p>
            <a:pPr marL="266700" indent="-2460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Enquanto as instalações de iluminação pública forem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da distribuidora, a tarifa aplicável é a </a:t>
            </a:r>
            <a:r>
              <a:rPr lang="pt-BR" sz="2800" b="1" dirty="0">
                <a:solidFill>
                  <a:srgbClr val="C00000"/>
                </a:solidFill>
                <a:latin typeface="+mn-lt"/>
                <a:sym typeface="Symbol" pitchFamily="18" charset="2"/>
              </a:rPr>
              <a:t>B4b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.</a:t>
            </a:r>
          </a:p>
          <a:p>
            <a:pPr indent="20638" eaLnBrk="0" hangingPunct="0">
              <a:spcBef>
                <a:spcPct val="20000"/>
              </a:spcBef>
              <a:buFont typeface="Symbol" pitchFamily="18" charset="2"/>
              <a:buNone/>
              <a:defRPr/>
            </a:pPr>
            <a:endParaRPr lang="pt-BR" sz="2800" b="1" dirty="0">
              <a:solidFill>
                <a:srgbClr val="006666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0825" y="269875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TRANSFERÊNCIA DE ATIVOS</a:t>
            </a:r>
            <a:endParaRPr lang="pt-B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5413" y="188913"/>
            <a:ext cx="8740775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sz="3200" b="1" i="1" dirty="0" smtClean="0">
                <a:solidFill>
                  <a:srgbClr val="FFFFFF"/>
                </a:solidFill>
                <a:cs typeface="+mn-cs"/>
              </a:rPr>
              <a:t>Missão da ANEEL</a:t>
            </a:r>
          </a:p>
          <a:p>
            <a:pPr>
              <a:spcBef>
                <a:spcPct val="20000"/>
              </a:spcBef>
              <a:defRPr/>
            </a:pPr>
            <a:endParaRPr lang="pt-BR" sz="2000" b="1" i="1" dirty="0" smtClean="0">
              <a:solidFill>
                <a:srgbClr val="FFFFFF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000" b="1" i="1" dirty="0" smtClean="0">
                <a:solidFill>
                  <a:srgbClr val="C00000"/>
                </a:solidFill>
                <a:cs typeface="+mn-cs"/>
              </a:rPr>
              <a:t>Proporcionar condições favoráveis para que o mercado de energia elétrica se desenvolva com equilíbrio entre os agentes e em benefício da sociedade.</a:t>
            </a:r>
            <a:r>
              <a:rPr lang="pt-BR" b="1" i="1" dirty="0" smtClean="0">
                <a:solidFill>
                  <a:srgbClr val="C00000"/>
                </a:solidFill>
                <a:cs typeface="+mn-cs"/>
              </a:rPr>
              <a:t>  </a:t>
            </a:r>
          </a:p>
          <a:p>
            <a:pPr>
              <a:spcBef>
                <a:spcPct val="20000"/>
              </a:spcBef>
              <a:defRPr/>
            </a:pPr>
            <a:endParaRPr lang="pt-BR" sz="2000" b="1" i="1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200525" y="4503738"/>
            <a:ext cx="533400" cy="928687"/>
          </a:xfrm>
          <a:prstGeom prst="downArrow">
            <a:avLst>
              <a:gd name="adj1" fmla="val 50000"/>
              <a:gd name="adj2" fmla="val 40133"/>
            </a:avLst>
          </a:prstGeom>
          <a:solidFill>
            <a:srgbClr val="FFCC00"/>
          </a:solidFill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382963" y="5511800"/>
            <a:ext cx="2209800" cy="1001713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6666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Interesse </a:t>
            </a:r>
          </a:p>
          <a:p>
            <a:pPr algn="ctr">
              <a:defRPr/>
            </a:pPr>
            <a:r>
              <a:rPr kumimoji="1"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Público</a:t>
            </a:r>
            <a:endParaRPr kumimoji="1"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3063" y="3587750"/>
            <a:ext cx="2590800" cy="1368425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3399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anchor="ctr">
            <a:flatTx/>
          </a:bodyPr>
          <a:lstStyle/>
          <a:p>
            <a:pPr algn="ctr">
              <a:defRPr/>
            </a:pPr>
            <a:endParaRPr kumimoji="1" lang="pt-B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kumimoji="1"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Consumidores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Modicidade tarifária 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Qualidade do serviço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Garantia de direitos</a:t>
            </a:r>
          </a:p>
          <a:p>
            <a:pPr algn="ctr">
              <a:defRPr/>
            </a:pPr>
            <a:endParaRPr kumimoji="1"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06763" y="3605213"/>
            <a:ext cx="2209800" cy="1338262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6666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Equilíbrio</a:t>
            </a:r>
            <a:endParaRPr kumimoji="1"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856288" y="3589338"/>
            <a:ext cx="2971800" cy="1366837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3399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kumimoji="1" lang="pt-B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kumimoji="1" lang="pt-B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kumimoji="1"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Agentes Regulados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Remuneração adequada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Contratos honrados</a:t>
            </a:r>
          </a:p>
          <a:p>
            <a:pPr algn="ctr">
              <a:defRPr/>
            </a:pPr>
            <a:r>
              <a:rPr kumimoji="1"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Regras claras</a:t>
            </a:r>
          </a:p>
          <a:p>
            <a:pPr algn="ctr">
              <a:defRPr/>
            </a:pPr>
            <a:endParaRPr kumimoji="1" lang="pt-BR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endParaRPr kumimoji="1" lang="pt-BR" sz="1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030538" y="4257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627688" y="42576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048000" y="2055813"/>
            <a:ext cx="2735263" cy="957262"/>
          </a:xfrm>
          <a:prstGeom prst="rect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3399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GOVERNO</a:t>
            </a:r>
          </a:p>
          <a:p>
            <a:pPr algn="ctr">
              <a:defRPr/>
            </a:pPr>
            <a:r>
              <a:rPr kumimoji="1"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Interesses estratégicos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411663" y="30130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50825" y="1341438"/>
            <a:ext cx="8713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460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Os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ativos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constituídos com recursos da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distribuidora devem ser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alienados e, em caráter excepcional, podem ser doados, com anuência da ANEEL.</a:t>
            </a:r>
            <a:endParaRPr lang="pt-BR" sz="2800" b="1" dirty="0">
              <a:solidFill>
                <a:srgbClr val="006666"/>
              </a:solidFill>
              <a:latin typeface="+mn-lt"/>
              <a:sym typeface="Symbol" pitchFamily="18" charset="2"/>
            </a:endParaRPr>
          </a:p>
          <a:p>
            <a:pPr indent="20638" eaLnBrk="0" hangingPunct="0">
              <a:spcBef>
                <a:spcPct val="20000"/>
              </a:spcBef>
              <a:buFont typeface="Symbol" pitchFamily="18" charset="2"/>
              <a:buNone/>
              <a:defRPr/>
            </a:pPr>
            <a:endParaRPr lang="pt-BR" sz="1000" b="1" dirty="0">
              <a:solidFill>
                <a:srgbClr val="006666"/>
              </a:solidFill>
              <a:latin typeface="+mn-lt"/>
              <a:sym typeface="Symbol" pitchFamily="18" charset="2"/>
            </a:endParaRPr>
          </a:p>
          <a:p>
            <a:pPr marL="266700" indent="-2460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Os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ativos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constituídos com recursos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de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obrigações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especiais devem ser transferidos sem ônus.</a:t>
            </a:r>
          </a:p>
          <a:p>
            <a:pPr indent="20638" eaLnBrk="0" hangingPunct="0">
              <a:spcBef>
                <a:spcPct val="20000"/>
              </a:spcBef>
              <a:buFont typeface="Symbol" pitchFamily="18" charset="2"/>
              <a:buNone/>
              <a:defRPr/>
            </a:pPr>
            <a:endParaRPr lang="pt-BR" sz="1000" b="1" dirty="0">
              <a:solidFill>
                <a:srgbClr val="006666"/>
              </a:solidFill>
              <a:latin typeface="+mn-lt"/>
              <a:sym typeface="Symbol" pitchFamily="18" charset="2"/>
            </a:endParaRPr>
          </a:p>
          <a:p>
            <a:pPr marL="266700" indent="-2460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A distribuidora deve encaminhar à ANEEL </a:t>
            </a:r>
            <a:r>
              <a:rPr lang="pt-BR" sz="2800" b="1" dirty="0">
                <a:solidFill>
                  <a:srgbClr val="C00000"/>
                </a:solidFill>
                <a:latin typeface="+mn-lt"/>
                <a:sym typeface="Symbol" pitchFamily="18" charset="2"/>
              </a:rPr>
              <a:t>relatórios de acompanhamento </a:t>
            </a:r>
            <a:r>
              <a:rPr lang="pt-BR" sz="2800" b="1" dirty="0">
                <a:solidFill>
                  <a:srgbClr val="006666"/>
                </a:solidFill>
                <a:latin typeface="+mn-lt"/>
                <a:sym typeface="Symbol" pitchFamily="18" charset="2"/>
              </a:rPr>
              <a:t>da segregação dos ativos de iluminação pública.</a:t>
            </a:r>
            <a:endParaRPr lang="pt-BR" sz="2800" b="1" dirty="0">
              <a:solidFill>
                <a:srgbClr val="006666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50825" y="269875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TRANSFERÊNCIA DE ATIVOS</a:t>
            </a:r>
            <a:endParaRPr lang="pt-B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255588" y="4076700"/>
            <a:ext cx="7991475" cy="3714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6675" y="77788"/>
            <a:ext cx="77771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CRONOGRAMA DE TRANSFERÊNCIA</a:t>
            </a:r>
          </a:p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Envio de relatórios à ANEEL</a:t>
            </a:r>
            <a:endParaRPr lang="pt-BR" sz="2000"/>
          </a:p>
        </p:txBody>
      </p:sp>
      <p:sp>
        <p:nvSpPr>
          <p:cNvPr id="12" name="Arredondar Retângulo em um Canto Diagonal 11"/>
          <p:cNvSpPr/>
          <p:nvPr/>
        </p:nvSpPr>
        <p:spPr bwMode="auto">
          <a:xfrm>
            <a:off x="41275" y="3971925"/>
            <a:ext cx="1079500" cy="566738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</a:rPr>
              <a:t>2010</a:t>
            </a:r>
          </a:p>
        </p:txBody>
      </p:sp>
      <p:sp>
        <p:nvSpPr>
          <p:cNvPr id="78852" name="Retângulo 20"/>
          <p:cNvSpPr>
            <a:spLocks noChangeArrowheads="1"/>
          </p:cNvSpPr>
          <p:nvPr/>
        </p:nvSpPr>
        <p:spPr bwMode="auto">
          <a:xfrm>
            <a:off x="2178050" y="4076700"/>
            <a:ext cx="90488" cy="37147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/>
          </a:p>
        </p:txBody>
      </p:sp>
      <p:sp>
        <p:nvSpPr>
          <p:cNvPr id="78853" name="Retângulo de cantos arredondados 21"/>
          <p:cNvSpPr>
            <a:spLocks noChangeArrowheads="1"/>
          </p:cNvSpPr>
          <p:nvPr/>
        </p:nvSpPr>
        <p:spPr bwMode="auto">
          <a:xfrm>
            <a:off x="179388" y="1557338"/>
            <a:ext cx="1655762" cy="146685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1600" b="1">
                <a:solidFill>
                  <a:srgbClr val="C00000"/>
                </a:solidFill>
              </a:rPr>
              <a:t>15/09/2010</a:t>
            </a:r>
            <a:r>
              <a:rPr lang="pt-BR" sz="1600" b="1"/>
              <a:t> Publicação da Resolução Normativa        nº 414/2010</a:t>
            </a:r>
          </a:p>
        </p:txBody>
      </p:sp>
      <p:cxnSp>
        <p:nvCxnSpPr>
          <p:cNvPr id="24" name="Conector de seta reta 23"/>
          <p:cNvCxnSpPr>
            <a:endCxn id="78852" idx="0"/>
          </p:cNvCxnSpPr>
          <p:nvPr/>
        </p:nvCxnSpPr>
        <p:spPr bwMode="auto">
          <a:xfrm rot="16200000" flipH="1">
            <a:off x="1416844" y="3271044"/>
            <a:ext cx="1008062" cy="603250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855" name="Retângulo de cantos arredondados 31"/>
          <p:cNvSpPr>
            <a:spLocks noChangeArrowheads="1"/>
          </p:cNvSpPr>
          <p:nvPr/>
        </p:nvSpPr>
        <p:spPr bwMode="auto">
          <a:xfrm>
            <a:off x="827088" y="4652963"/>
            <a:ext cx="3097212" cy="17399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1600" b="1">
                <a:solidFill>
                  <a:srgbClr val="0070C0"/>
                </a:solidFill>
              </a:rPr>
              <a:t>15/03/2011</a:t>
            </a:r>
            <a:r>
              <a:rPr lang="pt-BR" sz="1600" b="1"/>
              <a:t> – Elaboração de plano de repasse dos ativos e das minutas dos aditivos aos respectivos contratos de fornecimento de energia elétrica em vigor</a:t>
            </a:r>
          </a:p>
        </p:txBody>
      </p:sp>
      <p:cxnSp>
        <p:nvCxnSpPr>
          <p:cNvPr id="33" name="Conector de seta reta 32"/>
          <p:cNvCxnSpPr>
            <a:endCxn id="78869" idx="2"/>
          </p:cNvCxnSpPr>
          <p:nvPr/>
        </p:nvCxnSpPr>
        <p:spPr bwMode="auto">
          <a:xfrm flipV="1">
            <a:off x="3279775" y="4448175"/>
            <a:ext cx="400050" cy="349250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Arredondar Retângulo em um Canto Diagonal 36"/>
          <p:cNvSpPr/>
          <p:nvPr/>
        </p:nvSpPr>
        <p:spPr bwMode="auto">
          <a:xfrm>
            <a:off x="2557463" y="3970338"/>
            <a:ext cx="1079500" cy="566737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70C0"/>
                </a:solidFill>
              </a:rPr>
              <a:t>2011</a:t>
            </a:r>
          </a:p>
        </p:txBody>
      </p:sp>
      <p:sp>
        <p:nvSpPr>
          <p:cNvPr id="38" name="Arredondar Retângulo em um Canto Diagonal 37"/>
          <p:cNvSpPr/>
          <p:nvPr/>
        </p:nvSpPr>
        <p:spPr bwMode="auto">
          <a:xfrm>
            <a:off x="4935538" y="3970338"/>
            <a:ext cx="1079500" cy="56515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9900"/>
                </a:solidFill>
              </a:rPr>
              <a:t>2012</a:t>
            </a:r>
          </a:p>
        </p:txBody>
      </p:sp>
      <p:sp>
        <p:nvSpPr>
          <p:cNvPr id="40" name="Arredondar Retângulo em um Canto Diagonal 39"/>
          <p:cNvSpPr/>
          <p:nvPr/>
        </p:nvSpPr>
        <p:spPr bwMode="auto">
          <a:xfrm>
            <a:off x="7434263" y="3971925"/>
            <a:ext cx="1079500" cy="566738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78860" name="Retângulo de cantos arredondados 40"/>
          <p:cNvSpPr>
            <a:spLocks noChangeArrowheads="1"/>
          </p:cNvSpPr>
          <p:nvPr/>
        </p:nvSpPr>
        <p:spPr bwMode="auto">
          <a:xfrm>
            <a:off x="2268538" y="1125538"/>
            <a:ext cx="3382962" cy="228282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1600" b="1">
                <a:solidFill>
                  <a:srgbClr val="0070C0"/>
                </a:solidFill>
              </a:rPr>
              <a:t>15/09/2011</a:t>
            </a:r>
          </a:p>
          <a:p>
            <a:pPr algn="ctr"/>
            <a:r>
              <a:rPr lang="pt-BR" sz="1600" b="1">
                <a:sym typeface="Symbol" pitchFamily="18" charset="2"/>
              </a:rPr>
              <a:t>Comprovação de encaminhamento da proposta, de relatório detalhando o AIS*, por Município, e de relatório que demonstre e comprove a constituição desses ativos como Obrigações Especiais.</a:t>
            </a:r>
            <a:endParaRPr lang="pt-BR" sz="1600" b="1"/>
          </a:p>
        </p:txBody>
      </p:sp>
      <p:cxnSp>
        <p:nvCxnSpPr>
          <p:cNvPr id="43" name="Conector de seta reta 42"/>
          <p:cNvCxnSpPr>
            <a:endCxn id="78870" idx="0"/>
          </p:cNvCxnSpPr>
          <p:nvPr/>
        </p:nvCxnSpPr>
        <p:spPr bwMode="auto">
          <a:xfrm rot="16200000" flipH="1">
            <a:off x="4082256" y="3631407"/>
            <a:ext cx="719137" cy="171450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862" name="Retângulo de cantos arredondados 48"/>
          <p:cNvSpPr>
            <a:spLocks noChangeArrowheads="1"/>
          </p:cNvSpPr>
          <p:nvPr/>
        </p:nvSpPr>
        <p:spPr bwMode="auto">
          <a:xfrm>
            <a:off x="3840163" y="4737100"/>
            <a:ext cx="2592387" cy="2011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1600" b="1">
                <a:solidFill>
                  <a:srgbClr val="0070C0"/>
                </a:solidFill>
              </a:rPr>
              <a:t>15/12/2011</a:t>
            </a:r>
          </a:p>
          <a:p>
            <a:pPr algn="ctr"/>
            <a:r>
              <a:rPr lang="pt-BR" sz="1600" b="1"/>
              <a:t>Relatório conclusivo do resultado das negociações, por Município, e o seu cronograma de implantação;</a:t>
            </a:r>
          </a:p>
        </p:txBody>
      </p:sp>
      <p:cxnSp>
        <p:nvCxnSpPr>
          <p:cNvPr id="50" name="Conector de seta reta 49"/>
          <p:cNvCxnSpPr>
            <a:endCxn id="78871" idx="2"/>
          </p:cNvCxnSpPr>
          <p:nvPr/>
        </p:nvCxnSpPr>
        <p:spPr bwMode="auto">
          <a:xfrm rot="5400000" flipH="1" flipV="1">
            <a:off x="4872832" y="4622006"/>
            <a:ext cx="349250" cy="1587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864" name="Retângulo de cantos arredondados 53"/>
          <p:cNvSpPr>
            <a:spLocks noChangeArrowheads="1"/>
          </p:cNvSpPr>
          <p:nvPr/>
        </p:nvSpPr>
        <p:spPr bwMode="auto">
          <a:xfrm>
            <a:off x="5651500" y="1341438"/>
            <a:ext cx="2449513" cy="2011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1600" b="1">
                <a:solidFill>
                  <a:srgbClr val="009900"/>
                </a:solidFill>
              </a:rPr>
              <a:t>15/03/2012</a:t>
            </a:r>
          </a:p>
          <a:p>
            <a:pPr algn="ctr"/>
            <a:r>
              <a:rPr lang="pt-BR" sz="1600" b="1">
                <a:sym typeface="Symbol" pitchFamily="18" charset="2"/>
              </a:rPr>
              <a:t>Relatório de acompanhamento da transferência de ativos objeto das negociações, por Município; e</a:t>
            </a:r>
            <a:endParaRPr lang="pt-BR" sz="1600" b="1"/>
          </a:p>
        </p:txBody>
      </p:sp>
      <p:cxnSp>
        <p:nvCxnSpPr>
          <p:cNvPr id="55" name="Conector de seta reta 54"/>
          <p:cNvCxnSpPr>
            <a:endCxn id="78872" idx="0"/>
          </p:cNvCxnSpPr>
          <p:nvPr/>
        </p:nvCxnSpPr>
        <p:spPr bwMode="auto">
          <a:xfrm rot="5400000">
            <a:off x="5947569" y="3537744"/>
            <a:ext cx="792162" cy="285750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tângulo de cantos arredondados 58"/>
          <p:cNvSpPr/>
          <p:nvPr/>
        </p:nvSpPr>
        <p:spPr bwMode="auto">
          <a:xfrm>
            <a:off x="6043613" y="4649788"/>
            <a:ext cx="3168650" cy="206533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9900"/>
                </a:solidFill>
              </a:rPr>
              <a:t>15/09/2012</a:t>
            </a:r>
          </a:p>
          <a:p>
            <a:pPr indent="20638" algn="ctr" eaLnBrk="0" hangingPunct="0">
              <a:spcBef>
                <a:spcPct val="20000"/>
              </a:spcBef>
              <a:defRPr/>
            </a:pPr>
            <a:r>
              <a:rPr lang="pt-BR" sz="1600" b="1" dirty="0"/>
              <a:t>Comprovação da segregação, com remessa à ANEEL de cópia dos contratos firmados com o poder público municipal e distrital.</a:t>
            </a:r>
            <a:endParaRPr lang="pt-BR" sz="1600" b="1" dirty="0">
              <a:sym typeface="Symbol" pitchFamily="18" charset="2"/>
            </a:endParaRPr>
          </a:p>
        </p:txBody>
      </p:sp>
      <p:cxnSp>
        <p:nvCxnSpPr>
          <p:cNvPr id="64" name="Conector de seta reta 63"/>
          <p:cNvCxnSpPr>
            <a:endCxn id="78873" idx="2"/>
          </p:cNvCxnSpPr>
          <p:nvPr/>
        </p:nvCxnSpPr>
        <p:spPr bwMode="auto">
          <a:xfrm rot="16200000" flipV="1">
            <a:off x="7106444" y="4550569"/>
            <a:ext cx="276225" cy="71437"/>
          </a:xfrm>
          <a:prstGeom prst="straightConnector1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868" name="CaixaDeTexto 76"/>
          <p:cNvSpPr txBox="1">
            <a:spLocks noChangeArrowheads="1"/>
          </p:cNvSpPr>
          <p:nvPr/>
        </p:nvSpPr>
        <p:spPr bwMode="auto">
          <a:xfrm>
            <a:off x="0" y="6453188"/>
            <a:ext cx="4067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* Ativo Imobilizado em Serviço</a:t>
            </a:r>
          </a:p>
        </p:txBody>
      </p:sp>
      <p:sp>
        <p:nvSpPr>
          <p:cNvPr id="78869" name="Retângulo 77"/>
          <p:cNvSpPr>
            <a:spLocks noChangeArrowheads="1"/>
          </p:cNvSpPr>
          <p:nvPr/>
        </p:nvSpPr>
        <p:spPr bwMode="auto">
          <a:xfrm>
            <a:off x="3635375" y="4076700"/>
            <a:ext cx="90488" cy="3714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</p:txBody>
      </p:sp>
      <p:sp>
        <p:nvSpPr>
          <p:cNvPr id="78870" name="Retângulo 78"/>
          <p:cNvSpPr>
            <a:spLocks noChangeArrowheads="1"/>
          </p:cNvSpPr>
          <p:nvPr/>
        </p:nvSpPr>
        <p:spPr bwMode="auto">
          <a:xfrm>
            <a:off x="4483100" y="4076700"/>
            <a:ext cx="88900" cy="3714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</p:txBody>
      </p:sp>
      <p:sp>
        <p:nvSpPr>
          <p:cNvPr id="78871" name="Retângulo 79"/>
          <p:cNvSpPr>
            <a:spLocks noChangeArrowheads="1"/>
          </p:cNvSpPr>
          <p:nvPr/>
        </p:nvSpPr>
        <p:spPr bwMode="auto">
          <a:xfrm>
            <a:off x="5003800" y="4076700"/>
            <a:ext cx="88900" cy="3714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</p:txBody>
      </p:sp>
      <p:sp>
        <p:nvSpPr>
          <p:cNvPr id="78872" name="Retângulo 80"/>
          <p:cNvSpPr>
            <a:spLocks noChangeArrowheads="1"/>
          </p:cNvSpPr>
          <p:nvPr/>
        </p:nvSpPr>
        <p:spPr bwMode="auto">
          <a:xfrm>
            <a:off x="6156325" y="4076700"/>
            <a:ext cx="88900" cy="371475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</p:txBody>
      </p:sp>
      <p:sp>
        <p:nvSpPr>
          <p:cNvPr id="78873" name="Retângulo 81"/>
          <p:cNvSpPr>
            <a:spLocks noChangeArrowheads="1"/>
          </p:cNvSpPr>
          <p:nvPr/>
        </p:nvSpPr>
        <p:spPr bwMode="auto">
          <a:xfrm>
            <a:off x="7164388" y="4076700"/>
            <a:ext cx="88900" cy="371475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288" y="1268413"/>
            <a:ext cx="1512887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rgbClr val="C00000"/>
                </a:solidFill>
              </a:rPr>
              <a:t>Art. 68</a:t>
            </a:r>
            <a:endParaRPr lang="pt-BR" sz="3200" b="1" dirty="0">
              <a:solidFill>
                <a:srgbClr val="006666"/>
              </a:solidFill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3825" y="80963"/>
            <a:ext cx="7056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CONTRATO DE FORNECIMENTO</a:t>
            </a:r>
          </a:p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Resolução Normativa 414/2010</a:t>
            </a:r>
            <a:endParaRPr lang="pt-BR" sz="3200"/>
          </a:p>
        </p:txBody>
      </p:sp>
      <p:sp>
        <p:nvSpPr>
          <p:cNvPr id="2" name="CaixaDeTexto 1"/>
          <p:cNvSpPr txBox="1"/>
          <p:nvPr/>
        </p:nvSpPr>
        <p:spPr>
          <a:xfrm>
            <a:off x="366713" y="1844675"/>
            <a:ext cx="8475662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600" b="1" dirty="0">
                <a:solidFill>
                  <a:srgbClr val="006666"/>
                </a:solidFill>
                <a:latin typeface="+mn-lt"/>
              </a:rPr>
              <a:t>O </a:t>
            </a:r>
            <a:r>
              <a:rPr lang="pt-BR" sz="2600" b="1" dirty="0">
                <a:solidFill>
                  <a:srgbClr val="C00000"/>
                </a:solidFill>
                <a:latin typeface="+mn-lt"/>
              </a:rPr>
              <a:t>contrato de fornecimento para iluminação pública </a:t>
            </a:r>
            <a:r>
              <a:rPr lang="pt-BR" sz="2600" b="1" dirty="0">
                <a:solidFill>
                  <a:srgbClr val="006666"/>
                </a:solidFill>
                <a:latin typeface="+mn-lt"/>
              </a:rPr>
              <a:t>deve ser celebrado com os poderes públicos municipais ou distrital e conter, além das cláusulas constantes do art. 63, quando pertinentes, e daquelas essenciais a todos os contratos, outras relacionadas 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0688" y="4421188"/>
            <a:ext cx="8569325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600" b="1" dirty="0">
                <a:solidFill>
                  <a:srgbClr val="C00000"/>
                </a:solidFill>
                <a:latin typeface="+mn-lt"/>
              </a:rPr>
              <a:t>IX – </a:t>
            </a:r>
            <a:r>
              <a:rPr lang="pt-BR" sz="2600" b="1" dirty="0">
                <a:solidFill>
                  <a:srgbClr val="006666"/>
                </a:solidFill>
                <a:latin typeface="+mn-lt"/>
              </a:rPr>
              <a:t>condições para inclusão da cobrança de contribuição social para o custeio do serviço de iluminação pública na fatura de energia elétrica, quando cabível, em conformidade com o estabelecido por lei municipal</a:t>
            </a:r>
            <a:r>
              <a:rPr lang="pt-BR" sz="2600" b="1" dirty="0">
                <a:solidFill>
                  <a:srgbClr val="006666"/>
                </a:solidFill>
                <a:latin typeface="+mn-lt"/>
              </a:rPr>
              <a:t>.</a:t>
            </a:r>
            <a:endParaRPr lang="pt-BR" sz="2600" b="1" dirty="0">
              <a:solidFill>
                <a:srgbClr val="00666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8313" y="1628775"/>
            <a:ext cx="15113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rgbClr val="C00000"/>
                </a:solidFill>
              </a:rPr>
              <a:t>Art. 69</a:t>
            </a:r>
            <a:endParaRPr lang="pt-BR" sz="3200" b="1" dirty="0">
              <a:solidFill>
                <a:srgbClr val="006666"/>
              </a:solidFill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79388" y="80963"/>
            <a:ext cx="7056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ACORDO OPERATIVO</a:t>
            </a:r>
          </a:p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Resolução Normativa 414/2010</a:t>
            </a:r>
            <a:endParaRPr lang="pt-BR" sz="3200"/>
          </a:p>
        </p:txBody>
      </p:sp>
      <p:sp>
        <p:nvSpPr>
          <p:cNvPr id="2" name="CaixaDeTexto 1"/>
          <p:cNvSpPr txBox="1"/>
          <p:nvPr/>
        </p:nvSpPr>
        <p:spPr>
          <a:xfrm>
            <a:off x="539750" y="2420938"/>
            <a:ext cx="8135938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600" b="1" dirty="0">
                <a:solidFill>
                  <a:srgbClr val="006666"/>
                </a:solidFill>
                <a:latin typeface="+mn-lt"/>
              </a:rPr>
              <a:t>A distribuidora deve informar ao Poder Público Municipal ou Distrital, quando pertinente, sobre a necessidade de celebração de </a:t>
            </a:r>
            <a:r>
              <a:rPr lang="pt-BR" sz="2600" b="1" dirty="0">
                <a:solidFill>
                  <a:srgbClr val="C00000"/>
                </a:solidFill>
                <a:latin typeface="+mn-lt"/>
              </a:rPr>
              <a:t>Acordo Operativo </a:t>
            </a:r>
            <a:r>
              <a:rPr lang="pt-BR" sz="2600" b="1" dirty="0">
                <a:solidFill>
                  <a:srgbClr val="006666"/>
                </a:solidFill>
                <a:latin typeface="+mn-lt"/>
              </a:rPr>
              <a:t>para disciplinar as condições de acesso ao sistema elétrico de distribuição pelo responsável pela realização de serviços de operação e manutenção das instalações de iluminação publica, segundo as normas e padrões vigentes.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7" name="Line 3"/>
          <p:cNvSpPr>
            <a:spLocks noChangeShapeType="1"/>
          </p:cNvSpPr>
          <p:nvPr/>
        </p:nvSpPr>
        <p:spPr bwMode="auto">
          <a:xfrm flipH="1" flipV="1">
            <a:off x="3352800" y="22098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135" name="Object 63"/>
          <p:cNvGraphicFramePr>
            <a:graphicFrameLocks noChangeAspect="1"/>
          </p:cNvGraphicFramePr>
          <p:nvPr/>
        </p:nvGraphicFramePr>
        <p:xfrm>
          <a:off x="-180975" y="-100013"/>
          <a:ext cx="9432925" cy="7058026"/>
        </p:xfrm>
        <a:graphic>
          <a:graphicData uri="http://schemas.openxmlformats.org/presentationml/2006/ole">
            <p:oleObj spid="_x0000_s3135" name="CorelDRAW" r:id="rId3" imgW="6647688" imgH="4434840" progId="">
              <p:embed/>
            </p:oleObj>
          </a:graphicData>
        </a:graphic>
      </p:graphicFrame>
      <p:sp>
        <p:nvSpPr>
          <p:cNvPr id="3138" name="Rectangle 5"/>
          <p:cNvSpPr>
            <a:spLocks noChangeArrowheads="1"/>
          </p:cNvSpPr>
          <p:nvPr/>
        </p:nvSpPr>
        <p:spPr bwMode="auto">
          <a:xfrm>
            <a:off x="2987675" y="1654175"/>
            <a:ext cx="32559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4000" b="1" i="1">
                <a:solidFill>
                  <a:srgbClr val="FFFF00"/>
                </a:solidFill>
              </a:rPr>
              <a:t>Obrigado!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355600"/>
            <a:ext cx="9144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0" lang="pt-BR" sz="3200" b="1" i="1" dirty="0" smtClean="0">
                <a:solidFill>
                  <a:schemeClr val="bg1"/>
                </a:solidFill>
                <a:cs typeface="+mn-cs"/>
              </a:rPr>
              <a:t>Competências da ANEEL</a:t>
            </a:r>
            <a:endParaRPr kumimoji="0" lang="pt-BR" sz="2800" b="1" i="1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21200" y="1325563"/>
            <a:ext cx="3651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pt-BR" sz="2000" b="1" dirty="0" smtClean="0">
                <a:solidFill>
                  <a:srgbClr val="333399"/>
                </a:solidFill>
                <a:cs typeface="+mn-cs"/>
              </a:rPr>
              <a:t>Onde for necessária – sob previsão legal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32313" y="3298825"/>
            <a:ext cx="2787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pt-BR" sz="2000" b="1" dirty="0" smtClean="0">
                <a:solidFill>
                  <a:srgbClr val="333399"/>
                </a:solidFill>
                <a:cs typeface="+mn-cs"/>
              </a:rPr>
              <a:t>Solução de conflitos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92625" y="4724400"/>
            <a:ext cx="279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kumimoji="0" lang="pt-BR" sz="2000" b="1" dirty="0" smtClean="0">
                <a:solidFill>
                  <a:srgbClr val="C00000"/>
                </a:solidFill>
                <a:cs typeface="+mn-cs"/>
              </a:rPr>
              <a:t>Delegação do</a:t>
            </a:r>
          </a:p>
          <a:p>
            <a:pPr algn="just" eaLnBrk="1" hangingPunct="1">
              <a:defRPr/>
            </a:pPr>
            <a:r>
              <a:rPr kumimoji="0" lang="pt-BR" sz="2000" b="1" dirty="0" smtClean="0">
                <a:solidFill>
                  <a:srgbClr val="C00000"/>
                </a:solidFill>
                <a:cs typeface="+mn-cs"/>
              </a:rPr>
              <a:t>Poder Concedente (*)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752600" y="1600200"/>
            <a:ext cx="3352800" cy="1447800"/>
          </a:xfrm>
          <a:prstGeom prst="homePlate">
            <a:avLst>
              <a:gd name="adj" fmla="val 57895"/>
            </a:avLst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kumimoji="1" lang="pt-BR" sz="12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59398" name="Grupo 2"/>
          <p:cNvGrpSpPr>
            <a:grpSpLocks/>
          </p:cNvGrpSpPr>
          <p:nvPr/>
        </p:nvGrpSpPr>
        <p:grpSpPr bwMode="auto">
          <a:xfrm>
            <a:off x="444500" y="1231900"/>
            <a:ext cx="4048125" cy="879475"/>
            <a:chOff x="444388" y="1232535"/>
            <a:chExt cx="3168352" cy="879475"/>
          </a:xfrm>
        </p:grpSpPr>
        <p:sp>
          <p:nvSpPr>
            <p:cNvPr id="2" name="Retângulo de cantos arredondados 1"/>
            <p:cNvSpPr/>
            <p:nvPr/>
          </p:nvSpPr>
          <p:spPr bwMode="auto">
            <a:xfrm>
              <a:off x="444388" y="1232535"/>
              <a:ext cx="3168352" cy="879475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62000" eaLnBrk="0" hangingPunct="0">
                <a:defRPr/>
              </a:pPr>
              <a:endParaRPr kumimoji="1" lang="pt-BR" sz="1200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157578" y="1402398"/>
              <a:ext cx="174197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5749" tIns="37874" rIns="75749" bIns="37874">
              <a:spAutoFit/>
            </a:bodyPr>
            <a:lstStyle>
              <a:lvl1pPr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8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REGULAR</a:t>
              </a:r>
            </a:p>
          </p:txBody>
        </p:sp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21200" y="2168525"/>
            <a:ext cx="43894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57238" eaLnBrk="0" hangingPunct="0"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pt-BR" sz="2000" b="1" dirty="0" smtClean="0">
                <a:solidFill>
                  <a:srgbClr val="C00000"/>
                </a:solidFill>
                <a:cs typeface="+mn-cs"/>
              </a:rPr>
              <a:t>Orientar e prevenir – aplicar penalidades quando for indispensável</a:t>
            </a:r>
          </a:p>
        </p:txBody>
      </p:sp>
      <p:grpSp>
        <p:nvGrpSpPr>
          <p:cNvPr id="59400" name="Grupo 3"/>
          <p:cNvGrpSpPr>
            <a:grpSpLocks/>
          </p:cNvGrpSpPr>
          <p:nvPr/>
        </p:nvGrpSpPr>
        <p:grpSpPr bwMode="auto">
          <a:xfrm>
            <a:off x="452438" y="2168525"/>
            <a:ext cx="4040187" cy="879475"/>
            <a:chOff x="448932" y="2608262"/>
            <a:chExt cx="3168352" cy="879475"/>
          </a:xfrm>
        </p:grpSpPr>
        <p:sp>
          <p:nvSpPr>
            <p:cNvPr id="17" name="Retângulo de cantos arredondados 16"/>
            <p:cNvSpPr/>
            <p:nvPr/>
          </p:nvSpPr>
          <p:spPr bwMode="auto">
            <a:xfrm>
              <a:off x="448932" y="2608262"/>
              <a:ext cx="3168352" cy="879475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62000" eaLnBrk="0" hangingPunct="0">
                <a:defRPr/>
              </a:pPr>
              <a:endParaRPr kumimoji="1" lang="pt-BR" sz="1200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009151" y="2794000"/>
              <a:ext cx="2135058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5749" tIns="37874" rIns="75749" bIns="37874">
              <a:spAutoFit/>
            </a:bodyPr>
            <a:lstStyle>
              <a:lvl1pPr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8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FISCALIZAR</a:t>
              </a:r>
            </a:p>
          </p:txBody>
        </p:sp>
      </p:grpSp>
      <p:grpSp>
        <p:nvGrpSpPr>
          <p:cNvPr id="59401" name="Grupo 4"/>
          <p:cNvGrpSpPr>
            <a:grpSpLocks/>
          </p:cNvGrpSpPr>
          <p:nvPr/>
        </p:nvGrpSpPr>
        <p:grpSpPr bwMode="auto">
          <a:xfrm>
            <a:off x="455613" y="3111500"/>
            <a:ext cx="4044950" cy="879475"/>
            <a:chOff x="458209" y="3759155"/>
            <a:chExt cx="3168352" cy="879475"/>
          </a:xfrm>
        </p:grpSpPr>
        <p:sp>
          <p:nvSpPr>
            <p:cNvPr id="19" name="Retângulo de cantos arredondados 18"/>
            <p:cNvSpPr/>
            <p:nvPr/>
          </p:nvSpPr>
          <p:spPr bwMode="auto">
            <a:xfrm>
              <a:off x="458209" y="3759155"/>
              <a:ext cx="3168352" cy="879475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62000" eaLnBrk="0" hangingPunct="0">
                <a:defRPr/>
              </a:pPr>
              <a:endParaRPr kumimoji="1" lang="pt-BR" sz="1200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319931" y="3944893"/>
              <a:ext cx="1429986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5749" tIns="37874" rIns="75749" bIns="37874">
              <a:spAutoFit/>
            </a:bodyPr>
            <a:lstStyle>
              <a:lvl1pPr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8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MEDIAR</a:t>
              </a:r>
            </a:p>
          </p:txBody>
        </p:sp>
      </p:grpSp>
      <p:grpSp>
        <p:nvGrpSpPr>
          <p:cNvPr id="59402" name="Grupo 6"/>
          <p:cNvGrpSpPr>
            <a:grpSpLocks/>
          </p:cNvGrpSpPr>
          <p:nvPr/>
        </p:nvGrpSpPr>
        <p:grpSpPr bwMode="auto">
          <a:xfrm>
            <a:off x="450850" y="4070350"/>
            <a:ext cx="4049713" cy="2454275"/>
            <a:chOff x="450630" y="4070778"/>
            <a:chExt cx="4049362" cy="2454565"/>
          </a:xfrm>
        </p:grpSpPr>
        <p:sp>
          <p:nvSpPr>
            <p:cNvPr id="21" name="Retângulo de cantos arredondados 20"/>
            <p:cNvSpPr/>
            <p:nvPr/>
          </p:nvSpPr>
          <p:spPr bwMode="auto">
            <a:xfrm>
              <a:off x="450630" y="4070778"/>
              <a:ext cx="4049362" cy="2454565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62000" eaLnBrk="0" hangingPunct="0">
                <a:defRPr/>
              </a:pPr>
              <a:endParaRPr kumimoji="1" lang="pt-BR" sz="1200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55396" y="4188267"/>
              <a:ext cx="3944596" cy="220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5749" tIns="37874" rIns="75749" bIns="37874">
              <a:spAutoFit/>
            </a:bodyPr>
            <a:lstStyle>
              <a:lvl1pPr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57238" eaLnBrk="0" hangingPunct="0">
                <a:defRPr kumimoji="1"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8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Realizar: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0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Leilões de energia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0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Leilões para novos empreendimentos (G e T)*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pt-BR" sz="2000" dirty="0" smtClean="0">
                  <a:solidFill>
                    <a:srgbClr val="FFFFFF"/>
                  </a:solidFill>
                  <a:latin typeface="Arial Black" pitchFamily="34" charset="0"/>
                  <a:cs typeface="+mn-cs"/>
                </a:rPr>
                <a:t>Autorizações*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42" name="Line 3"/>
          <p:cNvSpPr>
            <a:spLocks noChangeShapeType="1"/>
          </p:cNvSpPr>
          <p:nvPr/>
        </p:nvSpPr>
        <p:spPr bwMode="auto">
          <a:xfrm flipH="1" flipV="1">
            <a:off x="3352800" y="22098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>
          <a:xfrm>
            <a:off x="755650" y="1700213"/>
            <a:ext cx="7667625" cy="1944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CONDIÇÕES GERAIS DE FORNECIMENTO</a:t>
            </a:r>
            <a:endParaRPr lang="pt-BR" sz="54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>
          <a:xfrm>
            <a:off x="2212975" y="3678238"/>
            <a:ext cx="4752975" cy="684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Resolução 456/2000</a:t>
            </a:r>
            <a:endParaRPr lang="pt-BR" sz="36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>
          <a:xfrm>
            <a:off x="1304925" y="5146675"/>
            <a:ext cx="6913563" cy="72072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Resolução Normativa 414/2010</a:t>
            </a:r>
            <a:endParaRPr lang="pt-BR" sz="3600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Seta para baixo 1"/>
          <p:cNvSpPr/>
          <p:nvPr/>
        </p:nvSpPr>
        <p:spPr bwMode="auto">
          <a:xfrm>
            <a:off x="4278313" y="4362450"/>
            <a:ext cx="622300" cy="825500"/>
          </a:xfrm>
          <a:prstGeom prst="downArrow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71550" y="1268413"/>
            <a:ext cx="7200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0" lvl="1" defTabSz="762000" eaLnBrk="0" hangingPunct="0">
              <a:defRPr/>
            </a:pPr>
            <a:r>
              <a:rPr lang="pt-BR" sz="3200" b="1" dirty="0">
                <a:solidFill>
                  <a:srgbClr val="006666"/>
                </a:solidFill>
              </a:rPr>
              <a:t>5 sessões presenciais:</a:t>
            </a:r>
          </a:p>
          <a:p>
            <a:pPr marL="0" lvl="1" defTabSz="762000" eaLnBrk="0" hangingPunct="0">
              <a:defRPr/>
            </a:pPr>
            <a:endParaRPr lang="pt-BR" sz="1400" b="1" dirty="0">
              <a:solidFill>
                <a:srgbClr val="006666"/>
              </a:solidFill>
            </a:endParaRPr>
          </a:p>
          <a:p>
            <a:pPr lvl="2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Porto Alegre.....24/04</a:t>
            </a:r>
            <a:endParaRPr lang="pt-BR" sz="2800" b="1" dirty="0">
              <a:solidFill>
                <a:srgbClr val="006666"/>
              </a:solidFill>
            </a:endParaRPr>
          </a:p>
          <a:p>
            <a:pPr lvl="2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São </a:t>
            </a:r>
            <a:r>
              <a:rPr lang="pt-BR" sz="2800" b="1" dirty="0">
                <a:solidFill>
                  <a:srgbClr val="006666"/>
                </a:solidFill>
              </a:rPr>
              <a:t>Paulo.........25/04</a:t>
            </a:r>
            <a:endParaRPr lang="pt-BR" sz="2800" b="1" dirty="0">
              <a:solidFill>
                <a:srgbClr val="006666"/>
              </a:solidFill>
            </a:endParaRPr>
          </a:p>
          <a:p>
            <a:pPr lvl="2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Belém................30/04</a:t>
            </a:r>
            <a:endParaRPr lang="pt-BR" sz="2800" b="1" dirty="0">
              <a:solidFill>
                <a:srgbClr val="006666"/>
              </a:solidFill>
            </a:endParaRPr>
          </a:p>
          <a:p>
            <a:pPr lvl="2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Salvador...........07/05</a:t>
            </a:r>
            <a:endParaRPr lang="pt-BR" sz="2800" b="1" dirty="0">
              <a:solidFill>
                <a:srgbClr val="006666"/>
              </a:solidFill>
            </a:endParaRPr>
          </a:p>
          <a:p>
            <a:pPr lvl="2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Brasília.............08/05</a:t>
            </a:r>
            <a:endParaRPr lang="pt-BR" sz="2800" b="1" dirty="0">
              <a:solidFill>
                <a:srgbClr val="006666"/>
              </a:solidFill>
            </a:endParaRPr>
          </a:p>
          <a:p>
            <a:pPr marL="1371600" lvl="2" indent="-457200" defTabSz="762000" eaLnBrk="0" hangingPunct="0">
              <a:buFontTx/>
              <a:buChar char="•"/>
              <a:defRPr/>
            </a:pPr>
            <a:endParaRPr lang="pt-BR" sz="2800" b="1" dirty="0">
              <a:solidFill>
                <a:schemeClr val="accent2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400" b="1" dirty="0">
                <a:solidFill>
                  <a:srgbClr val="006666"/>
                </a:solidFill>
              </a:rPr>
              <a:t>Internet de 01/02/2008 a 08/05/2008;</a:t>
            </a:r>
          </a:p>
          <a:p>
            <a:pPr marL="0" lvl="1" defTabSz="762000" eaLnBrk="0" hangingPunct="0">
              <a:defRPr/>
            </a:pPr>
            <a:endParaRPr lang="pt-BR" sz="1400" b="1" dirty="0">
              <a:solidFill>
                <a:srgbClr val="006666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400" b="1" dirty="0">
                <a:solidFill>
                  <a:srgbClr val="006666"/>
                </a:solidFill>
              </a:rPr>
              <a:t>1.760 contribuições;</a:t>
            </a:r>
          </a:p>
          <a:p>
            <a:pPr marL="0" lvl="1" defTabSz="762000" eaLnBrk="0" hangingPunct="0">
              <a:defRPr/>
            </a:pPr>
            <a:endParaRPr lang="pt-BR" sz="1400" b="1" dirty="0">
              <a:solidFill>
                <a:srgbClr val="006666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400" b="1" dirty="0">
                <a:solidFill>
                  <a:srgbClr val="006666"/>
                </a:solidFill>
              </a:rPr>
              <a:t>2.000 páginas de contribuições</a:t>
            </a:r>
            <a:r>
              <a:rPr lang="pt-BR" sz="2400" b="1" dirty="0">
                <a:solidFill>
                  <a:srgbClr val="006666"/>
                </a:solidFill>
              </a:rPr>
              <a:t>.</a:t>
            </a:r>
            <a:endParaRPr lang="pt-BR" sz="2800" b="1" dirty="0">
              <a:solidFill>
                <a:schemeClr val="accent2"/>
              </a:solidFill>
            </a:endParaRPr>
          </a:p>
          <a:p>
            <a:pPr marL="914400" lvl="1" indent="-457200" defTabSz="762000" eaLnBrk="0" hangingPunct="0">
              <a:defRPr/>
            </a:pPr>
            <a:endParaRPr lang="pt-BR" sz="800" b="1" dirty="0">
              <a:solidFill>
                <a:schemeClr val="accent2"/>
              </a:solidFill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850" y="531813"/>
            <a:ext cx="68405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AUDIÊNCIA PÚBLICA 008/2008</a:t>
            </a:r>
            <a:endParaRPr lang="pt-BR" sz="200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239713" y="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REVISÃO DA RESOLUÇÃO 456/2000</a:t>
            </a:r>
            <a:endParaRPr lang="pt-B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2025" y="1557338"/>
            <a:ext cx="72009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0" lvl="1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Internet </a:t>
            </a:r>
            <a:r>
              <a:rPr lang="pt-BR" sz="2800" b="1" dirty="0">
                <a:solidFill>
                  <a:srgbClr val="006666"/>
                </a:solidFill>
              </a:rPr>
              <a:t>de 09/01/2009 a 27/03/2009;</a:t>
            </a:r>
          </a:p>
          <a:p>
            <a:pPr marL="0" lvl="1" defTabSz="762000" eaLnBrk="0" hangingPunct="0">
              <a:defRPr/>
            </a:pPr>
            <a:endParaRPr lang="pt-BR" b="1" dirty="0">
              <a:solidFill>
                <a:srgbClr val="006666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1.162 contribuições;</a:t>
            </a:r>
          </a:p>
          <a:p>
            <a:pPr marL="0" lvl="1" defTabSz="762000" eaLnBrk="0" hangingPunct="0">
              <a:defRPr/>
            </a:pPr>
            <a:endParaRPr lang="pt-BR" sz="1400" b="1" dirty="0">
              <a:solidFill>
                <a:srgbClr val="006666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713 páginas de contribuições.</a:t>
            </a:r>
          </a:p>
          <a:p>
            <a:pPr marL="914400" lvl="1" indent="-457200" defTabSz="762000" eaLnBrk="0" hangingPunct="0">
              <a:buFontTx/>
              <a:buAutoNum type="alphaLcParenR"/>
              <a:defRPr/>
            </a:pPr>
            <a:endParaRPr lang="pt-BR" sz="2800" b="1" dirty="0">
              <a:solidFill>
                <a:srgbClr val="006666"/>
              </a:solidFill>
            </a:endParaRPr>
          </a:p>
          <a:p>
            <a:pPr marL="914400" lvl="1" indent="-457200" defTabSz="762000" eaLnBrk="0" hangingPunct="0">
              <a:defRPr/>
            </a:pPr>
            <a:endParaRPr lang="pt-BR" sz="800" b="1" dirty="0">
              <a:solidFill>
                <a:schemeClr val="accent2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001713" y="4457700"/>
            <a:ext cx="362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600" b="1">
                <a:solidFill>
                  <a:srgbClr val="006666"/>
                </a:solidFill>
              </a:rPr>
              <a:t>Novo período:</a:t>
            </a:r>
            <a:endParaRPr lang="pt-BR" sz="3200" b="1">
              <a:solidFill>
                <a:srgbClr val="006666"/>
              </a:solidFill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966788" y="4778375"/>
            <a:ext cx="72009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1371600" lvl="2" indent="-457200" defTabSz="762000" eaLnBrk="0" hangingPunct="0">
              <a:buFontTx/>
              <a:buChar char="•"/>
              <a:defRPr/>
            </a:pPr>
            <a:endParaRPr lang="pt-BR" sz="2800" b="1" dirty="0">
              <a:solidFill>
                <a:schemeClr val="accent2"/>
              </a:solidFill>
            </a:endParaRPr>
          </a:p>
          <a:p>
            <a:pPr marL="0" lvl="1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Internet de 27/04 a 31/05/2010.</a:t>
            </a:r>
          </a:p>
          <a:p>
            <a:pPr marL="914400" lvl="1" indent="-457200" defTabSz="762000" eaLnBrk="0" hangingPunct="0">
              <a:defRPr/>
            </a:pPr>
            <a:endParaRPr lang="pt-BR" sz="800" b="1" dirty="0">
              <a:solidFill>
                <a:schemeClr val="accent2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840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CONSULTA PÚBLICA 002/2009</a:t>
            </a:r>
            <a:endParaRPr lang="pt-B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40322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11 Resoluções agrupadas;</a:t>
            </a:r>
          </a:p>
          <a:p>
            <a:pPr marL="449263" indent="-449263"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17 Capítulos;</a:t>
            </a:r>
          </a:p>
          <a:p>
            <a:pPr marL="449263" indent="-449263"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96 Seções;</a:t>
            </a:r>
          </a:p>
          <a:p>
            <a:pPr marL="449263" indent="-449263"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229 Artigos;</a:t>
            </a:r>
          </a:p>
          <a:p>
            <a:pPr marL="449263" indent="-449263"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6 Anexos;</a:t>
            </a:r>
          </a:p>
          <a:p>
            <a:pPr marL="449263" indent="-449263"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6666"/>
                </a:solidFill>
              </a:rPr>
              <a:t>129 Páginas.</a:t>
            </a:r>
          </a:p>
        </p:txBody>
      </p:sp>
      <p:pic>
        <p:nvPicPr>
          <p:cNvPr id="64514" name="Picture 7" descr="folder_perguntas e respostas_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20800"/>
            <a:ext cx="289242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77041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RESOLUÇÃO NORMATIVA 414/2010</a:t>
            </a:r>
            <a:endParaRPr lang="pt-B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AVANÇOS IMPORTANTES</a:t>
            </a:r>
            <a:endParaRPr lang="pt-BR" sz="2000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342900" y="3833813"/>
            <a:ext cx="8461375" cy="270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just" defTabSz="762000" eaLnBrk="0" hangingPunct="0"/>
            <a:r>
              <a:rPr lang="pt-BR" sz="2000" b="1">
                <a:solidFill>
                  <a:srgbClr val="C00000"/>
                </a:solidFill>
              </a:rPr>
              <a:t>Art. 180.  </a:t>
            </a:r>
            <a:r>
              <a:rPr lang="pt-BR" sz="2000" b="1">
                <a:solidFill>
                  <a:srgbClr val="006666"/>
                </a:solidFill>
              </a:rPr>
              <a:t>O </a:t>
            </a:r>
            <a:r>
              <a:rPr lang="pt-BR" sz="2000" b="1">
                <a:solidFill>
                  <a:srgbClr val="CC3300"/>
                </a:solidFill>
              </a:rPr>
              <a:t>horário de atendimento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006666"/>
                </a:solidFill>
              </a:rPr>
              <a:t>disponibilizado ao público nos postos de atendimento presencial definidos no art. 178, excetuando-se os sábados, domingos, feriados nacionais e locais, deve ser de, no mínimo:</a:t>
            </a:r>
          </a:p>
          <a:p>
            <a:pPr marL="179388" lvl="1" defTabSz="762000" eaLnBrk="0" hangingPunct="0"/>
            <a:endParaRPr lang="pt-BR" sz="1000" b="1">
              <a:solidFill>
                <a:srgbClr val="006666"/>
              </a:solidFill>
            </a:endParaRPr>
          </a:p>
          <a:p>
            <a:pPr marL="179388" lvl="1" defTabSz="762000" eaLnBrk="0" hangingPunct="0"/>
            <a:r>
              <a:rPr lang="pt-BR" sz="2000" b="1">
                <a:solidFill>
                  <a:srgbClr val="006666"/>
                </a:solidFill>
              </a:rPr>
              <a:t>I -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CC3300"/>
                </a:solidFill>
              </a:rPr>
              <a:t>8 h semanais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006666"/>
                </a:solidFill>
              </a:rPr>
              <a:t>em Municípios com até 2.000 UC’s</a:t>
            </a:r>
          </a:p>
          <a:p>
            <a:pPr marL="179388" lvl="1" defTabSz="762000" eaLnBrk="0" hangingPunct="0"/>
            <a:endParaRPr lang="pt-BR" sz="1000" b="1">
              <a:solidFill>
                <a:srgbClr val="006666"/>
              </a:solidFill>
            </a:endParaRPr>
          </a:p>
          <a:p>
            <a:pPr marL="179388" lvl="1" defTabSz="762000" eaLnBrk="0" hangingPunct="0"/>
            <a:r>
              <a:rPr lang="pt-BR" sz="2000" b="1">
                <a:solidFill>
                  <a:srgbClr val="006666"/>
                </a:solidFill>
              </a:rPr>
              <a:t>II -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CC3300"/>
                </a:solidFill>
              </a:rPr>
              <a:t>4 h diárias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006666"/>
                </a:solidFill>
              </a:rPr>
              <a:t>em Municípios entre 2.000 até 10.000 UC’s</a:t>
            </a:r>
          </a:p>
          <a:p>
            <a:pPr marL="179388" lvl="1" defTabSz="762000" eaLnBrk="0" hangingPunct="0"/>
            <a:endParaRPr lang="pt-BR" sz="1000" b="1">
              <a:solidFill>
                <a:srgbClr val="006666"/>
              </a:solidFill>
            </a:endParaRPr>
          </a:p>
          <a:p>
            <a:pPr marL="179388" lvl="1" defTabSz="762000" eaLnBrk="0" hangingPunct="0"/>
            <a:r>
              <a:rPr lang="pt-BR" sz="2000" b="1">
                <a:solidFill>
                  <a:srgbClr val="006666"/>
                </a:solidFill>
              </a:rPr>
              <a:t>III - </a:t>
            </a:r>
            <a:r>
              <a:rPr lang="pt-BR" sz="2000" b="1">
                <a:solidFill>
                  <a:srgbClr val="CC3300"/>
                </a:solidFill>
              </a:rPr>
              <a:t>8 h diárias</a:t>
            </a:r>
            <a:r>
              <a:rPr lang="pt-BR" sz="2000">
                <a:solidFill>
                  <a:schemeClr val="accent2"/>
                </a:solidFill>
              </a:rPr>
              <a:t> </a:t>
            </a:r>
            <a:r>
              <a:rPr lang="pt-BR" sz="2000" b="1">
                <a:solidFill>
                  <a:srgbClr val="006666"/>
                </a:solidFill>
              </a:rPr>
              <a:t>em Municípios com mais de 10.000 UC’s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9875" y="1196975"/>
            <a:ext cx="86058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179388" lvl="1" algn="just" defTabSz="762000" eaLnBrk="0" hangingPunct="0">
              <a:defRPr/>
            </a:pPr>
            <a:r>
              <a:rPr lang="pt-BR" sz="3200" b="1" dirty="0">
                <a:solidFill>
                  <a:srgbClr val="006666"/>
                </a:solidFill>
              </a:rPr>
              <a:t>Art. 178.</a:t>
            </a:r>
          </a:p>
          <a:p>
            <a:pPr marL="179388" lvl="1" algn="just" defTabSz="762000" eaLnBrk="0" hangingPunct="0">
              <a:defRPr/>
            </a:pPr>
            <a:endParaRPr lang="pt-BR" sz="1100" b="1" dirty="0">
              <a:solidFill>
                <a:srgbClr val="006666"/>
              </a:solidFill>
            </a:endParaRPr>
          </a:p>
          <a:p>
            <a:pPr marL="179388" lvl="1" algn="just" defTabSz="762000" eaLnBrk="0" hangingPunct="0">
              <a:defRPr/>
            </a:pPr>
            <a:r>
              <a:rPr lang="pt-BR" sz="2800" b="1" dirty="0">
                <a:solidFill>
                  <a:srgbClr val="006666"/>
                </a:solidFill>
              </a:rPr>
              <a:t>A distribuidora deve disponibilizar atendimento presencial em </a:t>
            </a: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Municípios</a:t>
            </a:r>
            <a:r>
              <a:rPr lang="pt-BR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006666"/>
                </a:solidFill>
              </a:rPr>
              <a:t>em </a:t>
            </a:r>
            <a:r>
              <a:rPr lang="pt-BR" sz="2800" b="1" dirty="0">
                <a:solidFill>
                  <a:srgbClr val="006666"/>
                </a:solidFill>
              </a:rPr>
              <a:t>que preste o serviço público de distribuição de energia elétrica.</a:t>
            </a:r>
          </a:p>
          <a:p>
            <a:pPr marL="179388" lvl="1" defTabSz="762000" eaLnBrk="0" hangingPunct="0">
              <a:defRPr/>
            </a:pPr>
            <a:endParaRPr lang="pt-BR" sz="28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Oval 2"/>
          <p:cNvSpPr>
            <a:spLocks noChangeArrowheads="1"/>
          </p:cNvSpPr>
          <p:nvPr/>
        </p:nvSpPr>
        <p:spPr bwMode="auto">
          <a:xfrm>
            <a:off x="7543800" y="4508500"/>
            <a:ext cx="1349375" cy="13589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6562" name="Line 3"/>
          <p:cNvSpPr>
            <a:spLocks noChangeShapeType="1"/>
          </p:cNvSpPr>
          <p:nvPr/>
        </p:nvSpPr>
        <p:spPr bwMode="auto">
          <a:xfrm flipH="1" flipV="1">
            <a:off x="3352800" y="2209800"/>
            <a:ext cx="4343400" cy="2362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6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3200" b="1" i="1">
                <a:solidFill>
                  <a:schemeClr val="bg1"/>
                </a:solidFill>
              </a:rPr>
              <a:t>ILUMINAÇÃO PÚBLICA</a:t>
            </a:r>
            <a:endParaRPr lang="pt-BR" sz="2000"/>
          </a:p>
        </p:txBody>
      </p:sp>
      <p:sp>
        <p:nvSpPr>
          <p:cNvPr id="5" name="CaixaDeTexto 4"/>
          <p:cNvSpPr txBox="1"/>
          <p:nvPr/>
        </p:nvSpPr>
        <p:spPr>
          <a:xfrm>
            <a:off x="517525" y="1563688"/>
            <a:ext cx="8197850" cy="646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solidFill>
                  <a:srgbClr val="C00000"/>
                </a:solidFill>
              </a:rPr>
              <a:t>DEFINIÇÃO: Art</a:t>
            </a:r>
            <a:r>
              <a:rPr lang="pt-BR" sz="3600" b="1" dirty="0">
                <a:solidFill>
                  <a:srgbClr val="C00000"/>
                </a:solidFill>
              </a:rPr>
              <a:t>. 2º – Inciso XXXIX</a:t>
            </a:r>
            <a:endParaRPr lang="pt-BR" sz="3600" b="1" dirty="0">
              <a:solidFill>
                <a:srgbClr val="0066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7525" y="2492375"/>
            <a:ext cx="7848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000" b="1" dirty="0">
                <a:solidFill>
                  <a:srgbClr val="006666"/>
                </a:solidFill>
                <a:latin typeface="+mn-lt"/>
              </a:rPr>
              <a:t>Serviço público que tem por objetivo exclusivo prover de claridade os logradouros públicos, de forma periódica, contínua ou eventual.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00"/>
            </a:gs>
            <a:gs pos="50000">
              <a:schemeClr val="bg1"/>
            </a:gs>
            <a:gs pos="100000">
              <a:srgbClr val="FF99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00"/>
            </a:gs>
            <a:gs pos="50000">
              <a:schemeClr val="bg1"/>
            </a:gs>
            <a:gs pos="100000">
              <a:srgbClr val="FF99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C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Cn" pitchFamily="2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919</Words>
  <Application>Microsoft Office PowerPoint</Application>
  <PresentationFormat>On-screen Show (4:3)</PresentationFormat>
  <Paragraphs>187</Paragraphs>
  <Slides>24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Modelo de design</vt:lpstr>
      </vt:variant>
      <vt:variant>
        <vt:i4>30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62" baseType="lpstr">
      <vt:lpstr>Arial</vt:lpstr>
      <vt:lpstr>FrutigerCn</vt:lpstr>
      <vt:lpstr>Trebuchet MS</vt:lpstr>
      <vt:lpstr>Arial Black</vt:lpstr>
      <vt:lpstr>Wingdings</vt:lpstr>
      <vt:lpstr>Times New Roman</vt:lpstr>
      <vt:lpstr>Symbol</vt:lpstr>
      <vt:lpstr>Design padrão</vt:lpstr>
      <vt:lpstr>1_Design padrão</vt:lpstr>
      <vt:lpstr>2_Design padrão</vt:lpstr>
      <vt:lpstr>3_Design padrão</vt:lpstr>
      <vt:lpstr>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1_Design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2_Design padrão</vt:lpstr>
      <vt:lpstr>3_Design padrão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Aneel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Câmara dos Deputados</dc:title>
  <dc:subject>Iluminação Pública</dc:subject>
  <dc:creator>Marcos Bragatto</dc:creator>
  <cp:keywords>Ativos Municípios IP</cp:keywords>
  <cp:lastModifiedBy>romeu</cp:lastModifiedBy>
  <cp:revision>432</cp:revision>
  <dcterms:created xsi:type="dcterms:W3CDTF">2006-08-10T19:14:19Z</dcterms:created>
  <dcterms:modified xsi:type="dcterms:W3CDTF">2011-06-01T11:39:10Z</dcterms:modified>
</cp:coreProperties>
</file>