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sldIdLst>
    <p:sldId id="2524" r:id="rId5"/>
    <p:sldId id="3231" r:id="rId6"/>
    <p:sldId id="3279" r:id="rId7"/>
    <p:sldId id="3245" r:id="rId8"/>
    <p:sldId id="3246" r:id="rId9"/>
    <p:sldId id="3274" r:id="rId10"/>
    <p:sldId id="3238" r:id="rId11"/>
    <p:sldId id="2966" r:id="rId12"/>
    <p:sldId id="3197" r:id="rId13"/>
    <p:sldId id="3328" r:id="rId14"/>
    <p:sldId id="3092" r:id="rId15"/>
    <p:sldId id="3303" r:id="rId16"/>
    <p:sldId id="3093" r:id="rId17"/>
    <p:sldId id="3327" r:id="rId18"/>
    <p:sldId id="3309" r:id="rId19"/>
    <p:sldId id="3329" r:id="rId20"/>
    <p:sldId id="3330" r:id="rId21"/>
    <p:sldId id="3331" r:id="rId22"/>
    <p:sldId id="3332" r:id="rId23"/>
    <p:sldId id="3334" r:id="rId24"/>
    <p:sldId id="3324" r:id="rId25"/>
    <p:sldId id="3333" r:id="rId26"/>
    <p:sldId id="3337" r:id="rId27"/>
    <p:sldId id="3339" r:id="rId28"/>
    <p:sldId id="3039" r:id="rId29"/>
    <p:sldId id="3018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F2F2F2"/>
    <a:srgbClr val="CC0000"/>
    <a:srgbClr val="000000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8" autoAdjust="0"/>
    <p:restoredTop sz="90966" autoAdjust="0"/>
  </p:normalViewPr>
  <p:slideViewPr>
    <p:cSldViewPr snapToGrid="0" snapToObjects="1" showGuides="1">
      <p:cViewPr varScale="1">
        <p:scale>
          <a:sx n="85" d="100"/>
          <a:sy n="85" d="100"/>
        </p:scale>
        <p:origin x="274" y="67"/>
      </p:cViewPr>
      <p:guideLst>
        <p:guide orient="horz" pos="2112"/>
        <p:guide pos="3840"/>
      </p:guideLst>
    </p:cSldViewPr>
  </p:slideViewPr>
  <p:outlineViewPr>
    <p:cViewPr>
      <p:scale>
        <a:sx n="25" d="100"/>
        <a:sy n="25" d="100"/>
      </p:scale>
      <p:origin x="0" y="-142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Julgados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58-4B0A-9C2D-B4B836FC92E6}"/>
              </c:ext>
            </c:extLst>
          </c:dPt>
          <c:dPt>
            <c:idx val="1"/>
            <c:bubble3D val="0"/>
            <c:explosion val="3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58-4B0A-9C2D-B4B836FC92E6}"/>
              </c:ext>
            </c:extLst>
          </c:dPt>
          <c:dLbls>
            <c:dLbl>
              <c:idx val="0"/>
              <c:layout>
                <c:manualLayout>
                  <c:x val="-0.52114773284362359"/>
                  <c:y val="4.5788132814889571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2845473410188301"/>
                      <c:h val="0.314740909376737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58-4B0A-9C2D-B4B836FC92E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753822030576247"/>
                      <c:h val="0.31999246860116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A58-4B0A-9C2D-B4B836FC92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Conflitos Interfederativos</c:v>
                </c:pt>
                <c:pt idx="1">
                  <c:v>Outros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21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58-4B0A-9C2D-B4B836FC92E6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Julgados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1-4490-BF26-FE802987E6E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1-4490-BF26-FE802987E6EC}"/>
              </c:ext>
            </c:extLst>
          </c:dPt>
          <c:dLbls>
            <c:dLbl>
              <c:idx val="0"/>
              <c:layout>
                <c:manualLayout>
                  <c:x val="-0.56992314299895541"/>
                  <c:y val="-0.426440296243114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2748590177697798"/>
                      <c:h val="0.294921553073211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01-4490-BF26-FE802987E6E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01-4490-BF26-FE802987E6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Entre Estados e Municípios</c:v>
                </c:pt>
                <c:pt idx="1">
                  <c:v>Outros Temas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01-4490-BF26-FE802987E6EC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Julgados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D3-4C46-9127-B1B5D0BF596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D3-4C46-9127-B1B5D0BF5966}"/>
              </c:ext>
            </c:extLst>
          </c:dPt>
          <c:dLbls>
            <c:dLbl>
              <c:idx val="0"/>
              <c:layout>
                <c:manualLayout>
                  <c:x val="-4.5788188737255202E-7"/>
                  <c:y val="0.589263201787080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184497664957694"/>
                      <c:h val="0.322722909342329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7D3-4C46-9127-B1B5D0BF59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D3-4C46-9127-B1B5D0BF59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Envolvem União</c:v>
                </c:pt>
                <c:pt idx="1">
                  <c:v>Outros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6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D3-4C46-9127-B1B5D0BF5966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17562d62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17562d62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238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0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pt-BR"/>
              <a:t>Clique para editar o título Mestre</a:t>
            </a:r>
            <a:endParaRPr lang="en-Z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pt-BR"/>
              <a:t>Clique para editar o título Mestre</a:t>
            </a:r>
            <a:endParaRPr lang="en-Z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ão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F9A04-C1F3-418F-B85A-7E032B9B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773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4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76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000" b="1">
                <a:solidFill>
                  <a:schemeClr val="tx2"/>
                </a:solidFill>
              </a:defRPr>
            </a:lvl3pPr>
            <a:lvl4pPr>
              <a:defRPr sz="1800" b="1">
                <a:solidFill>
                  <a:schemeClr val="tx2"/>
                </a:solidFill>
              </a:defRPr>
            </a:lvl4pPr>
            <a:lvl5pPr>
              <a:defRPr sz="1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hape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1942123" y="3678810"/>
            <a:ext cx="4735681" cy="26930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algn="l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1500" b="0" i="0" spc="0" dirty="0">
                <a:solidFill>
                  <a:schemeClr val="tx2"/>
                </a:solidFill>
                <a:latin typeface="Oswald Light" pitchFamily="2" charset="0"/>
                <a:cs typeface="Gill Sans" panose="020B0502020104020203" pitchFamily="34" charset="-79"/>
              </a:rPr>
              <a:t>GRUPO NACIONAL DE ESTUDOS DE DIREITO DO SANEAMENTO BÁSICO</a:t>
            </a:r>
          </a:p>
        </p:txBody>
      </p:sp>
      <p:sp>
        <p:nvSpPr>
          <p:cNvPr id="16" name="Shape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25717" y="417545"/>
            <a:ext cx="0" cy="102807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‹nº›</a:t>
            </a:fld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6" name="Imagem 5" descr="Uma imagem contendo Diagrama de Venn&#10;&#10;Descrição gerada automaticamente">
            <a:extLst>
              <a:ext uri="{FF2B5EF4-FFF2-40B4-BE49-F238E27FC236}">
                <a16:creationId xmlns:a16="http://schemas.microsoft.com/office/drawing/2014/main" id="{0F0C6DDD-F654-48FA-8046-758F1800B25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5295" y="6275902"/>
            <a:ext cx="360844" cy="5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5" r:id="rId12"/>
    <p:sldLayoutId id="2147483681" r:id="rId13"/>
    <p:sldLayoutId id="2147483682" r:id="rId14"/>
    <p:sldLayoutId id="2147483671" r:id="rId15"/>
    <p:sldLayoutId id="2147483677" r:id="rId16"/>
    <p:sldLayoutId id="2147483683" r:id="rId17"/>
    <p:sldLayoutId id="2147483676" r:id="rId18"/>
    <p:sldLayoutId id="2147483684" r:id="rId19"/>
    <p:sldLayoutId id="214748368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lowing Water   HD Stock Footage Background Loop" descr="Uma imagem contendo água, ao ar livre, piscina, grande&#10;&#10;Descrição gerada automaticamente">
            <a:hlinkClick r:id="" action="ppaction://media"/>
            <a:extLst>
              <a:ext uri="{FF2B5EF4-FFF2-40B4-BE49-F238E27FC236}">
                <a16:creationId xmlns:a16="http://schemas.microsoft.com/office/drawing/2014/main" id="{55C9C889-0B32-461B-A42C-C2E2E2D39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" y="233958"/>
            <a:ext cx="11360150" cy="639008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3" y="1645920"/>
            <a:ext cx="5445858" cy="2547278"/>
          </a:xfrm>
        </p:spPr>
        <p:txBody>
          <a:bodyPr anchor="b">
            <a:normAutofit/>
          </a:bodyPr>
          <a:lstStyle/>
          <a:p>
            <a:r>
              <a:rPr lang="pt-BR" sz="3400" dirty="0"/>
              <a:t>NOVO MARCO DO SANEAMENTO BÁSICO: AVANÇOS ATUAIS E DESAFIOS FUTUROS</a:t>
            </a:r>
            <a:endParaRPr lang="en-US" sz="3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9EBC96-F2B6-43D3-A761-898E1D26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373" y="4220187"/>
            <a:ext cx="5445858" cy="1096880"/>
          </a:xfrm>
        </p:spPr>
        <p:txBody>
          <a:bodyPr>
            <a:normAutofit/>
          </a:bodyPr>
          <a:lstStyle/>
          <a:p>
            <a:r>
              <a:rPr lang="pt-BR" dirty="0"/>
              <a:t>Gabriel Jamur Gomes (GESANE/UnB)</a:t>
            </a:r>
          </a:p>
          <a:p>
            <a:r>
              <a:rPr lang="pt-BR" dirty="0"/>
              <a:t>Comissão de Desenvolvimento Urbano (CDU) – Câmara dos Deputados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ao ar livre, água, edifício, barco&#10;&#10;Descrição gerada automaticamente">
            <a:extLst>
              <a:ext uri="{FF2B5EF4-FFF2-40B4-BE49-F238E27FC236}">
                <a16:creationId xmlns:a16="http://schemas.microsoft.com/office/drawing/2014/main" id="{346DE9A1-2AED-46B8-BBF6-D957772F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4" b="21926"/>
          <a:stretch/>
        </p:blipFill>
        <p:spPr>
          <a:xfrm>
            <a:off x="0" y="-3513"/>
            <a:ext cx="12192000" cy="686151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510AC58-F83D-4B0C-9805-6D97464ACBF8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C0229E0-0FB9-43A6-AED5-4815E7D351C1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dirty="0">
                <a:solidFill>
                  <a:schemeClr val="bg1"/>
                </a:solidFill>
              </a:rPr>
              <a:t>OBJETIVOS DA ALTERAÇÃO DA ESTRUTURA SETORIAL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7325615-0DFA-428A-A7AD-509339740C21}"/>
              </a:ext>
            </a:extLst>
          </p:cNvPr>
          <p:cNvSpPr txBox="1">
            <a:spLocks/>
          </p:cNvSpPr>
          <p:nvPr/>
        </p:nvSpPr>
        <p:spPr>
          <a:xfrm>
            <a:off x="1524000" y="3602037"/>
            <a:ext cx="9144000" cy="196242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Seleção competitiva do prestador (aumento da competição)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Formalização das relações em contratos (vinculação jurídica)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Sustentabilidade econômico-financeira (investimentos de longo prazo).</a:t>
            </a:r>
          </a:p>
        </p:txBody>
      </p:sp>
    </p:spTree>
    <p:extLst>
      <p:ext uri="{BB962C8B-B14F-4D97-AF65-F5344CB8AC3E}">
        <p14:creationId xmlns:p14="http://schemas.microsoft.com/office/powerpoint/2010/main" val="334088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bra-cabeça de madeira">
            <a:extLst>
              <a:ext uri="{FF2B5EF4-FFF2-40B4-BE49-F238E27FC236}">
                <a16:creationId xmlns:a16="http://schemas.microsoft.com/office/drawing/2014/main" id="{0E870836-51E1-4700-8C0F-B86CEE29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0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BC110D-4AF5-4CEB-80A4-B9482EE2D09C}"/>
              </a:ext>
            </a:extLst>
          </p:cNvPr>
          <p:cNvSpPr txBox="1">
            <a:spLocks/>
          </p:cNvSpPr>
          <p:nvPr/>
        </p:nvSpPr>
        <p:spPr>
          <a:xfrm>
            <a:off x="278069" y="2321028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VETOR 3:</a:t>
            </a:r>
          </a:p>
          <a:p>
            <a:r>
              <a:rPr lang="pt-BR" sz="5400" dirty="0">
                <a:solidFill>
                  <a:schemeClr val="bg1"/>
                </a:solidFill>
              </a:rPr>
              <a:t>PRESTAÇÃO REGIONALIZADA: INVESTIMENTOS CRUZADOS</a:t>
            </a:r>
          </a:p>
        </p:txBody>
      </p:sp>
    </p:spTree>
    <p:extLst>
      <p:ext uri="{BB962C8B-B14F-4D97-AF65-F5344CB8AC3E}">
        <p14:creationId xmlns:p14="http://schemas.microsoft.com/office/powerpoint/2010/main" val="380391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bra-cabeça de madeira">
            <a:extLst>
              <a:ext uri="{FF2B5EF4-FFF2-40B4-BE49-F238E27FC236}">
                <a16:creationId xmlns:a16="http://schemas.microsoft.com/office/drawing/2014/main" id="{0E870836-51E1-4700-8C0F-B86CEE29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0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7A1963-51B6-4B18-AE9C-D383C9298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OBJETIVOS DA REGIONALIZAÇÃO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CD7132A-BCBA-4A27-B8B3-143D18282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Geração de ganhos de escala;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Viabilidade técnica e econômico-financeira dos serviços;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Universalização.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055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 que muda na ANA com novo marco legal de saneamento?">
            <a:extLst>
              <a:ext uri="{FF2B5EF4-FFF2-40B4-BE49-F238E27FC236}">
                <a16:creationId xmlns:a16="http://schemas.microsoft.com/office/drawing/2014/main" id="{3A63DE01-2B91-4DFD-9A56-192C7B85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739567"/>
            <a:ext cx="7429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3FECEF-627B-4B74-AEC1-6C5E91A36C7D}"/>
              </a:ext>
            </a:extLst>
          </p:cNvPr>
          <p:cNvSpPr/>
          <p:nvPr/>
        </p:nvSpPr>
        <p:spPr>
          <a:xfrm>
            <a:off x="0" y="0"/>
            <a:ext cx="8381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-1" y="1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BC110D-4AF5-4CEB-80A4-B9482EE2D09C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VETOR 4:</a:t>
            </a:r>
          </a:p>
          <a:p>
            <a:r>
              <a:rPr lang="pt-BR" sz="5400" dirty="0">
                <a:solidFill>
                  <a:schemeClr val="bg1"/>
                </a:solidFill>
              </a:rPr>
              <a:t>REGULAÇÃO NACIONAL </a:t>
            </a:r>
          </a:p>
          <a:p>
            <a:r>
              <a:rPr lang="pt-BR" sz="5400" dirty="0">
                <a:solidFill>
                  <a:schemeClr val="bg1"/>
                </a:solidFill>
              </a:rPr>
              <a:t>(E NÃO APENAS FEDERAL)</a:t>
            </a:r>
          </a:p>
        </p:txBody>
      </p:sp>
    </p:spTree>
    <p:extLst>
      <p:ext uri="{BB962C8B-B14F-4D97-AF65-F5344CB8AC3E}">
        <p14:creationId xmlns:p14="http://schemas.microsoft.com/office/powerpoint/2010/main" val="738281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 que muda na ANA com novo marco legal de saneamento?">
            <a:extLst>
              <a:ext uri="{FF2B5EF4-FFF2-40B4-BE49-F238E27FC236}">
                <a16:creationId xmlns:a16="http://schemas.microsoft.com/office/drawing/2014/main" id="{3A63DE01-2B91-4DFD-9A56-192C7B85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739567"/>
            <a:ext cx="7429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3FECEF-627B-4B74-AEC1-6C5E91A36C7D}"/>
              </a:ext>
            </a:extLst>
          </p:cNvPr>
          <p:cNvSpPr/>
          <p:nvPr/>
        </p:nvSpPr>
        <p:spPr>
          <a:xfrm>
            <a:off x="0" y="0"/>
            <a:ext cx="8381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-1" y="1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CBBB773-4C18-4D8E-9BE8-9B90E5EC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OBJETIVOS DA REGULAÇÃO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3902763-F302-4D49-AB3A-76C130697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4434"/>
            <a:ext cx="9144000" cy="255176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Impor a obrigatoriedade de agências reguladoras (autonomia e independência);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Superar as dificuldades em âmbito local/regional (governança e ausência de capacidade técnica);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Garantir maior segurança jurídica para a atividade em âmbito nacional (pulverizada e de baixa qualidade);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055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B3268909-02A5-422E-8F35-ADF4FC64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351473"/>
            <a:ext cx="10942320" cy="615505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5AFC4A6-CE9F-4B26-82E8-4428F85D5A7E}"/>
              </a:ext>
            </a:extLst>
          </p:cNvPr>
          <p:cNvSpPr/>
          <p:nvPr/>
        </p:nvSpPr>
        <p:spPr>
          <a:xfrm>
            <a:off x="1026160" y="5974080"/>
            <a:ext cx="2885440" cy="53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B32AB0-2E55-490E-BF71-57D62611966E}"/>
              </a:ext>
            </a:extLst>
          </p:cNvPr>
          <p:cNvSpPr/>
          <p:nvPr/>
        </p:nvSpPr>
        <p:spPr>
          <a:xfrm>
            <a:off x="6739467" y="1696720"/>
            <a:ext cx="5043230" cy="480980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8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uma cidade&#10;&#10;Descrição gerada automaticamente">
            <a:extLst>
              <a:ext uri="{FF2B5EF4-FFF2-40B4-BE49-F238E27FC236}">
                <a16:creationId xmlns:a16="http://schemas.microsoft.com/office/drawing/2014/main" id="{A1A01F4A-65CA-482C-879F-326B1DC5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r="17140"/>
          <a:stretch/>
        </p:blipFill>
        <p:spPr>
          <a:xfrm>
            <a:off x="0" y="0"/>
            <a:ext cx="12192001" cy="691400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1" y="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2884104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E DAQUI PARA FRENTE?</a:t>
            </a:r>
          </a:p>
          <a:p>
            <a:pPr algn="ctr"/>
            <a:endParaRPr lang="pt-BR" sz="5400" dirty="0">
              <a:solidFill>
                <a:schemeClr val="bg1"/>
              </a:solidFill>
            </a:endParaRPr>
          </a:p>
          <a:p>
            <a:pPr algn="ctr"/>
            <a:r>
              <a:rPr lang="pt-BR" sz="5400" dirty="0">
                <a:solidFill>
                  <a:schemeClr val="bg1"/>
                </a:solidFill>
              </a:rPr>
              <a:t>6 DESAFIOS</a:t>
            </a:r>
          </a:p>
        </p:txBody>
      </p:sp>
    </p:spTree>
    <p:extLst>
      <p:ext uri="{BB962C8B-B14F-4D97-AF65-F5344CB8AC3E}">
        <p14:creationId xmlns:p14="http://schemas.microsoft.com/office/powerpoint/2010/main" val="2156695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ao ar livre, pessoa, água, homem&#10;&#10;Descrição gerada automaticamente">
            <a:extLst>
              <a:ext uri="{FF2B5EF4-FFF2-40B4-BE49-F238E27FC236}">
                <a16:creationId xmlns:a16="http://schemas.microsoft.com/office/drawing/2014/main" id="{DD3D8831-78E4-474C-BAE4-54C32183B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25" b="3125"/>
          <a:stretch>
            <a:fillRect/>
          </a:stretch>
        </p:blipFill>
        <p:spPr/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3" y="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1357696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1º: TRANSPOR A CULTURA DE DOMÍNIO ESTATAL IRRESTRITO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AD939A95-4375-4802-BF61-4C970293B3AF}"/>
              </a:ext>
            </a:extLst>
          </p:cNvPr>
          <p:cNvSpPr txBox="1">
            <a:spLocks/>
          </p:cNvSpPr>
          <p:nvPr/>
        </p:nvSpPr>
        <p:spPr>
          <a:xfrm>
            <a:off x="1524000" y="3804434"/>
            <a:ext cx="9144000" cy="255176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Compreender deveres positivos de universalização acompanhados de concorrência setorial.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Aceitar e fazer cumprir a opção do legislador;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Pensar em novas formas de prestação que integrem agentes públicos e privados para a atração de investimentos.</a:t>
            </a:r>
          </a:p>
          <a:p>
            <a:pPr marL="0" indent="0">
              <a:buNone/>
            </a:pP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31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Rua com carros e prédios ao fundo&#10;&#10;Descrição gerada automaticamente">
            <a:extLst>
              <a:ext uri="{FF2B5EF4-FFF2-40B4-BE49-F238E27FC236}">
                <a16:creationId xmlns:a16="http://schemas.microsoft.com/office/drawing/2014/main" id="{C4399132-DC82-48C5-A648-EF1327BFF3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0" y="-5600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1067872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2º: AMADURECIMENTO DA FUNÇÃO REGULATÓRIA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9D42DB1-A2AA-4D2B-B73F-A185704E7AA1}"/>
              </a:ext>
            </a:extLst>
          </p:cNvPr>
          <p:cNvSpPr txBox="1">
            <a:spLocks/>
          </p:cNvSpPr>
          <p:nvPr/>
        </p:nvSpPr>
        <p:spPr>
          <a:xfrm>
            <a:off x="1524000" y="3804434"/>
            <a:ext cx="9144000" cy="2551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Reforçar a distinção entre titulares e reguladores;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Apoiar a ANA no avanço de sua agenda regulatória;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Capacitar os reguladores subnacionais;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Privilegiar a regulação intermunicipal/regional.</a:t>
            </a: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8846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Uma imagem contendo ao ar livre, edifício, frente, grande&#10;&#10;Descrição gerada automaticamente">
            <a:extLst>
              <a:ext uri="{FF2B5EF4-FFF2-40B4-BE49-F238E27FC236}">
                <a16:creationId xmlns:a16="http://schemas.microsoft.com/office/drawing/2014/main" id="{61707639-70FD-48DB-A332-859267C1B1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107" b="8107"/>
          <a:stretch>
            <a:fillRect/>
          </a:stretch>
        </p:blipFill>
        <p:spPr/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3" y="-2800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2884104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3º: SOLUCIONAR CONFLITOS INTERFEDERATIVOS</a:t>
            </a:r>
          </a:p>
        </p:txBody>
      </p:sp>
    </p:spTree>
    <p:extLst>
      <p:ext uri="{BB962C8B-B14F-4D97-AF65-F5344CB8AC3E}">
        <p14:creationId xmlns:p14="http://schemas.microsoft.com/office/powerpoint/2010/main" val="380631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7D26406B-E4F7-47B1-BB92-B9E7AFF2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27" y="2551220"/>
            <a:ext cx="5066395" cy="3990760"/>
          </a:xfrm>
          <a:prstGeom prst="rect">
            <a:avLst/>
          </a:prstGeom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CA87A022-2428-4D55-A459-001F748A2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319" y="316020"/>
            <a:ext cx="1921568" cy="1767082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06744806-8FAB-448B-BB1B-CFC18D216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15" y="3089527"/>
            <a:ext cx="5196088" cy="28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A6ECE-57AE-4640-A04C-05270203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STF – CONFLITOS INTERFEDERATIVOS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6E086C4-3910-45D1-868E-64E9F9BFB6BE}"/>
              </a:ext>
            </a:extLst>
          </p:cNvPr>
          <p:cNvGraphicFramePr/>
          <p:nvPr/>
        </p:nvGraphicFramePr>
        <p:xfrm>
          <a:off x="762641" y="1945803"/>
          <a:ext cx="3275954" cy="327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655EB24-204F-49D9-AB7F-A19D5AF49654}"/>
              </a:ext>
            </a:extLst>
          </p:cNvPr>
          <p:cNvGraphicFramePr/>
          <p:nvPr/>
        </p:nvGraphicFramePr>
        <p:xfrm>
          <a:off x="4172591" y="1945803"/>
          <a:ext cx="3275954" cy="327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3DEC7B6-DA21-4AF4-8C8C-FBAFE4F3B8E1}"/>
              </a:ext>
            </a:extLst>
          </p:cNvPr>
          <p:cNvGraphicFramePr/>
          <p:nvPr/>
        </p:nvGraphicFramePr>
        <p:xfrm>
          <a:off x="7582541" y="1945803"/>
          <a:ext cx="3275954" cy="327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83CB0B50-8A89-43AF-8569-6C2765EC9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C9C4846-1189-4A04-A3A2-267E7BDCE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1200B2D-84D1-443D-A381-46EFD24C1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33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6D5B668-644E-441B-9AEC-41DA2B028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825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4C390-29DB-46A6-BB6C-5AA0C269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STF:  TITULARIDADE E COMPETÊNCIAS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1DD555-880B-4529-B7EC-F5A0771EB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u="sng" dirty="0"/>
              <a:t>STF - ADI 1842/RJ - Consequências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Os serviços de saneamento não passam a ser de titularidade estadual nas regiões metropolitanas.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Estado não pode “avocar” a competência municipal;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Modelo de competência compartilhada: Os Municípios devem decidir de forma conjunta/integrada/cooperativa quanto à prestação do serviço – formação de consórcios;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Não especifica de que forma deve se dar o compartilhamento.</a:t>
            </a:r>
          </a:p>
          <a:p>
            <a:pPr marL="514350" indent="-514350">
              <a:buFont typeface="+mj-lt"/>
              <a:buAutoNum type="alphaLcParenR"/>
            </a:pPr>
            <a:endParaRPr lang="pt-BR" dirty="0"/>
          </a:p>
          <a:p>
            <a:r>
              <a:rPr lang="pt-BR" dirty="0"/>
              <a:t>STF – </a:t>
            </a:r>
            <a:r>
              <a:rPr lang="pt-BR" u="sng" dirty="0"/>
              <a:t>Improcedência das </a:t>
            </a:r>
            <a:r>
              <a:rPr lang="pt-BR" u="sng" dirty="0" err="1"/>
              <a:t>ADIs</a:t>
            </a:r>
            <a:r>
              <a:rPr lang="pt-BR" u="sng" dirty="0"/>
              <a:t> 6492, 6536, 6583 e 6882</a:t>
            </a:r>
            <a:r>
              <a:rPr lang="pt-BR" dirty="0"/>
              <a:t> – Constitucionalidade do NMSB.</a:t>
            </a:r>
          </a:p>
        </p:txBody>
      </p:sp>
    </p:spTree>
    <p:extLst>
      <p:ext uri="{BB962C8B-B14F-4D97-AF65-F5344CB8AC3E}">
        <p14:creationId xmlns:p14="http://schemas.microsoft.com/office/powerpoint/2010/main" val="374807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Quebra-cabeça de madeira">
            <a:extLst>
              <a:ext uri="{FF2B5EF4-FFF2-40B4-BE49-F238E27FC236}">
                <a16:creationId xmlns:a16="http://schemas.microsoft.com/office/drawing/2014/main" id="{366E0F02-1380-4DA5-AA87-3A05978C7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0" y="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1083085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4º: AVANÇAR NA REGIONALIZAÇÃO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6540BE4-808F-40D3-A81F-B2423F4D9C89}"/>
              </a:ext>
            </a:extLst>
          </p:cNvPr>
          <p:cNvSpPr txBox="1">
            <a:spLocks/>
          </p:cNvSpPr>
          <p:nvPr/>
        </p:nvSpPr>
        <p:spPr>
          <a:xfrm>
            <a:off x="1524000" y="3804434"/>
            <a:ext cx="9144000" cy="2551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Concluir as propostas de regionalização nos Estados;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Afastar processos de regionalização que visem apenas a manter/ampliar poder existente;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Não basta aprovar leis estaduais, necessário pensar em como viabilizar com a regionalização.</a:t>
            </a: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5329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E0238200-C372-4A51-8974-9C7BAA1EAB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796" b="7796"/>
          <a:stretch>
            <a:fillRect/>
          </a:stretch>
        </p:blipFill>
        <p:spPr/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3" y="1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5A01EAE-0B6D-48D0-B8B0-3292FE1C0F20}"/>
              </a:ext>
            </a:extLst>
          </p:cNvPr>
          <p:cNvSpPr txBox="1">
            <a:spLocks/>
          </p:cNvSpPr>
          <p:nvPr/>
        </p:nvSpPr>
        <p:spPr>
          <a:xfrm>
            <a:off x="719363" y="1083085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5º: LEMBRAR DE RESÍDUOS SÓLIDOS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2FD51ED-C5A2-45D3-A5B5-56E7DB1D8E1B}"/>
              </a:ext>
            </a:extLst>
          </p:cNvPr>
          <p:cNvSpPr txBox="1">
            <a:spLocks/>
          </p:cNvSpPr>
          <p:nvPr/>
        </p:nvSpPr>
        <p:spPr>
          <a:xfrm>
            <a:off x="1524000" y="3804434"/>
            <a:ext cx="9144000" cy="2551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Avançar nas metas qualitativas para resíduos;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Compatibilizar a regionalização em resíduos;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Aprimorar a regulação do setor do setor de resíduos sólidos.</a:t>
            </a: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631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uma cidade&#10;&#10;Descrição gerada automaticamente">
            <a:extLst>
              <a:ext uri="{FF2B5EF4-FFF2-40B4-BE49-F238E27FC236}">
                <a16:creationId xmlns:a16="http://schemas.microsoft.com/office/drawing/2014/main" id="{A1A01F4A-65CA-482C-879F-326B1DC5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r="17140"/>
          <a:stretch/>
        </p:blipFill>
        <p:spPr>
          <a:xfrm>
            <a:off x="0" y="0"/>
            <a:ext cx="12192001" cy="691400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1" y="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2884104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6º</a:t>
            </a:r>
            <a:r>
              <a:rPr lang="pt-BR" sz="5400">
                <a:solidFill>
                  <a:schemeClr val="bg1"/>
                </a:solidFill>
              </a:rPr>
              <a:t>: NÃO RETROCEDER E GARANTIR SEGURANÇA JURÍDICA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32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lvl="0"/>
            <a:r>
              <a:rPr lang="en-US" dirty="0">
                <a:sym typeface="Bebas"/>
              </a:rPr>
              <a:t>OBRIGADO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492036-E696-4CD7-AA21-39FC74717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saneamentobasico.net</a:t>
            </a:r>
          </a:p>
        </p:txBody>
      </p:sp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9309516" y="502274"/>
            <a:ext cx="2780443" cy="1178480"/>
            <a:chOff x="7718027" y="4213936"/>
            <a:chExt cx="2780443" cy="11784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8029588" y="4225347"/>
              <a:ext cx="2468882" cy="1167069"/>
              <a:chOff x="6095998" y="4225347"/>
              <a:chExt cx="4707723" cy="1167069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8" y="4225347"/>
                <a:ext cx="4337704" cy="309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en-ZA" b="1" dirty="0">
                    <a:solidFill>
                      <a:schemeClr val="tx2"/>
                    </a:solidFill>
                    <a:latin typeface="+mj-lt"/>
                    <a:cs typeface="Gill Sans" panose="020B0502020104020203" pitchFamily="34" charset="-79"/>
                  </a:rPr>
                  <a:t>GABRIEL JAMUR GOMES</a:t>
                </a:r>
                <a:endParaRPr kumimoji="0" lang="en-ZA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570697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ZA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+</a:t>
                </a:r>
                <a:r>
                  <a:rPr lang="en-ZA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55 (41) 99681-1319</a:t>
                </a:r>
                <a:endParaRPr kumimoji="0" lang="en-ZA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43248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ZA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gabriel@saneamentobasico.net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ZA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gabriel@xvbm.com.br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ZA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718027" y="4213936"/>
              <a:ext cx="218900" cy="979268"/>
              <a:chOff x="6582150" y="5034270"/>
              <a:chExt cx="218900" cy="979268"/>
            </a:xfrm>
          </p:grpSpPr>
          <p:pic>
            <p:nvPicPr>
              <p:cNvPr id="52" name="Graphic 51" descr="User" title="Icon - Presenter Name">
                <a:extLst>
                  <a:ext uri="{FF2B5EF4-FFF2-40B4-BE49-F238E27FC236}">
                    <a16:creationId xmlns:a16="http://schemas.microsoft.com/office/drawing/2014/main" id="{174B9B52-F256-CC43-B002-B0CC73035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82150" y="5034270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 descr="Smart Phone" title="Icon - Presenter Phone Number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82150" y="5405406"/>
                <a:ext cx="218900" cy="218900"/>
              </a:xfrm>
              <a:prstGeom prst="rect">
                <a:avLst/>
              </a:prstGeom>
            </p:spPr>
          </p:pic>
        </p:grpSp>
      </p:grpSp>
      <p:pic>
        <p:nvPicPr>
          <p:cNvPr id="7" name="Espaço Reservado para Imagem 6" descr="Uma imagem contendo branco, parede&#10;&#10;Descrição gerada automaticamente">
            <a:extLst>
              <a:ext uri="{FF2B5EF4-FFF2-40B4-BE49-F238E27FC236}">
                <a16:creationId xmlns:a16="http://schemas.microsoft.com/office/drawing/2014/main" id="{9C0DB1CE-DE86-499A-BEB8-1DA3B788EC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t="15054" b="15054"/>
          <a:stretch>
            <a:fillRect/>
          </a:stretch>
        </p:blipFill>
        <p:spPr>
          <a:xfrm>
            <a:off x="838200" y="0"/>
            <a:ext cx="11353800" cy="5791201"/>
          </a:xfrm>
        </p:spPr>
      </p:pic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4716086-9B73-4E81-91C0-84A61B6D7D72}"/>
              </a:ext>
            </a:extLst>
          </p:cNvPr>
          <p:cNvSpPr txBox="1">
            <a:spLocks/>
          </p:cNvSpPr>
          <p:nvPr/>
        </p:nvSpPr>
        <p:spPr>
          <a:xfrm>
            <a:off x="7563776" y="5982057"/>
            <a:ext cx="4526184" cy="432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Todos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gráficos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e dados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estão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no material de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apoio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sendo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ali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indicados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respectivos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autores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Imagens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obtidas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de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bancos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públicos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e internet.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Estrutura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conteúdo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da aula 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apresentação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desenvolvidos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pelo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Professor,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observar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direitos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autorais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03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F88AC85-C57A-457F-9307-EC4026D54401}"/>
              </a:ext>
            </a:extLst>
          </p:cNvPr>
          <p:cNvSpPr/>
          <p:nvPr/>
        </p:nvSpPr>
        <p:spPr>
          <a:xfrm>
            <a:off x="-1" y="1"/>
            <a:ext cx="94454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/>
              </a:solidFill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D04437C4-0255-4F42-8A3C-83BE4EC1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32" y="2836925"/>
            <a:ext cx="5792735" cy="11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312F1-95B0-4775-84F0-4B13A5ED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7160" cy="1325563"/>
          </a:xfrm>
        </p:spPr>
        <p:txBody>
          <a:bodyPr>
            <a:normAutofit/>
          </a:bodyPr>
          <a:lstStyle/>
          <a:p>
            <a:r>
              <a:rPr lang="pt-BR" dirty="0"/>
              <a:t>MODELO SETORIAL:</a:t>
            </a:r>
            <a:br>
              <a:rPr lang="pt-BR" dirty="0"/>
            </a:br>
            <a:r>
              <a:rPr lang="pt-BR" dirty="0"/>
              <a:t>PLANASA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1862A7-F95A-4C77-96C9-BF332CF0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2435" cy="4351338"/>
          </a:xfrm>
        </p:spPr>
        <p:txBody>
          <a:bodyPr>
            <a:normAutofit lnSpcReduction="10000"/>
          </a:bodyPr>
          <a:lstStyle/>
          <a:p>
            <a:r>
              <a:rPr lang="pt-BR" dirty="0" err="1"/>
              <a:t>Déc</a:t>
            </a:r>
            <a:r>
              <a:rPr lang="pt-BR" dirty="0"/>
              <a:t>. 1960 (final) a </a:t>
            </a:r>
            <a:r>
              <a:rPr lang="pt-BR" dirty="0" err="1"/>
              <a:t>Déc</a:t>
            </a:r>
            <a:r>
              <a:rPr lang="pt-BR" dirty="0"/>
              <a:t>. 1970</a:t>
            </a:r>
          </a:p>
          <a:p>
            <a:r>
              <a:rPr lang="pt-BR" dirty="0"/>
              <a:t>Financiamento federal do setor por meio de empresas estaduais (</a:t>
            </a:r>
            <a:r>
              <a:rPr lang="pt-BR" sz="2500" dirty="0"/>
              <a:t>empresas públicas ou sociedades de economia mista)</a:t>
            </a:r>
            <a:r>
              <a:rPr lang="pt-BR" dirty="0"/>
              <a:t>.</a:t>
            </a:r>
          </a:p>
          <a:p>
            <a:r>
              <a:rPr lang="pt-BR" dirty="0"/>
              <a:t>Municípios, caso quisessem receber recursos, deveriam transferir os serviços para as empresas estaduais.</a:t>
            </a:r>
          </a:p>
          <a:p>
            <a:r>
              <a:rPr lang="pt-BR" u="sng" dirty="0"/>
              <a:t>Solução centralizadora, vertical e estatizante</a:t>
            </a:r>
            <a:r>
              <a:rPr lang="pt-BR" dirty="0"/>
              <a:t>.</a:t>
            </a:r>
          </a:p>
          <a:p>
            <a:r>
              <a:rPr lang="pt-BR" u="sng" dirty="0"/>
              <a:t>Atingiu resultados importantes, porém, foi incapaz de garantir a universalização</a:t>
            </a:r>
            <a:r>
              <a:rPr lang="pt-BR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FDC2C9-F7AF-48B8-B52D-32A2DC63C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5"/>
          <a:stretch/>
        </p:blipFill>
        <p:spPr bwMode="auto">
          <a:xfrm>
            <a:off x="8133384" y="0"/>
            <a:ext cx="4058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5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D4313-DCB5-47B2-98AA-BEA6BFA4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UNIVERSALIZAÇÃO: BRASIL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A1AE20-2A0A-4328-A6E9-A0D31ECF1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14796"/>
            <a:ext cx="8942789" cy="4978079"/>
          </a:xfrm>
        </p:spPr>
      </p:pic>
    </p:spTree>
    <p:extLst>
      <p:ext uri="{BB962C8B-B14F-4D97-AF65-F5344CB8AC3E}">
        <p14:creationId xmlns:p14="http://schemas.microsoft.com/office/powerpoint/2010/main" val="97633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1349FF-56B2-4633-8B7F-FE2E7F7F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26" y="1204602"/>
            <a:ext cx="6782747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5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uma cidade&#10;&#10;Descrição gerada automaticamente">
            <a:extLst>
              <a:ext uri="{FF2B5EF4-FFF2-40B4-BE49-F238E27FC236}">
                <a16:creationId xmlns:a16="http://schemas.microsoft.com/office/drawing/2014/main" id="{A1A01F4A-65CA-482C-879F-326B1DC5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r="17140"/>
          <a:stretch/>
        </p:blipFill>
        <p:spPr>
          <a:xfrm>
            <a:off x="0" y="0"/>
            <a:ext cx="12192001" cy="691400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1" y="0"/>
            <a:ext cx="12192001" cy="6914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719363" y="2884104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PRINCIPAIS VETORES DA TRANSIÇÃO SETORIAL A PARTIR DO NOVO MARCO:</a:t>
            </a:r>
          </a:p>
        </p:txBody>
      </p:sp>
    </p:spTree>
    <p:extLst>
      <p:ext uri="{BB962C8B-B14F-4D97-AF65-F5344CB8AC3E}">
        <p14:creationId xmlns:p14="http://schemas.microsoft.com/office/powerpoint/2010/main" val="182866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xícara, água, garrafa, mesa&#10;&#10;Descrição gerada automaticamente">
            <a:extLst>
              <a:ext uri="{FF2B5EF4-FFF2-40B4-BE49-F238E27FC236}">
                <a16:creationId xmlns:a16="http://schemas.microsoft.com/office/drawing/2014/main" id="{13772EB6-0EF9-42A3-AB0F-BC243F44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" b="12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C8BA4C2-A6D6-4AF6-9A5C-35E76FB4593F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26B33C-A5F5-4FBA-9F5D-C700501EA508}"/>
              </a:ext>
            </a:extLst>
          </p:cNvPr>
          <p:cNvSpPr txBox="1">
            <a:spLocks/>
          </p:cNvSpPr>
          <p:nvPr/>
        </p:nvSpPr>
        <p:spPr>
          <a:xfrm>
            <a:off x="261862" y="2143354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</a:rPr>
              <a:t>VETOR 1:</a:t>
            </a:r>
          </a:p>
          <a:p>
            <a:r>
              <a:rPr lang="pt-BR" sz="6000" dirty="0">
                <a:solidFill>
                  <a:schemeClr val="bg1"/>
                </a:solidFill>
              </a:rPr>
              <a:t>UNIVERSALIZAÇÃO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META E PRINCÍPIO ESTRUTURANTE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no interior, comida, mesa&#10;&#10;Descrição gerada automaticamente">
            <a:extLst>
              <a:ext uri="{FF2B5EF4-FFF2-40B4-BE49-F238E27FC236}">
                <a16:creationId xmlns:a16="http://schemas.microsoft.com/office/drawing/2014/main" id="{40F9B99F-CBB5-4F53-9F10-B0F672728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8" r="18417"/>
          <a:stretch/>
        </p:blipFill>
        <p:spPr>
          <a:xfrm>
            <a:off x="1814" y="0"/>
            <a:ext cx="6096000" cy="6858000"/>
          </a:xfrm>
          <a:prstGeom prst="rect">
            <a:avLst/>
          </a:prstGeom>
        </p:spPr>
      </p:pic>
      <p:pic>
        <p:nvPicPr>
          <p:cNvPr id="6" name="Imagem 5" descr="Lago com árvores em volta&#10;&#10;Descrição gerada automaticamente">
            <a:extLst>
              <a:ext uri="{FF2B5EF4-FFF2-40B4-BE49-F238E27FC236}">
                <a16:creationId xmlns:a16="http://schemas.microsoft.com/office/drawing/2014/main" id="{72AA24EA-5CD2-4318-821C-B908FF0F3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9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2323B10-F63A-4A64-A25B-485669AEA7E8}"/>
              </a:ext>
            </a:extLst>
          </p:cNvPr>
          <p:cNvSpPr/>
          <p:nvPr/>
        </p:nvSpPr>
        <p:spPr>
          <a:xfrm>
            <a:off x="-1815" y="1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EEC9D68-1569-4349-AFE3-0FC1A4F5CB44}"/>
              </a:ext>
            </a:extLst>
          </p:cNvPr>
          <p:cNvSpPr txBox="1">
            <a:spLocks/>
          </p:cNvSpPr>
          <p:nvPr/>
        </p:nvSpPr>
        <p:spPr>
          <a:xfrm>
            <a:off x="16329" y="4978400"/>
            <a:ext cx="5005615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8200" dirty="0">
                <a:solidFill>
                  <a:schemeClr val="bg1"/>
                </a:solidFill>
              </a:rPr>
              <a:t>SAÚDE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3A4FCBE-DAB9-4183-B4F1-A963423826A3}"/>
              </a:ext>
            </a:extLst>
          </p:cNvPr>
          <p:cNvSpPr txBox="1">
            <a:spLocks/>
          </p:cNvSpPr>
          <p:nvPr/>
        </p:nvSpPr>
        <p:spPr>
          <a:xfrm>
            <a:off x="6270171" y="4978400"/>
            <a:ext cx="59218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r"/>
            <a:r>
              <a:rPr lang="pt-BR" sz="8000" dirty="0">
                <a:solidFill>
                  <a:schemeClr val="bg1"/>
                </a:solidFill>
              </a:rPr>
              <a:t>MEIO </a:t>
            </a:r>
            <a:r>
              <a:rPr lang="pt-BR" sz="8200" dirty="0">
                <a:solidFill>
                  <a:schemeClr val="bg1"/>
                </a:solidFill>
              </a:rPr>
              <a:t>AMBIENTE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2BF1A67-05B8-40B6-B23B-9B4F403562EF}"/>
              </a:ext>
            </a:extLst>
          </p:cNvPr>
          <p:cNvSpPr txBox="1">
            <a:spLocks/>
          </p:cNvSpPr>
          <p:nvPr/>
        </p:nvSpPr>
        <p:spPr>
          <a:xfrm>
            <a:off x="3077482" y="1012899"/>
            <a:ext cx="59218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8000" dirty="0">
                <a:solidFill>
                  <a:schemeClr val="bg1"/>
                </a:solidFill>
              </a:rPr>
              <a:t>ACESSO</a:t>
            </a:r>
            <a:endParaRPr lang="pt-BR" sz="8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1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ao ar livre, água, edifício, barco&#10;&#10;Descrição gerada automaticamente">
            <a:extLst>
              <a:ext uri="{FF2B5EF4-FFF2-40B4-BE49-F238E27FC236}">
                <a16:creationId xmlns:a16="http://schemas.microsoft.com/office/drawing/2014/main" id="{346DE9A1-2AED-46B8-BBF6-D957772F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4" b="21926"/>
          <a:stretch/>
        </p:blipFill>
        <p:spPr>
          <a:xfrm>
            <a:off x="0" y="-3513"/>
            <a:ext cx="12192000" cy="686151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510AC58-F83D-4B0C-9805-6D97464ACBF8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F28568A-6B32-4C48-9321-108E262A8C06}"/>
              </a:ext>
            </a:extLst>
          </p:cNvPr>
          <p:cNvSpPr txBox="1">
            <a:spLocks/>
          </p:cNvSpPr>
          <p:nvPr/>
        </p:nvSpPr>
        <p:spPr>
          <a:xfrm>
            <a:off x="261862" y="2803301"/>
            <a:ext cx="11764675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</a:rPr>
              <a:t>VETOR 2:</a:t>
            </a:r>
          </a:p>
          <a:p>
            <a:r>
              <a:rPr lang="pt-BR" sz="6000" dirty="0">
                <a:solidFill>
                  <a:schemeClr val="bg1"/>
                </a:solidFill>
              </a:rPr>
              <a:t>ALTERAÇÃO DA ESTRUTURA SETORIAL:</a:t>
            </a:r>
          </a:p>
          <a:p>
            <a:pPr>
              <a:spcAft>
                <a:spcPts val="1200"/>
              </a:spcAft>
            </a:pPr>
            <a:r>
              <a:rPr lang="pt-BR" sz="4000" dirty="0">
                <a:solidFill>
                  <a:schemeClr val="bg1"/>
                </a:solidFill>
              </a:rPr>
              <a:t>	-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2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_Presentation_AS_v6" id="{45D4B8F3-A2A1-4EBC-921A-C97968B9D8A4}" vid="{C51C3324-A74D-46A2-9E07-E5E2BD85B3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5E3CA2-A4EA-47F1-A362-D62A6FDD9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E89EE4-AB27-4D78-BC07-4F732FD20DC8}">
  <ds:schemaRefs>
    <ds:schemaRef ds:uri="http://schemas.openxmlformats.org/package/2006/metadata/core-properties"/>
    <ds:schemaRef ds:uri="6dc4bcd6-49db-4c07-9060-8acfc67cef9f"/>
    <ds:schemaRef ds:uri="http://schemas.microsoft.com/office/infopath/2007/PartnerControls"/>
    <ds:schemaRef ds:uri="fb0879af-3eba-417a-a55a-ffe6dcd6ca77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C955EB-93D1-42BC-87D5-6D8F623BCB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Widescreen</PresentationFormat>
  <Paragraphs>82</Paragraphs>
  <Slides>26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Arial</vt:lpstr>
      <vt:lpstr>Calibri</vt:lpstr>
      <vt:lpstr>Gill Sans MT</vt:lpstr>
      <vt:lpstr>Gill Sans Nova Light</vt:lpstr>
      <vt:lpstr>Helvetica Light</vt:lpstr>
      <vt:lpstr>Helvetica Neue Light</vt:lpstr>
      <vt:lpstr>Oswald Light</vt:lpstr>
      <vt:lpstr>Wingdings</vt:lpstr>
      <vt:lpstr>Tema do Office</vt:lpstr>
      <vt:lpstr>NOVO MARCO DO SANEAMENTO BÁSICO: AVANÇOS ATUAIS E DESAFIOS FUTUROS</vt:lpstr>
      <vt:lpstr>Apresentação do PowerPoint</vt:lpstr>
      <vt:lpstr>MODELO SETORIAL: PLANASA</vt:lpstr>
      <vt:lpstr>UNIVERSALIZAÇÃO: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OBJETIVOS DA REGIONALIZAÇÃO</vt:lpstr>
      <vt:lpstr>Apresentação do PowerPoint</vt:lpstr>
      <vt:lpstr>OBJETIVOS DA REGULAÇÃO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STF – CONFLITOS INTERFEDERATIVOS</vt:lpstr>
      <vt:lpstr>STF:  TITULARIDADE E COMPETÊNCIAS</vt:lpstr>
      <vt:lpstr>Apresentação do PowerPoint</vt:lpstr>
      <vt:lpstr>Apresentação do PowerPoint</vt:lpstr>
      <vt:lpstr>Apresentação do PowerPoint</vt:lpstr>
      <vt:lpstr>OBRIGADO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2020-08-25T20:20:54Z</dcterms:created>
  <dcterms:modified xsi:type="dcterms:W3CDTF">2021-12-07T18:33:10Z</dcterms:modified>
</cp:coreProperties>
</file>