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631" r:id="rId2"/>
    <p:sldId id="633" r:id="rId3"/>
    <p:sldId id="268" r:id="rId4"/>
    <p:sldId id="575" r:id="rId5"/>
    <p:sldId id="276" r:id="rId6"/>
    <p:sldId id="277" r:id="rId7"/>
    <p:sldId id="270" r:id="rId8"/>
    <p:sldId id="620" r:id="rId9"/>
    <p:sldId id="621" r:id="rId10"/>
    <p:sldId id="606" r:id="rId11"/>
    <p:sldId id="262" r:id="rId12"/>
    <p:sldId id="608" r:id="rId13"/>
    <p:sldId id="609" r:id="rId14"/>
    <p:sldId id="579" r:id="rId15"/>
    <p:sldId id="630" r:id="rId16"/>
    <p:sldId id="635" r:id="rId17"/>
    <p:sldId id="578" r:id="rId18"/>
    <p:sldId id="622" r:id="rId19"/>
    <p:sldId id="623" r:id="rId20"/>
    <p:sldId id="629" r:id="rId21"/>
    <p:sldId id="496" r:id="rId22"/>
    <p:sldId id="604" r:id="rId23"/>
    <p:sldId id="598" r:id="rId24"/>
    <p:sldId id="605" r:id="rId25"/>
  </p:sldIdLst>
  <p:sldSz cx="20104100" cy="11309350"/>
  <p:notesSz cx="20104100" cy="113093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D56"/>
    <a:srgbClr val="D0E5E3"/>
    <a:srgbClr val="4F349A"/>
    <a:srgbClr val="02312D"/>
    <a:srgbClr val="345956"/>
    <a:srgbClr val="FFFFFF"/>
    <a:srgbClr val="94C947"/>
    <a:srgbClr val="A9D46B"/>
    <a:srgbClr val="54A3C0"/>
    <a:srgbClr val="725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361CF5-28C8-4217-83BC-D4AB9B91CD73}" v="3" dt="2021-11-17T13:37:53.4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888" y="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Felix" userId="576d2837fcf3f825" providerId="LiveId" clId="{6E361CF5-28C8-4217-83BC-D4AB9B91CD73}"/>
    <pc:docChg chg="undo custSel delSld modSld sldOrd">
      <pc:chgData name="Kelly Felix" userId="576d2837fcf3f825" providerId="LiveId" clId="{6E361CF5-28C8-4217-83BC-D4AB9B91CD73}" dt="2021-11-17T14:09:59.027" v="442" actId="20577"/>
      <pc:docMkLst>
        <pc:docMk/>
      </pc:docMkLst>
      <pc:sldChg chg="modSp del mod">
        <pc:chgData name="Kelly Felix" userId="576d2837fcf3f825" providerId="LiveId" clId="{6E361CF5-28C8-4217-83BC-D4AB9B91CD73}" dt="2021-11-17T13:18:04.846" v="36" actId="2696"/>
        <pc:sldMkLst>
          <pc:docMk/>
          <pc:sldMk cId="330428091" sldId="602"/>
        </pc:sldMkLst>
        <pc:spChg chg="mod">
          <ac:chgData name="Kelly Felix" userId="576d2837fcf3f825" providerId="LiveId" clId="{6E361CF5-28C8-4217-83BC-D4AB9B91CD73}" dt="2021-11-17T13:17:50.965" v="35" actId="20577"/>
          <ac:spMkLst>
            <pc:docMk/>
            <pc:sldMk cId="330428091" sldId="602"/>
            <ac:spMk id="7" creationId="{510F0455-C2FC-4794-8629-666A25F3364B}"/>
          </ac:spMkLst>
        </pc:spChg>
      </pc:sldChg>
      <pc:sldChg chg="ord">
        <pc:chgData name="Kelly Felix" userId="576d2837fcf3f825" providerId="LiveId" clId="{6E361CF5-28C8-4217-83BC-D4AB9B91CD73}" dt="2021-11-17T13:16:56.917" v="4"/>
        <pc:sldMkLst>
          <pc:docMk/>
          <pc:sldMk cId="2288107944" sldId="624"/>
        </pc:sldMkLst>
      </pc:sldChg>
      <pc:sldChg chg="ord">
        <pc:chgData name="Kelly Felix" userId="576d2837fcf3f825" providerId="LiveId" clId="{6E361CF5-28C8-4217-83BC-D4AB9B91CD73}" dt="2021-11-17T13:17:05.549" v="6"/>
        <pc:sldMkLst>
          <pc:docMk/>
          <pc:sldMk cId="3252151781" sldId="625"/>
        </pc:sldMkLst>
      </pc:sldChg>
      <pc:sldChg chg="ord">
        <pc:chgData name="Kelly Felix" userId="576d2837fcf3f825" providerId="LiveId" clId="{6E361CF5-28C8-4217-83BC-D4AB9B91CD73}" dt="2021-11-17T13:17:13.734" v="8"/>
        <pc:sldMkLst>
          <pc:docMk/>
          <pc:sldMk cId="2449263834" sldId="626"/>
        </pc:sldMkLst>
      </pc:sldChg>
      <pc:sldChg chg="del">
        <pc:chgData name="Kelly Felix" userId="576d2837fcf3f825" providerId="LiveId" clId="{6E361CF5-28C8-4217-83BC-D4AB9B91CD73}" dt="2021-11-17T13:16:48.790" v="2" actId="2696"/>
        <pc:sldMkLst>
          <pc:docMk/>
          <pc:sldMk cId="3800844962" sldId="627"/>
        </pc:sldMkLst>
      </pc:sldChg>
      <pc:sldChg chg="modSp mod">
        <pc:chgData name="Kelly Felix" userId="576d2837fcf3f825" providerId="LiveId" clId="{6E361CF5-28C8-4217-83BC-D4AB9B91CD73}" dt="2021-11-17T13:19:00.507" v="104" actId="14100"/>
        <pc:sldMkLst>
          <pc:docMk/>
          <pc:sldMk cId="2404183672" sldId="628"/>
        </pc:sldMkLst>
        <pc:spChg chg="mod">
          <ac:chgData name="Kelly Felix" userId="576d2837fcf3f825" providerId="LiveId" clId="{6E361CF5-28C8-4217-83BC-D4AB9B91CD73}" dt="2021-11-17T13:19:00.507" v="104" actId="14100"/>
          <ac:spMkLst>
            <pc:docMk/>
            <pc:sldMk cId="2404183672" sldId="628"/>
            <ac:spMk id="7" creationId="{510F0455-C2FC-4794-8629-666A25F3364B}"/>
          </ac:spMkLst>
        </pc:spChg>
      </pc:sldChg>
      <pc:sldChg chg="modSp mod">
        <pc:chgData name="Kelly Felix" userId="576d2837fcf3f825" providerId="LiveId" clId="{6E361CF5-28C8-4217-83BC-D4AB9B91CD73}" dt="2021-11-17T14:09:59.027" v="442" actId="20577"/>
        <pc:sldMkLst>
          <pc:docMk/>
          <pc:sldMk cId="1250998296" sldId="630"/>
        </pc:sldMkLst>
        <pc:spChg chg="mod">
          <ac:chgData name="Kelly Felix" userId="576d2837fcf3f825" providerId="LiveId" clId="{6E361CF5-28C8-4217-83BC-D4AB9B91CD73}" dt="2021-11-17T13:35:22.888" v="149" actId="20577"/>
          <ac:spMkLst>
            <pc:docMk/>
            <pc:sldMk cId="1250998296" sldId="630"/>
            <ac:spMk id="120" creationId="{3510A9CF-56E1-42A9-BAFD-ABDEFF4EEC5A}"/>
          </ac:spMkLst>
        </pc:spChg>
        <pc:graphicFrameChg chg="mod modGraphic">
          <ac:chgData name="Kelly Felix" userId="576d2837fcf3f825" providerId="LiveId" clId="{6E361CF5-28C8-4217-83BC-D4AB9B91CD73}" dt="2021-11-17T14:09:59.027" v="442" actId="20577"/>
          <ac:graphicFrameMkLst>
            <pc:docMk/>
            <pc:sldMk cId="1250998296" sldId="630"/>
            <ac:graphicFrameMk id="3" creationId="{4E6401D9-E4FD-47AC-A6A4-4ED0D32C360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b54d417c8401cc0/Documentos/Abcon/Panorama/2021/C&#243;pia%20de%20Tabelas%20_Panorama%202021_vFINAL_REV0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b54d417c8401cc0/Documentos/Abcon/Panorama/2021/C&#243;pia%20de%20Tabelas%20_Panorama%202021_vFINAL_REV0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b54d417c8401cc0/Documentos/Abcon/Projetos%20e%20Leil&#245;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ilana\OneDrive\&#193;rea%20de%20Trabalho\Agregado-20210915091452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71362309071706"/>
          <c:y val="8.2299403143140867E-2"/>
          <c:w val="0.51235996605908352"/>
          <c:h val="0.5725287339378346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2A8C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0E-4657-86D2-98A3C19FC08D}"/>
              </c:ext>
            </c:extLst>
          </c:dPt>
          <c:dPt>
            <c:idx val="1"/>
            <c:bubble3D val="0"/>
            <c:spPr>
              <a:solidFill>
                <a:srgbClr val="9DC42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0E-4657-86D2-98A3C19FC08D}"/>
              </c:ext>
            </c:extLst>
          </c:dPt>
          <c:dPt>
            <c:idx val="2"/>
            <c:bubble3D val="0"/>
            <c:spPr>
              <a:solidFill>
                <a:srgbClr val="0231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0E-4657-86D2-98A3C19FC08D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0E-4657-86D2-98A3C19FC08D}"/>
              </c:ext>
            </c:extLst>
          </c:dPt>
          <c:dLbls>
            <c:dLbl>
              <c:idx val="0"/>
              <c:layout>
                <c:manualLayout>
                  <c:x val="0.16052545602627719"/>
                  <c:y val="-0.12353778129461633"/>
                </c:manualLayout>
              </c:layout>
              <c:spPr>
                <a:solidFill>
                  <a:srgbClr val="2A8CB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0E-4657-86D2-98A3C19FC08D}"/>
                </c:ext>
              </c:extLst>
            </c:dLbl>
            <c:dLbl>
              <c:idx val="1"/>
              <c:layout>
                <c:manualLayout>
                  <c:x val="-0.22427984064450293"/>
                  <c:y val="3.4903467178510898E-3"/>
                </c:manualLayout>
              </c:layout>
              <c:spPr>
                <a:solidFill>
                  <a:srgbClr val="9DC42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0E-4657-86D2-98A3C19FC08D}"/>
                </c:ext>
              </c:extLst>
            </c:dLbl>
            <c:dLbl>
              <c:idx val="2"/>
              <c:layout>
                <c:manualLayout>
                  <c:x val="-0.18616961152992159"/>
                  <c:y val="4.4024083551317409E-3"/>
                </c:manualLayout>
              </c:layout>
              <c:spPr>
                <a:solidFill>
                  <a:srgbClr val="02312D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0E-4657-86D2-98A3C19FC08D}"/>
                </c:ext>
              </c:extLst>
            </c:dLbl>
            <c:dLbl>
              <c:idx val="3"/>
              <c:layout>
                <c:manualLayout>
                  <c:x val="-0.14405124547225343"/>
                  <c:y val="-0.1312593341928697"/>
                </c:manualLayout>
              </c:layout>
              <c:spPr>
                <a:solidFill>
                  <a:srgbClr val="7030A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0E-4657-86D2-98A3C19FC0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'[Cópia de Tabelas _Panorama 2021_vFINAL_REV02.xlsx]32;36InvCapita'!$A$22:$A$25</c:f>
              <c:strCache>
                <c:ptCount val="4"/>
                <c:pt idx="0">
                  <c:v>Municipal</c:v>
                </c:pt>
                <c:pt idx="1">
                  <c:v>PPP</c:v>
                </c:pt>
                <c:pt idx="2">
                  <c:v>Regional e microrregional</c:v>
                </c:pt>
                <c:pt idx="3">
                  <c:v>Outros</c:v>
                </c:pt>
              </c:strCache>
            </c:strRef>
          </c:cat>
          <c:val>
            <c:numRef>
              <c:f>'[Cópia de Tabelas _Panorama 2021_vFINAL_REV02.xlsx]32;36InvCapita'!$B$22:$B$25</c:f>
              <c:numCache>
                <c:formatCode>General</c:formatCode>
                <c:ptCount val="4"/>
                <c:pt idx="0">
                  <c:v>1485453305.5000007</c:v>
                </c:pt>
                <c:pt idx="1">
                  <c:v>2212429513.8600001</c:v>
                </c:pt>
                <c:pt idx="2">
                  <c:v>245374009.22000003</c:v>
                </c:pt>
                <c:pt idx="3">
                  <c:v>905304637.56877875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0E-4657-86D2-98A3C19FC0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54863988160568"/>
          <c:y val="0.19127747097093914"/>
          <c:w val="0.51292486268562121"/>
          <c:h val="0.5737876491737283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2A8C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B7-4EE1-BD97-7B669C47A224}"/>
              </c:ext>
            </c:extLst>
          </c:dPt>
          <c:dPt>
            <c:idx val="1"/>
            <c:bubble3D val="0"/>
            <c:spPr>
              <a:solidFill>
                <a:srgbClr val="9DC42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B7-4EE1-BD97-7B669C47A224}"/>
              </c:ext>
            </c:extLst>
          </c:dPt>
          <c:dPt>
            <c:idx val="2"/>
            <c:bubble3D val="0"/>
            <c:spPr>
              <a:solidFill>
                <a:srgbClr val="02312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B7-4EE1-BD97-7B669C47A224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B7-4EE1-BD97-7B669C47A224}"/>
              </c:ext>
            </c:extLst>
          </c:dPt>
          <c:dLbls>
            <c:dLbl>
              <c:idx val="0"/>
              <c:layout>
                <c:manualLayout>
                  <c:x val="0.14725450697230733"/>
                  <c:y val="-0.10038235045610121"/>
                </c:manualLayout>
              </c:layout>
              <c:spPr>
                <a:solidFill>
                  <a:srgbClr val="2A8CB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B7-4EE1-BD97-7B669C47A224}"/>
                </c:ext>
              </c:extLst>
            </c:dLbl>
            <c:dLbl>
              <c:idx val="1"/>
              <c:layout>
                <c:manualLayout>
                  <c:x val="-0.19658879014817207"/>
                  <c:y val="-4.7918089693510749E-3"/>
                </c:manualLayout>
              </c:layout>
              <c:spPr>
                <a:solidFill>
                  <a:srgbClr val="9DC42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B7-4EE1-BD97-7B669C47A224}"/>
                </c:ext>
              </c:extLst>
            </c:dLbl>
            <c:dLbl>
              <c:idx val="2"/>
              <c:layout>
                <c:manualLayout>
                  <c:x val="-0.21229637922587663"/>
                  <c:y val="-0.12129236407858802"/>
                </c:manualLayout>
              </c:layout>
              <c:spPr>
                <a:solidFill>
                  <a:srgbClr val="02312D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B7-4EE1-BD97-7B669C47A224}"/>
                </c:ext>
              </c:extLst>
            </c:dLbl>
            <c:dLbl>
              <c:idx val="3"/>
              <c:layout>
                <c:manualLayout>
                  <c:x val="-3.4741861130255042E-2"/>
                  <c:y val="-0.19503748961788459"/>
                </c:manualLayout>
              </c:layout>
              <c:spPr>
                <a:solidFill>
                  <a:srgbClr val="7030A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B7-4EE1-BD97-7B669C47A2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'[Cópia de Tabelas _Panorama 2021_vFINAL_REV02.xlsx]32;36InvCapita'!$A$22:$A$25</c:f>
              <c:strCache>
                <c:ptCount val="4"/>
                <c:pt idx="0">
                  <c:v>Municipal</c:v>
                </c:pt>
                <c:pt idx="1">
                  <c:v>PPP</c:v>
                </c:pt>
                <c:pt idx="2">
                  <c:v>Regional e microrregional</c:v>
                </c:pt>
                <c:pt idx="3">
                  <c:v>Outros</c:v>
                </c:pt>
              </c:strCache>
            </c:strRef>
          </c:cat>
          <c:val>
            <c:numRef>
              <c:f>'[Cópia de Tabelas _Panorama 2021_vFINAL_REV02.xlsx]32;36InvCapita'!$C$22:$C$25</c:f>
              <c:numCache>
                <c:formatCode>General</c:formatCode>
                <c:ptCount val="4"/>
                <c:pt idx="0">
                  <c:v>13350859.768000001</c:v>
                </c:pt>
                <c:pt idx="1">
                  <c:v>13298547.98</c:v>
                </c:pt>
                <c:pt idx="2">
                  <c:v>1945769</c:v>
                </c:pt>
                <c:pt idx="3">
                  <c:v>1736035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B7-4EE1-BD97-7B669C47A2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723515366155093E-2"/>
          <c:y val="2.389223081776248E-2"/>
          <c:w val="0.97655296926768986"/>
          <c:h val="0.7246371656049703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'[Projetos e Leilões.xlsx]EvoluçãoPrivada'!$A$2:$A$5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2021*</c:v>
                </c:pt>
                <c:pt idx="3">
                  <c:v>2022*</c:v>
                </c:pt>
              </c:strCache>
            </c:strRef>
          </c:cat>
          <c:val>
            <c:numRef>
              <c:f>'[Projetos e Leilões.xlsx]EvoluçãoPrivada'!$B$2:$B$5</c:f>
            </c:numRef>
          </c:val>
          <c:smooth val="0"/>
          <c:extLst>
            <c:ext xmlns:c16="http://schemas.microsoft.com/office/drawing/2014/chart" uri="{C3380CC4-5D6E-409C-BE32-E72D297353CC}">
              <c16:uniqueId val="{00000000-81C5-4934-82BF-7479E0BDBB09}"/>
            </c:ext>
          </c:extLst>
        </c:ser>
        <c:ser>
          <c:idx val="1"/>
          <c:order val="1"/>
          <c:tx>
            <c:strRef>
              <c:f>'[Projetos e Leilões.xlsx]EvoluçãoPrivada'!$C$1</c:f>
              <c:strCache>
                <c:ptCount val="1"/>
                <c:pt idx="0">
                  <c:v>Municípios</c:v>
                </c:pt>
              </c:strCache>
            </c:strRef>
          </c:tx>
          <c:spPr>
            <a:ln w="85725" cap="rnd">
              <a:solidFill>
                <a:srgbClr val="9DCD5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'[Projetos e Leilões.xlsx]EvoluçãoPrivada'!$A$2:$A$5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2021*</c:v>
                </c:pt>
                <c:pt idx="3">
                  <c:v>2022*</c:v>
                </c:pt>
              </c:strCache>
            </c:strRef>
          </c:cat>
          <c:val>
            <c:numRef>
              <c:f>'[Projetos e Leilões.xlsx]EvoluçãoPrivada'!$C$2:$C$5</c:f>
              <c:numCache>
                <c:formatCode>0.0%</c:formatCode>
                <c:ptCount val="4"/>
                <c:pt idx="0">
                  <c:v>5.224416517055655E-2</c:v>
                </c:pt>
                <c:pt idx="1">
                  <c:v>6.9838420107719928E-2</c:v>
                </c:pt>
                <c:pt idx="2">
                  <c:v>9.2639138240574501E-2</c:v>
                </c:pt>
                <c:pt idx="3">
                  <c:v>0.12333931777378815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C5-4934-82BF-7479E0BDBB09}"/>
            </c:ext>
          </c:extLst>
        </c:ser>
        <c:ser>
          <c:idx val="2"/>
          <c:order val="2"/>
          <c:tx>
            <c:strRef>
              <c:f>'[Projetos e Leilões.xlsx]EvoluçãoPrivada'!$E$1</c:f>
              <c:strCache>
                <c:ptCount val="1"/>
                <c:pt idx="0">
                  <c:v>População</c:v>
                </c:pt>
              </c:strCache>
            </c:strRef>
          </c:tx>
          <c:spPr>
            <a:ln w="85725" cap="rnd">
              <a:solidFill>
                <a:srgbClr val="4F349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'[Projetos e Leilões.xlsx]EvoluçãoPrivada'!$E$2:$E$5</c:f>
              <c:numCache>
                <c:formatCode>0.0%</c:formatCode>
                <c:ptCount val="4"/>
                <c:pt idx="0">
                  <c:v>0.14353163361661944</c:v>
                </c:pt>
                <c:pt idx="1">
                  <c:v>0.14927250236071765</c:v>
                </c:pt>
                <c:pt idx="2">
                  <c:v>0.20948496694995278</c:v>
                </c:pt>
                <c:pt idx="3">
                  <c:v>0.26307555712936731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C5-4934-82BF-7479E0BDB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2917391"/>
        <c:axId val="742919887"/>
      </c:lineChart>
      <c:catAx>
        <c:axId val="742917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pt-BR"/>
          </a:p>
        </c:txPr>
        <c:crossAx val="742919887"/>
        <c:crosses val="autoZero"/>
        <c:auto val="1"/>
        <c:lblAlgn val="ctr"/>
        <c:lblOffset val="100"/>
        <c:noMultiLvlLbl val="0"/>
      </c:catAx>
      <c:valAx>
        <c:axId val="742919887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42917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/>
      </a:pPr>
      <a:endParaRPr lang="pt-B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Planilha1!$A$2:$A$28</cx:f>
        <cx:lvl ptCount="27">
          <cx:pt idx="0">AC</cx:pt>
          <cx:pt idx="1">AL</cx:pt>
          <cx:pt idx="2">AM</cx:pt>
          <cx:pt idx="3">AP</cx:pt>
          <cx:pt idx="4">BA</cx:pt>
          <cx:pt idx="5">CE</cx:pt>
          <cx:pt idx="6">DF</cx:pt>
          <cx:pt idx="7">ES</cx:pt>
          <cx:pt idx="8">GO</cx:pt>
          <cx:pt idx="9">MA</cx:pt>
          <cx:pt idx="10">MG</cx:pt>
          <cx:pt idx="11">MS</cx:pt>
          <cx:pt idx="12">MT</cx:pt>
          <cx:pt idx="13">PA</cx:pt>
          <cx:pt idx="14">PB</cx:pt>
          <cx:pt idx="15">PE</cx:pt>
          <cx:pt idx="16">PI</cx:pt>
          <cx:pt idx="17">PR</cx:pt>
          <cx:pt idx="18">RJ</cx:pt>
          <cx:pt idx="19">RN</cx:pt>
          <cx:pt idx="20">RO</cx:pt>
          <cx:pt idx="21">RR</cx:pt>
          <cx:pt idx="22">RS</cx:pt>
          <cx:pt idx="23">SC</cx:pt>
          <cx:pt idx="24">SE</cx:pt>
          <cx:pt idx="25">SP</cx:pt>
          <cx:pt idx="26">TO</cx:pt>
        </cx:lvl>
      </cx:strDim>
      <cx:numDim type="colorVal">
        <cx:f>Planilha1!$B$2:$B$28</cx:f>
        <cx:lvl ptCount="27" formatCode="#.##0,0">
          <cx:pt idx="0">4.0750000000000002</cx:pt>
          <cx:pt idx="1">9.2219999999999995</cx:pt>
          <cx:pt idx="2">6.274</cx:pt>
          <cx:pt idx="3">1.673</cx:pt>
          <cx:pt idx="4">35.131999999999998</cx:pt>
          <cx:pt idx="5">13.534000000000001</cx:pt>
          <cx:pt idx="6">12.208</cx:pt>
          <cx:pt idx="7">13.707000000000001</cx:pt>
          <cx:pt idx="8">33.170999999999999</cx:pt>
          <cx:pt idx="9">16.681000000000001</cx:pt>
          <cx:pt idx="10">116.31100000000001</cx:pt>
          <cx:pt idx="11">10.976000000000001</cx:pt>
          <cx:pt idx="12">10.704000000000001</cx:pt>
          <cx:pt idx="13">12.91</cx:pt>
          <cx:pt idx="14">16.030000000000001</cx:pt>
          <cx:pt idx="15">19.157</cx:pt>
          <cx:pt idx="16">8.266</cx:pt>
          <cx:pt idx="17">40.679000000000002</cx:pt>
          <cx:pt idx="18">55.049999999999997</cx:pt>
          <cx:pt idx="19">12.971</cx:pt>
          <cx:pt idx="20">4.7220000000000004</cx:pt>
          <cx:pt idx="21">3.375</cx:pt>
          <cx:pt idx="22">56.206000000000003</cx:pt>
          <cx:pt idx="23">28.802</cx:pt>
          <cx:pt idx="24">9.468</cx:pt>
          <cx:pt idx="25">185.61799999999999</cx:pt>
          <cx:pt idx="26">7.5650000000000004</cx:pt>
        </cx:lvl>
      </cx:numDim>
    </cx:data>
  </cx:chartData>
  <cx:chart>
    <cx:plotArea>
      <cx:plotAreaRegion>
        <cx:series layoutId="regionMap" uniqueId="{5EC4172B-DC42-4729-B472-81BD49B0A6F7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000"/>
                </a:pPr>
                <a:endParaRPr lang="pt-BR" sz="20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  <cx:dataLabel idx="1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20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116,3</a:t>
                  </a:r>
                </a:p>
              </cx:txPr>
              <cx:visibility seriesName="0" categoryName="0" value="1"/>
              <cx:separator>, </cx:separator>
            </cx:dataLabel>
            <cx:dataLabel idx="2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20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185,6</a:t>
                  </a:r>
                </a:p>
              </cx:txPr>
              <cx:visibility seriesName="0" categoryName="0" value="1"/>
              <cx:separator>, </cx:separator>
            </cx:dataLabel>
            <cx:dataLabelHidden idx="5"/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1HvZct040uarOHw9VGElgI6uP6JAnlX74kW+YZyjI3EnuIDr2/wx1303b1AvNkm5VW2fcnu6HI6J
X76wZYIAkfllfrkA+vvD8LeH7HFXvxnyrGj+9jD8+jaytvzbL780D9FjvmtO8vihNo15sicPJv/F
PD3FD4+/HOpdHxfhLwRh9stDtKvt4/D2v/4Oq4WP5sw87Gxsiuv2sR5vHps2s813xr459GZ3yOPC
jxtbxw8W//r25vbtm8fCxna8G8vHX99+Nf72zS/Hq/zpi28y2JRtDzDXoegEUcWJkggxzOHnt28y
U4Qv4xyfEOwqiqhUDDGixMvHL3Y5LHATmzerelccHt8czJvbNnsZ/tbenne2Oxzqx6YBsZ7//eYS
X4n0WeIH0xZ2VmII+vz1ra53TQwfixvjfR7xzCyQvnnWwC9f6/+//n70AHRy9OQLiI4V+P8a+hNC
v3nf08JfREidKCG5REwwySnH3P0aIVecSIwldQkjruBC4pePf0bot4f68eXJfw7K51lHOMxyvSYc
vMX3BP+LONATISnFSnGEERVcya9xoPKES6kQ5lgJwak6wsEDbvn9v7+3oW+7x8u8Iyxm2V4TFneX
3xP9L2KB0QmRSFDwDEYYEoR+jQWTJxSBs0gpXYGl4C/f/uwSd0DLQKBF8/L4P/eLL6YeATIL+JoA
+e3qe9L/NUDmIOIyjOAPFpxQ4R6zFMQRxCRRiHDiSs7ZURz5Ld+VP+IdL/OOwJiFe01g3P7MiEHE
CVdKMoQBE8k4qPrLkA7OweE5QYAEJhQCy4shfPaOW/CN3RtvZ3d1XOxexv5zFzmefwTNLOprguZq
8z0V/DU/cfgJRhwL4C3XlQQTeZRuMXIiEVYQ6ZmgLiXHwfwq3rW//+N7G/p2EHmZd4TFLNtrwuK3
s++J/hexUCeuSyDhFdwVggEzHQURyk8E5FsukkS4FOIIYPU57/5nYpXtQrP7gRjy28vEIzRm6V4T
GleQa/+0QoTwEzZzkUJMgWu4+Ji1FIR8xjHkvy52CUZHaFztoAr5kQjyx8QjNGbpXhMav53/RDTo
CSaEKKWQ4gq7UHp8HUNciPiYAQyCMhcrzI6SXQjLkyl+yDn+mHmExyzfa8LjZvsT8SDkRCEJNTom
HJBBx84BeCkX8uH5bwGYsJdvf6aquUqHCn27Kx7j2ryM/ech/Xj+ETSzqK8JGn/5PRX8xTCCIUwo
gjFijAI7EQq6/yrdgvp8LggRxHQGL0pwpS/DyOfOjjVvlo+Hx3r3Aw2UP69whM8s72vCR//2oqJv
mehfxQdcR0DhAZEeuQQqwS/BmYt28ClIAgSEFQwJ18uXPzuO3kXxD6TA/5x2BMMs1muCYXH7ooyf
AANBUJIDOSFKmEDwD0SML5Fgz+OESBeqR8UpJi8f/4zEoil//0cdg5/M9cUPcNifFjhCZ5b2NaGz
+qkNFffEVdDVQpwrVxEqj3JhBtkXl1RCDFJSEegyfo3OysS///cPpMIv846wmGV7TVic/0zCIicc
Q6SA3IsI6JZAN/HIUxh4EriSJOAlgspjzjqfM+Ho9//9Az7yxdQjRGYJXxUiqxcD/QnchaEHj6UL
DZW5DHxuJ35FXfREUe7CK5RC8YLUUfZ1Dm2U5s0Kgnv8Ay7y9exjWEDMVwULkOzPKxnRCRSEULkz
BMUKdo9qFM5OoFLEWFHJ5obkHPu/TLzOdxBMVnCi10By/INnV99a4xgiEPlVQXT3oqaf4TkcMGBz
WQLHU4JzeXR4xd0TpCiBaI8w/kan/gv9fm9X3256fTX5GBWQ8jWhcvUzIwyGVouiLgK3gZpEQofr
KMLIE6aEK6FfT6F9/Jyrfek50DL5wU7LPO0IiVmyV4WE/p4l/sXiRJxgaHpBTkWgFQllCDnyD8pO
4ASLQhdmRuGYwebW1e//2O++t6Fvu8a/Zh6jAdK9KjTgGPSnBRR5AkU63HaY63k4xlL0a7cAMKDT
5VJ4RxEp/tyCfKyLXb5vH34g87r6Yu4xJCDia4Lk5uInQsLhPIQriA5wzAtn6pzjI0w43E9BHM6A
BWaSwbn8y8f/1fn61/2UCwPXc15e+FZ4+7a3fH3J5Z+LHKE0S/2qUPqZ5aM8ES6WULIw+TmSQ/H+
ZYbsQoaM4A2p3G+CZIrD7/+n+JFOy82/ph4D8j+8hvw3xvIlmX31yl+92QV3JOjzH7iRwuC8V4Fn
fIkJpydkPrBHwgWmU4wD230Z5F9uWP37DX3bWV7mfbX5/+EXtm5uXmT/Fin8tZgOJ7hwEwvqdyjM
KZXu8bEiHJ24XDDoGIOruEBdUN5/qfcbA3Vi/gMx/Y+Jx44Awr0mMG4h3n1pdF+J8wNeoCA+KCUg
tHOBydGBOxUnMAoJGHQd2UxOR7X77WMdxuUPxIw/Jn61/V/fztK9KjR+4jUhh9ATTil0GKVQz5dN
j6I5gzYkgTtbEm7YQffrT+dYt9DVenO1a7MfyLC+nHuMyf/v20L//u7pH5d1fbh/s3i+5fvF9dPv
jz7zMdw6Ppr6PWf67Gebw69voR6koPEv/Gte5itmermJ+I1Jj7vGzreJxQmU+Qwg/HxZ2AVv6x+f
hxgUndAZc6E/9scxWAHpWATTyAmcj4GPKu7C6Sb0dCB9aEz7PAanZ3AiQNV8vPn5qPmP29VXJhtD
U/yhlH/+/03R5lcmLmzz61vCZnotP784i+nCERx0T+FyDWdSQklF5/GH3Q3c4Yb38f+iKVfhVAWF
Jg69jVwcaMZd400Bb31RxoEXufR0Ms4Hm4vQV5Pjp9MY6j6h1A+oKj0ct52ezmiQ+1ZE1nPTwfgt
pbmGhm2tLRqWXESVh1Tm0071Xm5R6eUhlUuUmniZONuhSk/jMLrumrJfqI6SBVxSuZqCbZ3L86zu
3lW2uRVBvk767FIp6gs2CJ0VTqHLoH4cmON1wXiVjWpcRLZrNBbFJRJN6TduvK8FLzUvxgUJ3F5n
5TTp2vaHqLO3PBfpomBw231Ua8lgh06Ja93nujCx8UuVRTqnhe9Gg4/T9KMgca/hMnmhE5Yd8gmn
i4hX16QzbDUWg+vVpBn8MJF3qOkeGwh8HipJ4w/uA6VxpkmTXTBc9j6uhfWaIVmFbTR5YdGkXpl1
y5gNzIs7qgeZBP40laX/qVNF7Y+46vSQtp8cVnhN6XReMAzCKwzTTKLUpwk+G22kdDrooUus7wRp
4eWudTwzfqrWYgw9Fgvi4dw4vqWDXxuDdDQW1KOD0mFUY99t+6esIQea0SsaFp1uCzz4tMD3hS0z
nVeN45d1dBoPAum6GxPdFfRjRVrXr9zowpSwR1bCQmOlVjQP7gJrr1iA4GNVMXhJR712hGHDqtIL
bLOISdH7KXWon/VXKKIL4wpXq6Ao/Y6xRSvU5I3tOPiMytzLcvueBXmukwQ3PhelLzOn99ycrlxO
Co/Eeaq7KHpf1yCfGdoF+Jjx8hEWiNrwdOLU1X3drKMpcTR3Y9dvI0DZTafGD4JomZC+8tJq/JCH
stJBTuErHf0Yd9Ooyyy6D2ow/Ilipvui21AWGT8oi0lXxpyj0Lp+MapEG5XeyWFjhQo8PgUtmJJ7
ZfEk/MwZuC5JtFWk6X2T57dBI2udpbnrq64/D/h4QVlwjmvW+BmIqt1sPwTtTR6tAylDn2Ovqppt
VAqmjUXEJ3m7RDmhXjK6g+/iSaMKzKKR/ZPqiPDwmDu6wdU6K/J7MXGjad31fqeYpzJwxb45m0Se
+lUSfkijstQmRGe5xa4OQjDbsY9CvzGxzuLpuhrDTY/oRaf44E99N/igj5uxDLVoosesHpsFSek7
xupPcTvbZhoa3Xf0PgBq8GTgWJ+1gH7o3uZKYK/tDPb7qD/rJ440CcOtSmXoFS3oBkm0wHmvA4sH
TdREfEbCm1qCRgon0gUeUzDi5I5k/fkwTZu0AiProsHx3d54jQN2Q0Kb+OF4rkZ4SnK0M47Z17y4
wUFT6WerNIR1OiiTS9NTsyits4ZfCSm8us4JGPQyn/oL6oLDR4M7+vGUf3KlSD5PlVk5aFmOl/1U
9b6gBnTaC23qybMINBzJnvh13nyIWGl1htkyH1ylo2TWfu0OunTpJVPdeSEKqd0KFlHcbtqRM532
4GdVdcrCevJJU0fr2mmugXQ3oo6uFCmYh1HQ+ZhrYlPsO52bap4Hm8SxVhdlHXpJWFc6zfBN7Mp9
27SJDnkZ+GmmPENK47lt3eg6dK5wCHYj2rLy8ybW5XRKS7+UtvX7EryGt9s+4cgTAye6Ys1FTGLj
QRh5R8ox1TZjrh4c97IbB+LzMjfaFNEqCvMl6irsMzUNfkzSpa1BSDsOABqwiiJj7aemBsoLMi8c
gWOceso9CwYZmNNpNKXPUrf1BHG8vq8h4giAtw2XIYqsn+Rh7KdhoAsyPXVp5fo56U6lm1IdCqk7
EY0elsb1+yrPPae8m1qsYwWkG0WwTRsVha549LF0ReXRUfhwvjv6lo+lbiy7DeXwPo5lqWVm9okT
FB7nZDEw6VXgTB7sZPDTWr7rgjrVrbGNDuLgqg2s47egvzGNb0SPD27Qt15fSb/HOAU2diuPpeES
hTH3Vau0GIrSS/hDMoA3Pe8uZSj1VBlvM+ACv2lz4w/hvs+lXTgDQh4mxWkelsmiwBPXFd1y51ww
dyG6CPYQgppy5MbeNNJtn4O+iilaZJGsvCQBHY09uWFddpXYYY1TcN7QSY2fJeOFZS7XXcU3Khhc
HZLZkzrR6TqOLgtabCrk5F7vktpXuLoY8wZphABduJ6lGxmnfj3Jxu8RcH8Qc6/obO/zQLeiGvzR
dWO/Li9z2y+byg00FCTMn3hferUia96DpKR/NwUN88Iqt+BqzrWCY15YXcWaxvk9ScpzKsALszQI
vLR03wU1/2SZ1Q6FOEFSXGo6VpAMoQOms+uZxgutXA5GAu4CaIxYeV+1eazdBGwtyByuaTNeCNrm
fll8KqNy1GxoL6cKBOEsAXJMxwUvROO3fNiUTYBg423vx66aNI7pNXfa64RnWDPhI5uWfiLYeSo7
IKs5CEIcuTSEpAuTgcGS0vp55oI0EdUTzrCPM156U4zWTiFrn43aHWcDb1LHkyL3gCl6SLv4fVgn
esQgQT7R5QT+5aW06vy86CKdOfJRhYP1o/u+c0OP5/EmHGgNlMrDRdpTXYqaeCXvJi+hlWdsFOpx
sPeVgI2Vtdt5UZl4pQFug7pc6IFXG2vJhiUk8+IcmFp0Y6tFAEQ1B/XMsZ2uunwjovwzCbpwoOI7
KFvgxpTeM6Umqm20PZuc7h3vgeZUFF48EyL8zoqvmqIBa6yRZ3GxIHFa67jn11MOblnZsfXGIYZM
Z3b4yKb+MC3jkS6dEjKZZ0uRfRV5hQBmnHMKMeDeK4Xr5aj1FFOjV5Wp9IK88589qOCAXz66K9yS
yGO9BIoeLXjzbF2q2ya4jT2jujVuusR7ZuYxgQ/QulnRKPCGMe49UQBczYxO1/aad5WPp9jVrikf
W+CIIYrfO7LDfh0j4JL4g5M0d+DRtT//roF/3udO56cF3zI7JR4ugtpDoO9BRoU/xkGzSknhG9Lu
WidlG5vV2yjtmus4g7grmrRZQkrq6pLV5RrhpLkeJ/7ITHTDm6ldjvOTpmntNuPhY9WMuR8iHCwq
ZtJrM/9VkgxDHO1aPwJhgR57vKFqYldl0fINakt/TDj7VC5DNplNoxYl5M2RFOUmTyADol3qLnon
yhc4yiHjbAXRQ0vrFTZdtu7wuIkLOS6nqNonqKq9CSmvrONpWSWWazX2sL4J0kWtMqpZLXKdomb0
AtGswjJkmzpoL5OmqhctjeOFScdtkspe51FTebYrHxCueo2rcFwViqQeZCqaQ6uIIgNYThxILYaM
JmECX9TovEd1eNHGBfYrQhiEG/m+T9V01Zn8opjSZo3HdljHY4LXfZ9aPWZt7BtnGO+cVNZenCi7
tLYdF83Y536gRrLGBaaao4T6ZBD0nc0hqiaQbbeVy86pKeKzXsJKQLCnFPXDBUqjZJN2U+fVtyO4
/oIZr81gQtNY6csBeyNOXY+MqPJVVW27pr1HZRtuYx4mXihSeyYKdM6lsouU5c4yK1m3CgztNmMg
D0Vp7abBJfU6NuFPgw3XYySHRSlD9zQv3KcyDD237rp9dKsgN3WG9MaE4n5yC+EPaSeuky59QG4f
auL27CZo3MgPMMtvneheVBZ7oSqcmx5qh0VDh+zSsnViW8fHYRrvlVl3QdssMrgTssYkik8HlJz2
aYchh6qDO8wS41GcpXdFyv0s61JdchHssyi4LeosOa1CHnsNbaZFikN8XiWoW8Ah+caRE7kZ8GAX
GTbEm2x9adIkeTekTuPFg+6pY27aUblLWaWZTjmufGpZ/JGBT0lOzkzWotsm7+2yDcW4QSG+HCOE
rrux0Ymtw3fQYQG+MINd5eqsrrP01rJMJ7VE66Fus0UIqVc32bNoSPstQuFlysJ4OzQUfL+uViEe
O6+ceV9DnV1fgxFeOTZtVqSEuIEWcYX5aWKyFIqyCK0CN5VbRHulWdGtUVIna9YHeINSZ4Xh0r/v
RHW1DZ2yXEhk7iLpZF4nY3nJ4+HWGON6KuyaRURqsp1wsYxqSpfA3M6mFmGvKWtGX7q4XKVQ3S8q
XkSeg22o4bdsjNe3Si2jVrmbSnXhxh3CVSdGsnCy1IGSJiNaFSn2mjblqzwJbmpGixWVcQtB3+nX
rlV8dvnTqgjLs6ms0ZJ3oUZlybbChcCZFMWlIzN6MXTuSvXmMDZhuA4ysyFTEvvYZO+hP7DL86J4
P4GSi2iC7kDEh1tVi1Xdq36b27L5MFTcegnhDwUcc60Nz+Klw6BuhQ2chwagHHsZbAa3Yp7Jx2VP
6+luyqN3qWI9RLZKnkbYiEUHlQMyzaKrZbQAOrhhTthvaxxbcNJuWISo/EjDcpHYvjgzgzrL5dAt
pUynVYjSVUuLfpGoSUCikAU6o5WzIjaDcF25p1EUEg+F4ccId+O269WHVCZ2M1RFpqfxLBLoMOWO
2KTgyr4z2q0rFsgZi3XAoVqeTLDGCpgqMYgsuinRMqh84mTMy1LYTN7kS9pFKRif3PGk+8CqArLT
to6XYU2wFqOpvDyfxjuTxocCmhplHNPbLNO4Tuvzvoih1Cyqdt2YbLiYgM8cRk9Nqog3VJlZxa4D
ioIwvq7LodSkoOkWvDvyS2e4jrGJ34Ed7IKoPENj3Z2jQlaXVfiYOcLqJuvGT/U0VNrJy3AV9GDL
si6zm6QNLpMqvlJxNa6yrAb/DcsPWdLblSMUVOySqiuoOdYhpJcbFdm1SlWzbSnkSX0UL2kxmVOn
L7clJRAGLaXeAFvvUpGct+WQnI+q39B0YJcBE6tqqM7rOCh1Pga1HxQs8vIUoSueNNBcktlslvFZ
WUA3IAmT+6GaTut22bRNds4XUysszCy71YRV9VBhoJeC9ufgVWShJvN+CKryPnfabUTAb9quC8+J
o5Zhy9BNRbtwla7AbumiG6J0XVWm9kXeHoCfk4Vt23Y9QjehpeG0NkHQLEVQkWWTT5WuXSsvwrtY
CmdbRGkDeR9k6RwC9TKVk9Ed6sVyjMiO1qnYthn02YY+wjpCJjqV4xCd5lBheZ0zNR6R4b5rBb0c
0/CQlGF5CWXM1AR+O0p3K0j16EzlvYwt/zjZbpFEGd9MhLceK4bOa7jqddv3dgO2umsUzbZ9XVzl
YCfRkGyKQqnT3gnVuQmMR/po3JKoL6C/EgSfYsjG1307RLrN2LAycNTpB3IovdJV+TlAka2CTD5i
kUMWq4IzITMEjbN4FeBoOle8aG5biAzd1IKvxMlF3UNTUY1lvmSl0SQZJ+20xeiRuvHSsGCaV+Gg
ES5bbXKorkwLJc46SavbsQ1A0Ym7q5N9boHn5AgP7Nw5qdws9RWESMMCskVTD+JAO6bHUIdxcZ7k
+Spo5hy2QeG2TznwZGJPnWKUugiDcOZD7CM+QUHH2BO0FjYxzdhFSInxigjYy4FGVyZHsH7kTn4P
jKpjOqwGw/tFJIY7lfXQ48k/VqpZQnaktEni95PzIbThQYzquoY0fKDToaTJ3uDw4FLoO47TIYKu
CYl1nibXAQsPfTgc6qZ/SlCyL9JgkbhqI2V/APd/avLSQ019Bb8jee8W/WWft/7UJnsgiYNxqoc0
wPsCbQrrfgLs9g1krq2QF23RvUvj4D4axsMonIcJdZ+iMj6goLgURezNz6G43Zc09MaUXLlxto8g
TatwfJOp6OBOfM9b9thkzjIO8JoTAeUDDh5YhQ6Ds2pNeg9Z4WOXECB7KHdiaFwKcT8gfKB1dIDm
92qwULAZfIiSAQKWuWxZdDbhfEGqfB+g/DHvw8MgoguVQOEPaiA4hcbyWO2dQV5DGxwq/GLfOOgw
bw7OpQ55X73D2UO9gqRxN9YZKAFqQtykj5j1T3k07sISQapfX0f1Yxku08PI2ws7QuUzry/k6DM2
nLNu2M0qbFgS6pD1kGxGFw2Hj7tOvmeou84Q1dAki7UzdLsCFaFOZb6nASw0ocFukSFXtR0PNJp2
2XVmiwew+D0lWaiLzN6o6Akayqdtif02xYc+h+3D27Yal1Jk54SgwxhAwZR96MvF5AyHlqR7Yemh
kO3TYIt93bQLsLhtV6pzRqwf5M7DrIjajIeWKzCE7gGdJhl9eDJdv5uHLKPPwxP+iLLgdn7UWLwr
oLUHKcNwaFi5V2Q4TJk5lYouKjs8UTGcTipazBsKyfA0pt1lZBw9b4Wg8qEJ+B6nxeEwW0SD7Lbr
0LJn6OCwcadC8whJU6Td1tWiZNcOb2+nNl1O4Yf566hzHhI17qDz24FyYoJ3qqd7OToPJkx8WeCL
gsXQnRoOLjRMZuM0mbuPLPqESj8EnXXlpIscXc1Siyx+NgMCUXdM2ZLHajO/Ewfyjoa388z5lcpU
kOA4dwg3n0ak2wY/K2dewZh6PcRmxYx76k6dLwGZ2ajmMSjPt7WpFs9ag73PG84q0HXkQCYrvHLI
PVqOhzjBh7Hud/Pcwai1avhy9iSbZrHuwJ0yps5iJ/ZnaXow0ElyCAjhFTXxqTHZonbBRERX3IMF
P0bKrkRzgHjnc2c6jNlwmM10l8h6Web9NuuSQxSme5Wkj3zk19QpoSANHuZnoQVznUx7U0J3Brdo
F6btE6vxgUjrw68xnk+suO9680jzaXdbD+O+FM2Dk5i9GWIITp964jykFh/4KO5TPm7oVK0mHt68
7KJKso1N2Eq1eEFRA01VdCAAKahqT6vhPk0rfyymy55byJJhMEb1pbRZp2dYZqucBD0EArw4DCcv
lZ+aYXoHwWFHgvzUQr5nKhesArpFEfQiOiUv58EZyFgMTypyz6PaRDoI7NNsH90wPJARL1W6n801
iGD7zuefE7BOiFcXDiSCbVbCdrPNvKMX2ghM9lga9KmCviKYT5Jqw9A+rUCYQd2XUffk9PVpmBQL
BM/mV9rBXVI7+hk0l2Zbn21BDdAspuImCiC9hV3OzFbI9ILYyqtTdrAJfDFsnwi+mDL1oQgRJAvB
Q9/Ljw30x4DiEycPdZJ3u8yGH4h70/PD5ABFZtG62sykVKUAqpimQ5xG+9kU6oEuWI9O52dSOnB6
U17M8SSG1TKFtFTFDY+DBzKR548FdFiyMTidGT/vwDukfEf6i9lEZ/+bkZlKcNs41kMV3j2jMWSP
oJGiBVeMu/c2e/+MH8K7lnSH2dBNAm310p7Ob8+zcdq+izt5weudaod3gcS7hIyHZsz2zE1iPf8Q
pBBCOo8P8SERwJp4ggQEwvaIpms20zxrs33ROaelrRbPMcoUkKyHp0l0K0N1NxPs2EXezBizX4t4
PMzRYKzTsxJOdlAM0RCswpjiEUJqlu4pRIDZdgeUvu+nDwloSYIGM57sp7DbTWhTO8hz4TQynZTO
+3w/R9gIXpsVnUMa48pkDVnBgbrT5003YoJCyTmf9zdvghfmkQVqBd3BtQWGmN1h3lQpp49TuZyT
pTA8KyJ8OTPvbIEJks9v5MA5hk3P/JLX+VVlCm90pi3u2udnyEbvkvhx1vA8baakGQVoEd12HYOe
dntaxIE/LzcHmjmolAl0Ds1H49SrRBX7OZbP1Dp03VqQbDWCe88EVIGT9VmyGJrybCYoisbD7Pad
WSQO/jT22Z42UF9YtYYCGlpoHwfAMovN3lbTLo5XUVvuZ03HsJih0VaUwbKFvc3UKSCozfusG9j9
eDfHuHkvPfRDFJzmpYNcBCjaNsi9zoAIux4CqbWHCZXvIM2c7LTrKwHHDmW3G5z+bKD54sW6mfs5
LcqnW2g4vJ8dYDb0Jm/PM46e3ak0qxrZ+xlpLhPYRP9kZbkjy/nlOdPKsq0Kuo9ZPR0wandxmz/2
TXhwXDh9nK6C/0vZmfVGjmtb+hcR0EzppR+kkGL2mLbTfhGczrQoUpSogaLIX39XVNepg9ONe9EN
VBbgIQbJErn3Wt/aIYdTNw5ftx9TjcuAyV9rYPdksDntXbF1Y5RnKuyfuIMBK8cYPoi/QkcwqDGX
+px1sFuCCC5CHAh+TaP0zzqiDHGL9zj3SVc4du2QkEVPbi8DxdvtcQXWro4OZhQ/mUqScohrGLNx
uIvGdThQ1z8vgW7uO/aD+Yk8yGY7SXHrTGs6VZkke9IPd9lNwVk6s5XD1IxVO4wOrSspJ5hRx7bV
YT5g3kkVTC3kRp59j7E279lmymH0+t1UzwzdWruc0xGr9UDX44Y28TGcF52HhIqLHY71+rA5vICv
Rr+EdhDvAStQNGqj2lNL+zxrbc5TOLcTGbrdRAXc5NQsWe6wU+3duN2vQbMfescPq8h+LxYt61Kr
fSdNeyT8a26n+GjmxJbe5l5lOHiFIYvee6Gu4MlH21pmUfMQdElYmiy6G+dk2q1xY8qZym/FOl12
a/PDi0yAGgFVmI1NLhZRBC5qdv7szXCHLcxhGcNvDqeyb1k+ad7sJxQYs4suIZnuOnS6lSOZLLyg
fVpak+xj3t732fDU9MHPVqV6r+ZG5E3avXqM9Lsmi7F29uxu6eDrtL34iGb05mMMS8WQ5NlTHP0s
g4OXDvMTT+Gphn22FmJKTo3KstzEei2XFI2vbbbCTNj/5pFXclppntycbyG3igX+iCV5+NP0zbMd
k4d4GtPciXrZmfupDcuQDtUYDrZCh0qLMYggjcL7QEUb7EcaAQgIJpRX6P4aU/Q14XmoE7Zv0XLl
kFmOk7lXgT/tBkOOggCfmKI3xpMe0lMr8pGYHyroA0gvoUB9119Jjz3cYxEOZPWf4X3KbmDHOovq
krBXPaS6gL+ah4kBKIHup1gonCetBE53tJRNOgw719v9AmYGVuN566N+p3vDd60RAB2sKNssCHK4
HpcO/kYZDP4fYcNrNLd3fIKO6sn1rU3i30EyJcUYm5/SBDz3MjjNU2jv0ti2eZ3hZ7ADnjplPxUT
MUyc4XGAp5UHFn0U67pC1/GzT6FkR7UKCjqRV+iQU+6101rNnTv0PVO7VvpL7kmyYxn/9FJsaprU
NOfbioY9QrnWUIYGLv3Nbv7SZuBjuoHtqWhQ8Y9DRTWFDb2IczOH6ABvHiZv4fF6em+aPTcR39FG
ABhw01aQ2oMV0zJYE9kRWgy8Bs6HPO2758nikdng3oYwuLmNBG5fl2NL8OHV1ivUKVN6wuLVjap8
ssFVcFUzu6Yc6O/YhGkRBreXBbUz+UeDSDj0FnxDL+mxI+O3VOpgNvz6OqkXOsMCjhSO2qawFLMA
gtDtsoY6+k1aeY5hqnkLvPFtpHVhWpmbFP1zfDPVeFO1ZAt3ivI1ly67I55Eg9/xXU+aNgcKcB8M
8QZqpNeFRvlP5+3IYf0CiQEZkRiFPm7q0WdvtjCwPo0BFFHXAV7ei+4QGXk2A+5FCnrFV3FUxEB5
iLdymDPdLwATRTfotFgAPvDaXht4Ovlfh74wdQ0s3GWuB7TqNs47O2e7+Hl2gzip7Il2WExh38DM
UbAbDIxZ3KxeWDTeY2pQgK6EtaVZeQfVaDV5O4TV6OqvCbLRTsbjR9s4bz8RFaABiF2uW/JnXfah
cQneqUXNxkdZoPYgpU+aCD/QEAcXSI+mLcc2ZbvoaqPhbLu1Pcz8tKaTPs2yPwUy2KplawrSzC8s
aE+xPyz7ZF1OAKwOS72Ru067n8Kl36EjpXHmWQzwPJYtgFWt4azHYjipRQzVkNlfKTVwjmGd+4Lv
ZDq/m471lWinj6UJqj5cS51xCXshPLIWdiv8jweSLueuD8q2mfZBPLxya+YdTV23Dy3We51m9jjE
Ghr0xnAD2HgXd9C1XLBgI8m+s82/EyY5hpImB7BJOpbP6ZK6alW5Vtw7zc1c2SybD72nH9dgJAcv
tifE514TnQ17toDU2LxkQUvPrtqaKLet5+2SjeTSS5/tKr47F0tUnO193KQ39SUpFPRbuzXfyEcU
QcL4o5nnZxn7Dzxs+X5wE+q3AK2+NgVJ+zH362Tej7gIKJFxRacVlYlHhopHWVjFM6RYaJBp0UTJ
8pLpAfKSep8zez/2ery49yl09JRM77375E5Fp7SL3wKXRLmTE+6S1a/qYfyTZttDWE9LMcXyXRHI
gL5yFxpPpgpuOm9Nu9LTSwdcjoECiLByLMnPdOboHBJKAByNhQ03l6eOuMKtial41/9e+YPeMiic
0UctUZmCmHqrU3VHIZ/C8ZloHg/9gcGVLZ2/wmMzQQKiKoGc0VSJY0MZLSk9BdNUNlixmL0yORXZ
GEAkowcy0ZtVCoBFs3EpTSJBt0T2YNIUNWkaHq3YsGByeWazekmVfNH+cFAMO62sIa95IrlukXxT
UaRBtUAKNVJe4OAPafgaYKPcyYkd10bNu4xDkID0PRH2S1LyitrlYAdBD0PYecWwfQhUB8W41QoL
GIFPyapaaxxe7BzUoBkVEnmqw2MEe6kYvcyVq+8eDAGK2EWLKaC0Bh3sJJTzFeGZv+/nUO25+NJb
ffAo97FgzqjEoIDHUQPfBDoiWdCH82TALkPvY7qwMlkUXnJGXRj07NtzDuK9u+sS/dirWR3IDGc8
E+ysxbR3IZ+vWev6vDdn7H/4g0Jsiskd11ceuHAXNjOHAkgPM9t2C5a9pW1E0frhaxfE13WOHrqh
Lcap949Cg0vjklewAV4caTF/BmNv/6Zq/wML/RqUnYBS/j13958v/9f1X8N8/3rYv79/m9z7769+
DBL//Y+/8t8+0e3t/PNM/x44e8Nq/3mv/weq+79HBP83HO//+MP/N8jXx3wNxED+GRH8fyG+/5rH
8G/E9++H/A34RjEicAGCih79Z4rH34DvLU8SwQq9BUv/GlMLiPdfgK8fAP71IIGC/I4gZN5GFvwL
8EW4HrtZgKkToH+z22y8/x/AF0MpcED/Afh6GY0Q1L/NEUGGD0/7n4AvIzZNtWwSeALztPNDcCwU
ImDZROOhHcl0abboJ8mCe7cl269xjQsmklNiFZoNCwsJ27OXMvG0itqcU+mZPOgOkc76x3GY9RmW
zjcP1VIqiGpHR/qu1C2KonDo1H6uU7nza/uogzk7zh7A36QFjBL16NtYs+4Xz303lASXkcN3CoHE
4PbCUteoulw5eVxUOu42FrKdXVN4l1CbqoG6NPfq5Ac341LFTKEEd9fEJLs1/BbAXAqQNkERjB1K
7/4hTTtW8rF/la3oKxRcXx25fdf3i9Bb37nlH5zhnpXzcZu1V0IEW6uAuruVTn+8ZrJogoYwD2oy
lUp+DHGz7cFKb9UIM1VNoV8NrJsqD7RMEcZigzRZonc0uZ2jZKdaa89qFe4sgBflgfRpXjvxOkTy
Mk/xeVhVc1H+OhepiD/BYtevq7f89Ls075oJZIA3jijyF5gdY3TQknZntwY1mFMelQ1bP9MJYBON
V/YEEOJ+WBZXdVT51bzWwHAYuUcbMQPU6g+NmMRp6A4KfvYZybVvvzNenvjZdlzB4hQTpgfszFY/
2c3/Voo/NT5KrmbQaAu7qL0LbYpNP96yV9EsF7gsZNdQ0Dhh/0OP8XTqXAdfoXZxIUm3nhjGgbPp
wHTHwCviL5jOy3sYhRxMXwvM25yz2gL0kN5+Awq/X6T4iS7P3Sfc7PsgAXO3kDxNYV4HcgOG2gS7
TG1fdTjd0HL+bLiKDl3XXrb3eJQVjVmljV6LjaG7ateoSFvwvLIZgA6v9JzWtgdGyuMbKrVPQ/1J
idcXrbd8xXN8mG147MSax81UrZO4tou8A0ProzOAB22iDwlrG2MsPTBHIyrG2avqrn5U43CMt14c
VrRYJkFhM3tfQWtlDkTh5QzgVBS6bf3CpcFY1rTv0TyUvvHeJcyLXcf8s7XU5thfRjhbiuScbLCL
5WubbG0+OuxFdk5KR38FDdOoXrkFW22OW3Pjr32xJwnIv1Vd44B7BSHTu0v1DWFPb64VSPYu+j2Y
lOYuqY+jv8I837Z8Rq29geCpRN0AIe++EoC6Im2fhcJegwajdK6Da9z2XiVQSOwboXq4eVtcRO44
dqghh3pDfcUvhAVrjpLsM8m2d9ClJ4M9D94qz+NQgMxqknfYyXDs/LslUEnlJbXLM+/BDv6jMNk9
jEFgFDq+NzQEWtO3P03vmgKeO81bEL8yGbe8G1UKHrzJJdVNMfT+r5pPqM037wP5gIOiXikoyhnD
AFxP/KE1y7JLTZtPxE3XkNsF2u2nTZtPf13RnMTjpacP2HCbu3WbrrSBOBN7h2gRLURWwvfs2nQC
Zq71onzq63Mklsc2Vie4eDtv1W9jT+5wdtsS0B46/8E+TRRWb5gU3oZejGa8LqcQdL3gDYg9BtZt
4cAC+rrmhRf6APg47ALFRyhCqIcJ2/yDt14i6VfQ9z98kFzFPFFSNmK+qWax2aV12S6rBwhyPqo6
ySpv3h770CNXn+2IM81u4uycTPrND+BL98Aocp+/pI33GaCxKnoClaW3UHUYqsMENFQYiVPckTdP
NAkML9/Pu9j54CmJyo3fHwQq2gJ4hA9ppamgahzbGUmCsWuX+6WTv1phnzJgI37Sq70DRh/2ycXs
xglesB3jC9CWV8dxEcDWxYIUVVvoXwm5LRF0e4pG0Ay19zjNfKxCV3cl16fV51cYwgwkvHxdfPMG
tP25kXXeStfvmXN45sJ0K9unTkicfvXiUrH3jervtADxg7FNb+nwJ6lnSCxOgfpFlCIg86GLpx8b
430xTPIcIICBUj7wynpCNyUadZpgAhcmnrHmRSMvJ53eg7AJkXfJVN7B9gKtCNI6q+UvX5eyGf3C
IHBiEuDV47z8brFclLED6dujlYDkrS9Ty4eyD7Jv0+JQsZLcz9H4YSIIIF7WVLJefsgUYGCg5SWI
FK5sPUe7WPZvaE9wX9r5ceiAVWXh9lsE9DLiSYvVD7C5TCOKQ5pciAJ3btpY5OjO3tHYsGT7ndW4
IPBPDvIhXbaumtJO7rBx0n2/3G98zWDaxztNUKIC2j/13D8NhAG4TLwlT2k19MSABGXH1G9SWBAw
g/vwMDj1K5DYmqQnu9xGkKApsUE+dI07edv4o6b+WDmwotKIXCAokTrT7gjHpbmlwUOwQPgg92bM
QJYQEe5JSj/9Pn0KY6WKXqUP8xq/JWv0nvm/vYQG+7ARD7pzey2TB43+pYYDn1EBlnEO+n0fDa6a
UPsU0O1LKbQoet+8JEK8hul8L7DXtr35c3swINK+8CJIow3CITYS84608ztQ48rPxJllbXeGZOHB
HazmmKH9b+Mc49tcHi9Y7tOkhTgxQu/l7rcULZa+zcgy6UAdwFlwetfcHlnruDsSHYGce5ji+MiN
B9Q/w7awQOvcKQP6fQqfN1gbN/UL6SAPNHb/OCn7wRsomNDIvhQYyCgZnl00fMH3eFs0UIeYtc8U
tFDKY3CsKSI1XcOKVSeQprZgzNcI7sNKR409ASQ7MkA/Wn3hbv4kYaHM9GsK6zcdex7yTOErzcZq
9Buw/P7k5bVQn01KgQAnBh4f6hhyXwOZ7VF6RBaLEzPyNa7ZZ4c8UZ6hycYuiaV9GEBGeIpBDQxa
bOtRl+6mcNYFRhfsrUT4y3FzX3fyQ1jooKnMSNkbQNmsewvq1VRJNKEHNDdmuacFsfJ1zHaD7R4J
UWuRbvgTsLiO8j7COhqEOTrhOzWQ+xiSSjkCsJUeDl3x+U8wCnJA+uZENs0QvIg+vJi8eO2KIEXY
AneE364aWujJHpo+2S9q3YoObT7eP6h8I8eiNe1zWI8M3Z5339mLDLy9G4K+VNjhUCaxB2PoiwVi
jZUc6DFRluUkQ+FkYTmlrL2m3nBVFskDv29PHiwFLU6c4msusLKO2Ouk1Ih9JRL4BdJgTb9N+bxh
eWdecgqZwOIS1M9Ry8dc+u4uzNhzs2K/iCcfVYRG6AVN89M81ofar6tJeuUwLDQPNhfmGemqhuEM
30K9+Uab+9EdNoPKRAbJ0TFA1yQqtj5USNx1fa6Dbim6pAnzFkdyyDi5DxZ6pG2KNtWLH8i0fdYi
eoMWpIuuRX2VmV/xBhkyXflpNCRvkjkr0FqcRzJ2hyRUJ6KzMzQHNqWvWTO9aQFNwe+HylN/UKng
kY0D99LLraQ+9BZV88cE11kDnJ3x9igkGCPWFqnt7l3cn8YZV01iC7sk16XJfm7M3sHLfehlcssm
Yoet0+C9iXvEuhrcNM5gJQnBZkYAybzuHIfsdWzlfpC72eBCqccBxPiIEzr70ckjDFKAJGVilvsh
WgBhXuqxve8W9xKDbmlY8MM2OPjQ1mAKxgfE+YJ9Ny/9vsHqFnW9VwQhg+jtM2/Xom+KZIwD6RoJ
y7+/D+QoEE+YCrpMCMag4EdR2nzwmAHr6P4ErodvUv9YnDhZGgy5xtJbtRpyA00W+dxoigLCfPKa
b4fBQ6irRdtj+zZvE9/b6Tj+nBrcJS1f1W6cBZh8dEHNpv6kqG+hWi5pzuN1h+qyRCQmLdl4z3F2
dzUyaIoEFXjg7dBnSek3Z3ycAb+suN8hwv709fChRFAZz++KdOL+Xq7yOdpkXyTBNKAGaXM3ewYF
Robz4G/DXgiV5Wph4tMIdXLW+0oBBz31UNXsECGPhB396m0IwiFPwybQplhEggMLXqJGtvcKgBGA
tfYAcesyoKOG7zOceG0edDquJz9ZqgRQ8jFtd9gV2CUCHaZSVbVKZ5cuyNo9Wq509H8gpfft234s
Pa/q4cHlg2B3aYJadBqmXwOnLzcgsm/0Uq29eI60f4pDaxBN3PaIyB2wlIJaFaeVjDzXfoONdzkF
vHnsdYKmQzA4gjG9dxpgso9fgYN2XWEb90NQV4FRl6TBerq0yALdxPQkgfvARkDZFneZPQTbaZXR
j60ZzzMDYkaTEnbuA/fkb9LPD6tcQZD6ZMpZ/7m23pBPZn03LryaCBqRLhz24GWOnuIpwnJLl4fQ
Lp99Jh/9IHqi03KmPF3yRR2E9Z8GyVXuGhHniPdy1C4RWMZR3/F+fcy6jx6ldSP8ezl1P51Bgwui
+Rx0NMMuQmE14OInDR7l+yVWrqunEfWdo+UXDRAOHAEkx3YPcw0N5Hp17ZMf4LQIwosN25mvwc3D
daoG3h00Gf6Mk0X375dxkq63k/Y6qhi3OIycGWYrxaK7Bd2X9NtfkAF0sV1ap3/MVDyyaBOFiOxe
GQNwuqOPPfporMaPRqrHttbneUTWIBACYeLtZRyCE2TKamQxyXUN/7UF+4ryEtnf6A/UGNyIcfiW
wikphEYeaTGs8iY0JCC/wavX6HkEY2+inw7Rmr7gVgoruCcvWq4JJEbYA0A4tBeWseL2AOL2fl3k
W2TFQY/8SzHvW64xMqnd8phR+72BPy1Eqx49IHeuG89bmL2gV5Pww/JGkQRmHHpIMv0wXBRofJG+
Digv3NyXFu2q8revZaDYNxCG9Ex8r133Cbh7h4aq9Cb9g2Ox6cMQ8mrfPWJ2GdwEn8CO7LM9jbHy
3TAzp+710Byxwr/FPyPmp7CW5NMQjwliozVkeYKsYBg9wNSqVgslAkQkL5AfQQ8bXKCyvvTc3Tv4
bNt6DRJS3lYRObm3uWsnBDL9agLbgKBDKAuXBHBA4t8NgYQ5IW/swWGZ1XUIsFDWFk5XPLqqJila
peyOUbO3iAMRhiVlyppXo1q637yv0KuRZBUIHU7c4gDNkSYzOwEhNcNQYjFfctVHiAZgdy/6+cxN
iJ1i8U4qgNu0bubq4tpA07Z3zMuRP8cVli1BlcTdrutZhUTqoy8pwl7jkMcWZ4Ov35Mcf68Jv3oE
MNc0rI8DcsMeVBpcPTH5TiOSj9s6FoFCtj35HgMLmFrQqh2RsEJwRpPsLp31YQiyF2+NYX+pKvTX
w0LpZVHbHZbSL6FVdkJCpFjmjZ7m0Zz6sFNFqOtjIqMHhPGTfGzC5yx9zNr1KQy8pkg9/KWIRn0j
TZzbRNqig5XbnkaHHaifH5usjgu/Vo90CWQxht1FIaTj4SRjIovMLWJlbuGoDDP+zNACk6CtiwWZ
1WxR+/EGm9cj3Qpt6xMLh1dj7Eemu1edDCvOvYADB5UQWyJcFxB5c+xvB2jfP1P+yiOOML10T+00
/5JGZwVEgEq1WW7jcc/m6KWHvwcLg9QAuYLnzI2lYNIvkDoZclG3jwMll3DZhvJXYpNvgsiw6sH9
16DCPc5xfY+PtR6yIiTN22rzxvVP1qyXxvkvJErvUD1dqYDlbrP4iqDd29DI57hW0OHthoARSr1a
vUjJeDHpnuahYMA9u6gcArfe40N80NtMWPfr9uy6/oX0Zjnbeb72k8onjzRXBFqBX9b2bMmEVEwb
/2Q11thkcrBLkJ9j63DR6Xw311v9nK5BUZvI3qzf13mL50oNKEf5Vu9hGCAu4c8nM3sOCZAYSb8U
WZa6QtQFFS6EMUSyt6r2hvcMDSK2DPoScftDZHFuthaULp3mKmPmRQ0cl0NCr9kqLpvVl3aDl+Wz
BliT2x5pT0QRJsLP+QoR4HlLlq3YCJ4SHyGFwQXI5GawHaqGd5+Cx+iCwxWy14ZPJJJwhZBfRHY0
ROB3WNQDOPgr9hfIM7iBIvElZrOXDk3AdgvwqaxAu5zlAdMVpjGUEXscOSJmjd1yntGDB8fFW4ao
sNMnkciR63W7aXe4XEWCniUADzkjMRr/odng7URyqLUlu1kkKImVZjn0BVFmG+YUIF1vYqdya9wH
8T0YV+AgZwSkOdGQhxRSXEhyl551Owx4IkUEXxGnV96ZZITb7CbMqTCVEMLl69CURCF001BzjFcl
Sp3ok4WfVvgKzMjiaKkXrymnPiynqNslmPGBjgzPg+GpRdqveMTq/ZALhi0EIXjsyH9DW8yAAYYX
2dnPZFqGfOkROTQP+Kvh10fE71bS/25uBzSvZyigIbqebM61Vh8Z3s7OqTBH+zzvHJnDnAfb41+v
NEVNiV0nAU0EfQC5pvNfz6HS+YAQ3VIwyueC2ujw15PAb7r6GSSFwaujQsI+DAkHoBDXhZPyqRmw
ptbd1O/MeEjMT9OuJO/n5hIk20+K8GLua4pcXXD312uzxH0B/mE5ZT0vwc/71LBy3G73bkp+/fU7
Y/9CoTBB1eyQTbLDy19vzwMRYUnLsHaYNGdp95AAZtsl0quUZxDVXGHigRbMtQh4h1YAPAZDunoN
joRSVNhz+zUbd9cSoA6kx8ANGQcOGmazlaEN9qRtZLnMDcaPUKJKY3Vc2GgK9nVjMMCA7WYfQpES
7r7ZUHu0pvmBEZ+vpAPq6He38EFC/8CckAcYAbkXLAAjgM4VI6q0eRq2Ei0G3hJ4tcS7Kvh/2wqf
m9YoCUE5xVhMxooEwQGNZfpmV34kU1A5ZMBKzKm2x2VtXzLC5qOGDJlQh8EpSQwPuTsH/nS3jUuI
zDd/UEn3WDceCqoasE1AiD1tZPL3ASYPxJzqXb+lYZlp/sB4+DCTdrxt73AfARSFQBRI26fLwelg
CefLhuEtgLEHNM3DoGixLPULFvm5WB2Y4wglBPq6NER76+60ZY8CMFUx/bHbRaX1azxDFLfZ9KGy
NC6VFyNd5PkYTdJCKfHC8NwhUJT7MfaS0IcESAEW7GZo0Dst44NqJ1Ug17Plq7Z0T4f+i3fbC9oF
DHRobYZtSn8kgpHr3IYHyjbYvnP4gw4ruXTAAnO2ujdmarbvNvtOI9Rp4yDMcSHQwCW5ZjNOL+TH
Gy05Hkcj30WtuirpbHCiMv32UIDsyNi+r3wGsLQSMNNtuJs7eqLc9mf0Y+G9xhaopXlD6HotInz+
QQ7z+ILIC6x3kp4SHseIZrXIypHwU4Tqqlc0C6i8XOVi5IJl5N5EGGC8CwGzvI0VpvG868Ajx7pd
ECpYIahRTKcgEVRyzzPouAeJZhupeh9xip1i0Utop/uaMH8vbnnZpn0F4DZhz1B31rVoibFTAeq9
88mCJlL/nDHHC3Zb3Z3gPNwIGX1YFH403gJ3dlnftrGufBF2uY4sKTeK+AAzbOcRHwDzlrodw18o
9tMjQnTvSTTIA6nHBxEh8JjWb/2ItLkM/e+Gxf5Zzg7V/AZ3hW5elVooNTrk4hhQUNAzXn7jPLmT
WsMIR3y08AUTd55df0Yd0buwnhH3gZRPTcpOigaPqhbYm4zO40CpB4PUEvCJCp8ee2J1TTGAwMyY
5DHF5UTiH4kVD31g85GEvzegprd/ekpe2uSuBX7bECRBAKQaMz9AEM7xcW6fRMEPoMp9R2w8ZVtQ
NoF98cHkzsBnzY3PNSWJ2g8FWBta/q5T4qJv/H2zhPta8JMH3F2AVxUgXl3qzsnc7CKG/RH/+4xp
Bg9CXHyQxhqvHPfdO6Ki8kbGRuRrXIDNLw5sq78PwTJPE1RCE/TvEp06kPrbOIKlH9+zNqsUsNl2
XT9CvLeE1ZitcZlEf9Qe+w1e/jfYHa2/Jx2+pDO4ELF9J6P+ds0A2Z+Sn0AqUuQxkvH2zmOw5yBA
A6zgsm1/18CjO3DoEQhI3WORmT8j0Msx3tCQIkFbP3JrH4OmPgxr+p58A3ujW/B7ottJbwMmneBN
y7VGWRr/FnaHG/PrdoAkjt45YiYt2ApgvoE5kki944OCf/0XT+ex3TiSbdEvwlrwZkpvZSiJMhMs
KSnB2wAC5ut7B/v1G1RVlpKSSAARcc05+w5IiEdTgZjQ6vjabxFWP2G49oL4m2T/JkylcCd2MPL2
SX0Be9uB0GMzFOlt9rCiZE2KlLj+TY0nYXVvcWe+JPRRM6wO7lz/RsPwZ/aXWJbvBV8y6DH0fCs6
ngevqjZRUF9yP10EMzLeBgNUwO9DJ8qbt15HooYun77UxVAXBhTOp94sYowtIV4VDQ9NGpBw9O2+
ROc/Bd6xqMyVerzmaf4rZf6jF+5pxL2sXq+udThZt8gOiEOal1YE/6yy+nGa6jZsomT8djOEcRE/
va7ekSt7Sf7jiv5f4TprD0OjX9Q/4aGsqj91T8SEiSr0tjbkLern6e3+h97OrlKcx27+u3+NF0aJ
f007TOkoow2L9nhvPGHmWM5Gt0fNTjJT/Bpp8KtupCPKZz3i7+L4/hlay7yBK1qaffzct/wiNJVc
V+vVIdKYfGTRo3MbjOFv6NJTEknioBHxjrlpMKgFlEIXBt4sdeMC01jm2vyol+E3+AQtmP6w/f5Y
PnYmff5uYD5FlffgjtXPTIEEX7D5PfQTlYdypzxghTJNIZO66rTeaif/8Ur3pR9LKnVEsVZ1gsG5
8FLnYtl8TptorgjbjzjOYP7oGOKGeCFKdkTNn14k8wQm3En3FdH6/6ycpWD2T4AKjlIWS+VVy0ea
Ar2PQjxh3czNtOKAOud2+auMTuofIwxWdqGdomQzNOJLfUnzxpvyOmUDGSCN2kKOf/qo3+KEXzDO
/Z9otvkSufWnWVN4U/Yp6STfQXy8X4ORh2+agp8Q8XTqXHNqrION+F8tgqAbv83I/JM5d8S0f5rr
ROfQieJH9TxrvfOZuLzM4/74A3pxtNddAPIAf0WN90Ki8E/pxCZBe55Db6d0BTorM0Din44bNwKF
FQx/uqx/NItGYIy5t5//tM79Mdm8aEOcjPa91Emeff1mD+UPAeXfIJOfaND/sqza5rW5oyZJKc8s
flqJ0TBwNnVbHRLlUrF4DAzch7zqViffaTU/N9FzN7McveRHvTvdzl7rEn3Xng76t8s2kWPHkbgX
1MJpovq1wICl1qJ6U+p9T5j788pZlcgXBmUFkKO/rxsPc/d8s9IYhWiwVBuA0Zu3oWWF9PWvF8q3
WvuWnvM5Z/QzCro5/90X7u/TqMRrbl/VW8WAenKmfJ3gr1SvCbjyowgeyhBgj8Omxn6RUo6Zo/YZ
psVPErPWctB50bRM7fgWVfumxRHNNqEMRmbxYcXjm/pj3nnvUfroqB0Ys+8/5dizmwxRe3XRDVXH
4+yxzaN6pNTfE0lQJBIuvvfiRX3h/uTiJfuXO+6nlHvPCn4HD5SMUeG3Us8rPbsi0s6FlqASHW/3
X6XeFN7yd51+CB4kL6lXweg/Kgec+ivlblJmkaw76on5of5YUxbP9C9lH1HfgTn5t3wreADUa6cE
14fw1smMiQM3iygpcuRfysakczAp4xVmz1U4R0dlJtFa7I3cPVTh26FJd/9z/2jauIia5FW9zalm
Oww5DGWzNqR7uJs/LTxoVv6VaptIYmcJJj5N/9fE7boy9NN9Ial1Z07Iekt3OUT2dY5vZWVRARj/
fIfl5/R/iGpvKd3WPstfEaje1J5UJ+Ytb6Ob8tRxA6up+plC+eeGeA8RTCfgmWaiamMPbeLPk/2f
oddfY3lqvOBF/e9/9w1uqOdXJ82l/C/DF9NObupxMLUEf9la7X+90/yd/dT8qxz7R51yg1//lhNV
slS7lDyctvLqQnrAm7uvghlfVf07OVLp/l/7ofqpc2erafG+j9ObPmERBMCkp84IeGBljdCvZvwQ
q24qdhxwt3Iet7UDLyzMggwe1rygFYsktSn2VL4g7HiBxgeGgkWnLdDa9zob4TMMf+qpvm82Xu79
ZA/qoY/6yxRY7zru1vs+wxrwsvnPGQZEhPXGMdq3rEGH2Yb/vJzDX8DziW1zq85QmDucz7Vz04zq
NIcpQvLhRZ2KvcaD39bGArnm+R6NTdFrjcPPIccP9GgXExnMBGwDaf/YqCdtN6fE0f+38IXyvvrR
aaQUNHPyZnp0CdhC1DbS5NOxyPyV7vj/ptJ+KkeCB14zD8Z3VQScJz6mARyZvPYeF07Ddwk4QftX
42yqMJCq7XIa1p547+r2VQUAarMJ0u4rkAstV22Z+nz/sOp0jGdUCRbAQmyTdNQuKsowjfmGNJp4
TV9UfnhRF0P9owISFV92+y6CgzHMKOjne9wR8NV5NF8ml4CNB0Jtk+o71H8doaTkUBLRUNxfx9ls
lVxrK9QPXi8RFs9/6iqqeAHCDhs3/al45+BsvAd5Um0UDYdWXf7wjtDA3yx1/GTqVIJf8U4+qDUv
3dxfdRZhy65zDxalSL7kuzPHWPDMkn1yZqFGF1RKX75xDKzkw9COKjBKcDCGxMcNzsdXs5p+GjYM
9UV1oY3Kebf9kyEfpin6oP9JJNnfAyi1r1fm+FrRZLZc0GWb/3/L6oBxkO5AiYguul+eZ1p61kAi
nNVbWx3Xrtm/IPfAiO2WZ+ByqxSZ6oL65k2FwUDXbmQXSNRAMgEHU4dWp8IpjpXItH5GjKaV5yxU
ZK8ifDv0fyLBJRz/Sm3lVM2zivfV38wxfrepoNIIMINHlMz6HiEHIeqt4KSeVJ/NT728ViagNOYx
7ahpGCi3k1sXiq+Rn6quBO07O+g/RsFurq5OnSbP+Hzvb64S2VNVzTQeeLR5baEM0ry51Ei+KKnN
+IsDzTqrv1LfOqgUfMQzWY3YPfmMpkNJHNcrT3UxJz9x2uz7atqqszsc9jlvPujkY4KLWEXd6hSd
TAsNfbG1avXU/Dfkd1WVvSdQYw9PA+J1nipQcWePErEw9U0+k2fz2lZLLvaU/KBKH8h37rmVSqaK
7H3swXlyIUPjW/1kKFynMoF7ximvUrEJF7FZ2SsZNWf1bf9bWmH/z5LhVa1w9VLhAZKc4U+Rpo2e
+KDDa2AypEO+zLTp3PlqG4pvk+UcYympirPTWMWb5jhXv57BZVJRJTLN+Z6xxQzVpAdBP0aUFgng
q5351/u3NFO0GUxxnFyyBPyeaulNGGIyO7+owCFsnJuKtf3E3quwyEhYdlWijhEVDHd6gOw+fVYv
GbSXLg+vKu+gd3rs6+K+B96DchW4c7M+gvRyX9z8ltmP7gF2X23HzHzIa7FUh4L6cjO3H544q6ha
hWAZEE755Obmo0zrL1N7ULmFEPxEgJhc/vYlcz6HKiTw4ptVTE5z79IDzm0QItjGl/qyFpBLSf1F
gjBRbwHsEEuIU0dt6k09s20C1DJwoSpEWHLL8DCqg6cQ8UdhfsqSzIv/HflvORLVN029CdphH+bd
qi7Co2nZN6GNyNE4Tq18eoiKbKWOVhU0QZa4+Bw1g8Hxwgk2WteuaQlv+XBkbhY7pazlpq/Ng9rf
1NW6Hx16FdG8bdZ2yZu1uT2jy+2x49ciHP5oDN3K1jiZpb9Si0wtNrUY1UpX6a6kUQGp7L2dzMdy
AvtK9F0QvcuCjXDoP5rxcN8x6HORpJAjq22vsFdoqb88qd8q19n6vbW77zF9pGGygmakIjb1QrVR
qaVqj8YlAzOoFoxK7NWD6cPWcwdxVKmSeqcqyG3MM12Nr3sOVmft5/1BGks4iBwZ6gOrBOz+TIXi
qonhqn6Q+oECh9jYw4NTmbWqC6Sdibx0pb4nBeKycCc8/fG27spva6MeIXVsqFusDprAadepIDYh
Himi+acWa3VD1I1QN/0e/3AXXFSdwlUm7+M9iZiq6jNzqbLq3FCVhXv1aezTtYicWzCRnMn0y0hp
napHAXbeRp+iQ2bbNxXlNzxV6vfP3b5xu0+1mtXZrDZIT7zYJjJr9kN1ARPbfB8tpogN3x1cBUCW
ea79U2m1SpdVml0g7wJcfSruyVjXnkfQaRM8i4SIDtH7vtPZwNjzA464+50agUmgRDnNzjksaa86
8U2daeo16thR/53GrVUFnx7BYYhkTMTygKz5HyWA7+hXPSaI2UkHLYLlfLq1vNEIJhuF7iWAgV3Z
y9s9lqjQtcygG/Qk/9LDq9qsm1q7ZjjB+KNlYIQ0hP/egjvVjOBfX+p0yzFomOlHg8R66dftW+0i
fav8bD9I5EMzt6EZFPQIPV4dwXGGsfoxdvU7cm9KnobsFlFYPFkthfscM9RizO8qEbRuUKqOeiAA
i8bzrinY//BZA8008gOWxIsXjsXKt6LPISQan/l+uk5PsQQhi5z5xw2yPXXzD2uK0SAqhqDub+fa
vcxyJhM3kCu1Tg5iE8QU1bht3Hivnc+5RAxaLZM8eMvGFlZwNH4PvhOt6OODXR6N+lB4u34QwUsc
DHhfwvHN0U0qkVWKKqU2xQl4tjjGFeUzinARlUHMgPk7MthJy+evYYpoMFWUFgg+NpFRNbgDp0fX
6tt1kuD601EQoiIGVo3+a11iF+VnjziO2ineVXA9Dq1j31AxvboFtqOozfMtii0vl+FhGOLvuqPI
mgtjP9UT6roYDlTomFQ6nemsN8abX7baMpvHn7Zj03ccDNodCns4PnWM93+gHTIjDTHw6C+9RAF5
9RaXQCDyrYkfeGlZZr+wk6Jaj4W9T2s0zxEAt+XcyyOtq/qYzlG+QEx5Tt0mWrlg/NqWoiHKKr3H
7R6FVr4pabZMEQYIQy7JpZWdcDxOvtOgPeT6lAjVoUwb8aYoJqrsSDY77wOfNqZXkb439EeW9ooK
/dWuUFtJu24Wutu8z5Iell2g0y2MnWyUDbmPdpnlPaHR+xwju4U9M2zn3vqzK7ETlrfNaiQ0pRE8
ZwQEmJJ+c+nzrHgUWRA0wT7tromnk0350TqFK7nyu+IXrdGTHpobw0ke+IHpsiHTz7InP66eaeyx
apxT5vli7cOYvLhe6ILnbnf0N+wViY63N8zuzWrscJmP4qqjXQcuCYZcercB3tnG7SFeoeAZj5bw
lKKIbk80Tgs6Pn5gnKnY6vsRTdcG+d8hUYKzIW7/TenbMOuvo43Onh4zXXXEcm5kb1D0nxO3MRfa
JFBtxq256Mxp02v+R5f6MX3IATsl4NXEdzZt5Mq1P20zDIeLZBLHLKKzOus5jQvK9L6TvhWhnSzT
GV0A1ZO91cXvXY6ZFEjnygwrTKuw9FGfUmwN5zXybXkQ82cZuvFrTislazX0apZXYrUbSrTB4l82
d+9FU+60SPp4OLtqHbfUwtGC1waVlsbOoyXtxqPR89FYjs0iV3rj+aucAMva/QhyEV3PAnvOOcQe
UQnj3aHlhFsGzLU+hSEeWm2HELRuzccgyXIq85gn0+y9fB4dQ+zbWM/RfZNKTPDQ494Fn2l7hwmv
dlNXBB4FNnezzfbowsrDZMG3K0uyRD9L147feVtpiF0Wpv42QLG8zHTTW+gzrpOk91aG156jEqql
Dooj69OvrC+umZh5PgqU9vZYbgZBDzKg6y/N2jtYTXlAsRDuGmMzGh55gjnVG5eu+qqvYVuWUzjs
ajt4kdPFbQLn4Lck/FWVmLvcD39cXZ92LQ+d1xevY531BzsKdn3bpYwQaCRquxTSzjKfbcX5wxKB
3OgDwftH/kJZDwJPhp3D8+nThIiA6qJ/Vdu9pGiUNOFRSK1astDjxay5J2glmFVt3V80Eb1crwrI
w/N02f/yvrd6DQNbs1r08jWCSiAKr/TdgmXeom4d5arVfJ+GE5yvrkrdU91huyRPRjaytbuA6+jH
G1QgI0Ie7IA+BagZ3/7QXKKWGQSV6yKzjSePPirUz1D8FjUCJHeAZdcgpoILUDoPma8TuAx7FY8g
U1egFehj3oZ2CIkF1T1LFj+quuxbr9O6H7OrKhvfwxkVZ8pc3wVRvpfS+1GBiCp6qPqyhsaWABjK
3KdrblXe3HfVtcGxW5s0l7yjSmwmN/hKJnnNqbukqfdg6K99659ww19s1H8b1+tPc/EXiDQ9S0u+
YHrB/pXGzrpHUuCYxWF2LVaWtOVxQpAT0k9mB6aNPINl2bb63ilaE36i8+wayGW5e8aqc4854P0z
AvTD1AY4TfXiqpnlDoVCodwsHlW1jO7SeIRqV29mVzyjq9P33vAFrWo+NGgsvKjfpqE4WV6QbZ0m
OQdhhr9VTL/IxqNVLuty2WTillogwOy86IHZG9CuCwBDgz2+zy58SX+0w01KDyu0GgoofXIZ/Aqd
O7fZmq0MlNz8POst2nSNwQfsW5vIQSNgoqFZpzh5PaPbNpPLHyhF0cGGUzcx/UAaw7weAgvasCCO
ZsBYDJNwP3ZpujFT57NFphxKCkrDjCslbbZjzZkllDyOFGrRNRYicW4PwQ7sPoml1E1SwDsO16ou
X0JvuGk1esQoFe8TiISFUMrcKq2XSRQ0KzoHkBiKFl1n+mHGRYzZBmquFhzmqD7q7ENJ+qa2q3HW
P9St9rIWSR9V+LaXrzJtUIAnPQD2pkRx2r6WI9wEj0reuqiCvcVOtaiGx07AaTOBY2qGdRerFCAX
Yugz3i5L4h4DiU0FtbMgQTNTZG24zT5vfLGKtT5caKHxjv0qRdo6ved2zUGvmd5q1k8dxdZtXNvn
wKam1kl5QY7y5+szcRCUJkTgYuHOSMZqJ1iOFuoUUCYKqDhf+jFGLYlispKtsxKi4cSo5T9zmDWu
sF2y20afOBOeGwF6JDl6PhYX+VSK+KX3kTnnLmpd86XRhaDcl+JpiRQrmPuEL3Jpxl6ydkycB3zw
p1iLTmEJawR3yBb6xHwSYxVC3azW7qgTiM0AWiwHDiC4cTsykBvodrEY+rhEW8MnDfyEI2NANxGE
HpacCEmAtisn80s6YCCZqCHXhqf6ZN2cL+K5tdH4a/gfhmVvS4BBugclKx9iKpoPdoP/XTTZgzG4
xq7SQo0KB9TGYT6Wln/VQufJG2S2GnTa5gGXC9DhJTRGIPx9/+OmzUUL4VqXmlK1meKbbme+FGGZ
oank/q0nqDXGEK5BM/5xXKJEpTKad4CtKv3Nm1HnN23ExJig/R2y5KAp9Z1pZoB2ovHJc633NLIA
tue4JRwF1W7DEZlKRL8XbHvaBsGyaKYPOx21jVU7R1zkCTNoBK47IOuhSQHV9ZuHufY/A5PfTvBq
m7nYZH114O4ihC9mb2+b+mFQI08iFOGrmj0a21PjbxCy+qtMLpHaZGgZuxcUViMqrHG+tKG+t3Lj
CfKivCAH/TejMd5Lp7rl/SnWEAVGTTgDHGCNRVGD0M4KDkWMPy/y8l07alB823RFtDDUR4GVlFcv
CsbU+PDPTpkst4xHWbeRWWwGGDsbXcf7MiZ2sw8OFbXH2szrXT4NgJ5Z/Auj1NpNBCSY53+JdjPH
3YP9DLTha+Y4u4FgaeVolKz0xDuEoX+6byJeP3xost7PCaFI2vrsXUotCPAmqb1VNlJcqZNxNY7T
Nep2U+phfpgjc+vgKc1Df16GofOes7sj38meBFdwVVjEq/TvVvN4msrOgPWNDsFXz51OomSVdBaD
guBnxGRYF3+WRArhx3a8meTeAU7bpMep7td9CoqAoTDdtva9ZSbMeTOlGhvXQP6kDwQYbXuMU5kf
Qoxvnptvge3g79GPUpM5RpNrGINy0Z88Ad4gS4jC0r5ZDw3re8hx4dKrgq+RvJal0pt3xG1jfhqL
7Babcb3t6HFIaqZaC6cgCuJ2Y7iu4DSAejt1aLPpl9H9ldG6Fvg3i6anCoRvsXDN+aEUYn5o9BAN
kZGjUWsFs48qTwEGlG6mjzG0JhwXG1SwZNDeg6kH14J0GuSlcewgP+oRZPvAAT07oSpauZBLVxYK
Rvjzbv5g9cFLWxn7pMv/Da4/Lf1OXicrJQ0dUZ5hm2N0TFJug9RzNpY023VbWCtDJ/JJNh598lZo
6wK5R2iJN8d2rsMUfKi4XGR6tQF69ZQa8XvqGJs6tb6yxE2Jhn2TVug2nlyxHqtsmzKMaenL8Gxr
v0lXdSsjxXhSG5TjvOEyxd5Py0iZbZb8SwzXRPAOr5ZEKBXGC0agE8fKG1KjJ0CG1DCtN6hU9SJ5
hsRXoP2z/sJ43NWlw7mRPXgeGEFRaNeiAbfdyOgylV69dPrwJRxKDOY6TbisytHRWs+MM5poyQm0
whlqw9yNF44vbwbfv2iA5WC0XtvadPQdWgBu6PzqFt7IyKLtEoTYrHuRrsKEISCd9ZIa9oyKH3qP
PQyY/DR6PGGIsqElYfcpnQbywUV9M7XWnybwRXkVo4Q6MtZ+WDv2Kgv0B11z1ny2h8RiYIvO4CAv
j1MsRCMU82D8LQP/0od9A9FWegfb4MWltTF/rBiID3KFOBXfQcNIqDScj6j+qJzbJiYlP9GWbdSh
oNMwaKcKPitRYdhGt7N0/dHSSn51Y7+ktdj2ZrAbYvj01mNXQPA1vx0XQOfAba1CjSep2YXWv7zW
KSUPct/nRbvGvYbVINwFgfYhkoxKSEezq0ujg67plC1qdwH1kLSENsYCnsW0BgdgsoZ/PLf68lO5
ctkLAS7iCE4Rd02kRA3uJ9cM0l3WNAgz2v6rS0oOWqgvPJGBqmFcgQs9+NJdhwh017Vs3qkhne3s
RPqxRNSlBhNBWOe2jHF3CMv0UgRQd2y0pH1TcF2N8LfOYa55/ZvtlxcB/p/5O/LdmGmy2BfAONM+
7KN/llE8+mZOBqWPZ4L93VAg6SL4PUhVIdT80NjKNP7QI+aVVOMhbvQXawhPEgwPVpsYR4f1ZHsV
YAKatlkWviSO+5KK9Ldmug7kSPulBXNM5TmrkCZOp6kuL4nxa3mTRAVDiUpTEPrIYKqGFZcnbR6f
psbLF4EItlXnILoHOJnlwuGw40YZWbKKhLnr08pfkD89Medjn1D0WcBv4CkonbcJ6DwjPjBHIYPw
FxJwF147yh0m/UOGXaQ2NyEpu3ZpI5eA8srGhl9u00f2V2IUIXiDDPnldCld/2WM6pbKhfnS+vE5
TPuvvAOunSKkL2vbX5fVlhG30yKblPsk+64FrudaWRvYe6zQPeGAJsWymduAaP5Vb7x/08o1R+cY
ImLBycdZVhtHU++wlWhsrMAJCqSSA2FhPSyMtil2saTz3evspvrGFiPDURIZLEJc8Girs00DtgHc
3Gae3HPfgncyPMJPL+6eoS3tFBXjYUpautXASBdxo1BOw/BclxhzkmgSG9dg7kc3JDuPYoDE8XLw
CGqqHhrxHBJy+INzBcv2JElMFmNEsm1lEP+FM28qzHHmHDPLwk2emSGHdsP8tCsfe7U+4ctVU7E0
t764Eejwfn6yZfhUN0G4qmp36WWIqX3GAiyMLvnEXENtTZacFCU2V2bXSOtgzv2ZfgqPB8IcTP3p
NfKZBmGkh2BIOWtJ3cZu2qBzbgNM7vgnmK/TaiB3mKYK0QIjq0+k3Jb40wdPI2wD0JQlPGk4QNeD
ztHeJPoiQ9uIQhczYzpSzml/rRznqx4x9a6HjNRMV4c601Kvu2DZCvkBWsg598zVctT4K3eeWaZ5
8ck0kneMVu1ibFllsPPTVewQanU2FTCWMG3YoW+fx1kerQoYaF365XMQBYKRSAXu0kzFzKEP+pnZ
KFqb1CcNkhOcBe50NHfQ/uqjF8t4PWfTW8lJtgmaem85aU2oPT6D8DEOUqlppib8c+u8xwAa1+De
6btEUP8k0HTajlhemKSH4nlvJei4a/hdgS0E8z7IlgpBNUR6AOKEATo9HVu5Dona+jBwtkXlvBVj
+cRgvBAZtCR5YCrI2tPDDylxEdUOmLYGQy1Hn1dspk052JAes/K9tqoznixim6i9CTwbnQ3Ryxwp
biLSgx5Zjts17rMnvw8OgRYAnNYX1GM0nFs+LMimpSiSbmo3claQymCrEbmLOMLhVvbpMqHDUHoY
UxyXvhBs1cHEzT5nuKJ6hANVu2GcE0OwyhG9fDgsvKjB4MRgObK355ASrpbjgvFN2LlWtddoCC6Y
YSeWsc5J2DbMe4isstvxEMJucCnIUhJf4Sl5cUcO/17TvW1eQehsDH9pZrz9QS6BQNbrktEQypLA
EynGD5jlGcPhmmNmGu3RL7UnDP2vjWu0oARQ6UARsHW7JyUhC7J7JqQ8OhRW0aFbj6XnYe2p83U3
xj1JZqoxc4MPEfTMJ2TjQmOhTI7dWZs7HAhhai4SHYfMbKePTJUJTWqhkeN8emqwVdR6P2Ph2Kfe
PiWJTGCelObOCphORidwBVeHGBoSOPkQAyZNNfVwyOtm3SZ/bUaxi3KkvrB0F5Oy1i8FoxFMthq6
Gh/SblpMWOR7bTqefEqz27Ac38mkdYIqKVZtjHB7csb8kGBjcvFt7HCKPg6TfrZIzxJc0H7jysXg
xgef2VNs5Gmw9P3mYPjpt2uS4cJ1/G6CAuCgmZb8MlNbs7ngvoYft/UormBZlUeYu0umdDFJycuz
dWbm6zjf4yv+QOqqn3u33JuNfjFnnF+k9FABkvJtED5za5ZO5k27MG6PtY5E1gizb22KxDqd+Gyh
baxMxnktbA3lUNLZfKfFv5iVuMUjwBE4Ow57ehlu5yH/S0egghWC7YbZd1ksn/RKPMbQYRbJSGc3
je2ePAyH+BDNG8TppOMsRYJu+o7dvmTKzsLRMVvN8chJMVBWs4FWj1H7l/XDv0okb3FYYSiA5Rdo
hlh5pk9LFscwFvp5WVndkiZ4SPnLm9duGjDBR26nhllVnrDfwXY/B469iANq3lbPZEKf2WuRBqN6
8vDNzKgbQd/oZoZJcSLPzRjPp7PBVMVorYr9jFV/Gdu0DvwY8hGhRiWnajGGibZrJ3ff2bhAzcF+
LDGZLZycUSc19oWl55ZfwzgGu9a0Tw0knWUqujMl6HUXtNoi9/QTCfYxLjhw5gy7pHxzcYosCzMq
dyVHNeFZgkROf5upWa+smDZGOMBuG0Ju90Tm3lXaUpMdgzYDp6AZaFADsALSO3Tk9Hq7F9dtAIiE
j6K2xCOq3gPTDSa6tUJuLcZw9bSlajfZiHl+moWgqA4mR4Lin/J62ORuBleoUcK2vlmlaRBuQnzb
Yz4RWmtYyY06vM1ZXW0QrO5ms7oVgppdM1nJOpbcDl3Dsoaq6izifFqj7TzEYCxxyhVr354f7Vwy
TcKOzzWnMzCPVd9nx87oF4PIDxRa6fyL6uCHxDJJgYIqMgoGPRmUI5ooXfv44Elf60OWeixQgmQ/
bHF947TmGGmW9dRtO473TTH7+amfuj1I2cgJGXqgBw9dpH3UDBiEGFM/Bh1npaYTvjUDzulA3AKq
dNt4oKoN7prQjKltgGiMNn61XBo0pWk1GwMw5cLV2B7qrDvYhdpCmKjY9v9yqHA7KhxMdtCqLWXp
I+iEQzVx8gYD56Ppx994Nc7sY4CCuseUOSmHMpL9wuBi9IhppK7huIoHubKdvxKV2qJ1g+9iYGpQ
WxJxOd0OW8mDO1WkMIMFNyp4E2Jf0MfwQvDtUd9QHLTpvNAPSXDYbySDe4hFrHXXZeEpmIOzJSJm
3Gl0XJyyecVmVh2yoX0r4sT4NNjpVnhgpTK6jAOzFt2ufwiL8rkjZ18HE5Gx9GziH1jEDDM7sZfl
K7+nctOk8wt17mfqTdaKxudLbIbBKvKLq5Gw+5oa1cY2JtgNJFtl94GqbNk5c8kkv/GhGEYLSy6l
J6cNGCIDH2lqLp5Di8TR8nNkJyakpWId+MvcMizG5ukBLYT0lFcB04EZw7jCHPVjTx4+RkGdak6E
tXJQjAATyyxyZU7iDKhm4PhPfec8mCF7eDE7bzk+yD11f/Z7eIjSCc6+KN4I8NkLAWIuWpKfEuju
MhQdXEaR/kVS+bmScVwmo7zaA4LiwMmWDK+BEA/sKY7Kl9lIIGHUw2uv5u8WBtliUVLSfDIKf90y
cIaarXEtpEntRH4mfYN2JVkM1vjrDJODcJNGDwYNTytPonO2DqCshV3nI9K0ct9W/qb1jGrdFEza
Y6xhv3RGHq/MzR5HcwjWYZbPdCPajxLWMmg3soSuxibvZG2z6U1Wtu9hMyWNaAgiRuFBN7COJkEj
yXQ7HGG1fE4Gcwb0QxDAW40K5zVpMI8neZJssNw+Q2mzwOKUrBOAOVhXCdYrUN4Nh6XNQbhyAix2
mEC6XW9aR4rh4wL3AaM3eypKBRUlkEsrPWZVxog5d2gQs0Wuy49h9sPVmIQLV5832ojJsiZsw+Da
APmtf0Xc/mRdsXPc/ttpabRFAXiWEPGDyaymOhhOfcSMNQNiMbN811UK+GDwygty1itzQf8wSXGj
UcQYKUpfHg4rLA/9f4g7j+bGlTRd/5WJs77ogEuYRd+FKHrv5DYIlUoH3nv8+nkAVZ+qru7bEROz
uItiMJFJUkUCyM+8xpFekJD0Z4ifXMvc6on0ICQByISTaejIkrrBWnERafelnUBRgMh8hd4TkWGt
b9zA+wyo7SDsAEO90FZKZ38Quy0z0mUS7+hV9eyDnubLNkwUsILsQZYFvAPAg9OoRO/mE4DsYNNW
/a7t06NbVdcsaLOHTEptXBPaP3uigaXzUiJYDWEHBTHV8g+eRssJch36R44SP1SeddNdePc+Vifs
kwkbFZZ+HnCLPvVPCHWBK7YB4XeGv+nT4YJVDPTg6Amh15fQrb194vOlUamdDxqBQGlwWYhhQ00A
OlpUFoD+8o+BYKFJvLPsWDasHvtMUfjuC3mjC29HfFxi75VuuRyPLeJqmpsjNwiNqpWCVYpNShHV
MwvRjVQFFVh0ngInRjrKbb1q3OY514NLUpmAAvDKdHT8l2DFcY3Q6XXXZUj4hFqR/2ZhCDFv3X4j
ZTToreLqhe4mkjuKGUZ4j83mUXX75wZGtF1zdyWP8cxD2gd7tCfW/JafJm5bAnx2V4TLtBWkAir9
Qyd+RY6PHmAJvFpQdzLLlh1F6jZKFCjzDJ0VibiBag5bGSqdCG21yVVL+qNaek+0WNRd0lOtcsxr
YFBmwv5v49jmt8YrYuwuwa34KcIRACt7J3kMA+XgVsptiBysTCSyBT0K3mAkrQMrfWoa3JMgia8H
ggMq0qaBhacUoxy3i3QVKy9HnVmk4GBf5KUJjS7JU5qG3ZPd6Cv4m7Wzi0gYFkMjfUJxReoX0uXQ
IvfnVLSXYqARV8P0l7XRPhkewZqrPlNeexsyB6dFR9kOcbUDv2XtUPx5r0t7USFXUCKVQY5HHaxu
b5nS3xQZvbOCkySR4zlfztP4X4TxyH3FqF4iK1cflbfCrI7Av/oHL4bk6Zc04O23jgJYF5C2Buey
hfYdSg9Inh1KVz52JAJUsvKl48NihXj1EGSoSzka9U9ZCs6ZUMIHpNU2iWiXhVNsG8NEjmGGwPRS
pvVCp3rhRcY9rOTnJMlunle+ZoE4BjXKD6gRkWZDT9EGGMq0+CnHI4/cyc9Y3/KTiwIB4pgosji5
coFoHP1vCgubSKMA0RakufSNaYxaGvjsRhxjWQNpQxHiodPBxULs25kzG6y4qPu1qca3PLarBxP/
uQfkYVDyKi5DGd8M6g2tTKbmZQit1AjH0EgLZk6E9o9OoUD37DepqMnlu1UbWe+gKbsHtI+uOuYZ
dI6KtVCJTbMKH2dHrD2bgMaReKEqZ/JDI0jr+psBvje3uiWQqIPbvkrKnmsJh8kUEaKGerEdx2uQ
zA/oyABV7Yo7fmSLOtTJ87p1X1M1QRftgi7Fbij8PVkjXQ8k1CtkkLrsz95885CXyeABhLKzMuRk
43s0N7uwXiiafpTy/BWFlOgh1VCFw6IKzUJ/WXgNxE0v2WcRdDSK3VkOWSgcQGZkIQ4lgX2SG+Xa
twSfhcMNJHu3afU8FAUGw8nYbHI8wqwUGkAN6E/XUzFTSVYjk5ItTHs4uC8N2Iw8e3Wr8t1S6teh
oujicVKEuPnWSv/iejGkdM87W1oPlxH1TVWd4XRmINkEozwghBuFnBDGX0sGUkIqkjikdOIpwNcg
pwIJk74ntdZ2ubOk2l/AA+ZszKqTFGbnLkP1LI9p53q9diDTi8cNzDBXQR6dJNG/EllzFTmj71VP
t1sD72yWvv6glGgSSv23IRKQuCoMoj0K1nXnEu6b5UpVPwy4SwX7EKgMVZ/Vg3Zpciz0suabHu2F
oz5LaWg9ZL3/mdr1qyOhyg+1FToy6YEifYfwvPILY242xQvJEE2XJ7KyhGpB8Wj49jbDjr7OkLDE
80HXdDThEBakPHjWiPWJgWK0icS+rIv3WFY+XC4TL1+gYvbap8lhUOEBh/575hQHNPZRZ2YtgOSt
IeOtZECXLGLpjlTBNw8kVeq0tF7q8BMphXWIGOEmDGkn2nhE9/GbhLfDTATJ1U+AHpSPcQjPn1Ms
zZ9iI/o0LFrehn3MFAs8JE6FKOeZeoYbCxdN29+D0eHJN18CQFSgOkFpu4+KFT3msUZQUCj0tNG4
U/xbG9OxN3N5R0SLLApBOo1/z5dPWEovitGQlw5Zixp/7ufVTKrxiRnUvSI5L3ToYwI2+zNoapD3
LmGrRA0noIR8CIdPAk26iLRAU+eJYuyuw3a305JrLTtnEVHEQ54CjmkL5Z7Q3sc9rU9mJHHpDIuE
eSqPnpLcQ/MSm4OUKkhBmayT+OEVyuYPPdoiZo53poqrdG4StLHvrmvVqSi+RGtFiZaJG+802X0x
DTPCc8R2loq38hTAt/b4v/C0HmZ1cBlaoC0kCBLZOmggYscRZD2oy9IgNoW5hwZItvFzbqqpck87
fVnnPVUlnTZQ4RF+SDGBR4+oiNrY/IkRwO1OVrlPe/m27YDQaOoYeMv1syLJawOf4ke3xTHCoPhA
bO88No3+jLb7NorQPHEHRCYCjaulGJIdwjxvbaRhnlx6C0QgQ3zptPzkAdbfgu2xU9RW20g+UoLK
tjX4lQBW3SHz94ZdSXxBXNk22DhAyIYqO4euoy7Tpu7JAgFlqD577RirQRPEhfkM3i/YxMSBdhYu
rBKV/Dgwv5nBHCmINy/pixPVbF0kzVHOtYsmpFUpUdL2Vdtb+M9xlUA6DIZlBVBpVoLCzlPnXYgm
3gcgQq9GGd7LEDs5RVraVvmnORTZQrULa6HG/ktWWA9dgNi/2sLbH3DHXuTols+xukfxDK2I1YgS
GR1HkYGrR+cSZB9MTJf9Vt2VKrbz2CGzURIX1i079FAuKJEP81QrUSnU029W5hWbxEZyUi5prch6
WV3dAFk7mFLPwuN2E/uOt+nUrNtkEUJ5rusurdaK7wlOBjqtpVVIGjjrdEtskWp87UMqpkrZkXlb
8sJ2zeaSgS8N+vSztrjbk9tSW8s2nuLcPc8uLpEjPSaNDfRLSg24ROUur5vH1GMAAvlDM8laG0cG
XpA2y1DPTmHvq4+D5X1rECGw8kXRqavBH9ZCpviOjOJ7WVw1Xz4nKvppDSEmjQVy5gCjNqOsW+SV
kK80XU5RQ80TyAFiUwf6h1rxtoTFn560oBwqXwaXL8RAbm2uGv6cugSlBb2RlxI2BOxnAK67Mpoj
pCTNOHeRm8IuWyjSAxJQw0K0gN2Uun/hdeoMshKoT+hCD7JngewTZf3gYNqLeiU88FEWL+4O/Lnd
wkIvDf0rSlKoWxDJACFwTWkR19jwhuxqoCIpMmoh1aFAXuPjQmM4ChGk1dVqQfPjzc7LahQxGXae
ZoGgiDTiVyGuJgIaYZl/I/C6m5V9IfUnC6es4PYOXsnx2se+FvbeU61cEsyD6Dym2zCK91lMUi7o
swCEnCM5PB9ezBAqTE/QBxpvLPig5m0178ID3aNwcZHZkQTLZCmgtaf91ZtrDUJxTdnenJQQq+6b
994nflLl4WAE0a2pGijkDti/EqyEFAfhmdrLYxf7d8KbW+x5L4YeL/N0NGw5Rg5CMgh8o1KTVn+W
KZThEiS2Eh6AM5V4rSmzmnQqjehqJqVTb4RVLoEUX40mx/rbzmxwuwMCMwUngdvS7k5LgsSjINNC
kP3VGp1e7Dr5BrOGUHA0VxKCHyZrSfOx3VjlpdrNtFTftKJ/Tq0BA1N+1lSJ3tS8Qe/MVrcSZEjw
BUvPgsAhR3oJlNnYoLZSPqSmss5c1MUH58R+iuzm3BJIq9hGd40x9CR3Nw+ag9RjY1/IL1VaicHe
lpVXEi/YQ73KvwrJwJCCiYahFBJnT+jCzlzFXsFlVtPh00LoXbbCk/MpFBqVGbjqNKAaBMnyoIfa
LK8/Oy2zljgQ1Q8eNtrUBPjpHGG+AeZ76gYRz80Yllyigj2r0E4qJHySRIjKMvmvmxlnt6MrKDWr
OEG60G6TNZWt9oEaP5CulyY6cK+REGSegaAElEiTB1qT3QHI6wsiL1Vk56Y/55HxYQgZsD17merH
giYUfVFRnMFhWo9BfsepA0Ex+R0xtAL2onvSjOJDEd3NTTGxloLdIHcKSuEFhQf9RWTaOo2OSSBt
u4YcwU25W+pxHVx0y4cYzMnnBpmGQD3ZDN4udz1CHDwzcOJGqfc9RYgIhDxyLMOqRPHvoXCiRYAc
KvrrYBNMH7KfXiKMBP5bq8Uq6JKbbZafmTJ2cxtafSU3ZjlfhnHqLlTozAs3pLegJ4DQKgcQIIKK
baWsLQMkhm/oS19rrSUkiqg2PzLzYtvuSq1hVKNmm6cAWF0Tq7s8QNNcpyfX0z+deShJ8YXbO9zX
VbiEFqdn3G0ifoK0Rjqwi5UTzJRD17ovVB6GLd/WI4ra6PE6aKcZjj+n3IohDaYvZYVEUzVPHMzv
BHcVK1SXMBUL5HQ7yCiHPmbnYpMVgZMvlczau7371HQA0QXOzTISU0ZN0RL8ThVEmwqX0Ae9yqvH
CgfwKkrPwG0afnsKyzcJMJWT0TTpqIzUiJCK0uwAvpdP4QBwkZuy17gvgSytzI7+otV/9oiFqJ57
DdWYs7EstiaVJbsOL1nNb6ByelOwAHFhN2fJSM7uYN66AQMrHZ9E8NjPtcw1gWQ9BiDPrrbhukOD
XG+wXENPvKUIDxnqrlMCHpz+s+7icvSIwk4Jja4iFc0syRPcjD3If7qhLIshqtnVkF+2yrCbKTFV
EMN3UUXN1DmuVu++M9wsGxsrOAtnZFofkhgvG6Uq775UImAsS3TqpXyngFi5Wk6ESkIs0PLkK6f/
kxsIy6gS5vCDgqVqKONZUAo0TYvSTBDnIr3ionbOaChGtENnsa/VV+BOS4omy8Eti5WD4+w88jMa
m45MICVRGkEtu1v8z71Cbv8LF5BfTUD+7/IzPbzHn+XvhiL//6xCPtIa/EN/+XT9NPnjh4vI+vvf
/9Cw7/h/+4Q8FO+lH/2+/odJiKb/zbQ4RyzNNA12W938479+mISY2t/AOAlNNwzTNiwTb44fHiHi
byppOO4fmIeoCt0rpv5hEaJpfzOFLDRZ1VXMkCCm/U8sQlCO/+OfHEI0C8IzQEpdVngqa6rO/Mf7
BU5h+fc/lP+j11baRipspcHqLOSdCmml8Ict2iL1XysFBHNtet8UOYgfi85VdxV99iOWEQTm44TT
GBfUmKxb5mJ2FhcZUqUN3UiYHdodTSzyf7ug/pXI2l1vpXgzzSqNoX7NJnELoO+vxU4NYSfzxZ92
lnZLqEnNmWShOVsemYCBudwqHY9NE5nlEaN2YCJr0hyPmwthbgq9UxBf9RLyxyj4G1Adfj6FczEe
LUoLMGZiqyvhUp9BjrCeYyTvOXPNVYBzBJikDsHbEFTnIKm4CRA11qVGgt7htNFF0qsmo5IpA+G9
isGHBZZDdNXVrlrHIXSMTHjRwRhsGkZt7Fx7uUHtj1jlDcUZYvqT5FvGh+wPJ2AQX0+8gCMNU2FW
mNNUiq0AgMOG/sgIpYBv1ZZHzYnKI66UZ/BizcYfD7VtC/Lb0rKvY9OKae00+9fa6XjXoLn5y6n+
wz3ov5IaJYwxdvv7H8a/OX84B2WMcAyLCo7+2/kzRKbVCVK/h1CStXDvOSFyTH2+nR7cJsu3otAA
HkxjS8Yy5OfMb8em4fRQFyD7xpDVz/I76qHAGuMMH02R1vcopDrVxGAJhl6p74DRUB6t1WQzzTYl
uyv5abSeZj1P27puDem83siWIp2k2pXvvVXvlDrrTmTwjFCW7vsm/JoDenny41Y7TivdLLuG9EaO
odXMey/VTsOg3iVw6d8gackPQRVWJ9VMUhBeZklTvPS+0ZqBPusqr17WFYvBjHOkzCRr95+/eKH9
84Wrk59aum1yg+AC1unC/POFGxl9U3ohGZ8G62UN+c3bm5X34wFv+2JZJICgLfOx4Rr77DquFkSz
slvcNsnCtTptW0RGt3NCXLtoUhhyZO3RnqgHYGuduZ/GFkwg3yiqnc21vzJNOoC4LNuHATnLpTpe
xXGqmEiT0HcCGlw/JIbA1TyT3GuTa94Vf9Qi6q1HNx+d64XR7gMlCqmTeehe9oOuEiPQTdaLEsam
Ubl74DLe3muRbcsbax4UuYEbmRtSREGYtEqGa9uz+U3HHXg9//k7VVUhuLX/k2MSxQ8NkWlMmEyL
du546//1fuiKUkk1/BrnJvH+ewNs8RtCwCYiqoZ+sPqm2CamrM8luWifq04cWi2PvsdFCpbLaO86
Om/U102XzV+Up8SGiTmtIGQi+hw+/ATnxkyvcbqBlLVRPTVdZH3cYERpXGGoRd9bo7m6Udo9BWqa
AP5pYFo7VXekew43cChxwqZ1Mn5qBXsHGUCrPiV9Kq1TtSKYblu6dbl9VF1XeuwUtb/Wik83KK2U
5wEWMx05Ofw2xMmhtUaNJRUkUto2pFUeOvMUj7I/O8k/13Te31uNfudQFN6z54Orra2IzNHQ6UUb
ZUlTcciWhhHFO3iU+nrI3ZKacyzv6tZyFrSYrKNVUG3D/AaqlJ3q5LJKcwNdV66jjlNzGhJZZ0el
s/am7bW36ZCJYKxk6cVFc9LmVkgI9es48G6nyTqFE5JqDcCS3oJPlsrQKZTkxP9AwC1K6F71wBfn
CXdF7DXqgwL/DuVxlsi+xa16XGIpPRixv5b0kRSfHMCVIwGnI2ieYwcd3gvZUiEe/jKw8OCMteCe
t5k2zkyDMkLcNlRIsr297sRdMD4pDI0nlbYL0dhAgVzbVdOR/+maNFVJDSR0YUKsX2c22JtVZtbK
LWk7dTR7otFZmsqt1hx9Y/qor02zEL2do4vX6jSaHnL49BCDr/q4PEm79yRyqv00Nb11UdOgtU0a
zvkwmK8tWCriS/kZQLe0hhTiYCvrQQmjw+M5uXLJyT72foyGP1hw8xVNEQFlrc0PvZqaZ+4or+BI
zNfCrHvwM3K/iV1XewJe+zgdHwJEglpVA2mDbCT+s/KswTMYSn8A3nKp0fGHEZksS8Kq6cl/mBLT
4v/88n9dE1YpHCswe2RIPz/mX9f965/y25r/5cv531rKshPInWQOeBzHdZWL3oGIxtMen13ZsU/A
GKOZEwTaRxfuGvoE3/uWDp0SyvLXUj2TfyyN4db/tdRFwfuXd5UC1VpOSzMnc07TUjf85V3/3R8w
LZ3+AMkZ1H/+A9jiEA4bMDqQikg5A4TY0aYXT6oSKrt0FHgfxqHVFPDIZAh9UNAgHIQddlg0TZbT
rJqhLjrExrCdZg3NuIRtU56myQifOKyWnko3SPdQ4w6+wAg1xy9zRm9kUzi4nIVCL24m6BrcOKDh
ULUuyTmDeOnp1Oem2TYI3D01vg+qZAWkGF5Q4BspdOk6LQ8baJ+eLFe7aU4xLOnRbFVMi8Y3q9HI
XqN54s6mWXq98mloy+U0GWk+3mKITK5sFCOjvnluAFbuTRWcyDSEBFUuAwOK+DRsR8fgOkuV7TT0
e21hmq5y9WXdOg+2vnd6qXlGcKbYVJJuzKZVtYtzGIyjZjXNup7zoTg+4V/StE98rlOV4T6Hzjjz
c79cWkZariVRuec0xILAIVT+juymH/Fb+yGqoyW+xidVHsteKNQttJC6LnW/b0PSlQA2EG7sdOWF
OCqce3XV7GwnyfdGhPlE7nbWq5CkRdP3xXdNuAFwICm4ASoGjlAN1SKCJK6Lxj9IWF2jYBsCKzD1
jsakLJ7rhC8afRjlQw7jJYwPKs5eeG9i3fmzigfKQgF2a4qE86ptxncXLyJgwZT4KwuT5YH78k7Y
pBVqmg0ULviUFnEVQPFEFWQ40b5Qan+TZ0W0kotGxlAub4B+sp86HVYQbYKqYxlQ5sGiG8iu6LdC
DqP3bIBDkSqivVLuwpnBMHC9VXxsDXARpAZbHnVph+RscpqOTA91D/aQN0zmPyempXjMq8Wizi33
bsiKd3eGfI5XjEVNhEOp1D+Du6M7JlGFUoU12lFr7nYaaoZxgrpLLyJIbr4PWhXe2ncv1+IbZPfk
phf82qZ0mY7YPR3SRBvQrx3nYtz6FjDK6LqnrbLKBeIKMPTTiwNeQ64u2NVVF/IPGUFQQHvTcJrA
nZUSjGYbq+lYHcntQ2m2erjvXetmxmayRaV9l6KtcSy7uvx6cDF+8eTUIOjvbAdkYkA9y/V1a1OX
qNHJ6QEPtGjp5nTbpiEFQtRLx4fGHVExduHVa1WlDzkIQgQ5q/JjWRT9tRi6jdnEwwuRK/2NOlJJ
zIr+xbbb73Yl0o2HwhOAwezHg6kjK2sn0QyQQjg8pQo8KtdwyzMN0/wAsXAxjcxCKc7tPw5FVS5W
tWunP/44fMq16AB/A4hYU1HslMpuN30QTMzy6Fs54VEwIiXQ1AQW7ybDk9FINiqG7cUhI/56KN0a
Jy3yAviqPSgwGGc6OOjIWg0Aob/WKAJ6l5/SpR1fZmd1v6uT+kILLLaQ4ddl6VIEwjg6o3JUbXX9
C2J80rwyYOFPQ3qEe2EpwcysAPEL4q2t2UMWCdiUHxs0cun0W5G0nWZ+H08HXZVoJ0VZtfXQg8U7
PdynGfQAv5XAolTwDOLc0z/4Ema2qut/9lp8VKhWvFb8EDP2nvRsDHGz/PnyMkhRTUGYC82YGAAl
qqwfElBchIf1P+0h/eXlnYwze1dJ9bLsyn5Do9JeQVjf1SBOlsDr6q0kEfZiM53h62SlB00JtHlm
xtXFpjCCBbIbPHcGnRX0j4pv3uDtgBFQJDWIjHMfWQGj8ldaavQfAlZAlcXJi5VgPWp7cnkNogp6
cqCFx0bXlaVRhMbSTvynWB5ppTVuXCnAFb0S3nNTt8Xabgp1bntIAv2b49P6SEm+1hsp28/0Pq6u
/f4+X+9veXx4VvrYMVpbN5Up6BrcmA3kraiCKydascpbYhZ4lUvhQDVusB+LRsuPri6ZS6AA1kbP
FHlrNlq6zIw0OQVu1CD1XMsUGwEh+VJhvUMz3QapZ9LM04xthaH2FrIzbJsuyZ4TqjkLCTACXz/D
oG40jCKlfgfqInvWDcrOMF6ujufElxrxE1rm6bNbaRAMtXiT6xlMxcASYMR6bVngWzknoRZPcPBR
3c6KdjUNUfyGVVfgdD0NHbBDrpQNZ6ONwie9WExH66atT7JRXaLxDemxyXRxeX/y2l3eJ+o5spDA
wLcPQE9VOMccYdyZFwzxh0G3GQi6+fpzBRxZ54gVwS8r2FG6W6v2t0ygrWFHyvAelTCmWgQ1zj5N
uy0JBPHpOJHI6aOKqc5L10XVUnYJwPgKmmfQIYtpAZLdyWNjDflOGwIPyBFvqZSI+hmjq9W0Jeio
K8Adx4Dx55ZQK0Cd21K9K0pOQ2BaJ1UIBIYoq0LpsmIUw9hYpnWVot+nFV+Hxsmf7/lzIrGHflP8
Y+3P4/7QXNXhLUQ0/1vfo5MhudJn3evXVDPcFytlM81hKR0UUH1rB/tyDB0y84zdZTgL3NJYwnSx
5D99BXRNq7tRd9YtZ593hbiWCfeb2syy9TTU6rBao8Tvz6RU0q/TMQeolKJeowGGa5LSNUoc8Kq9
GQtEUngmUT768Qzcy6UmCHmgIhfuSgPpIAdTlHQcRX0c7qpaEE1ZQU+Nbzw4zUwP1lDYiHiUFZof
nrKLCk3eRUqu7Bw9XYdaUq+nQ1+T43FaRe6ymvYzd7w5NJyY9NLVXc2lrT1OexNSTA8Z/SAfdY5z
I0fVRXVlk75fYa3iuqsuaYCFQvMyTU0PZcavZ6Cqxa3clFZdSC9cdJgyujouxDloipe4rHJoIzUX
zTgcaqzdEPx9IidaRrWCpZZRtN7M13LkD4TZzpW0wDzXaLLhsR6KhS6ypyrQPz0qTwfZLNJDPz5M
z6x88FfCLE7oOwmUKEtx03tRIOPiXZuuwFjXrCELDrGkYWWrY2dJoOaJoOGjqsA+Si2E4bandyZL
7UJ0EPC0MVOGjIa9ekC7ZUqcf2bPpQSoqpTwGx2XZV65+jpBCgrCp6ZUta98+Ss1TvxsTj022hrQ
GrI8Ki5VbrLD0bQLB1V7FgJBiB4KJvXQTHu2qzB5NIvIXKthbV21MoDA1fCnKgleR4XeVI/JNJZr
HdpZS5upppg9k6sMy8kxRIvqPttXnjT/5SKzAf3PFHAIC6wc8ZqdzudGUw1wyI6GGEwo02SS1fs0
DMH8/DKcZhXb1ag/eo95Y7Sb0EF1oy4j0C1pac9p+jjb6VilDOy4P8fTwelBsEFvLXmJJAAiD1Wn
qvsokNnJPb+kGeV/9ChCbiwZpW16356/GBLHnOnk6dtBGcAggqDFoUcK04OJMg1Yq6ibZz3qsI3S
U5tRk+IoaDLMYljl76blQ2PSjO9qIAdYSLfVLXeFieORguxOBfjVLcoSnS/P3VSoO0LKVfu3sPRX
vVC0VYSckIYbFyHMI8GyNMshtezScUcsVMm6CZMih+TDqS6H3FiWVRHIS+T25n53qtCggnZfYEeK
cD6VayG1e8o9Y1TuWwpd5xOUVvOCnO++idr+JY9ysTQaB6RM7fcvDmIAAcNjJmJIN5qmzH2Ilvsu
8bq9Oz7LmqJatBrcjGmCCnCbEm72FSEvB72u57OUOIXcH8doJ2hyuNPzivvH9DSWenOF1MsmGyem
Q9NDHznhLs6KcIfn2ln0fUcp0szjaCmV0hn8N/tcYYYLpVL1jVbq7VFQ+iMEUfG5g1epVMH3kW4A
5ciKwCGJZCNZLTIRmSbdDSd9mlaM78XFDekB/GYBRv2GCSTdCjMyv8PVn8elI71Ru5Nmcpw6BwzP
+k2uZqBJJOXUSmRDwCmjBymQxXV6QIJpHrkkC9PIiJD2imyZbctMxLUyqGJRrQGUFVw81bK+V1ix
u4GVfQwKKEWLb/uGLQrqXH5s7oQEPkFGM5J0TOqBXwBXgusbvpVOgxmSZexQgszRxUcYQ6+lEE3l
hmuWdrcPDv2eF3p3tLXou53bCHb0sbUM02aYT6u6QfmILfO1Vgpg3XqDhQyMCFAav409Mbbye675
uSmhajqNRZVcqOaJY69k9Zq4oH6Uxs9A+d9BoqPJN9PQi8Xajjr3WmiRcYbNcFSNXH/+7UWej/FV
meq/vCiObfcah4b4+aKgKsyZVherKh/ghzmJENtRtjJNa5TJOt/YTof8hHrB1+w09oJCrLpA3xup
qi5soUXkEH51mR7yACqk5Rf+lvpJeQkDTNkGqgHTZJzUJGVu08+F3ftLxHvbV9mD20L8OACqWfSZ
cJaVKprXBrGtvw6bBsZS/7pajIfj3FYxgMKkjm9QH/UlsJTqKmWOl5Ewqb8Vww4569k02yNJB3lr
l9tduDRI37A3cItXkUOVxSn3NlhZtK9CzZ/xhvmr4SvZrGH32plt597pCy1Dah+vucb5E7kJgMDA
WXlSRV1wjBs1V20XOJLKyF0RXXY4ThM0SdJ2GlahWJqNF13NKEN7OQZgM8WgDfFrb1qnktiQMmSU
7dCR029Jpa51vwUOA9p5USgWkIlxWCMIB1TTeE7AOm6ivtcfk5G4VA7GGyzB7mxD/Tj4bgUGbFxv
CCgkFvj5XfJ1AbkOaGdUu6u1F3KJqaqWrfk5oV+PV1w35NpV/3o+HZiWy4JCdlu6xu/LnYKCMCoE
49S0XABIbML2Him1jlcgfRHkRMx9HQaoENTxKBFQhsTmqr6CGe5fu476UedGR2eabcdZ1WnQYBnQ
VaIUoIUtTSXBXWdK/N0kMk96nCymEsG0AubPKdSc4TCNMM6CrGmUGhuRQyqA2Qv5eoaTKADbOa4w
bE6RlJVbxxXnOpZoUX4dA7lfuXKym44ZrdKfakNXybOXrdAVrDrwxwPl0c4RVx1ihJCCheyH4CGJ
zMbCZLu2YmyHwYXI6G2EEMftRtLX0/RQ6uGxonj6NTsMNjQYyR/ahxgNvZ0Yd5BfHoyh2xv1m6YH
9ddcamTd14L4r2eR/csCPfgUrtZv7DTst2MrZAsEt9/attYu0Gp+n0Y/j/82FFkVoSc5vsKPjKM8
JOYGt1Q9q6Qjdy/9VI4POY1V2Hio6ECvBjKL0BXfSGN0KBhN43KAbkLuGMFXJkrhYXox7zRkCrre
kRedaWvCYGT/J1JrAO5TTFz1bp6ebAc8S6Ra9UurhPcpk+7652pQgs+w5IPlvqqPMbXNB5okYDg7
nwuREPwR0oy3aYfcfHERuRgP90rerP2kAwHUtPkrqNiPSkqdU2ebINDHV4sAZLcTKQ6epPCuQNEn
d81I9XngJ/XOVnITtTl2wiFSq1vi4uGGK3n9iTBuXEviaqn6WRERJnRIxtA0ETV2QB30ScLYvlnW
knfpPC8VFIiLba/C/YF2YrTvfv+YELXvhsiS4cU6FKgD66Y1DaH9gBYCyKdI2cUwpH48HQoN3BTu
udPEv8yObzNUgO16aiiPmrDvX+eX7jtQqps8/nG+GdGDYYXlZToXsTvtlgnKl7NiOlVzuXrNqf9R
ACqVC4T1didjAE3dJaLip+cLY8AYVtYaYxtk2LAkgGNnQFXto6VThzOYmw71dMLSRtP2kl27VEx4
UTLqUmuc6evpGFQ696z6FVah/03beSy3jmxZ9IsQAZNwU3ovUebKTBDSNfDe4+t7IXmrVK+qorsH
3RMGkUhSlkDmOXuvbSOTklPkib6dW08ma7HbW1nlANhzwMsr58gHghV+KZ2L8aOG8TtjeuaQ8sjf
1SPeFk9VQoh4KI1y0fqX2xzMmjqkGed6O2RVI+6qSEDWyRMiya1G3GFzG1eBZ4PCaQBiQKmM+sNY
mmu3d/xzbIzEAs7PrHiCeCPPTplYk1Ie96jT/phzO/6303KOU6bBGSXls2c39a4RhKrhB0LTLFeO
BMONt6fyuCzIlvf+PC0/8F+ffzkl4q3SKEi2sa6UR+p65EfnfUPabt6gP5BP/34cG7nnAJ1nVlhs
oYhZ4Gp0JAtzwlw6UjnvDQv3l1GFMK+nArbdvPmxzZ6NfGWIdWX2eIPkHHOeEwTt7zm3nuLcdpzn
jUgXz0g69AM8xruUVIJxU2U42WBvsXMoqeDfBgVX4TW/VmBt830iT7p9hXPnIo9SuHBbEYfkrc4n
BaARbK86SHQ+IfIBsiqeih53iPwAybHbp6hmJbMReEPnPZVzsgN7BJZLU71tw0/OZfdUiYBNQnX3
t/HIPdx2XfO23mqjDilxVTgHubBSkCUrwWg+mlofXj3ojnKpV7rJSq/thJ71nP47by0QCYhIEW8V
EieKVQzj7Z/ei3ZbpY35lpaaCaYKH6o+dhdZZjWchs+lywJMlndNk1+0BQCj3rRam5K5qnkwIII4
xIozV5LDKvePXVjvbnve+I9DedIvTWAQA9lJddX9yMeh/+U/JqkvfrWa8mEhMn8hxqlFf54Wd5Hi
W6xb4NNhs/MumjPA7iqF/c0BiNRFERLLNFinHhf0RTyXFYK5+hCzicBu7HNxEloabPXs1nJ1RKeB
iqPYJzuseW0bh16tqKHNzduo9Jy7VBuPsncrO7J5/YlsKH+U58cm/mBh093as1lY6ezFVKL25hen
1O7bjH2NrIMJ9mRBkyQfEKTsVZvjNQuT1rsobLdulbIAcafvkB38384I5xmVi5hDvgfgEeVip/nv
95i/yv88I5iSdakPyVOYeeURcYW57HTNeVUsGNr4R90Tlzha6sgdvT5yXzXaPOhmoa1M1eC+NjmZ
Q5mb3KfUNK6iMp7krClomk1gxeNWHsZ8iErKAI/OZNaXcV7T+dAyXoOW7FJkDsFBTivbk6pPzgt2
h2FfVOy5XTjXEXVsQnxLl1ArO7jaqjI8+oNFntXQ93NmzfDIQja8hHVzL4/kDCs1f6TKlJwci+6E
q4iZihva0HqY305++cjmZ34rOdvD+boMK9za8rAskC4ggiFIU361+TVCWGc3qfuLHAoVJ9t4OiBt
edgmYgTcnNyO5NdwVEyScZJRKpi/AwWj9V7+PF9vGbAlCuaUY/bgr4VLeXGc8uJlailLTWbT821H
IDMmM7ynSyI2UVj75y5yvF1Mcf5g5ji8G0VztlEbNRdH8+y12TfqtfFJKIHxkj0HEX74OhXJm5HY
301H6b63wj8oUYhjKVPO4QjSaFHr/gqmKUTaTrk6o2g+MNGU2Eugkxvswfdjp3UHFr2wO+aauprp
hxq0zHPKuvFg1ZS7ZU29M41DO4+b4CkO/ARQA+bNz5/zfdE8FzOxQzWC6dEO+ujg4VUkuVeribKv
oUE5A8bB+ayTYnMRVYasMbamx7Lu1TP/d48ic7Hnh5356hJif5Jz2bzFXAD1aqVA0Hzs60pcY39A
yD3P1YXpLQY2qvuAXucjZE3qk1r0lgoxwoH55rNNfyno5pzwqcKkm9tWFffqldrQZ/ljVuNV6Uvs
uA1RO0OylMPU3aNVhzjq4GuRMrdkjIWr9p+E8DSvsWa1y8C1IU+asbMWkDXO9PExoOcq+dgufc8i
1RCs0yp/CAnvXCKiFC+Wrf2aVLUgKAOgnDXRbNCxynSB8H86+fTp+5BYXCJTD2a9y70meEuCJt7P
/3PrOtbsNyf3zlhW3EeC16dTE4LHkuMZy2DgcyEm3sLREGNTN8Ifab/pFfti3Vb7o1Jq1bOXJDuT
ZgFeW1zq8ZBnO/l6zaUg60IrgruJqw0Qbs19hyx6niV27ZMvDS3GLxTlRT6L5rH/w3nyq/UuqbJk
IxJLrfj17v/5S/ZOfcByNuxly9VBf3pIHJA1UVPiDOCBvPR0qLddak+IxkCOjmNUQQ6jaWuYRXYo
NVY0t9mstylSBWW9laflw5+vABVtbVsjHJaNRktX0/EQy/WC3FuGxXiHXE+c5RAsEHtn/DlDjiUp
9rl5hpz/t/eQM7I/Zny9Rzn172kIlG/uaMpOp6VgnlDtptl+jTVxe0zyxjjLIexl/cUp3O1XZ7Q2
cmU7qma2DEqtPQrVf/nqOitRBw7UTU5GbtZYdniQ3eh53K+ylD0Kq5KFPFvbzW1MTrMxzJHSaz4j
W1TOlhMmayT97TI1qGfLsa8Hs7E67uEFq13mfj18za26+iUMCm33NfQ1LQnatU/IAWFGAWHyuw5z
+EUWcOUzxxTxoRnS89/Gh3maPFlxUs6vkcu4peIcv6b+OUFO/xr/z7eWrzbCqjj5rrHMm5pfCu2k
7x5UqX1fFtTg5kODnN/fh03f3Q7loiuf1OisZmLV1Ip9ctsSoYgTPciHQBTWBqCHsvwaixyNaIwG
nPjX2PzysPBQK1d5/ICHRJx6qHbq+atrj9UdEaFWsxP+Y/yr3f7n+FerX64P5Xhf6+e+dTBhRTQ3
Zh+nPT9YceldBFGoozdpJzkuh+QDTN0WQyppffKESkybgZO1cHaJ2X3KMSM2qpPhu5s27bonOt8l
2+KngOoyTh/1k61tfJan6i4sVtro4HydZ0IPy3eJPXlLeYhQFEN017zIo4iQyLPed5d0TFaaH4ef
HrEi4G1i69SDKb5LWswhTqEFn0Dir6nSB8+j5YMSUQ1QoLrvvM6vFBj/1nYyDNtgVn1rJsznziHx
aFaE91hp7uQzlUS+XZwYP6J5FmsaVJBy7M+58uW9Au2YIB1nyzrZ3tQpZKkwoytU67aGAW5CFWEa
ADimuHXv5BnNp5Hkt2/yILETpimV/d55k7kTY06XwtZTnLa9W+MWIjtDm9SY9gD2qC0tE5x//pBf
FNTFANthwns1ucWtcLbEI4tLYnvG7cG0iYCITYUS2X+MNylZyyHyQuycGLHHXlSnsCjaZgGvKdgP
HexOpa1OliK6FZVir9n7M9u8x/eu2sTFBO6Pfz5B6Bt8DEL5yykLM3WP5Hi45srPSPYmHNxKqlr7
F83voucub9bj3MKoXJHuhTp4uIyieuUXdXZkp33EIpf+9P3x9uTPkX8++Zc5HhR2z2cXnWVPjUHK
gZPa6zxtvXt5FDrU0diI1fs4ttOnyEm0bakKyCHzYWCY/cU1XUpT2nAQQWsvA4KeNh3thVMeVt6+
drJ+V9qluFRiJpfaw/jEPReMUq80H2ZI31XTbKrV/TUCkvULF+dLTyH2ldBS4uZdv3nwapFsEjVe
EX6tIM9A/ZKo5c/OaeitV7iWGmOq7wvLtU+ZUNylPOGH7o6UJ+Nbi5tsh/1L2biZlYJhgCo1vzIe
WmdlT1Z8LOaQhUCtwk0eOu06ArKHOYFnoM/+8Sx3So18dP3f5wXza6P57H8/zx+KO0G+Duy2MjwY
KbWAsQRvD1wX8D8Ytx947oMybokIwGXXFJ0D9ScRG8KBjANd1PhSTcB5A3z5r5Ge3cm5LFmOwPLH
twnk8yqICvei5hD5ktI+j3bdPaV0Xfnk48qne9A9YdMm36b3iWKfz3q54u9V3YZHOZ8d+sK8lM50
nwj+t5dBHy4I5XIeCtXqThqgRnwrGCzroXrpxirbeZjOcG0OKHZU4Eh69VEZZrfmhwkPXe5WTx75
o4ob1x+qOUDPqzz73HuqhpUdh507n/Dd8WdMvfhBc1P1OKpDD5F/fiO+kOW3/T1KwM9oCLFAU51/
yBFZr3w///0s75X8AQukupLP/nb2fzsvmt+ZXtmMCIjNda7QKPXggRKAkX90RtOf5BGSC3ermCQs
yUPKMN2jlS1rxyMwYZ4+dVa0wpXJamQ+hOSVnJUy+SaPSDCh3J+4+DJx45lR8u661bQ1TS/h2tWN
738Mq+k0bYUwkm3SuV/DcvZ/DOuw2IBX18WG6+NwP2EWOel5RcBNPN47REyAsnKre1UlATNGIu4t
It3y14oZCUJYeUXmxD+bDoIsXU76mrVG0JFhU7lDanK+jcmnVebMfVYSe+az8mgcHF5RRNmr6UQE
kDs+dm5iquHt9j7uqvm4ESxgbk//cioMBtL+OoDMpaP+cf7r9fKZVrX9Riua70lm9HMgKF+LRgRo
+TxLNv3crpVnst6DoCePv07/5TXyqXz4Op3ZCDBXVtc9t0nYWeZqiEn36lo1AsRhQp+a/xYWcgua
zLp2+dsJrsY2rJ369wm9dH6/wg25w8Ij1y96MFFw8AINwYSbgXQKulasID5myzZSx+iRhE1SnYvq
mCKiKy6ACcRKByIahaQIhQBgnqqxHS5+mD7681FWVcMTJswx157kwBBb1zLg+iqHKFrEy7xSLe5F
zHaUAC5BNipreTbQY8KsjCRbJqbpn4XlfPitUB+a4XuXG/m1KmNtzijNKMWBlZDn5AONXrxocZ8e
i3kKaSbtufC7O3lSDulK1qzKOh028k0MUQaUEMNTRIkya4uXxNb0S6excR/6KX9pwcfuSiewV/Js
RX1yVYiG5JH5LCHjb7GorbvBCKdvQtuIqk/2v3+NVQNlb3K5BdcRvLpxFmNQVkjvYeGl967jvwPK
ichy8gDxfM3z5bGc6NTeG36U6CBfK18WZrW/a811I2LafHWMJzGawm+GVx/8rq8+3FYBfOBNPch+
kVyRtlHimk9YCkIM7oD6fVep7gnmDAbG+QQl21MQawN3b1p74BbDjdrPLKDX2GppBVGwgvBBNaTD
BXErOKrOuCJ4xfpoUZQCnYiLiVCn2HEOlMmiB1Plx43qKvy0NUDDhe727Ly98UDmHQo6yDg7I7VE
+VklU0Xah7J2i1B7kg9aL1bUpIxrLquB+GcWtB2ykzzZuGG58pPKAiNEuc9E8blV45lCOr++Br13
TPCl0SzjcPTV4mqn/sZI6I4P9qDuu3wCtJTNwRW9E29sApzthRzMMVgZQDuO8qiOPXGXIPw+W3PV
jwCCmFZP22wdYtVuL5BTnCaDtmNp4QqyBXllYZx+h+T1CIRAR74Mi4WSqAEIt+gev2bgJH1k8fqP
GUmF0NGsMyo2KVA8PhIPfVp0AO+yfo20i7omDvZ8kxHMAtsl13Z2Db3qppQK0MnvOpXECwI4kAd9
HXNRqK4g/+urUYK/BZZzjpVOWcuakW1w+w5b7SVhR7PLCti5svaUheYyHGztxanxnsv5ctxzfo9/
zc+6+oNoOMGFo7KKp9jJoJbP/e2AS8RWH/tuXc2d6yaGQxklqGzgmucvmsPHWG0DPst2/OwLksrm
YaPyxzN3f2K2PI1tCUvahUU5ee0iJFoHtHKhBNPe84V4kHtseTIe4PH+50m5RY/RJK6BCLsUYfpu
Kk5kJZkPttG9yAK/EU/2ko1AeRuntPmXcZhy1dZutI+U6OLLqOkFUaBW9F5P7LVnKdHoi4/WabVn
AQJt47MbP6pZjZ29A8JgGZ79JKDd3NbJE8Vz1QW83M/LY20aoTR3ZnppTG2t8qeFTFWtKgyDD9rs
+E1Rx8mjm5GQIz8LnIcoQOiKBdPf87eZeQxq8b3vSdOqC+8nzu03g6bpyxTo7qqrauvMBQivfeqG
W2EF6UNM+JSieOeGILxHLlQXJ9WLtywgIcVVJ2srDwuNGx3M9G+sgt1jjPJ52c/qBpTnQNsyJT0i
YdmQ8GBeJ5H/kBqoyKMGR+cpOSdlbF6VpL2Nx70Ok20ed9Wu+WPzDwAgoV1hH8ZB15AW8qs0ws3Y
5OEPFSEphBg1vaJRtHfcqMLdAE3oAS0tOdtp/dZZifuUlvy1J69+SycV/lMrgqNhJcW9IF5vQWCw
uVUBMC5vN1qbLCT2varHP/R8S5Z3VmP2cpqpBd0oLTeYEWH9DG6SE56B6lhow3V0oBkRWJ0O1yQp
mvvM8L/p7lCwolTqhxICzNmvxFEeyQeVxhFAKRbr8nAai/BwMwHgUCmWAxJ+Q8u9Fy664BiFZZym
IhpPo47azIXW+yLC7l7TWuvHPLX0t7et1uijTtgojfmzIIP+zC8iPLX5E05GGo7C9c9y+Ouhsslw
u3WEWhsrtGmBWM2QbWzkNinzy/5QRAE48HlfZCRd+2AWrNznHZXcW+Vm8a65ZXqWGyeX4BKqsfVR
pX7J3tIAKeckmOJZ2FYn9HWgsuVTOw4j8FAxu9NwJZcjad6464wE0v1UW8PL6AW3cVKCfo8Lrx5e
VMaVBgWtOmbJwTJa2ncmkLTEY8s6H8Eg9Q9QBNhpyj/Rn2fFfNaLXGUvz8rJqeLsylFoe1MK3BD0
IcqadW3KUFH3UqbnbFa0fY3LQ49/nINyu04EPWlAYQd/Q42RxnhOxQ1cc6ydhdaUJnZH4mGfZC/A
fj7TTBi/ytNUF4SNjzlRq7XzTb6W/aKal96DhuYADKxqfKJUX9uz4t+o6mM29up7zz6A7UrtPwS1
YNtHYMRxII3pBLg8QCFsFCfoO/RPOvC3lJ4+BtPah2jkYFYVE/rNMv3h+Gq64E6PDay31JVeGnyP
AxhZO8zMPdCNnrpSq649t3EfhzAn1bLAZIXqrbzQwf4GUMy52gTV3DVlX8Jc4orAcjxfuRVEEnPU
9Zfa/ZTDrdWYsKgq9FgJJk/dgAh/Rnupl58CVxFIwLn3SOCSv1ZDTSMlg597W8N4Xmvs4H6f10OR
Aq5DUM1FuVm6fpvupX01tCd3A/vIXcnDArPfacBXAMoE+yuLbvUh4m4oT8oHeB539GACvP959xTV
KRA8w2OvE+Qrm94GOMKRhBTSs4t45SRjBQWZU4Th7ZPatU7yxthkyXgXA1P+uk2GrTXcRXiPbndW
U+0GOeN26M9nE87KW+q/vEdSZhi6uqzYyLIczHu4X8InsmY2yzS4SOgrWVoZbZo2gTIzOM2+68sH
bRYwT/NDOIua5WEq4nbvNPkDeQB/Hb/N6OJPgelj+/Xht2qTFYkLEx4aEtnV8gIhLxVfcxqnR7kA
OchZAm0AqDRfVuBqBEtANLPGiK6dCgc3I0xX857kd8R6Cjm4nyjRPmTs6xuUZ2/fKsmikd/Uy06b
iCuQ1TJZEauUBKGpaqc7eQjn0L3jIxzcWTQTvyprBFiH9A55bV+I4+3al0xKti/qNBvObYuaptYr
9LeBxkoIzGB71OBn5aFQLmqGuc5WQ/9OPnPnZ7ZaN9zX/hj7t3mJX/v7PFQ//jZXvhPUtX+8p3z3
v73TLG9f1+gIS+KsDlmWm8+5cHeyy2+NZbwu2DYf2OX8ZRzwbryulSDYtGbQshDFpiTNR7oV29VC
Hmdd7I97OUpd6T4X4tH3zRkpiMDBZilNg6nYKUUVYPpHGjdNaHQ6dfj7DHlSvuhrhpa+pzYJbz2e
mLo9uvPnxA/n3+vttys/OGqjRksTNeXvX3lld2AZE3MnRSU60XJHf6KsMAxsTW9CE3z4w1j/4mrW
s0wO9nqjBTNJ8DLOWnYWRsNeozW2QnhhvJR4GZcF9vCDPNTd5OAUivMwdm5J0kg9bGIthNow2jYR
N4SAQuj1z/JBnpDPArXnMlUa6BDYWcl9kocnfBNUSoksk7FmfpDPhDFtDE2PznXEdxyqqrNGrdks
hJHTUC+cYY3/KT83UJcPg+OP2zxoo2uI7hEIM9zOdPDvkR2JXzqcNxV10Xc3wIrtT8RTKI1xTIae
cgql5V1Pw3cZ1jHllHnMyj75ihGAFA74kAzIJwxrU+oO8yvbO0/FiAh8Pjk/jBasoygHMV5WOnqy
KDxXlmPuO0HRzSyS4NEs3QAvgPkS4aA5Ef8VPH7N6AwL4WTrowYu0ul2NkK+1eU6ASRZufORjL2V
CbLOIZ1vV1mJBpAavRwf9GhYVEOkXghWUB9CET9UCIffErazt5fDCC3fmjb4+8vl+NfLPS38y8tV
dfLWyfzVAZWaM8B42rR4KM9VDRyyC5pHo9Htc0pqHERhxuUzOWamM4IhyfutPNG4AYs30NPvVafH
Wz0NlKPCcvuIERc+rEXcSWBzKMe+Hv5tDPQsNU25EzXFMu178PlT7eg7nMfbMG66I5bZgsRm+mhH
r8cF8Gw17m4cy3PVGhsS1+r33mpQAWhVdynZ4x7suCw3uee3z3lQfa8zxfwxTyWAriNxIDgNpCZV
tJpd8xi5ur/MJrIL/jIoho6oAnm+rkqmuu6Y7tQ2pCCs5S9hRuYVBt/mIkRYvPjJxSYO8VtmatE9
sOcXOTrhHN2LBliefE1ql/56DJCSGYER7DwPxmnpNCGdlmk6RHyBVzN6YkWbv3RxXp/ULE6XcpgP
J9gSI9n7XvJIzw8Jes+2lEjU8AgPxbjDf0Inf6zS70FpLTG2xsD+JmLC9XHcZ2SyHlP0hix0e6Lc
5VOtiX/qmQHxYj5BsnKXrmw7qU/5fCwH5WEyNvfc7le9o2+5T8Kz7mHE1oGyJQgnXRCOqz8jPt4Z
5jWcqm+mx/fmF9kzt7Dm7ChkQbNUPQo7XLQiI6EZI6DW4rksg/5bYHYAjDXI0D0a/p3uTjOVWy83
EQiGBgfKmvyzzMnZfsIIyNM43IZOeI21nI2nGXKtqFhqEJaCduUu1DFCTiyI4cI7BNnVgPebFIZg
Fh6brMdKGvuXJCETRB3o8Mburs0NJHKmOyy6rn3Cc46GJ6Ew4vvuOxjOs6ohRkEXUTX47AhRYPFH
jMBj6oExAAS79iITcCAi2OWYueneA31HUAt4edE+uWHHpiXHSTAUcD4XYpomDNYI9VyNSOP+kUTV
U9LF+PZykMbuQEof9iV/Bb7GWDiKdSxtfkpYNfpBr+i0JwYsAhvNrtoHJzeIl7FizZw4UPA0iHY+
2LsXH9R8llavthfTVI+q1xIo8IKq+KHQY/U+LvXs2eqMVyQV+ZLe2d70op8OMZyUhp48E72/M6oF
2GKTipSHgQeVDJkoH0mj1kv2Gsl2ikt15acbiMTYYxGV0DdYDCYipqQ0lKNPNiHaI3JZArAmdWNf
a6oZQjfbddrUTzmf89XQGMXdmGXXLjPvIYNuPUKRuP2QH0KacVG7xXLM05E1Y0yIyNDEJ6ITXcjL
w4q0qllNSF9QT/cseE2CRMM3Q73iEt6XLr8zVWf9bCW4lFWBs3TS0m967S8tLIQwQ/x64QJWY1/p
7V32fdVI/HEK/3IxGj9dxxvYDlbtopyFU1PnuavRzB68SpyM/om1+69wUO40H4Rvaj+Ng30X92zK
bNrI5VC2SxZC4BmIqSoh2qvFYxaQD6T7+buWKk+qRrZltw78njwaYbNLp1BSO5axHDJumlAM3yNN
DfchyNaF5mZzHmK5achCXIY0u1oDnKM1bsC9gKUIbFgrVlTf2RZSlsnwoJLq3sYFKbhKEr4Q8fFr
Eblg2vEbBkm3w+l8Cfhw80u9b8SIZiDc+QjMFx2ZwstIA2lm692ZtsEjrXiS+gDCBI77wxAOzrIq
AzTQ/Gr4F3hJgrRZGoNz0KIxJtIUzQxw2hhx2Byiw8Z8mfvDD3BzDVjVDkSWZ9HROehFl250QYna
rnWQiyo26nR6oRCWbjyKOX6jlUB6zqM1xOS4kKFmJAxYrXpVffNs194PxfVXpdoTkkFK5iLy45+q
QcgxMeOrjhp4RKLBtrHiezt3KLLX+PEMcvMMpSFSdmaEFtkPZ4x/5EP5zdLEU9nPWjEEmwuTkNhF
TSrlkj2Vz6aS72kUyyYoX5Jx13rkarRucyhUehLmyWlIW45zEvzinmwkyo0OEKunHm8MlbOjYzTd
FlR9twxxCzi+nq61wF3QhA+Wll3TL3eHc5wbv3py1j31o7WMByJZgVtmQKSbrv1JMNSDL5wfnQ66
PzAAzBcwTMtI/9Sn5GfWoAzsB5JicEBzNenAX2GzRG9gr8yyPmJQw7E6on2iuX3VW3yJ1kQZrJiK
FXxOPs8p3qlqHGky4OA2/fKQIR2nYcZHgTjchRg3EDOPvRnNjhCoXIRO4J98y0OjWVR+cR+FEcZn
L9/btvjgvrHsYna5dkX0Lba8tVaa+M+6XRNWr/5ogP3OlUfUqw8NOtf8qjQxuTIGmZaWmVFN606p
4r0Rhf6o5729yLPq06qyaeMk4UfarHNSmpZ512SUTtSfon01lslYtnvXobzuUOYVCbAWi4I+HkJf
wyFa8r9sOnO4TlM/ui4BA0qENLRu4eSnOC3Batj7qjB/WgnRltxlSKyC/702nICtQDmuqA88pAM8
uyrRo7Vm9RsksMMC72+/CooAUZP1I0S7vfXerIkwmCKF7GbH1sHFE7jUhL8OHXIgx8okvlEg5bNZ
l9YV/x5qqILbJS5KTaDDVuA8YmN6N3wM1CrJZb1FhHgWNmtHiyOQTnlNRt940BEcrYaCPMZ8yIm9
ysU3wWLQNVp7YdUpcJtmWAdj/GkpLlx1qArk5VwrbhRbkxBYIKPqHeDuePc9VO0PCobfW7b9a7a2
vUGkLohobmVxEG9onIIVtep7W+sDennI+YrpiAiJ/WvoDCtuH4RIkEdTEQ5lUzhfOtRbPahM2wq0
MRVt0S7xBSdEHPkp+wQyVtKlPsW4mNv7vtRIdUn8l473umI/uVPASqy6lj+AkXVHRa3NFVd6sOup
th6pZ639Vg/XrV9xYbGncCmwEB6CqnwIfcXbFr457ESoXLHsURTEcM0GaPbxDCv29tpdpKWs7PrN
ZNQuLg/DPLuWfiSe0lkNWJyUKX6IkS14P5Wej8DkTeu0FD2wJXFtokPpJ+4S9yvxSWN7oTahECxj
Pk0B15UWQafKtVMFnLccK7BT4QTqNsV/24wquUchZvpkk9vTJquQjw9G620og52snH8/S3TPZlS/
BuWhKogZ19mLdYbZLJKKbSA/o7kcpndLGKtsaLnd0ACzfZxwSBMuQQygfzTYD1dYNZelnvzIQyiv
A07D1civbuxZC4CAe8Ou/A2Lrr/jvgs6Cl1fH73ynx+icMVELMJV5qF5TVTw0MrEF0YRcYmDj8mL
WL9NqkvFnfiJ0Pe59tPPLmgItn2w5Z5B1Hod/rIqNisOTT6zJnZkTuDRPdtfNYN6qVzciDRDxYad
CAFv3GTLUOvPeQfEufWiq56znlL759goERTXyYOKxnPKYu2cu+O1zwx76xHB7DeleV9Xu2gUYCAR
hYom+0ZBed4UkrvcdOgCSX9dGnpDhoYJ6Dse5oRKw93FenxWlW+hFZ6IvYS94zfZQeCNXVid+tR1
irupiZFA+G/sjAL6rV9tSyv4LBH9LvIUCryA+eDEdxiAPMIz6g2Ira0DMWCVKi3vkif7YZcgZJj/
y1iQsz4TsM+b7uKZzgweLd9pmf2ysmSnlfkBXe4imdRwZbf69ywvdhpRe5GDJMfu0AcJgyuVVm3s
0Lu3ovxnAqKXJfEmjixsdeZ4UWq7XLdady11bEOd7pN7HhA2Rd8Ywyn7itXgquDvAXJqIPFWTofG
pxv6RZ4TRD5m/rjxkmylmESTJCLFn0w/346HRwO9/moavaNwlJ/CzIOl3tAMSKl0We1jFbsHJTF+
ZZkTHtL3Wome48BXV2xBkIXow70nmvuuHrqVMsR7Q0dwZPfn0Sks1rzj/RjE1kp4RM03FcY4jRUo
SyTPfUw6A91Vb1RLsjVnmShqEG54Dh9iunhk6KqQHOviBQ8hUBBjRsX0ziZTd6EGaJhWWa/Cco6c
Ntj0Cdf1cmgem9KJl2avPPc5ktV8IkWcNQLS4V5DMKF/mq45bLKSfIoY3BBxFXEes021+ZGmst0V
ivmdzNdZoT7QUQjU+zoOInI67eJ+CtRsZc6Z4qMmLn1fbqOC5G/Rj+2qN8nfQiDTLZ3GnVYQPt8S
gvR6VYjXUrj7cmztDTHIBM97+Y8gdj6Upn3XwuQzSILniuXC3cxbNYIEJVvUnRwNSkRuk10WmVQm
uEV3o/7ckpmwxIp2Mcj9WfgxRkabMvmWgBJ9QRJcBvfAiu7hC4J2oB9ltHeusPBFhQVBkLS/g4S8
hcZq7pwJ0zxQAkqh4C5Ev2SDFKzMNorXSqJpZOeJb6l5ScFgRcObGXvXyFF1QhCIa6RUsTa8lwTy
7YyBv2qe720mnf/DXGO9lw4enyZkfBhnSzDkqXEFRIm4AJQkFCo9K1ctPVpWmsmHRTzuQkWAS/rl
HI+HIYIPCAoZewJ/QajqEuuqT8pO0ixzijvzx67YxyOE0F5fGV2sHbw6OztJNhuxG5J2CelYlw5X
ZHfmqDd+/+p3posmilzT0n3XPLq4WJzgaZEuLIJiPybUdEgiKWIL/SrKmgF14NGto6OfORN3O1ye
jeHjUKk3ZqGTdhNp29Fjye+bY3FsDiAbzF3v56ferz5ZizQ7rRrGDZhDeuUJGV5GpIGrHHzyiKHe
tAZNiMa69PosXqriVRmwJvNicn6HknWF20GitR7LWN8EIYmjUGPGDZC3adekhFh5dvxo2/hSDHOk
K6AreJxryi61kq+10VDXRj3tnILkd3MqD2aXq/iGs+Vgd+6508snTM5IQNVPU7f4KOW0flw4tXC9
3j3guGz4Um+l6j5ywRRVSljX37veuwv/i6fzWmqc6dr2EalKoZV2LWcDJjOwo7IxSK2c09F/V/P8
778xxQwDtix1r17hDn5b/EstfR8q/YvEabO1wi2aGkTmdmz2eaZMzZOPFmWiFQVCvCkExqUZ7jdg
KLe+D9HBpWwYaLQGobyMd2Phhxvkaf2dqIcASqUTsCNG0jodsx8LBmgEfclL3xBCN3Y5mCN0ydt+
o+WbeXFZDY5rPlR58lJM6wWRHITQFocOZTWuxhY36tKHcjabpzaMxGHyZIobqM+Qd2CVWkYUdCkc
G005k3ruZUFZYqeJynupmIEw6XnQh0hDTQYP5d5zHDhiZ2Opv0yj3y7O/MPcFXoB2p47WVCMtr4Z
I2v/U4fhtwZj6jUU0XtX82k8bFGkNf1zyrCEME6nxPOwzZJmi+31lKPWU0wAojo3mHKt2iPv8Rrq
lnIZeKW9lK9slIteRtwbM0ibZpjtOb+1teZtaMozNpmJpyaP0E3bR7Nvy63wvV/wwpAb3eIdRKW9
MxP5JP182XSJPBeWhSMsMnSBTLNd0pn6tnKJ4S7Vtj8wWWTkVFVUdq6OOX3KExotUexqIR8BAgx3
ZoeDUzgvawMw4DrDVLgaE5d+L8NbtlxRgWX3hHLB6UFD4NF5MpOZSGnT4TLTg4mQdBzT1hWiCJKO
m6/HnVgxysaTjUZFYOFGvilN4zXzsSeshP4gDIOSQYh9NbVLQDyZ1rk/E0jM/qs24nONcPfK0GN0
Ag3rkuVNchfGCc/QYfw5tj1VDL46EPPF0TTHt4qhnHoOlAUogLO3woclI0AupPDruHNfOfqebSPy
MPpQ+k7/CsR9ERFozCMYSH01wX9d9/I96+xvAeot8PQM0X5bx0mrk3cyZjVGxdk2xGOep9Ma42ad
gYO4Ea/n9bQowGyRnGDXa/A3DbwGxD/DbDA2GOaLyLnScRHONs8d4ozAir5Zlm1SOl8w67dN2uan
PCIBasdrI6Hgz6ZHgh71D5MzPRtP+uSQBFIG4EXA8Qbctxo8XJDQyVh5jfUyaiokRC3eT5PoVo5l
tYHbIR4kPXJ3vMHWiR1rqyikAQUcNMfqOVeB8T7zmnBDVsHYXN/4mvMQlpzAdugPQa1ESeLhzu7r
aetkJjsOAeWkv5rSLXZxit4uQtZIykHoKSLkKTJmEVp0Lo3BXxdJDi/SRxZbuBjsjZz/0BEemZz4
+6Kpvgfpr0aJSjUGfeVRC03nTjOpa4wFU9uQ7CfJzXltR/Fj6tbX0cugZLdOdAynZp/Gb7WNQZb0
09Pi6aAyOvdoyikJnLAA7jooWWek6ugSuane7vSCGYHdWQPHAvBpkdIx8Y9hPD1PfQyFaPDQwjTL
BFtG1z+A9DkUCwxqoCN3YW0/E3KypYbUtXBTpjk/Yk86782e79dD8pziO3hq6+mC9KE8FmNrgJjI
76IpKgiVPgjzCUdcDNRXC+dB0Ew6E5G2dfCQx9VhsOVuanN+cqZVaTi4ZAydu9YABYTVvrIzjByp
tjTc3Fhtcp34Rbk2OkCmJpNrDwbrzrddF7Bk+NG3dAYqnz5aS+GBoVh99lTZmUU2MMaZ4jdO8vO0
yftjR/tmnRYy2XQlVr5YbgMlWOpyTX/13dVTdw1Aqd3HeX9LtXlFEqJcz0dt51JmbyxJ9HfxYF61
IYf1IjG80uAqGFNsHKDXVxsh4gCqwsYWfMeXxB0CKUSnjCZGEpkO1TpgN7LPeuPYG0pf/RQYy+gG
yQyZLWR8vNdh22GCOq9xU6qQI3KPSPzP+3nSQT4hvx7pUttihpmN3U6j+l1LePJATu0XS/EHarA0
2IjYNHed6lHiB73WXV9unTmR63SM98C+VL83809Nf/OWuT7CI7gvLBvpROvdLNqLK9JtmZHyCNyb
yVTokdY17MaSkyR20RfQTdSwRVQH4cAIOJNeG+hhn601jNP9usc82aTXLeP4c3Kt8Yi36n6paUXl
QBzaZFwnA5EPmHXmbWspJvwLYtL+BDw956GxQV5rsJDNzO6aNrFwlkavfMISSOrZtPZmYnPiY5cV
JjjaZxhx+Om6NzH+QER9Byza2ckWumglExjBrJfcn7a5aF6rypIrRhXvsLJqxIN0Gv3NfQqxbo3f
VzHlQKkQugoawVGWyRLx9qvbTcuqwW8NkiWEQWe+6ePAvbeG37Gg8xqHJ47eFmMsTE3riKYAmnar
aq7wQ8n8z0L3eSK6LNdNWL1Fno9sjQvgqOxJwWIb2JrZH/UGe0RITw8QuD8YZTM0GN01iD4nyKDw
DYgDrbvZ5njO8k8PqLU/vNi5/lOnIqVFhdvBIKd9lTU+Tc90E2k4izrlp+kM8GiwKSUUyO3YlbgE
JSXgMgeqeOdSIYAy05CxzCh8HWapinT/nZQZl+arsVBrnmMIwX7mfk1C/9LEglvEvDyaQ/MhJ4dE
vrY/naR581jXiCZiBzWhiQqhFg0p+VskEELBUyPEa4GONLHHk4xuQIh6Z7TzjW0Ca4nWxLH0Ggx3
uqVc1059zARRSab9qUlihnIld5J6bJX6OVt53NA3vkMH7x6DSDdngjiODyUet6FPs9ppmzcnKqug
X4hR2PgR44DzrzuLMmLxzfsFlBHwSwInoHKt6i+SBhgulqO5Wsb4qGv9S9vidLiMWCuWZfQMCfs2
HK0y8gM00dB4sfCfUtbuOTo/oYcLPRXiRC8p5BThgUKeMKtD041HLSegOyJOVmD9fwt8d0prTHY4
GJxDwTAL3sghcs2DU4JxAvgYyC5n1bnajzkcvXgHpu5DN/J0n4zPuo2L5yj7Yieihxnf6G3ZIaMZ
Sn1X2fpaJiBA86jAez6xMTXyO9IEboBjGVeqYWOvpyYsS+u5yoovuWCCpvnhlcaTuXHqdO/3MTXB
6PTYXGCRpGnF2tKr+wjY4WIQn+tm0/DYsdMIBRuP894qQRhrHY10o/1XiAagjj6sF2UVPzU3o45q
ytrmBIZ5WYWkIgOQ3cAtuyWwQrwVB4eF5Vn3U+neA6us9lSiW50HHBTAcukRaa/dnDM1Cue7ATNp
06+3cbp8mpZvAE76YpKAE/ADiECw8on2irKs6hfUAeZFIgC1R+PaLh4iz9tHvf9TwJ0IetXn1Ccm
J61B6eSDtPST6lHv78ViYAlU1z9VuZ4bMDAdkKMMs07PcA9xNwZYaxRsdA+RliX6BSg+rJbpzkzb
cldbzbgxsVufprLZTd4r+joejVLnX24CiNJRMaBcR0B3ulXY7aJaWx3MnEHwyI4InTw+4Vv1WoWE
vGL5aVPKa7AeC91c7zGM8mPV+cazOXiRuhcBdrnWenSCChXJldly2g9zz5TTpCzpl43mb8DS68eO
vMQD2qBVZN1oTn0L4WFboHvcRLEVs0JEpiykclIfKNuHjGoMu2837uiUB8jhZaABWWcz5wBOeG8t
zMaT2dWYteCNQKuAc9HWfjGps5u83I0mzS9JEro4fXpcPNgwZUsK21gVPcYRSGyyoCAFWadm3Ld2
ElHCJ+l+GDu+uF7vo0EfPYAoZdsSTukGlsFQu9pGpKQOnqtdjZiKEA1eDIlzJ5hoeaXFvqABt0lR
K/WgVILXRdWAKeraHlwaLu2wdyz6IIV8sWkyUD7Nq27EiF5vEOnOmDAHeT3jkZYzZaoqGk9acsnj
2Q/MGdNqBFzZ4rEI6J3Oa5DHB3eBeoSgHlqx+a0phboIF23YhR6mDgp5ZZR40lSoyqoS3QiHPbJE
/QpG+CsDHhiD8rvfFgKlPM6Ecjzpk1q2JGYy99ZEZQwaGcg1UXvLJs9eY/mIQd5EnzZx7jnf4rUL
nhWrgzRwfOvOjIpik8qKvlJ5FoPCxHecjtmoBy1tBL1pdAQL7Bggqn9s0+7YobOfV3WDvP1yFB5S
3OpMCqhm3nJjuddnRBPKxM42g+Xd9Z67Cb3sAPMscBBjObVYjIIXqNAGqQEFurZ8s005B4ZR9Fs7
jV8wHjhRr2HSl3MrGzlfKKEgxjsDOo2ogyXt8FQsHPGFrT9VGls7nLrtMObrEH3tkFla4hZHxiao
GYVcXNEr+wa4c06ljIIjfVqBZpNBPsSPMZnhKi0gMPpTds3C8cfIybcaU7yWiF0lqACvk3F+5NDj
mSeJ3HoOXuLGoAWho90PbvneKRMUNCERGkBUgPj1OxvRg2kHaUsjB+JQgNngWY7lawXSyY839tAN
m6w1lhP2Q/eZ/xQJ/6eRk0J7pl9O6t8nkxk4FNy1jjeTLV2cVrQL4qNjUKQM8dqWrFCAiTQmrP1K
xhtiiZ5rnIxlbZ4X5E3y0MMs40WPw3lFdfCuXsN2+7dB93kA0cFrsi9Asjuco66orNrES28NpPUe
FSWErDCAZqR9ZLziBYkZjjQbvW9/6beZ2b5Mg9yVIcm9EBiz9SOHKeUdS7EPtFCRWQz5BciJkT5P
fRKHpGG8mMt5CZwGL0tkfTDFReYqEhjUAXVit5RUonl1NzMox1K0/df5eNlYn6YsICoI1K2tuYSh
nR1yrXjgaeoBbuUGSDrGKuMQ3wxL7HQMPTyqdM/67GWNIWfysehs+d6tz6M9AaO2hhvSsIyyDDjO
zlg+dVVXBl5caeuWxYlbN8xZ3fe3wMq++sU4wvhD8jX7QOqX0NeTjVaQeHSDrFEXWOoyFCr7XByc
In6w+qm+w0iREj0ZQwBo4T60uXJoYcXaD+1yM/dJG3hOBPqYVpDPdI/y6UEM0RRMdkF/Nj+hHOV3
hQGXk+PBKYyt0TCPT0agS0Ml47VlWYR0EpnNMsKuNIDO4m/zW74XVv6Wm7SCZAqILBL3kmpED8ko
PYPzObbju85HXdu6TkiC4mor0KmWbOk5qzfMEfBmdcGA9R+5ckQOUQwAM8TFL6hASUXhQLDnQs4c
ryTj/23rxxNdyGnbl1gZaEz/gVMAGWcLLwc0CIkZ/Qw6obtrxuRhsSF9/G1PafwLXR1mCsOIpogP
sU1MH0LjDsKNMgVo18Jf7hIUrgJwd6tlWJ6z/DUcJvGMSswagoMXIN5O/m3Ez73toeZPhZi1dHMS
4M+dXR/qBkZlmQ/3hhrr/12yI11r1bjFwaCkayqqLwNfk6CPUXDC8I3ClYWYL82Xg2jXpEwTOq/b
uMjBVOR1HdIXpbC1TdpZu8LvDrR7H5n9/wyx8x5HM9JN2ZunVwda4T+uXp7H2oKC5qbo/JS1tW5S
sWntF8N105PvtOcmeqBebDbmBAJ5ce41G2IwkMaOqSGtD5++hNq89OdEk+J6xowEEZHNLKtrBwrJ
Bg04ADBHSdduNlWe3+Km2gFfTb/cclSnSnFOOxe5AAc7GWnlWJvRZYtpNPnEQmcYtw38kLWD6lDg
6xw9cDHIbtMIp2zaaNMMOThvREqtDQ7Y7WNW7ug81JGSoe2Gc9iNPJ0proPIrz7oHdGNZEbc+tYR
f7V3DYWKGTllMiNx31A+4XkxkTN7+r0z6UPgyrhaL/Ez0sH0r/wZP86EUoZRsT1Q9vXFuQIbkymk
RBsZuC6ZGOxiK+Vbxe+M5ok305WKa84laYlLrpRIwZiSepi3GTVgjOOVlzjYX83OtrPb4TC50L+x
qldN6+6LCHMCYEtPvk3jHVXQdiUc970v5ENbmWuA2+a2w2ZvXWMwOgDrpxVDRoDyjEV1mkWHDkWe
3qO/PaXZC4CYAJVZ1L+n8W4oSmdtjN3LYOsoPUflKl/kOUmZ7CYenUOtbQEn4FIzSMdkuxQ7Z4FS
bVrVm2nQYUC8DP9krDrBMCQeB3DsNbdRj4idpgkiYd6XkVcFjp7JbR7e1UuuNmpPLukvV0vYr3K4
02eJY5Ht9/uxSl5kH20ljd1Vqfe3QdSPA/TvFaZoayURN+L/gesYaPW4aINFN9kjEwZSlb5QzHjG
nSb6R93DNZDW+qsLe4eXee2SiyN9zN/FlBCEjAsT1WNWc4gOiQmEodNrjn6mi5F1corq3IsQEI1e
HWsKTmaP7UbdVyIGgrOjtfXz8nfqgDUVzfLVmX5gp80rFf9Jy8NLKeJNHT/6Zoqr+4gAdme4UIHQ
wypg9mDaevYxcEJTMJicLFtHnf+oclNk371VtEFbzJocsZ9M7bIkaOZM+b8J5OMwMagaG8aYPeD/
pq65Eo/ueK07z0bbHMturLZ/etvzArBqnHqSJBr9lWuTLof4R+v4nxdl/uxFabWLXMGZPy20mum2
ZZZ175tIYRvo8AwiTOnXkArnLc8FiWlzLZwe2KqTXIalKxla0E7OZ2zCI325Av1+IyqiIdRlFcNp
8b3g8rVyS/s6trgGenRtEaa+2mn/W48+J4Q5vCBnN+9dIJJB1RtiZfjXYapgLqW599rG94PSqvLy
0zjVBPmItm6fZE/eyEdH7/fajoz2xrB5VG3JuC/3SVHtvDl8L2T8ZZTpjVLamoHqQVZqld32LqKj
3qEqikhGFqBaJ6DpcpxWE42NafI/7CzHEg5l7ZObxG+uPPuhAJIlYmY5Myy29KET1cEqgaz64VsC
92JlOIhFCnRee7S48R5Eb0nqgeWgW44Qs7MGiRGyvORr46PimdHwAGn0ItvwhzDxywTiVU7KHnjZ
zHWxN61NkQGzM9w9zZKpkujPICNZuOWpopMKq1WsBBlL0LUYvoOQADmaIbWYJ6/TYjIBKr50jUip
FtvMA0xc5tV9m9c7pxjuQ+R2bYnq12zeQaE9u6J78wErYGVZw2RetS2+ILS2l5oBnegY2zQ00+rv
yUOtPzZB0jF6wIHxJcSzAlgkgMdYTX5m5CcwAoihD0uOjPTmgARCOQhTYogfYUE5LVOQMUXXvcVg
1JD8YmaNW9dKnSne4H0W0myQP+RQ8RlXjwni2RaN1qgTR4fOhY+/0cpyQNo5Yf9IO5u5ePfg6B+R
nzEqpn9iLwtejBkiblG5Bl6RslQqNF+YdBPlAzMjcBeIMk+9TZSA5x7MprwisAe30S3XrabRMegz
i3KNtL6aTdQRyl8kFA5hJp/TivDQSQ+lA+rLeRjXAAVxCoAet3a8/NhiwL3xjmNTJ8iLCOamXcW0
FcRCM5fjJlIYQZrCO38wN21T2odtrxGCDA3h3BCdMl2zcfcrIUEXy5PNOA1EVOruydN2rjHfCYpu
3NR9S8hD6luHaG4pAv3YWjNbBTlUd4c2G14KaiYGLTRCPPolQDsRf4sAhnb+rhfuu71QNmEIswIR
Ds6t0z7quM+OQxcNuG741ibty2nTjz0xBYZOZ3nm2aoZDnt0E/Kh2XTpKO5wRirMAjXPhGXrYTeB
YMYCRrrZVQ3chWwIT5UY2gcHAFtoJhi/xaBzW209prmOUot2l+iNgQMGx0fYYJUWzQmLwUlyZsED
cCuIBC6aElqByjLEVJjPEsYx8IoVVtPrZcFVEzuOkaQFUXHwPiVkN2/4dHNm9S6fNWD3v3epx4A8
jXEy0Itj2/cbOS5gADsre+1zyZqhZZf0ug/zJnwHRkwbw3+TFrZmxoisYljPwFq6T0hTRGKtJWOB
MEOPIZiN5dyUYInQ81uZI4ElHZ9qVznGR8njWDJw9JhKCYfUlxUcRxQLOFspcDgdV6/rXjwAA4HB
VoC6i59oV//izcrWr7QnX+h0//pS4zPySmNyD6LQwsYvLUADyl89I8Y4qbyguua5sdgxRaHELlPI
msibiw7pEt3aJa6PfwxDXNCj8UYADC2KtUyXdp1Z4X01UD5y5DXLDQtw719nMd53bXQ1VWdtdAFS
TA57ALvqzDc2zhwBJi299eJQozEqaWwLjRm8duH46vseXuMKS4dff/byVTVUx0wi8Dt29VZU6NOT
WJqBZiAmF4oDlAcY3AOlSmdb3RN6Y2eM4F4RAbri8uVsyUADtwbJlQ8aPZiWqK0Xc1CPsYI71E+a
Jk6dmgQwbaBNgDgQxL54S0P4B/QOSmIVHh3Y/5aO/2o61itWD2eAUFQ1NGwsMd3ABVFGOfvC9ZjJ
6beSka76ajvWo4K69S1i+BOeJZBuvZExujNfysy5TgnKMGNM70Pf6h2Dc899LmvnWgh51cLiCtmY
8nV+tKbsn1YNv57tfw5yPumczfZsXWeSjayeb3PzoY3uh9M4p1YjVnbzzQyrz7Qzbr6XIs/UEXvc
z1Zo324zfA0VJgldu2XHXat4+M3K4atuuyCd5KNuuoeuBAqSZ1ckc6/qK8p3N4mu/Oy8S9O4NOV8
q9zi2tbNqxb/Umw5df8UV/I2Ntk1VdmgDkJs/LUwK44Nvor8LuNkAWlNmFtujZVcUWn+nQH7hoKp
pLIzSK7eEt1CGnalyuS7OFrVaUontMuCpdQebBl+q192FxyQfVg7KRL8I7rSnABxPFwSdgqJ3Hgz
6/yKZR3gMusVYqwaq98AH670UX9rl+kyd92v1bf3y+wCs81/1L+XUP8nQe3O4qpeItHSD1Gew8y8
TW5/SZrqR6TM0DQ0jq3xhmT4BSWA+0ylbkV+Vd+TSIn2SfEQG/438hnXeh6VeNU1SlVx7T1iUv9h
ANEupgvZ1K2nteZJkymnCfvT/VZflx4u6uhv9UI7qJcwimirW87RqMTVnftLh+ZKUXvHJF/+fjZx
/G8zdoFulmQ76d5sjQ93PqNl/6l+xLKWS8uMkOzkubS5EjldsK67Og7IRfvTKP1v2XVf6vOyaQOM
Is9FF6F8m5/+u33c8Mlabviu/jYY3njpxaiY2VXmzUcmu+8XZJnHX+kyVMMPlw1xkTxQRm2/s+Yg
lSA4W5dbn8Q3lF8jmlaQcaPqjCPrleEIcH1nwEIN71beBLbrKc79nXp4ai30WfuxWJ//e57qgS+L
+14yNoYmt8qS6anNmEOzGNSiUE9A/are5YBNxsNS9mcbF7y/3+cWaU1/SZPmWLecEUqNghugbgJV
59VePpNYvBj81c+SKx2a692UiW91D/uQFeiq3Z0fmrz6XFJxLVI2czTmb7Xxi+TvNzCrT0CWYMSi
nd/Oey0pP9vRuDZt9zbZ/4CFvbghxOluZcG9Mo2zerZLxI3lAlpcc/yregd4uIz55+lX1+h3cs6L
Zk3+1w1QxjFDHJlcZIL01aJZi28URVydYZ+mflX9GUPMypVtFtdqhN/qa2qNz8UI/jxJMT3lKtXH
i1p01mI87PT4NsbzjbR0BTXnLdRwkY2svzujLo6O5L2NwNaS4hcEfss3/W/gXVeEkX6FKT4Xbbo1
4mUu6zcZr7gruMB1+oc0p18k+a+myftr6RXg9W6egE8u8dGQ4RobE6w9s+s0ZCfEAtaWxlpGuXkw
HFTRjGvE/lBvj/fKNXodhfVlS9CpS30fxv9tKhpQJ9P13xuTkVXURbdy7L7UJ2s1Q00ud1r33x0x
2/4314xgRoZviLmsHC/0tLLveySR/+423hS/6kZhIVNO6Zd6iH8bhQ3j9/nfLWta/1vwkMeygPfD
E+ntz9lMyH8ShMs9WCPscYwiV0LkT4Bwb2kT3dQDdlnMJf4x0MPP1dhDEUOZvtTv4nH8bZf8mrQQ
VsK+3DYlk6x5JjiUV2/WvvvsLGTxqo6ASrM4QuRnvVWR2xLjr0lPYpVnGZ5j4K593gpiEokAx42b
/wzOap7RfCGOtvCVmDWuVQizWtyb8/biLwcV4NQVJkn1kEQ0h7mpKiSpj95N6XUoDnh7XHQerjOy
b6OMXFu+iAxZkE4QnSL2N0u9Wm56P97cbJM79Xs6z9S8fB7DsK9a5myw8Tk13fQLv/VK65hDskgI
Yfs5zD90bjpkJ2r+uaOhFp9EE98Ehygtp6sAQ6VII6oDRURsRH9Rd9/Q6q+ivOmpxI3F/lQLpJnD
7+FoGqCO+Zdk6Ux69x1SKLmoxtL+tfvlpiKkCg/qa6InV/X3aVNYT44xvv6dLiq4Da33+Xfe6MZj
nYXvFfFHHQr0R6XRfcFQuqj1pd6HecvWkP4ujODED2jQDdPl71fVnVGXFsIQAjD6RCy+lnp2BVPy
3LpvyD9/gyj8xMXwoewp4c3oik4qgbg5qiWWFPptyKffIj8sQr/4Uwg3gd2doivXF/ZW7uwk/e9b
TaKRkhU/bTXwUsyP1M+p3RyqWDVbzWMCWi425N8Z4RiMs7wvFcuSd9ut/6k1WvH41K2da/2dIsq/
RyDxFpsus3SeC25/+0ggEcctUKeby41UcVR9RBet5+Iy0tCoPdAfSWd9/n1yHMjgZXCosEhCLGnn
lwjD1ZyVtvDo4IHfKFveBuMvBKk9pu4Vrd6zC2ShDseL+vAINv6WEZ0wmT+Uy3RLJZ8sqyfyiH5l
mtrj4oTff99UmxbpJfAdgRcCP2b1qG+pJUcB8aAbCZcANOrv1vyF8Kz4Z8Tbeux/LVQe1P0b6o8q
MV5MaiWjCJ8wjL8xgsdMOPyuxpqR5mqe5otU16C2gnqPlCbKkBjruuq26mL/975m+KN7rBt+Vdf1
nXqZ0DeMVZLo9/FCbObpeHWGmG1ygkHz6PCefwFavfjfhzKbp66noOcu+DHHS+suv1b3ZintCc5p
dbfSgUdAx0M3L5qfPUNOWTVN9K5ihC7VaeY+xlD9VBKhVmudRjfPfdP15vl/u1W9SjahI2n1UKYR
MwJdoZ6F+nF96PfFnOxK37i5gjXefaq4aoI9ykS9iQ3nnle/2gULpI+vyOm9p6VxU4FLZYcApQwK
32xwuRCxiUfjRDvj3YgPKmqF2Oq07YcKe1mTfGve/0+0VKhSm9PK0qPN7FtF5ND870l0kro6AaHX
/3pVwfZDK23U3O8cMaG8TxCCkQcVO9Te6c35QYIPUMumDsnajPTHod8Z8ZD+9y2Gnk1tPaj7+Pep
DfM9rJ76LIEd5Nyp5Z/xSsWYfoTakxaJKznu30FO5xZuN8o+mvlpZMtNLetUJ73LtX1bmttUx8DU
PdG5/M5VfI6n6blop/fhB5sbpHRAmg5gCuQrs6OVuluTKD61oTqJEGdiUqQFckuTRHf2Uv3QAfxn
pQeVtKpNh/kblYND9Mntv+ebMc7rZtIpt7nphnxz6pFOMSDMhXcGUXNNTA71yaai9E+BejcjXhi8
GrdW02809Issf2nIIiJO6rJx0UO3dkNC6F9AyBE6nW4njL9PMd8W3wOH09y7atJrxMfc9D8nZdoq
gKAPdnF1wma9iPk+ddsvdXjBbL6GPRPRDB+szrni63rJOWyNy5z42w7ChFo1ZlJ/qlIBrB/uaP6x
oTb5e8/ekO+F84o31UWtm/8+p60dc0SP1DdQK7iNw79J695GZnGmDs5LFQrqbmncpIRMEvIz1KLk
Ud0oq1J555A9mKCFVfDXCmUKOh5UEquj/6lC/UiMs2x5nnUHoI747iCrJNdBXy4oKd7M5V9vgmBG
DuQvGewlh+ucYIGrHUYSdZMF8HfE/L/jRa3m1go/u2KnTkqrQraXVJZXbExVoHAIqMOgx93GEt0z
fIFvlQeqnC00Psa2+vcXclR4mPv22TDkX6igwvqdCCWNWX2jN0GwUmfrMqS3aZW3nLAN9oO6xvCK
b6vTIGkII2rfYCP7MOONrYKjxfkcpfMuBtEZRu6nS69vBeH+1IDMkJG1SQDfJk2Pblu9ainzVDcb
w8yby/M2U6pKIO0gGU+IVxW19l1SQDLlv4Fpv3iJ/eVXG4vEDzeMQwIKUQVCX9iYbrs/YVT+aLn2
7Vtvsi3WRokGVjhf6s4ipZSkYITeqrvX0Nj0C+PitXAx/xuA09OlXG4WLtXI6qucABIZF3VFY0YT
Xn+OelZkj1UqfhSMkAbY9PzfgvwCIIuf3q++NPpG/AyGH0dweoAPCCV4Nlw17sdYblW6o95UXa+6
RpgJayt30PcBo5LsEI67/v2+urdzFP4MzEIj+yMa09fS26jfypz0avER6J793SuYLLshrA6Z75w7
z2XUK/++H1NNj2PPIA2nJfZlS6XuZf/9X3a2tOgCOeG27POxvPzdEg579dhRTkduB4XCiJWnlXdQ
X68hTt/qyj3ujvpq9QNQIlrI+A6qTwv956pOnr/1FHGuWmF/VkleHod0OjmsRjM744awci14Rtxe
Jy2Q459+1Q+1DS3hwX1RR2ZTc6BNzWdGEcQqUmvzL4vLpztE7kFxEy5UFLYooToGdGGfPP+t9tDH
TEHtwahoPjFJ+u/4aKebHrNC7eEEAnCr/j4Db+2reK82+CymrZwRW+l42b/w6FGO5O4WuORB/Vvt
9pFK0/PGW8H4y9LDbdrjn0CBywK9qmQHA4GPKt+pFEydB3npPXf11U3hhooJSj+fVn2Mwg6/eyCT
4exu/YdJQ9agtriC/lefkftIzH9Zd2p87hkPNq72rhg+1D5Qe0J9Ncz2S10Biz5nS4zLu3oqav39
PYKlGS+Rp1ESujuBTsRcoeKtno1aSWrdgC/8Z+H9y7lvhSqQLSMKjkzP4f2o00idZ46fX2fwaOqj
cIKrfABQ+SFcWogAVCxED/XVaqxNhvmZytNVFaVX1PU0HjKNuZ3tXNvkvzQ/DcMD079NB7o26q2T
z0k3euPFamOq2pHxA8eElf5U1QbT+ZPuamuVD6n18rf+uTeLTA8Q2XZq1an75Fa0sPijfgbJoHvG
FAGyrhLGAtlFnVwZMp+1DBHYWmmrZvfq9FRJocrry2zCSAQIt95fVO2tTljVOBkCUNQXFR/nNtz9
H1Pnsdw60mzrJ0IEvJnSk6IM5akJQhbeezz9+RL777h30L0lCiRhqrKyMpcB072X0CoJdx8f8dy8
StQtlOo78bUveGtbtVcxNiJxtu1TBv8d2w7SjX91EPnApsFODcQRGkWrRlUh5f9LrGJ7vhugYEkS
rGAFYTHaizJFbQ9zOGbCshHSP8upeym79qQ2/T7s2K+zhkowkMDmJuaDONaYffzq5O9OV30V7N9o
vxBTmvcAXDQrc6DkRK+JffGEGXmEIt/82bIo42fwVVFPU/DVnbC2aZLhnOW43PsgmVKLXW6JuwdV
D3xRBZLff8inOCOGJgCFRxZSzfWuLqEkMpsXTf+SWAgk+lPREkCh7Z1EH1t13uLkXk4LZtPVp7po
6twJP3gaPO9Rgr0EIqsZ76YIwAbBTFFhclj+SYIbQgO/YJAeUYun/k64HII/WR4bz3/1+tc+JE4x
njuAJ72qvQfFSweEMIiTh7QhePAOSeTNLFvNmvckSfESlmaWPQUgrJY7j7LZ9Hybm0mdFEVb0qqn
ZZsum3cFFQ2PFrOkaSQcXy2vQQsgOMl2H+HTnx47MX/C1x5EHFmhZIrLdiaPhx0ydHCdtC95tFPS
fGkqfRigqQUwmcH6NXJjC5H6qLjjKzW6rqbE51YfiWpvndk4Sjz5L64glH9RNNR1mXESbyrN5n5q
NyoUNhnt+hQA++T2MzsxJD95evUhqbj8y0fLN4CF2fW1vZnB0UtdqlXx0cxYwTOqoi6LKR8bewYO
25SgKYM4A+sEY1O3Tcg1qDn23u8SLID6nKMmFL7mstNeIotifKKRcZ3H6KOqVjK8ZKEeHPeLpI92
fXErKwwSstde738gy3zlmN5a5lWefpm4Z8iJNB2nHxQ1IQ3ON9SefxtWaGxLPmyj+U43lmuXJ8sO
953itjuX9bNk60hElMMiij/FtJ9r7XNO1Td13MtCO2MhtQQ9Ta33Gbx0CRWyC5PdrCxwReQgblKA
vqj3shWTdUZmGEqjT0OKd/X/QpBMyLhUfvxuK6uSPNDlXvTxjC1PeqtP9rekbvJ8PIt4WnxIJRaM
yveUMkiaH60BvJSGP7okuYFfHUFY7rNeKrXdXxxQNQ8fFMEkSP4qCfWQ6XtFd/dS9qbj9J2O+ReY
2G8tsOGlZLd04fb6PB1b1lqPga44408b7zvfpBNm/MmvCYuq75SXiSqew/AGZvuE5sXSO6AN/FMB
XssD9UG+QoryUsBP1HM3Va+SJ8Nl/pot9xvwJ9uh9lbOTHJkCMJfSPCFfX4tKN9T/HwAiPblsQTZ
LEGI+m2SSsEfnC2o0XxYPB61AutdTvBuExbe7iDfOBf9n3QbstCTer7sFxDR/FUZNx3jBO7Jg5F8
D+2N2ivfZnRtf2vXe5TzlGqfoTWvGuhAPihyxr+O3CiE7Ar/U2OBRIr9fVYOA7FBKoaOEb/p5n0U
ckH82ofT0itR/OxqGsfh4Cn6txwrH+yRoNrUQ6WM2FaQcv1Dajo7uTJpShRsaeQcLC86+hGOhbw+
Oyy+jGM6TRfPZt2b/lxaKnIlU2jjTEHKysBLMZDQZP6Gb6MV3mRlutOL/iecufPcI1tt7yx3Ap1O
l1Z/tztqBxgF89gLHrtUNh2/fC/dc8aYL7UJdeX2xpi8beOTXufKt9xwcxjPueJtEoKnvEUd8esC
CiCrPyogcKGUtYyYgKVEzkklFUV7Boaz/7z83pZXf3qcKHmghfhUgAhuGPvjTMmSrD5jRPWAAVCS
usjr8pZYygkegHcoVsgWjiugcSz/kGbBE39K+wnSvua5P/JgzKT68gb3Oy4/x3B8kTupOs4ZUbWN
3HC5hMRzn6vxN8n+HVnPxk+jAjCJwfeS9IMIPOtZuZXnNPDk5Urlk9U8uxuAZXYNuz4V2HLyRUOY
vTvPVTGpyqj2fV6M69ylGONSpsw8StsMhP/d3BZaog17xLW4a5yKajZH5IkPMrLkCYLdZClsb0zV
u0o3qx6BbeRfCId9zQ11h44CTq9u6r48I3nxqZfpFyV50sCjZhhX2UYCQ/5khXkaoowKMmFAUtBl
s6kl6ucECh1+MBywH18LAUnEv1LjkvohZOSlXAH4YoPuFVSsiD26bCL/y0lt4fT1tL9r//u/XBWB
tiNko718tYxO01W/DHSMYjgpM6FzYop3jOjAn1+d5qWP2U/MPQq2g/ZT5Dsohx9SMpfX3QE6cU6m
SXdNKj/ROHyCM14VTY+LZyolC3odTLu8PEXQN/pu25IMFP3wKYdTF72ah8ZR0TSrrhJGoii+Q2iB
djh9g46ZQ2QMb3Qz+oMpzCrff8TDeDQUZSuhsCdpA3oVfVK21biakauU7s1shw8lSJz/snXfZ2ud
VecGbBusQCny0wD/izFmX3UsSxRDLss8ns/A099lwKUk2DUN9brXThJL5DWlV4lG7qZ22HGSYQwl
elXacJD5JBEY5d0f1dPXWC7dJ8zFKSONLWDbh9O+ZEDLKJWB7fj9eQqVjeZpr2NChjz9SLwrW+ca
UY4oyemcd5O2lLxqRdxO9M6L4tK/SNSQsJlxNoigK3zhEo785hHu00qGu/zucMgYTG9J/yAjdG6K
z+Eg36y0DHwZxBJXVC3/SBNg0f3BmFK8qNMl0EsdRTqtcLAgaLlPymB8mb722fjNRw2TZCj6R7kj
5mQ8eqjxy1RjLVbVRysfX+Vb5JNi7p8Ef7fM7nxIDNB2//cXOSM5QjMgQU43um+/y8QfkninG9mN
XMNyaBjfGhNKkIwKWQonW/9BXMpS1Q+5UUu9ptffB4DBxAbL9l9YEaqOdb0G2BMm8X6JGcFZU5tX
qTvVrFAyTtsG3KP1M7nBjyzBuPL+fMqEk+kQGPpPsK6MGZZvcgDl8S2dDpQduuAj3uaa/yE97KXr
Aejy0fdikFlf9mS9yrCzM3elpOEl5Ge1AB2qkOBS0Je/yWtNyNb/b+mO1HBklf5FpmlumV9R6b5X
3em/nrJbzn9TGX5NWX6JR4SEqquWl69ytOxIlxjRqluzUq6Yx/5Y1Ks8V927AT7RTF65fb0fftcv
DUrjeVU9hTbyTXry5VOApHkNuHMGysSCNYSbwgpvO3N87AFQl2W4KlQD9Un17EcX06OHTvYyWtpP
GCiX1PrqSHRlEcgDRlKlxLhfwrbOH5nafwIxkOCfsLB47mtKPoXlwie9tkg+8UerEVvrpqMcl5B+
Dz46DTBFIPyf6YZtOik3k7HI3ydNvwH1DgaffZt8qHyA4yXvfbGrpHRE/bsi22L7+ehV1MHn/MVD
EWFAG5XK8I3ZFF8gqbal790EJOneGL7OufurYqUx2KSWFJqTqnzT7MNEQ6XyECqpqisMhgvmQsS6
+TNkl4o132c92tuui0/yFmCzlAmda5wH1N/aeyITaYZzHVUKmt2uQZPAYI+MEi277uTZxXFGTryR
Db68mJklbQ/UbIjypV1/w0RiD8Yuypxe5OHIOfhJcZgajGjloITtbzs2j7aF4ynXKwexObs6I97e
RvKk0VWU2yP3LIQE4BCo0Xd+C6k+sgupZ2wAPffUFu69HVcAUvhMy2yegXrAtKMaU/Nw5ih+bDSZ
axOW5OOfXP04RhcngvjEGcqZWjM3rIN0HYfg64m7yGZ9q31ztDLcYPv8127L74K02NWDc6AClue6
ZS0WpW0UDtujWqIzlqqfUkdOLbpftB57WEdqgB4RBReJ8P8moftOQF+is0zYjgINIAB438gRYHpE
4KeeezYhVcnPshbJ3HZcCPwq5mmQRSJ/AZcMiXOfZXQVSnI7vilwh2dp0fsttYc+OrAYnKRnFIC+
IgvKvmSm6vUt2jio3324xrkU+BdNAZm+0nCQZWOwuIXKhJ+Qg6zEkpnP91EB1zVoP2RZMzx6DB4W
OmF9u5SYlnIrDa4KXB0+H4+ypVK5r9LmLGlZ1p+yK5XNQ5NPt4pWb2R/JqVdaYbSqr+1IUq76brC
nkyhgNEOxVfptcAUYmTV2oMUV4R/3aTKRXo1GWSsxtef/pWIhX3ROB8laqY08qRvKIUb29Yf4oDq
JbVgaSFIYUT+rUAtBhpbTVoM8jc5Wdm+yN5P87d9OHxIs04H3iBNXtt8BQD+snQv5enq70nU/Ep2
IlrmroFSQ3wVFIqB/IRbGOulaERRRXo50pnOtQnBk+Y0l3yXcOprd+kaLX1ghO/jwqIeTBGGUov0
hwk69DSC8iUJ9vly9mVOIkMqJEfI4JKusohtkg8hErdZIDKIaOGzVEK3kLKNmmZfUq5rdahj2XgY
rR5At/sgnyANGbkXCRqVtkZZmEdQpdmvPJ5ZbY510u2lPL7cW2n4eD2A7r54XvZ4PDfTn1/a4UOu
U1qJGhiNQgSmQrgpKTmT4f0uBT+7ytbDZDzIHnLZNM6j+zAmf0uRoau6Jyk0xMgxOaV3Lx8unyib
/zENdnbdHtuITigFfGkfhbH6lGQF+iDtwSzDnZSt5InJHfNEsxArGp7ssbIBH5qMU+5ZNSkXHait
PM44G/b0UY86XVPptA5N9qU0VKtEfyHCWwxB6065TTLlbe6p7BnN3fLIAbFfuhgi6X95qwC7CA97
f1KOsljOTFE7jd+c4VEmt7wEsf8rVZ2r7HIlzZHZGyh4tpAGS8MqcRn04fyBJTIa5z+yKroZZaT5
rVPVl5DGPfJ9SFOqn8v0WwJFqJ5mz36V1ACGOA1BolUqte43XYkeI7jPkmJ24/wwNpAxO2WLTuTN
0uWR7NBH0jUpPyK5CukLVo40YyCT21f5ekP7t4KbQ3cC64O6R/sHmPOguvUh8Fsotu2fNPjDEVRu
9CmdFokahd2+Ixst67ZuaRtn8s9SJZSRJzNLyoulMiEJ0SK0Q05DCTILPn21fxEYh+9hvFM/ydOp
IxBfzBd5F61ddmXFRX42q2if5eNB/rZgx8AShA56zpyLwJbk2/A/ABYMvcz/Xp6YTNyxegjC8a1O
w72Zu8cCJTdNZBBe5EOlSFnEzsWbEBghyMipyesycer+E9zrk7Ef7elbuvEyueQPgsWRqsb813nJ
ChfqR5ljhUaPnnPBFuJbvrfq9G1YelBZABgLQE4+Vw6QPYuAqlJxu+rTf2ETwG+vBm9y5tHk3bUo
as3U3uXmyzPSQH9t5bvlQ6wihcPhcxDIG1nkpDg8lAXm1jVUQI9Gd8Vjy7+kBOUwQpZ2B9Ix6YyJ
Cvs0qUA2jN3S7+7KMt24Rgy2RP9Jac35xLU0OYd+es3ZekEhO9CzQP9XB2IY/8Cb+/FAH4Pwzujy
jfQCks76CZV5E1kONEOX8dR8S+UqNCAqrcxsPJINAKYFRiOb8cy9mBU0EeqHUmZfLqDWm23Vqbgs
kyszoBAvok3iGPssDA91h9/pZwTWMGBCjxI6CaXt8O9flK8v0FP/Nd+d/kkeifxdhoX8m6ACOjvF
XWjLI6DoPTV0ER1Khb2444h12knwNDKsBO0n4VsENptKuZefOw14C1kT/KB3875uqwOkigUjKOFG
Yr+EEG82zi2gHllxa7TzFLd8NHPnW7qi8pr0TKQ7aivGvcYEm/MeZeZqaeyXuXGLYvpO1lyJActu
uFaLqwYykPfKeIkj+7dL+93sjkcBXskwcK0EcnF3kHE7p9YFsTMkNrhigroGALHnDpVtcERLZRf3
3FRZ9Lx5n2bZMUyKq29+87BfZB0oZJ2RSQRdKdygdLqZc3Md595eFjbZgssXymSROdBAjOu4bbDf
5A5Lx0P+lUM839vWdEJkegtgTxAAdEkELLCTKrB0W6KBQl1ur8XkraAQIaNXGmaaFCqj+b02jdto
uMDtpqHOqsCfpAUktUyzs+/qAOUKSZJJWaVx0WvkSMZv39mPkWJ/y0lKKMDugHFirWelv7UzXAhH
5SJ3Uq7St91f21Kvqrs8QDm8iH36JhaqOP97u2o+Gqg+yxpklwPgztu8H1B2yn+rMHi0U/d+qkqU
JqXJNSxJg4OyyjxgKkbfRKamLDuB1YKiIxEp/0CIIf/zGANVkJsq5ynDfZDh6O4txX6RB9dP96mn
PFtJsoHjhOlK+UbclZjLngVS+Xihp7aiYLm04pYgJ0ul2zBdp3XPvge43NcC3KDYiTzEvnaskyzd
UrN1BZBTdCOQ2X/gDbQ9N1U4nQUkBt/jU+BJ4Zh8NjUcVDBhjI2uwxClNNaKTRuFjEOApyZW9W3+
JNFJdyTVsO6l/iB7TFn4UtioXhs/dWb2JSvOqDsver3Uf6SSIskvMPZVEo/PS7GGtwxaLmEafSme
dMF+x/TutFscwxFe+FED7fV/AVLughbWf2tkz74lJ5O7KxGSHhe+4v7Jr/SfFoUUYPjT1QQ7x/O2
oY8ZOnok9OdklC5pHvXzMEKwgK6BtKhkxBKuIbD6K7mjS1ySVkcTtCt/CpfelCCbFhRU4rMlCeZH
qaVLTuO55MbOHOwGP7+RbgLkse8hItUus/wpMv4kqsk8atzhrbEf5cYuD0+G5GyEAmKRptlcwOLv
8iU5kzP/b3HDnuPFbDEcAUygKieZhZKlLAGOhp4cWhreke4nDb2jZTnPAvJelj8ikGCD1X6vtepn
mDJzlPZP88LHycOclccmOw2BvusNnNS62ErxS56LPoc0VP6lO6FnHwvL3MlHyn9ZYwCfpTiCYAWD
U+5q45q3rl5sltnnwLPNoNixh5CnJJe5jC9iFUxRdJl+A6PZxcmwvFXePjBh1cq5TJBKZOzJBMmE
U6plWGsQ8JlSSvzklc7zkjBG1Uo+UWqEUeweEchaWjYyI5euuIXdAoK5KA7zaOQ5IT3wJS3Tqike
HCuFF+gdB1shy6cPQg7lsVLKMUqffM8HadW0tnntqdhrGMbHVKvYpZI5CGNG/avrij5FaH1FLtip
brwM3GjdqHddAKgUeOjY53cKqnORrP1oSHIrhx+fJRR/YfZWBSaD4vVSII9m/vQsrzahZyCYiZ8K
dLr7anTWeXNRiuYtqeKf2vWvy2fZjHioI2hzztBLSKNYh92ivMstbHvy6clCRlPtyy+vm8H0sddS
9W1hWDeQKD9nwf/64VuJDxKNzJY8US4swElZaZVdtJXepfTQ5fKXxqTXvTfDVmK0/CpZxXPfqwv8
ZA57YuS84kF/1tTfJVqnc/qa6oj+/VvtK+i6KEzcCCxm6ZGZAZW21nqSD5R0QCB4tGqefHZxMu0k
AMl0lGUX0XVqTNmzNEDluAIJucwES0EpUxYSQZAbbbFVIvckewZ5n+wYQb0ekrLCSZgnL6EvGoar
h/+AC6KSbah0/jxk4TD+RFui+JXJKLmVm+6qtP62xxgaPFpnPAeJGB0cARmgguVrk4OpY6NXovH1
v2Ai+YRgYC0UXeOsuf0PZiRXk4XGpQ3tpWUZ5WgvOTOWPeMSZq26Xnd9fDdO8e9/S3ocuNeR1zVT
wyirfjSGDLNr9mfh/Cephpylkz4FXfkkqwuFpQNFuL1MDzkM27lfgPesOXKgxA43xWLA0wHmUwWQ
XKJJbyuWOgFhSbwpJ3fTDMT/roQzTds2wvebvEWP0g3S9yCkCdMc6wbhEr7km+RE9ME6JGADTNtD
cOLpX1Al6QqKa0ZbdCiq2xGYbju8Fdr0R2n8yv1mB/4hu0JJ+7wIpZcuvm89SqDynPywuW8MVEIl
DuuwLhjlqg/yvu5QweZK2GOMSc9+Y0mK6qg/onC4kw6jRAp5WHiSvSI/LCcD+WzJg0xX+7GQHOqC
xxwwhgA26qK9M2vM7DzWQl/s8uzxQYaj/LdAnWSQywB2FDRZAmXTVnhxkYHIAQvkN+8ElYQKPQU5
QftCo3or4Ir1OkVRBtd/ZYfan7HliLfyyCVv7Z3u2LXjbulKfyhB9i79blmNBPMYnAtDf19Oy0yn
z7aMb2xo56nVAbjlDiF++rPS0BWjVygLvfRpc6mAU1tOp6TclkyWFY0W1CjRuD/HHYdq5sxu0EjA
uc83SqA4R91XHhA91jdt4COOWSioNPaVuS716tcKrfzB1tDAj9VjVhb+HbZRcAAUHCuc3N12DjpS
yDWi5Qr0xiw+VWA9F6dOd3lc11vHxQnZ9Op40yVqto8GE2cJfdo3A5i2IB/io+LXCqLU3Wqc8+CC
nDwjbXgIQZtRnXGRDt6ZRlCeCqDxOhDZSVWG59DQfq1SU46lmaJnCHxtW4TlycSL7Dj6iagOG4gb
NZm7G0GhjPoNyL33urvTuYAVmkfYr2BnsY17/5hloBH1oQwv2tCsYgfddUyHIYohXRpa0NT8tDfR
BuekFcQxic/2vemP5o1WjqC4Ous+ThURD/d2qdE+Zn5v7YwMkKNab6241BGLiK01Gz6EWleOkgN9
bx+1TK83muOhGQgvBA4+hrSKXrymfW2s5qC9xins6cGZD2E3aOxS4YWw8ffRALpvRuO+qanw2Fjq
7ApJkVBwSDeYRY63E+CUQks3fVP9pKhgpeWEkpvKvcaAcYNol7qCdNoDmu43RoN4TTZkw6oupx6Z
UJcOuhOfjIlmrW0W+dZWQns9YVKLIQ1xpYUfag/Bi6F5m9ZAXT5PX1B4QcosN+6ztD8m0WSuPHyg
0YF2HzXPGDiu/u7s9A4qoYbSPETLQdPXFumb2k9fhjuecatCIC804q1evyg0taMkuumcclwDOToj
6v+ioUK46tyBN6PRr1j2Yaiin7wOcbfqsidEb1Op/Ocbp3L2SeLWpHHwoNBp0ogGE9eXmS9qAMtz
bhTUq+G2d+obWiGkcaPXboZI7VaIae+aqHj1hfxiIAdSVfhUMBUMD5Uo3+3S8+zDw1RU4gPOt2JY
EsKQpZLc0Cf3EFWO+wSy8ww/d+6VSwERe1Cp9aQK8P04OCYGgyZFuyCcIDZq5rGZ9fGEaCxROoXO
rcNCQ4zgM+xb7Q7aNkWZKQiOHTMg8PpNb35ipmzvWkiBwnY/kaxtx6+gm88u69gqMjuwYWUNEEwf
D2ptISRWlGfXAbbtW5O68zuCaebH6OhYM6YTeXNytDTdKQnKfz4ReRWjZ7kV5X3HZ4VSLA11cbVY
KYb9Ps3pvVaM5ikJqi1CN9BCqhJTFATGtV7fhL09rMbAeMaKGMlmdsmRD2kzxIRjiEcEquhU5TQ/
KUsehshRd70KWyIog3UdA87UkNWfq9za4k6GnEQDtL4eenyC60OfZcVB1bJ8ZeXRCJ/3UbVNbR9x
ZjBLKD5yFn2LxJ2uTtN+JNWatQGmVIF0c9d38d7X+mmF8MjX/KfX0zuytLhHOCYOKahHjyhppO2w
g7DNUEObWRewmjEMu9JguDh5vB8CcThMQCJFqv46QIcUoqkKbflUz1y1YzTOinb7fTKZzdpM8dTF
oKKCLzv5tBU/lbmAXTg9FV4OdGWulJ2KxbdxKaoJ958Qs5dsRBahiqEm1sNd5gDX90cUkrwaLGOk
QQMQswG1zDMEPjVtk4+ltRuAVoZtCtTcwI8GtOYu164mhfKTb/XbPkUfYEJkdDNbwbPWzROwdz1b
m9FEK9+Z3bVn6TcgRIqj6zeQb6NhV/QalkUITmgDarFGj5WBCwON4ZAEdfcUb1TLE2/ZMV7Z1Yji
JrYQZun1K8OtvE3paNSaE6cAjQ7nxIq7DL3fP8+HHtVh55Slr0ZqBYc06QAbTAgv9MF0CjNnM4R1
AE7MvZQwz40a5ckuRtFxSqmel53JQ468tT3kuHPesWRqK9uhu5jCY1tp9VPoqXeDFPJDVHdA8s7w
i2M4L52q09PIN6h3D5vG1l7tCn54wrpPRcAPS4cJjhGFnpsfXqWiFGnV90OWv2oD6AGcYJQ0GbZI
ujzZSu8iNx0i5GxXf0gfo95feh/4HBqbVrlzaJmzBAcvtCC9deK3wB5xjcYEaPKQXwccf6vl35bi
7OirKa11UWrGn+Mw1BQEk5C7saC463+FjzNyZyPF1bBD8C1tP7PiR7FOh7fPMG5AIagATkKOP92U
dyVYoGfbsQnw7ngAioi1Zox6e2yDADRN5PK8rDr2mrKrO/OFKmDNqB1bROFOVTw+abdxU2xTkkpS
AS/eI3T7HTac4YCahZmTynqGs/Us7bZLFZpdFPC2UXqx7fbgGpizOtODnp7aJop2XDZEPr27draF
HV2ufjR+u42nEpgYrT17DL6QByq3df6aBZ1+KrNUP3WmkawrS6WhloynsnMJNz2KZRae7grCAyOT
DpnagroB4ileauxcyy1PuWscjHEe9lCNL4UGm3JUkACykTRksTQQflWtGU8nJNjZrK+GMOiOpP7e
Sh8rXKmjrjotn4PwdrLCyBm1RqN5wyPlPTeRZDShPleddtXUYN7MGcK9qoasOkQpNe3ei4FGAn2z
HktUtOTSAjJlE9G2brya7WluYHb0PNqFshuS+gYxCohCOLFZkbZv/fZ5QONwHabpY9qliH7K/0JD
r05o8EDVS6rfyiQdRXXh3mpgoujZuW9i81hUc3Py1Ko5NXVyj9MiSplsgLoYQfguobffw5gqlNOY
xyUivPXRAq2wQmKchrIOUEtHBX+brir2CJlvXNJkXpsu+4m5qoy9Y1cH3YHOr6kIVGTYZAPeyert
UumobYaCHxKuHPJTtRq2PGUqy3IXkywsdoqhPg1zH29Jp1kJx4GuvtFptNRzSL22UbTs3/yCeJUg
peMV5IpaQngoixOy28WpLyzKSCRX6YRxRjKMxkoPnbWuo+845ngBFnmCCU124wwdimekiMbcfVsG
4w0HirMJaqmsWQuHBH3gwmHo+OZr6kIvoCy9Cw18kzzlDoAMkN1xNzf+Zpi158zFXCrHwq0AGSCj
pC8dtl0lpdLaapKtWmY0FPoZfVJt1Y76hjhBwhEWqxJm7DQl/TaBzbJWTWSV+r9AVMXwLwl3sF3v
DAORSYTRs7SrIDgsc+klYA36ttF/WKkTyolhkyIj3NCnDcxpZZLGrkMF85RCaouDuzHc9hz3yF7l
yo1hpOj2jg2qenECH8Y/18b0Hc8zJIaueLdJT5zG3SmxIWpnrENhoBsbp4m2E54TBEDrDBBYQ1A2
/lBSVFF6jZusNL+azcj2DJV7ZH5EGk+o87y72hrNrVNTvhMpRnNa+wqJSYoNVNnZOAXgT5mFpyzG
mFF9rVNo7quJaXfS+wxtlLHoETXUqY+ul1dV+VO5HGV1PG8nHhh9y49pnDiI4cgB/96wvDfSKniT
5WWwgeYp1L3SkHRdDy153jlgBvBtrBl5Mhxmr3bWtki7GLr3rA3jbYD/APOfezBiytnkdUNyTm6Q
dOYaoYFhXbVYZHhds25QJg5ZGqY8nraq2t52cUBNawQaU6Zth6ckhca42bdUQnWJrJ6NyRLJPWgd
a9jGQ/7XR84l1jP/JgjDPYZ3qFe6/m8yeQ+z99O2MB79RHX2wTyBMEWsYWzNe1ZxZZXn57DxnksX
vFQNoimay0PLYo8VW3hoAzrv1ObTrT4jXlI4J5aCRst3fQ9SJR9aC9+o6D1VY2c1Bfq2Lat3d1t5
qPhY8eCRV5LppLpxE6TutcGFbAVPtTm5ubc2Fd/Z1+5LQDVk3dJnXPXYRB46BVedEIKNOdADRoIf
u+rZOUw9fJMcfwzoNG8WzrrsiB02kjW62yPFIiG2brTZtM6zQvDKJ+2cA9AH4Tnf2NW+m7zyxtGs
aiuxfAq0cI3tmLrOOo0Iv1GQvFwXFd1CmFDd2p/oJgcmUkrpQ+PiU9Eh95Pi6Wdo6aNTaylqVPWv
Wyr3A/pVsIUO0dBQQEa2uLeCx0Z5ThqM6XrF2BgCA9OVQsfpYz5TeDpbrrcZqhxx6rZGi7zKcFzu
3XVWmq+qjjRXltd3tqY+IouOs1fGwj+b5Qnqz1s2DS9V1r77Q4Z6aBadEvybCTHA8f0JDIQ51vd6
RWo/y24bFUQDxfz5V9HjaYU1SV78adG4ccLY3Kq1jwZ+ulbtIt5o/XDWkNRe+QWVVKTAHsbSJlmr
sF5LQOKCSFmnalevp3h+KZ2Qe6GKKFoim4sy9LaVXe/tMWpPehLcO+z/QFopbNPKYFpbhf8VqfPR
w09q46npqlC8O6Md2y3tuG9laEM8kZFhn3XrqPTRBsoHCPISi04glhsl7dz1OEcUC6nM7QLlkJM5
HdrK/cOUpEz9GVtVhTQVIG3JeKjt6r1RO2/tDtomNrUbLy6ehsYFIJIiQ643t6WBleA49g/NYF68
fL4v0f5a+Q72GwBpqGNsG83EIqRBnoIaC6Bp6wja4FCrVYkOE0Akd5+l4z3O2adqap9q3Xq3veTc
9kigobfC0l/d5JbBN7rapUdXVNdiuu/97ZTC6sTCUGmzG1u1bgEEonJYV/UmiN0HqpsrvO76B8Po
rgG1u3VJ1bLwLZIAtJupWOjbTuHe+ymw0CSy8zOi+r16iTDs0mMeN72bxq+/8xhLJETb9JWWUQXo
y+ZmVj8c/H6jtDjXRXpX6665G7ygWbFKHt70CYBoZCQdExXlNNs7huUUbe227zc45ejUH0Okk5Ke
L7fd7gFHHUy9frpx0E+Fgr9q4xTvmW2vNRfpx2Z6UnKVJjlzPaqxEqox5OiSgCWJwvNqjrsHcPtb
s0B0E0bsg6u4RwRNs20zdDeaDZyxr2/UBMJPnvoPOOv2XLa3UyJ7m1DmXmmOpmyKAF8QR6+0zWyU
b7nVXBqjBoyA7UeeTTnth3KjpuRyFeN7x4fsIABhLRGSqzp/mhY/NWZ9V8X2n26+eS0JPluMBwTL
Dl7uVlsXBj5a2WdTsbxdV2MamQTaM9H1fp5sBM6olkkK1lvxfWSBmaPRwn6yTlbo+iOZ2K/fyoNv
UspoSyTp/V0dNTekVHaMIjiCLRXtdkAkWBJugMPUq5jkUM8IVhUuE6s2RGBrJBmwCYm6ySVp7eNo
IVMZmpCCgnPdGuwmomkHXhS8noLaYO1ol+V5+XFB3kUzOSv3umwKc696rxTWIr25xy3qUKcsHm1b
b9ADWkcWImcajlorNZmpbhnpfZP7Hw5u6nOZvjY28JSkOGqQfvbsdprT//ufQh3s//t1+UNpqbsi
7q1DNwx5vmvjtsPpEZOA9TToUngv/70WUSO/mes0or4pP2LD5LMMSo0obFBnGyevPi3/c/N+byDi
f1Bs71Kp8XQwefoUtSmCV2YBjuLUOFNxjT313laz58rswfW59imOENvSIJk8QB4NiSfTKcldGGst
Fl2KGXqY8caI3Tt+tk3QdPQMAzpu8RZEiAYOmCqSgXiISNHJQsuG2rXT7XEVPcz/x9WZ7USuZGv4
iULyFHb4NtM5kkkCyVTcWLVrU55nh6enP5/po9PSUUvVBQVsIO3wWv9oi5zwVAbqyvoSMd8HMad/
uGyjc+saO9FVNP545GEOcXkiFjQ/hy94xUp2EsYnAuCSLU0AT2nfG3fbeUTVQq/DWJF7O9a/Utug
aXSODnT1ZacqjRWVKxvCgqfDrCeC+DEijr3TsdnmBPZ5u5lcx5Eyqm03lDlqROvZ8PvXsqhutAjh
emiiozGV/XZohHEIe03Qr5NcFyctd6QlQzhxx25SdHiLa+Ynwta/mRtOqiX/xKq1CCJglk3Ta+Z7
+R1aRbfDs0ruV0K2mhE+E4rXBvFU35jNMG9HVhoQ9yI39AV662h0S8MiCdKwuq7dH2ufgKeqp7oi
K430UcsLn5Ulnk2OXPQPTzpqDtXkmpupmN9h9loKsqKr37NlzmFbbipl/kHw8dXKz8JkJkT8yzeo
L6NOMXyz/qflwejdnWhL1Ab+eICvKLZk7oqFPPHGln8WCRum5uivbctrLug1wn+2M5HeMwxMdxF9
k0D6VqpLN4IzWT6QmFuWJ3/qHgiNzo+Z3BHLSj2M5tc2pmAmYsSq6BC9npQ7w3pTsnooGlLIZQMK
VctFHNYvXsj+Me7Icl7RZSrR/Eun+vvcwGR0JBsOkbr/1KTFSf8goKm3PTkSVR+X2zpEwLB2EeU9
s4Xf2fdJVnufnKmTvc76TSR2cxjts7F9kml/Ts1iDzcrqIQABCQVjXufgk0xDb9cBy4y6czvFqH1
5uf3O7YC/5pLyZHt9sHAqUc7hfdZ3OsoOtu+sRw9V7XAkOPFEO1B6vFzhrPZ2330HGkj3E4CnHQi
GHMj6zq7SIuU7yQzHxnr2zOVGXTeZjWtMn2/HHNsybuar7xriWzcDDoc99ZSTRce/M80glQH3eQX
ErTjoC8JL1INVfBGKF8jUPqtYbC5iIJzSCB0ZnIhLtrzS0rb/QXk16X2BSG6JO+/+AZszgMqMq3F
UY9zzOyfxgWI3NzSP2TScBcKco/pYKXLSlvUBTuaX3mY/i6rWe7QMNNqCkdYke7dRJxM9BFl+85f
ps0sB3VVPFY5t0dkAOubjZXV+sBmAxIyX38+4uf9mZezzNcF/ZR8sBFMa7U2TeEUYhLQbXCjBd0k
koVFopFXb/49NNR7WqXlXH/+IFVR/udvRbe2L1Lntfl5Hz2VM76j9vH/fWyxMCoOqsNbV7piDn7+
uU365mG2cyITle6Qz/HlR+1/OZX6Tdso10pKdPpEreTVWv/28yYC4e7i0u/489bP+0m9UNRoA0Jg
riHOlRsEWH1R6f4/b9Mrd6niSJ5mU1rX2cdbs0Tsm/NgXbUVAQEnXmMCESpasv/7TuJ4CDXJCmv3
886fT05gTDzmuDM0n0u7xBqBZGbiPK5fOSrCdg6Y/92TUeaIINcP+flcbpxxH8Y0QxTa8a8Z0OjW
SB0VeJXmJ0wNFphq/ZeBi/bctt3p5x/sJQmvvUS4YU3t08+7fj7f950/Ii6j489bP+9vQtpg6H8x
g59PqqvR2VMdSeX9/31ZxxpPBC1kj81CaCvHeHwh4Zcuh1FXD8NazNI7MzHE/GOCaJyI4n584QRv
Tm2p2cGTPAzYkouLCOdjJjjmKDdrtnqUr/Q8H5I2Z+szoAaqtHoheYWRuybaWLZ1iVMPFS66j72T
ki1B2Maz0bXtPgqxTxEsKoh5XpCgJxVhygOpl1ncHRvSRzYhapStMvNfC1Woo9PRywF4Rc/Tthaw
/0tOc5AVP6+DZJYzpQyZ/8sNvSeVcrDAp7SJfgA6PzWUIRF83+2jafGpGRmCTuFKa8qQmyS5wHeP
a6bzpAoQDR/ooWRgp9njqtdnckZR/WIZEDhsMtxTLwbMCCEl0Y7uCZpr6/OoQGG80HusI733w+Rm
CfmY6WE/Ngs5P3l0tVxqd4R970Mqs7LG9rboUD5DyqNwhWBM7kLACbch9FtgWaX5HIrnVERM9Tpa
bl2W8VmtIu+g6z+sgkwrkxCdBMeWo1HqZ+pjSKg3Nb36VOj8YE/l0Y+f5zw/6VHkRyXDo+sa0baW
M54VqOBe2o9e2R9133/asXr0GjVSxd2dKVI0OKY5ByHb3zzEsHnaXorc/ogajzmfl5PlC+0B3280
PUEDMhr3WLdL5IXwDjDAt2wizGfJ2aMQ+oN9F0dC8MsB3Kb7IY8m8+qTseSwBe14vR2b5puOEEJ7
Gm6QLG/Cq0mM9t4Jeeh25PUgaKlY1rues0xGM5nrza13m0tS/7ZzUvEmehnGJFBer49eKq40NLVB
0URPpfU7DWmooWI+pnDe48E9kTK69v76HSFQE8DuJrTo2kzM+V2MzRtZmTm9MDBEjRYDtlEjwHzP
IlyXfzyuyNheCdhicIl4Tr5VIWmQZJSipI0OwWr4jmcLFy4PwLbihcYnyNZgkN/sqB0P63MVsyH5
AzicjUsnqDHB840gSPKJTU2ARhE2omHr//VqKTZRs1o5Swd1xnKwmymoyqQ5aaLLGnjQduSxGcsV
zPZ74Od5Py76UELsXFwBEjTI99mBo3cEARVDd+lF/Kx0crI87LC4kaZ5jei1jHfKa25WnwfVOJOi
Upygvsg1+Kg8O0O/19yiqNhDjz4MBJBsFLjU3tf0gBY9XGHHSkxhysdUNHDSdIlmr2bZvtC5tgJF
7yqvkz3bLzrWTrB2KioisqUEoYsDYzbf+lbeKXTdt/ZwDssCKoCQ3JRetKa1LjAofsA9B68vkMfT
4pkv54K0W9qzGRjq9qiaBv+Lonmj7Z+8tMaVhI6aw/TQ1eP71IQd1pPp00zaQPEioieY9142wIRP
W0/5RHI4ZP/p/isn85fE2PjRo2mcKElxDWv7GhEr7pnFX9k3l9F1anZbUmJJ1UyGTG9NG1e66QKO
d6qm+izEdg9ARRGdtDLY9iy7WE5DHEvlyY0JvvdQOUTXN4v3qIz+VozWR9gPB6J0mxMBPtAC1ReO
GZLFa/OVWNzyOL6OSHZxGxAhurY/OPZCzrZbvmdM2oYCvJ/SijQbHsGVvmCLzUFumD2lVmTO5s8d
CG7qzieRc47Ec4yHbk2Yr6rmvrR0KUHLYaiid1h2Cw9o6eH3fx/hsBQphWcKwKERAYWbpt/7a5tf
3zymRhRk9P6Ru03EeOOoF1f5rynMLoxucyM9nxaw29J0jzwPwW9Iqzxkyr03E6k89UIXQRP9a8Tp
U9/CNPgmtKGiPmu9eo0CeKygkSyBrk87EGAS29/8wkUJ4DVvwBLoPcFRSATn//eQEZQNxEAn+TAH
iZg/FT4acPQnikTx71CQuCGmkYGM6oY0VEHWk3spX7iokErQtpKmzmaRBq3fZJ2DpAKo+M5HYvYU
0HQx+Bk9xKM5/JJt3wQUTtJS6CVtu/FMYM8S5Jt4pvndoeU6xunV8Z/SJn9IuE46aiCLFiKgqTpr
DkM8pIE0k73v+dcKWnLjRc0bU+HJs6Fi7fdViDRHlBO7rqd2NOnBtbZPllF9+S4XtnafkGi/N3bz
77zgMBNLfuzI03BRvB5s86XTSAWKL5UWXPj99Acc76qjXeWlXwx4D3r0TmOU7lw58sDOI29LFPbd
Qxi05OldelmOoRk2Lpsfxp7Yx8bpMEQWHJbZeCMj6SvPr0advU7mP25bIREZilMka4p0TAI4mr32
wOeRyd7yyDm45D/s+AqEfTjzvq6TT2WWuN4j0osx7PqsNzL6DVl6lN7Mj2BR6tSn+kP37aVKc0SS
dFQqr3wwUVi4kfgV+9Y77ZS/ZMrlIdbYc6rfNyRjf/jT0KFC4NWYYuNP3Rmfmr0F0TVZJtmmIL2E
noxLToN4YU3wVfMFbcWZMmdM/PcyG2hs6fU7IC8BUsm7A0azLVLrnsr0V4NWg4pOPOow7G2aPzut
8VJZOBJiRpa6I1uHWOKK2uR0+QpraE6+sZMmZXj0rD8ihGdL4Hpih6FItnfageadKr7qlidmRzR8
xaOFmiomqIM71/vcK2hQ6dujIfUnQdgQR/b8Nbo9m1WZv4RW24Ncg8vyCNsOqDdYiyHTDS4roKST
pR+Xxtul2UMG9GeaAHQmIetlQ3lnM0Ou0yG17xNLbN1p2JHsLLcAzuZDqd/myXz0BU9pr+U36/aa
qmf+YmTFWdvm+5i5r3kT4vCTD4wnu2wZblBK1WMUXRLQQAWlGcp7K3yX55y4RVP6yoR8taIGCI+g
7O1YO08z965VgtJTn0Hj6F+KTPugM/BMETE+tvEtM0RKb+0ciCH/mMg+3JSusZ/C7uKhEkdlxlw5
shV32n2zJLdWMUPfLv5aa1zI96gkkqzKIaYx+XyBQ59aAsDtrGxP9lK9LcBdU13Vx7Em1txpz05s
cNjL9zRNs8C0hsfBJUAJDwWDFaqmeiaLIIn7gKSb93phT+/i+bOnhy0eqvPC42LqEo7HaDeMeboH
nn7Afd1t8skXawE7xijUvGAuakw1gittB2yTRH9RjVnFN0xdIZVkmA16cfzJpmW2zEnspEnpBP6P
suQzVSQEL1QjrNYMe1qFBpX37vEZ4Bg+VhHyRtpufkAmvZIQ+3x0ryQj8egDmuM6BPjIrouJX91Q
6VeNTTl0YOK4m+boxbGWs11XvzPhcofBLdclDgjLfy4M9V1Mk2LvRMxAYBSz65i+Qbv8jZkF1idO
T2eJYpsXDNe+/VoQJBJ21SlRIwIJ1NqtwcUuokOR9Hvwgmeaj5dNueB6c4Zs20fpv8vUwCjO32P/
oa0hMLjwcA4s3sntTmkqnwzHKgOyYasd9Bu5aZKEjhDJynbpGWqqzL+lHQgC/wsioznaxiOVYXlQ
z2t9VVl4O1t+T6b9GdvuR9i4l7TtH3TZfw1OjUQWl5UcmMx09ZVKfq12JPEBoh1xbCpwnDIDWFiF
S25Mb8c8v7gWW7+Rm2+k9++GMr3FXoV6LMfhzRQ8zeXdWwpEFivBrCa2H2O45PYoiHjcdr2tOSXY
7kpvYEUvRjzA35RbvkvpHKOKRiqFKBDPx5PRhWsVxor2SufkyBwGLieG0S5eut68JDOxfWPo3ZZ2
vjWNri/OJH4ZPKnpmXyMUy6zZch5FiHH5AL8lXb21Whc6kXo+pj08B1q/12JeJe28Smcy38Te+be
JkRX82jH5L/xOCx2xtrlJZr+oFXGgO1fwSUfZsJdUioTGFwmMvANCB9K9OqQW5kwksfQu8Iu/UF5
y+wEq9n8C8C4Lb3+MhX5kymmN9savniy0hZ8TCwLuHbBn4pYwovRTxoqP/vERa8pmiGwk6hksVXV
CEcREQlsWEevK75aNyOrLANmhG7wBNn3VTbth5LSN9HfGVSf82Z596Pm0Z/Do8omAlD6fT4nPYfg
8IDOb4eg8CLq0UahxyRlWMUHrqovO2wOYZYZm9Rcdpnkx0f/CFjeUpsKl27UDrjHirO1J9PnWKiS
9kwqEzKH7CVPTX7e6A15YQrwRlcZAa5Ppo5ZNbAMhXl/ck3QQcedAB7pDfFTtatNrB4S2NH17pQC
bih8IMO1OxlD/q9IiXxuLZ//DKTGuFByXwDnUf35Ru0XQjFeEWV7mMfyXb+2mLcokmgTOicifg1R
IhBI+RB79t0Zi6Osw4Hk6+Ux6m3GiZYqIBE61ErCyyX5LB4G5tPQc/f0a7VLGBSzxfJrT3c6IiSw
lHOYbetgJyOVzWTa2kE5OAShAPWOHL0/v8REeKSMI33jGZnEKZYRx3w2Vuv4qjjwZtruYTa6Fr9m
2Yp0JZTgZyRYl+CQk66n94xqIDb0UPu2eaMKbG+n6xUbJ3LD3cQgCwvPKHWVhrqDG3A7leOnras/
suzhVF37RpYOR/ayQFHVZJ/R06N6KOHV7Nzqd9sFqiyyAUUE5Z8wACFBjMWXN3z5FHiRpwbBRvkX
8o/QufX6CYzgEPl6T33Di0sEI8eWAcxIGCULI2tKOj4aYnhq0NAEFHIeR/A5W6tXGXcZvb0fhXJ2
iW/ne3y41UYJtqwEUNDBOr/p/PpUS31PJsfeWfMfliH2PUWJTIUcgAmmjJE7olAVwWC2nJXFY2eS
lR0riponk4DoDhVkC30epi/NDO2up1tV5rtxHv7Qp8Zcz1zO4kO3q4O3h7z4eUreBpDSQ2epxyiL
oIxGGghn84iqEnt1/SwsAM3ZVN9lTJB+h/Vm40TnKFnuSGQswm1qBkyywOroLZnFP/FExttgf2c5
fY4hCpKJbki6OOSm5JkBVAlGH9vORkWgrCL9miqnP3jEM5B1ynxC308/oAYS80MiHO9Q9lMM4rJ8
Lsvw3cwoWErOmJQQpmrVHodT9skzbx+14WscgwEXjSZAd/D++HK40zO07+D0m+hFl6LYr9eJU3KN
ZHNIvykOD71AGosu/B0t1tPCqpjHzZNBNt2GALFvAvgCiuJ5joV6Ew7VyVnST6qEaDxEF0FMLAJJ
9H+DrjhN8iVA/8ejuYmbwBv95650/hZudo858jbD/NascZB2fl66+LTQsetWJTiRR+JYX+96KmrW
fyTsjnbT2DyuN4iM8WFYw5Rje//LvU9YLkt0k6jrr4oe7BOuy1NtSLlx+umXIPoiC7+1N7ubfuCR
4oyHHg8nazCChdqMvqDZkSZWBYZrajt8ktqsGE47qwmQcdqjUBZdobyD44trfn1W6TB5dcmUY6qT
j33uEvBVHI2FNOiSDLspcnZD07/lYxD29re1PhsiBVUdJvPTenYOYrk3Id9PKNBn1g2rLbVwJzb+
L1dVR3OuULBP9LaG/ZmkK55vbKsbb0CBMzSrKxWuvPqnmNVNumdDJLTNN2aIaIMr3NT1BzFGRh0v
h3kAJpwHZivdEWQTZeq3Ux/hlN+GzOr2OVu7jz3GKomxq4kNoYYd1GyyKDWNiYHOim7v5eO5o8aP
42A6dHn3qqIxwJX0hypXfKOvrdrJOTRPhlf8dUv426z5nftZevXwpMZrCurCSv+QlOKuORY59hm7
dK5+z9k26oizD8e7RqRepMmTUAiHq56S8HjodnF4qQ2B0BrQ8lCHM+RiZSKiSF8JfTqmVhZzIuLC
zge6o/ISBbkZDR9DIdhma312I6yNvf7HGJt/Gp8ulCSr/jreZBN/H5ijWW8h2k4+Go6oqQ+VW9T7
GnJ6m+ZyOKrSoYkNaYUXUyWAypL8Av1QrttKXz+YaXNU+XRVrnfykZT1UpU4K9JH+n/2kH/QazNO
3MqeN26dX3ojvVTL/DjTTckF0396hHBmpU3ckIOlm3oyp6aH0I7T25x+MYqGG0n3wnqhjKn/1/ZC
vOvOp2d626ZJn11y2I2hUpD4pQXbu3PiYu0HanhqpFTRjiosDtNuBhw72ZF/t9T42nva2hAjmJ8I
5kIbZ9EaVLRIVtoJHX8qmY/be1c+Z0bOo48TCxSX+5NqUxPNcD5Q0ssAASXuoIMeKCgZ0d8ZBtxE
pc9lI8ut5AgbmQqjCeUvVXiE0bPGBqlRHdxiDDy0NlY60mymvc/c9J81Tl4s3M/1amv2I+Kyc25J
IfybAOHazSJJd+nLErvULzZhEkR+f+b5iC9CeuHWqGgONCJeJGTCDtVehAvrpiK1UqXfqvt08xAr
k5gier28Z2C1vS+8e+liJm3KkQqoOb2QjzAFqctKRPbkqvGV6R76/iBmzzsZ1ZrkviMFrr8SWL0r
VAsL1lhPU1ZhH5qdz4oY5oCh+NHKLVQxjHupJPtCVv2/UuPRnJpObShAJyl8bKbbgmoepfG/feXP
SNAJ45Dsw8var0nP9XiyZXesK8apKF/CfYfEdQR/A9DqrO0EHmNZ4WlsDSYyJ39Hzj7F5s4E4qe9
nf+seR6X8VZ1wHs2A0lf6CMX5z9O/9rq9tNJ8zuyCmRn+NqCKRn6x7XLRSo33GrJ6fLDcg5sUmgf
qQV66NCx7ptiQIJCvaCqaMw1mwOpVutIoVBrvQ3J6ki2A+lFiMyKU4efcoMs6pVQP7Jt222GaK3N
P7Rqk6C1bXPXKV48a/LfYQMVeymv2Jj1WDTK+IX5jrpiYThcvNw4um6J/qftY9HFzXUEDx38dj0c
RjlkbzY+y92AaSxiCdPY6GMwfzufT1OUMH9mOfo2Z3gG2t4hPfIp/0K9ZwxFFEDyBR7KgwBaIt7q
BJTNropDHOFPWgkjeLUdsp4PMkmPjRH3LKBjuBUaxCIys62VKLmNtX4lw0QFVILnO9+so0us8oDI
r5ciD98WdBxbev78vRTTTQvHuEQ8G+NVu++nxiVX0rv4HATcZcuHTDvzfc6oc6A4YT9jmTza6xA/
Ody/AEEu9o7OG8dNYVfMiJMAKzLFYY7NV39MdqNA9QQGmgaWdKGh0oR2XAV84EkgDn8S37iS8XTS
tLUCA9onPm9IX9OQU1VEUX8UomL9yabnCRVHXg+EHznmnYoKfuoJICYuDcq3yybCnGJaPMOwUCqG
tF0HHBDQvpixoEZvixUGhsP5PQxfMFC4OSL8MwaaZbsEMRNtCoffyU3aPhZGxDS+7HTrGec6sf6i
29SnTvqgfIqdbEqwVIh0mzkY8KLK5ybngjB7vCXVXJ5ZpC4qD72NpEp5jxZxJ2s6tOe0UFvyTcyA
VulDbufdqfesy2J35T6jn1qq8IASlWopLFrR6P6uR6/eDq0+xcCGm9YA36kd6QVpZ+SgSUYw+2F9
MGgbJmC+386l9Rnxi+YboVEcdfodK8/WGmiHSVI8T20yEgqEWySUpByssv7Cdf8BLdqHS/uL8pzt
YtNIhogIeCh7EZE3HE1/zf3lqb3ecML3QDD5hcWlxS5tArD5hMOmKeEWjJs+S8tQbdB97jnrH5QH
uWPqeV1Omgc1hve+aqhBUP53Yeg7XVzlzveIlneia27ijZME47bJUS+g/Pg7Ai6eBcyl/eRELBhG
0bJyGO7xN/DbDxfzyBrxoGy6iYdMqtOETnMbez7yTcWDKqO9z1YE7kG9IHlFOpAnNfd3b+/zfm6P
vcLG13TiaCtCMUjv3OSkqW7qzNySqsIL3TOEUfD21qGLne3p9zhz4jT/ADlI3E5UNdsmDB1RIHbd
Pjg1HXqI093t2IM2uxNxqE0LoKmc3Dt4yfSLpuSI13gg5c41wIISgf4jG1bRns03gs0OiI4BlFcw
3WfZwsOEa6KnjTSLUxfouqCh3GFnHi0MjLk174j5j55L49MK1d+qs2jjXVz2CwNh7TQ7zpWsrMts
olgw+uklxDOXTZU8ChNUwZmRZniuNR4JEP8k8N/cY7nBJOgWm6W+2D3KyjhZjCCkvx6tR/xIHoHc
LKEgpN74pm+TsRqS3Zgk/pVmyKlZf0kKEo7zJjvgJO0o/jF3lueUm9iD6x8Ihxc+gtMJo1qAlj3A
nf1APNWzp0E7lTmx43nvpNvPW6PIEyY5XtJBWGTK3XTue+x2U7STSzltzHq5oxraZDakRliFz7Gz
oCyrkLaTlI8tSCPRpQjLZvPvjEAZJIqXXXPIZ5RIjKGBCUF4CL30BWlHgHg/cD2Rb4j+ePXk6G+7
ckS7aC5PyD0p/E3Y/mmjerJr69UezBcH7pA0wG+sitSlxePJqfuHJbbhrnnGnAsa6Ecd50/gVb+a
VsHyTQV5xA6bAQGq2Vrs2B9wYyLdmssHx0jeYzNFUOX256SM/zbkCAH4wku7MeHp2vyekvlfQ+lt
2gP36nKh35BRzx4awpFLur6HkOJdVWFXCHHEnf1qvNgyGg+ECL8axaeDX6ByMntrxciTsp5sxXhC
9oq6LkFrFb+VoqVkmqA4Rt1cEWfQUV1hhe/eKH0mbioVUfnO7lcsjAn3fvrZjWH/EAnx7ziXF9z2
FaS5daQmfQxcopoDGXrE/ReMMSCEATg5E8IS0+ws8SQzB2+FN09bi37L/FgYs3uSQOQdJec7rFT2
ViF+8nwHFXVNNv0SE+u2TGI7VQz49EVTiVsOiI25H4oJvZtrgAXIgerHyX4hjBJhMBk6ZxpjoF2M
kKiZkrxgrzlNMfkMMMOFwetrD4a5Q62ClzIcGd9Kf6Lh00UWnR/oja5mkzUpHi9Ok+m95eAY6kwD
r+1yFoZZHKFPAEbxsIB4VqdlBMap4pBikRLcV/kk+4QpBs12cDB7eMXBXa9VlcfvWjOQ+Y7I9oOa
xDnrzbtbED0+OkcR5dN5AqvcuY9GN9ZBDz+zXbBaJrXvMVsSPCvo56wVd7KdBzZPBqMb9BUTqXOw
OawF6v60Bp3oMfsPT0wKL92sGScSohJiuAmwL+DdumNeMg0RENTExZrHGL4w9NMsrekISAaiC0GT
Ou3gJ0gb+nEXgRPfma4OZa7QcmgNphGwt7Ohj6s/pFMayJrnP2PL7udrlAKdMN6XxEavZvOTWnhr
Ny5eNCbSrV+PvIJw85YBoEsWFPTR33zCk0fj6sAKSwUOovRNU6kKxK7u1+Jwmm/TcqAQGHTDXJLj
kmi+XLQwc3U4G7u4E2fD9X634HomOQQXp7ROYVw2VzfhZFdxhy8KwC6oUxRQFq4QXWfhTkme80aY
HuNK16zVxtGwjOdQhigaIiExHy8MGd1qz/n5o8BCA2WuMGq4y/gEWTWyjeLgkesfPx/y87fKmqoz
BTCIM7m413/za/d/PwoFGDMoWPKuxD2RjDFT27aZ/PyYhqTNG8miAtWhnHT64lV4VLUh6hlgmlxi
6TLz3NQfczE4Qdx6U1Ar40WVEJp2S0Yy/aior6c/pXD8h2q+cPKxUkiCnLu+DwqJooagRhC+RjYb
b8K0hAAS0dLCdI2HQ/KT0ulVJ9G17jzqe/P2wV3rGLpyCYA9m3OaRk9K5ePDBFNQlQxUynOOiHgI
tjNOMRa+N7PIfYA7zw9kSXV2H9rfDu5L5bjJ1u0wXcpRYRAYBqwg01s/NzCoxmp5R6sksS6dOPm2
YzNMNPIIMD9XYt/yuoufPVVxz9cQ3SlvsQiw3dvUzJnfAqHHjshk3LzF/B277Xix1Pzp1n58aoWG
BJ0YZBMLRURqNKunq8HoprGqyjXZMHkaDG++l3itnNI2oOsV4VZGPAS17sGpoFz7aPkGeR+4QtS8
z+rwiaDY/eLKF+1SzkBi5POSDGxVo9OysIp/ZDhGB8OJexxIKc8GWmR9nZooh4DubPBndiFvP/Sc
4FOKyBwv8HUiugrLq4MqwJ+uvnAY0cb4JnT8m8y+8oyWuTj//E31loJY9erkkMrxwZWOj39vtRv9
56+Gi8mTbRR193ql/vyLicH/fz/Iam0kVpIUip9L9+eq/fnA/76ZjNFzQ1DD/ufa/e8V7mNXyjfS
uylccP+5sJv1Up81jQmrhdA4KC0OP+/DnXYxo+WvKFAvFowQrMP8UdhU8TKPvlkNl62szIa+8LQL
mmSgeDcraZeojlm6wIaQqpovZBJTwR5wEvE8uYtMg4qUrxSShQlMo5Q7GIcOH3r8uxag4vzAJWNH
1W6tmkqCYRS7hFboSkzyPBpzvHXTaRd7ax1xvvyta6HBsCAelgU5eq63bXmL9Dw/Rj6+NMlJEMRG
Rc4sON5cfsw9grqeaJxUpDGSoUd7VF9crjYV7RmjWV+qlyztf3njPTdz9qCFpL/SijfUHkO+xjaF
cg2d1DLy7rGy9HHV0ykFd0g9Db2Zc0OtJJ642TgXK2mj2xh2X3IrZM6ZATWarT1pQm++DhscdohC
p3bvTkVJ//GLKdQ3t5LFdUUwCb6wB1fjJ2pC+6U0vYImIV0FavSPFl05BJkzygumSFdCAqIgYOIC
oxhHrPsDZezwTQVTGFzAFqJ8F9lh+Pxlwc+iYq5J+TWpUjTQrOpxgVwpF1Bn1dn70e4hF9DbbhsR
hxtFqthm8sSeAHDj0M77Mkmymz/7bGnUOYVljWYmf8378vec6+J5zI5gUKRMoDl+cAfju2iagekQ
b4vnpjgVwRQGvsSlK/gsay6QXnQ71c8lKLpJAF6tzH1dQGRgsUmOzVTaMJrGqdPjsPMc95qVHRBP
qJj0Sj+oBgg5ZzAYGYbhOFJYgVUJEdg8QwpUsj169H6MXcKDIMyu3Px/MSehiA7Tj2npl02T/lIL
Ry0QrOuzDWkf/4Oq5hxrBA+/oWRfwtfJmdOmNd4AI9nBBZ2BGu3NYFTP2reRjhkzPVYcUYR5fYdk
M9gtovFoUI9JVBtbpz2Ypvvmqj/a6G5WxphCjZ3a9B2Z3hpXqWPPp7ykqT3pCeQAxO6IpRQH08O+
M4EiuR4+aU1B6L64T7r7pYyiOnBhkvkL0Qc3gOQeERTSnETfvcR+T81eBm7X/hNmbA+Fz6VreKp+
BGmmD/y3sqd40xtJf4xcxuixeazmMdtZADVHK/7N0bdm02Nw4heAqAsWI6JYOnugwiA6eiQXmtvI
CzEOjIw9tt1feJTeMM7Ga3NlQFiAOmZu7gSdiZyvBa8nna2vzlmuyvPPmwvSaL53vfraIGKEa51J
h7PObj5b58F1yCzzWxpsCN/P5mLe1Q69xCKTh9xMcgxGI2qYju9uZBY7O4xERxw6pC70t//h6sx6
G1XCrf2LkIBivDWe7cSZOtMN6nR3KCjmYv715yH703ekcxP17o52HBuod1jrWdMwycM0VwipUGRg
zKVn5vsmwzliOEPU1i28GIVILfXCYwe9xfyuBNNm2872VqHY5eN8zg5Dld5NnR8i3EupaxL33QG6
sW9riIphaGDZs/jdg4HpHXC5IapqSgKegphloUf8/ASn9SHzs6Ex5qk7Kw8LG81mHx5bH/pMXaP2
z1tj6+CfBVQRriE8PhfFkBi3CqvS3AXjSZrZtA+1n+5LboeDFAwK6hfXTRgz41w1VZYQR1dFZYsh
o0tdav92DE5WYX72xXBL9TK+5Ibxoeb00w67mIMQvklu1zeX4oRKkDW4Iav7tvVebeU/caix/WBz
tM19i9qUspOemOIa04Pc9nPxgnbxlKEi/pUkCDOSKT0wCXxzmrw6Ni7PcS+U+NIG39+U8BdYFWKq
ctIuyhp8g1KD8BkxyI0zfb787vFioPSj1cya1eyXUs/AkKIdSu8yHCmQ2udPXFMsWKwQB0Xb4jav
bgBfzlkTHAfP89bkK7ENiNdVAQbc+cst+nugFvXFbfh1Xb9/DquUPO52fAllRYPiDPU+Lj1xwFNJ
/wUvh0fZKK4akAyDIVBmia+hKk7lo0Q7nPj1zcz0vliMmrSE5LsoOe+B2h4oIZ6F7aIdCCHQSEpo
I9TfhK6FMB7TZzUs50n00y5bMsY20kbFEbYEUeO4MpZg79Ua3vqkznNGYSJaFyQkXi4Wqy8sQTJe
RfjbhiTCQ6h9bZIMma7LKpoMQU+7DW4noCJG0FsXZdBV5mpI8Khu5xxtG1gd3Ep+lh5dMXxYGp+M
ISZ23nkB+cN5CZQqV6TvS6jNi1XHHaS/p9JuF2Qlw2MxuNYmN0x0BXOHaYdCv1PAY2faFhfCH8eg
tW9j70E6DfN1qHTekv3D3Id0LcXKEAw7R4yPdm38FlmytfFfz1reS0DK5qxBOVi0HY7T/8L66i0e
y6YKSaIavpcyfE/H7j7J9KkhJD0s20uzdPd+xo3VY5TAJQS8AWk7ezj6D3B8j5i428jx1bwRbvVt
28c+1OfYVveZC4pnYSmw7RMg9XN1V8SdvZ2XbegNcpuuik1gPITCLYdA1BSpFaIut7efy3l5jKG4
ZMXvhYVlKbx2L2L0ujE06eymwnjYMpu7qoS5gqxx0gc4dqPK9nccuaAaemergvlrsavblMaXUtr5
rh984lbMezOe9bEw5hvaVEBnst4Y43D1MUNTxbOOg42RIRxKApopojQ9JouTDbYixZjohO4jHafR
W7wdc/MuioGBlFTXZsxfGZCu/mTvNTPqZKf7lqAl6tTKwbg1a9yvWf+YmwGwS3zhZcYbKd3xtczx
JQW5+oWb61qkxrSL+/kP+KoPy7avY8Zu08isp4QV9ZaEvHe3AdVig/KZtLmXhqvB9BrmxhqI8FDK
3k/g5HmsMcdQ2CXZPUBqsI6K8KooLu7LzitAGCZ3DP9eU6qLlOhMeGj9zax2weys8q88slv1SzJ5
ixibXMtydVQO7baq+teCoTmOeLHBU32vdLILcZSKtn5HDs3qggf3jgnlflCePI2Wxb45P9oVywok
8L3HGi5WrAcHr73H1/CPsrLBMD3mbDoZFZeuhecEFlgv+NluLwb2XNkNeX0bUy/ZfGOUUOXXhCGV
jv3HbXGzVzx8h76Da57EYtNBI/0RQDGqdNL7KUO3iHwJHJRGQifb0bqf2QAblry1Q4+NCDniboHQ
DgzR2mfZ6sFpy2SXTE2Bj8CSOyz0OPZ4lFDXWVh0iSRgGqWKjSLlmkm/3lbadE4ey/XMpCdcKuo4
JC88PkzrQchWXNIm7fdlQFCPKSyfJ/lissNnlVdKC+9zmcKl1hw5ATMb3C27ZERFYaBmz4NTUPUo
Lt2c+tyy7zkfkTDEqAgMBl9MYbidUhK1pspA2ZO+TiZKUaPF4UO1vBl9Hp8hbkJbN7e6upnllO5i
p0Dbl4WosBg5W/o4h5LfobQeEhMlpj/ELBR8NvkOFXAIc7rr5yDyJpwfIC+5NJYq6mfjX80oaFeT
ydc00ieGgs14wcNhCwXy3fKn5z5zjtVKw2g0j2E7sb/HIv8ek7b6AiyebubKuK+MamKZcp51lkVh
/gnTgYKdjcGmw8naFzvWukzY0VbSHUWpZ5qXWi/1rs+GLctihJnOcxcm4tzT1WZjzBQpdiK3yL0o
ZxmWWujjZjB86No3egJ0ZI4/Tw5/l/rWzbV5Z8s53Wrbv06+YECfj2hyZ/ozWAIU8mlQsfJl0sNq
mW65lf6uMfJ3kS+noWYYjHODButHQSjl2wKb4DB5xtUO7eyUdt+Z43kXpOLWSVbBY1zH2T7ocNnI
sdgHk3XCNBPvFqtWWzQAYHznaoscASGAkUN/FM9NmJMvXKm9MJMvIe3nppoo59BkP7sFKCirNVDf
/tCEmlCxuFbIkUXBIobboatUez9N2V1KN1QJfyK0zyHbz4IMwK5nXtKrZxlcVmGA4imYIf1Y7ms1
m0DdUseIVIvrNU4NZkX9fZwM2b6YBCL6NkCiesTtSRfJD4yKQTRR2CLwjn81K9BaG8YrgYnFhony
axmv0g1ULDlrQsAbw7rW3Jd5iJKEjTQqppa2L5Ns8/TWoyrdVhz/1KUpr3D9UQCBjjM3GsGJV0vU
nA92Gx875X67xctkG6wIICm2zCwZ72PKp+MLk+qFgci7X8KwStZOC9xfpNx3OzFJIKQAb2S9U7Ap
Ipt+bWPnloigX36IDrUhaQt7iw9aDx5iirT/AjwHZ1JvswyW0hQ3qA5pgsy2e1iK9FRo5zk16jcr
kA5aIYl0PWMSRESfg/3Bhl63NM4+o53xSH/B4oBwgya2286ISM5ZwsO8ZJE716yXg/KjVLzZIVwe
s71mMBAWv/gwTZJ79YAQiq6N0kO+mSiZz0Z6aKGWAmAJYfYU9ckV36Jn559XLJwq4XGfLg2Wynra
gkQ4jgWSD8eLHSaf2AOq0Hxw8CCgIi4e+jaQ26ETl7bMnqQ3P0KIeqrwam5cQ78XKT3BhFC0c85z
aid7y7Q3vYDMlQIV8taQis55XqulbCIFNClx6CVG1u2CEBF1HVtnXR50YzVRWzSXjnhdokffNQ+K
2HdxsKfgn1p/10tI9qmoWIYxUuzT/K3tOc8M26FCHmikfRDbnDvEq/zO5c+IS4UIFIpPgh3+NuFw
h4AN/3YXuse4eeWS31aLWV3o0AK6xwQSCjJog7SYWP6qc8Znq0OQcr5/JjL3bn09pHDT8QbDmd4O
an1ZArRF0px2FB5cs5/JaPxDVLhFLO4dDNv9kAhhj+0U++ChmAJSIzMPGI+qCcNomp4rVJWHXo3Y
XVT1niOac2qqw5kyHHOsl+37JlhDAYgukYXeOjPeF2vIHkVdfyIECdr69+xjfBygiMj6WjmIgZXA
AqW4rTr05FZ8mFNZ7y3DtTfNmCbbGhJAGIrzmFoPrNhgAy6M2DHKYywN2grJP+yIiVKq0wzR3clj
quwzlSuy/WR5rJqwzDbu8s8hQufYYaIb/OmAk/6fYxuvUtpUV0NMTWIPICGc4k2Oz8oecfa1skB5
0+4sInMi+Hn/fJcVagP6H3n762T3cEfG9quUzmVoij8ZnjZEN3urnfBKNhHRgeTM8HrbzH9bYVy4
LWwer8ViwysLBwSvC1pcejg28822dZ/yAR5D2BJAlhOzwiCmWWdKbG1BI0ZDNuYnxpqc5zGK0paV
Gks7uY8VszOAsI8ELKGiq+MPFWvs4OVMI43tBLs5o4QMmwPXEtccYpqp/SSbxGK/nrxVDKEjII53
FiKznZwxdaCHYIU2oTCdjXFvds1TkLFdHEDssNtL6w0S/L9hluBebpMrZLHvNkjuFaFSmNARNC0A
y/ZyYMXQTu7WFZqVoFEtGKSKbVq6fxDI6f3sBiQbH4xmwYXtdPXeTK4/l/A0DL9q0V8zg8d8PfiM
3pgr9yxvxgKl2mp3qim3MNA004PG7xQYdFvNWJ7LUP5qS+tPL2IEvxWWvR5BMk5KWiW/MbbCRE1m
4I9mE1s/UieeS1ycZLGJLdyRrzSRq97T4an+Vfh4vuaBHywUbbibocnpvJINkNoVVafu5czaPyn9
KvLIYU0bdHwhjx6d5zkeTBxoZpGWUR4/GQuZ6LTJqHtxeqOS/Gb8oqPCGrHOFWA9arQlRB4jqGMk
YowuzVmIyrpb5rsFU8Qxnz6GwnlYYhFHyRjLvdv7F1a+SHA973mZ6LZGagma7+rIHGE3dLS7DrtT
JGxQiqdPZ0RkIg2YfG7zaPjK33EpOTsYSstW59W46bLqfsyn97Fc/VzoyAxR7xiJNjsLIvBWBnTX
di3ubZqk3vTL2ySMFpLPdhy+x8p7bOz5xRTilMb+LxfcfeGYMPGCs7KNS4KpZ+92jtgoFQUqTClV
7agdIY4CB0WW1YtkL4bpT6ADvIDf5mS/TCJ9oT7n1xXJuV/U77bj4dAY3Us4dKekZ9gW+l9LAEV2
LKsvlyzoIggXKnjeU93ar4XFZ6sVK2SNbfKIWBG7MbOvmMnn0EIoMw29LXrI71TEjX2ybE42b6F6
dOvJ3WvD5ZPC4ugF7u98HMxDDaAS0QFxQf4DBomrBa55l460QykCkbFQFtCE6o430r3OjcEUhz7y
4BR4AVGZjjHOvHqGzWpg0Ty7Mv3rC/E3l+ZyYA5jbzMfWM1kPPWWB6i7akSU2Ggx/RhXn09CuqES
8+SZOCTyvP8KbSSKccUrYhTNuHv5Y0+4nTlAoMS58d6eZokxFOOcMZnHbMDHjau62NIM8XpC41bG
mUlZt6gn7RXqxSDz0p9HwBmncTS9C9MMbrpooMa+xlX9Gcx9d0rdcn6wUFLFMsx3uQz/eMnn0Ai2
JhsXn+0pH9EV6xGEmeU70eKN36G312WN9NQozsi9mLTNooiYcmA8ixfSaML4JV4CEkCmB2EV2bOo
6I/iBlP7UuR8NCAyGA6Y5S4YgMdIRb5szRw/x0BDd/yWyARNiq/Vyc0dVomTLChraVgQM1k7N2SM
mejlO8H80SUzgWkRZxhaHNelStYsXdqYpj/IfoNnkCcrZyiBvVwBKPI97FaVfYEHCqPHawj6i5tn
2+ImLwv7UpU1mRUMl5eguW8hWcYeZbp+BbLPkSXhxtou1TWrIMhePs5Q8bGkRYykC2aGWTFY0nZw
YV1uHktTX2JdlHdhjNJmrkx3WxqM7EbV12dCSCMI0Sh3BAUtyJKoKfDT+kXO5HB486bgJXQbSFbE
vGEjSr/MeMS1NJRQALiqgrZArKRFcphqNJlhch4nvyI0pTqoplnNfOIbESBtIMtOSMsJdKXVKJ6M
70GB4oJsbkT5dUOz6mvQuqsExMp5SjT7iZbyKjNhHZeodcvsqmzzNUBYt/HrIuUUsbutV2bHQfnF
thMl7MHOfZt/XEdJhQ+fBefioMzBbgmamcaKKbu58/yQSaJujlOBXabyKUxnHJ9mjgTfH3dokV3s
5tkLtm3a5hZvUlOeQCU81SEsj0QDSAM492aJkbo+ZrjOPh6RTBF0m++GORkqrgnzTxyyxclp5ERI
3CB3wyaN5akfam8LwxrNX5NfAlilR43aB5m2LCBG2lfdywLAq04B54oDWx1qyamn938tKvgkEO3P
ZclUSfVwFnFpM41bsQVLnEeTzIKNmccfwhj5POvgIwnxWXRFK/HlxwsDDPNTVrazDYbyLm39C2g7
j3k8IxVq5+5FIRh8dtVuTB1mmS3b1LCicUZs+G0bKDY5sCnds8LFuB6nHzMRbJk5PFaDuNrNckEp
8THkgiS1wgVFzcmEqpgHk0bZqfC1A1J7Wvp5PMT65GQSpdHwMfuoVJwgHncuSyvX4C1STU3e6eL3
uySZH12nCaIREwAD4GPTdjhM3OEVXf2fBcA4HQN+XN9ggsfSj6IgFfuuF8GZVJqcdWt6DRKNr4Lj
pkwthdYtPLME9Q4leWJxkpm7LFAsCxTEIU21fFFT+Q7kZ2chzzohwDj7res/DsPLNBDcXqjwAdE9
MO0OZl8460OZ9uWN9eCdrtr3OGYiUmlV7IpueQlqzF5L684bhkNs16fJOzkzZQQi5GOK+CZa98VI
q90+C+CZThA/ErR6hP/eDRrzgJBVRBCzuoBd+PLDaj4Pjj1HtoEumfKNlJNSutu5D2yWRc1Rt6m8
ttl8STxjOmceKElhsK1xXfNo95hR6sqAfx6iDEvC7FJUsyZogisReacVhU6DO6VEw2DmB7YwT924
vHNpTUcrs85Ja5cH0dFEFE5m3XWClYREybxRPut9ODR/ugZlrCkoHMryyUK0dMbalx8RagIXs9dF
ZQJmkJGaSGyKl3Rg1DYvGnYH+Azl268abmvvwFKAy6bZMFJ5NAjqymHCjAfLi45bpNshh/3lOqtC
DSleygwG4s4aARCY2CMb1tBzunKd+ihoWfnWqKB9Qk7FbEiWNIVzccavMcPlrxjesdV0HvNWH2XB
/9HRd4FDbhPry4yLAeHJ4COV8JnAHjt0wTsE7Htqn/pSN7h+wli9F87EZSwICoYEke5T+krGKNO5
SBjVj4ibeDJ/BN3yUbuePhRd8G0AcIL77FT7zPIvsuC4Zn+2hfEGC7vAk+l+1SnGmCAEJ1s28jo6
Jkm/TCXAY0DF7VmcoTr1mds5S7GfFK8VOJd/X+bQ1KasfWyZQWNAsBm7D8vaSUjUB+h5H+UItT/s
PNJAK+eSt4x/0WHTafYQjzFDkcuRFufGz8SF8B/hZqAxOvVHZLO82R4T6K5gzNNQT231zENbk0p+
CMsao13Ne4lCzLvUY7iOwcj7gcIEQVE5jCLnQ+2VaF4hl/MwRJaXaVJpkvSkk07+yTwq8d697+PE
AeISXpbEREXslyvvDup4TGJgaM9yk3V42lh14ByjfmbaZ3v7v2GHVBpjHlx8hJym4mRi01llze8u
DBTp5wjPffScoj+wbWDI0Yk/ot6DVV+YYqiPxLI/58GUlE8Na1qJI6AMjsYyPKoMIrv27Y/Z7Jdd
E/NMx8O6dykE8SYwtVCT8xHieSMbIXlt+gaksdU/UboCO8lW6NJIEFDM/TUOivJF2S982h5vQ3jh
gI2cJW5gq3OozjjXeruCuJSC08bQuu1CQgwyD12AH1J1exoWQM8pYONl3mklXirJxe0ONjSmAZze
DGCtcUBugsX7gm31MBve9+wUxln7KoNyw2vKyXOnBZTu1bWCT69Kj20zxDvpZnZkMECeuUa2biXX
yVBT7Idaf6WzuRVr85uPtBbalS+NDslYdNExUa/sEUB1TEsNi02otZ0MKfYpxl9kTQZ8BfbbNdiO
6xz0XwZoJWyQ3tYfQOnopD/GE0/HFPmi1qxyw9L47rv6TsLIP6CtvSWVmLb9FMJaLIuHAPga7ETy
pmiWw2m2t4lqiEMmRYItTRMeLExladtldLLy74KUpp/N8abSIGoy1eyZZ3wFcVBFqU2P23ZMpESe
CaSGe9XjhsbZ1Z8VzBqKo45VVDN8+URHXVpHPMyBN0aAo3aYSThlDG4/OoYv0nrPrQVBA7eJCRS7
h0Ipc1zivXmwk7ncZ7Z3gUJ2q2KAh0XYw6WDmxAE3cEeXTsqYlAR8FTBvPWadzHLX+rFq3Y8hx+7
yritclsv4ZR0RgaFk5f8Yw5bdLA2LPfXWLaUoiyzyjGUZ5cJKHHYbBPx/1pIILqZGcGIad9pHlIm
z8eSZ/7iBn8tNIFg3PwDOVCI8UIg7UWMephFMGYOH8CmT0JEYo6XyiVFmM0veLwFmb8K32bppld+
hxGjc5BxI22zVPinbEYC5aRgE7zizgQnfMRt8NDHnnkp7OAXollMHM7IfcgAzMnOqhJXrJR0x+T9
NUOFmD9hjR/6166or6PleNsB/CPGNJy2Xl3CNWCKU/nFzJtg3bshO0xc81NMZ5IR9924w7lByRhm
a0uZ9OZ9vSRMnqvxdwp24NVVNDuFDUFaEhwyYVHdBqhozbHCm+rqaQd/e7VrUeRzs0ctvn/GHt46
ioL0Bo2bh+AqrmzRvEgKdHa85m0lsF6YlYabJkYQkHHSHcJw2k1t8D5OatrRzj8mDYVkGLdPk9v+
pl2G+mT71Pf1fWAA4JG6eglCnw80w20jn62yQnlomPsQUAIfLrP3kgQDZ0DC4ZMf4Fh8wEXf3BaU
3FstmbEj+3wuTZ870pm+YeYQQbiQMuzi8kD8vqovELFl9b4hF0tkrLS0gMbQ9XfWMoDsARpmpclL
aIV3nhX4x0H6x3BcngcQqEztA7y0Uv/VKN8ZBrXWXsGiVv30mdGC3GV+xuiY+u7Uu/UJRNINgfS4
G+sAfDlchSblsbYU+sqwYtzIcLk1tZNt28X5DqfqJV6Ny8wFihXCc9Om+9UOU2TN+dvYqw/fld5G
XouYTyQw0u/enrHmrBnwjnHXSuPVHJdfWGHVfprWAr1iIO9IZBiJ/WTPMIBSt/4L7D5go9TvOqN9
oCqBjrsaN7Uer73HB4Dc8c1vaHKt4eSwLWJywsX4NsnhaI/KjeYc1TybZyLheTFD0FIhuAQsk9Fh
JurWAEY3avOJaVfrsZv1x9OU28RWyvmAeZ1NCjG4TD8vU/1pW1IfiJ9zImI/h01cYiRphKgvA9Ow
mI93B/D2S4a+iPoOC9M0DjzYOdplG6ILgva+swMN45HlF2vb3znvpFbuW9vsTcmAwAmwlnYlAPOq
xh5QKayLS1vTaAzAuYuHejC+OyM3d3NtdsfKkb86z+sviH6Y5MYXw3d3RhqyCZ3dEdt484g5k4SM
FjvOoVtZjuP6XlDP+0QLBYmrTovvYJDH12TZhMmjIyEDFJEorrtTzPmyyXLoy5ZymSMl7b5a04/y
GYRExjY6SWyajvwmrGHPneAjqTXJwXDMmxwWHmKtyg7rfDfQLt3I15Qj7l4wW2/ie9cX3cFh5EDr
bC3HztBPiP05vPoYxcBMggxg4Shufchy1I2ezcE36f6S68QirVb/HYvl5jazpAt4V7Ku7kIb/b+R
P4SuumfRQTgrxxJq1hdrCJg1m/dOzAZBkQe/z8l+EdVV4/paMvug6GSGrEbCJuqopHA1fDzZovfO
vtRPA7DVJgbw4PX1L1UNb3krlr3loPM16tfaQ2gm8k9jAubi1G+dzxx6mfojZEgzhDhXOwzuqjpE
D1Ydl6xDb0WYN2OOaVK7YLrpfCGcFtR4Z/kQSyUD8NUgmsUd5tFUvgQoRPBEIytifMGz9DejOrrz
aepo3TkDywDIc8A+y7j2vfXthf0O4GLBCKt+yXwueLbCOwZifwIPfxAC7aKK340VSab0fJrtgVyW
kRwU7Mzo42J+8dBJnS3upQvSltkqO7R3cjdOzVs5Q7Qo8uENzQ5UsviArvSo+BYq2h4eFDFFrEBR
8ivPZ5uW194u7DkB4oxrLrfUwstmGWx7gm+rkn2rkdz67g2qwLYLDlYdXrsUKJsRWNdPdOdVZAek
0SSNwj+zcGWXqwICZwfPifazQo6e4jyJWEKi7Iz7B1WGj8Fkm0er/IjjiZB449ljVVXnTPGVqr+E
yCZaZrQD42RlUa9d6o9h/N2XE7WMNz/1LF9UHWJkUdM/2++fTPREg2Xipk/T+n4c+ZQtOp7I991v
NGlwEJgulqqBjWEld5Y3lLsy8x/IZnAZg5hnFSRwBXELMQwW3KBJ6c1Rhg8NNuV5LiqqyNg5O154
yBeQ5ArZAOu4b5hWHzqOr8xi6WBQsiw0PBAwMQ3SmCwxA7YuvhLL9WYqxzj4ZvtlO2pPJtHWC5+D
fqoivyh/jatJ1nVL7javOkwxvmGl/+YeN+lAehkYgLfSeZrS6mxQdGzsxfo009Q5tUIRMWEzz3Ux
5zrNKyZhMpkastLKsNwOhIMx6rA3qXFxBdoLZipvTQaKvulKHlhfOmEIDhn9ZqqnYeH5kWJQ3RjV
jP9+AJMoEY+k8kNk3atXNduKaG5VcnD7VHabbCKdKw0YxA83I734xWRT6sz5sTLvwLzcZO1+TLMm
INNt8YBWL9XkfuED+G1YlHQ5dmaAcwD19fqhZn3yklghTKO9rOg1AC78zqs8Bd7VYmlMixd7IDVE
Y1vKZsu6JUNy9EuE522GT0WspJS6xJbhYj/qkuRFVpjIZsdndA5gj831i20RjmYrIiMyNBWLV/7C
97e+Pe8mN9xpVD7DsmW1hDTMxbv4rgrUdzd09q534oRb291Xb0aGwMdIezZ0EMcHG2Z1Tc0RIHcq
F/HXZRRE0iZOCav4SKDOG9L424vxTJ7RgDqX+Tme4l1cp/ehx2Jz8TfgqP2fzxAc2oN0u/HSfQxT
6/J0ZpbORBH5kXoI5vxJK5OhATJ5u1E70THnyQvSsKzlPucZHc2yO1mD9YsxIsMnsVxrdzjImDmj
H7CMRFFjFcvWZkmzaZKh2uYWg8eES6HqMcT73p3bDBQIU0u30txswghzB00E713mnHVT7z0k3H3B
Moh9GyLjbmL1YX4t8T+gP5RHYdfgEvgLvOBFEBy0b9v6hGAxSkcHSJh3LJacGYBs7gmFwGZutY9C
eqd16pB6cPRLSsym7+9ZlXGh9RQbsvjnd87d3K35F2V/CuhPRRA5ZnOnUYVXiU0AWOcfx/7eGr37
eRGH1qBYAVmwIRQO8YwmUaSu7iuvuhXWjJM0BpI/xA+L8mhs0MQiUIaV7YqzXGeEfnccfDR6tkX0
SLpKk8qGT9q37H+zRNpp+xhr1W4q0g8vX26QP3baQ+pqhTW3CcTLhu6FnZK3GTr6C5fdiKWoVQBD
cDQK5HrdW2oi+WsFzgcMkxuBLhCr5/iUwxUvHaBs600YG8vNMMm+Yoxixv0ZCHGIbmw69izq8sS+
UScNnOmji+UqvDYx99my6itShrxOg14BGZGV2Gfa7RtsOOB7/XMbUjYxjf87tnW3WwT7S80Yf6e8
bteZ8y2wEdZNGX0SHqQoFsnfwSJfYZmiFLZIin7JntE3sQS9wXGJdENexjD1cHgfBmShxJ5YdBzg
JZzUZNW9fIvFKNhnzWpbVD0BTl35mTkuOeb2l2zjX3F8oY4iMjgEdUhykTAZxAFOXwrrohVvgCOf
JtPnTDZQuMam+DXHw8mqvgc+D3Y2PPWMpfjMbX3s61UY7S3OniE9y9EkHRBcKyJc+u5OaJt0Cw/U
lpLTH34Su37yHUMWEWM2iHPjEE7R18mR2K6IwOpxNwh+qqp1RIpIcux7Ph2/ooWs48u4SqEwYaJQ
IOGdNKmDxZCWwMI7azXumkzC7EyBeQvCR3OgRGuS37KnSCQ/kJQHT3wj8j96dYK8jR9ghJB4egGw
fY0bABtlQWdINfgEF8PQjOvJVYyWLPsAysDKBdDZFuy8clzcLdK7EPr4urq0GnmpfvK7mvAUp6He
gyJgZawqVrro+Y7Ifa5GS06OCKxfOBmnfYYxdo4JKMpr+TBNoRWV/ULdTkJeFI/F18isapsUzMuI
xdxa7arqWgHGBpyJjbbQWZt1/Y6fwzwH7FLMiVCxnlJ15/SyvGP2vwjCVrSuPmtztE/sXyQSLVAC
KMJn9hFeTuRu650Laeq7ztbdmWyvg48o9s6O4RuU2lyNJOu/5pAMo/WiPQ46Lc/aaMrzf3/6oICW
54HuAzoNf/vzhVfSMb8X3rY2ajBvr1zY9GKLB+0vN16r0sg/enJuwQ1XxpMR440cSNS+832iaJa6
ZbnBXHWsvZkDgPNztfk+jayfIpVL493U+j0xRPKNXYcB+ZLg8FTq0dbgsEwtMAxTRjp5p15LmrJt
Frb9g9l0xSHh12LuxBUOSSfm183cA4GJUBhSi/VAxxBkaTIbWZs9XYK6+39fMqWmy8/fJcOFNWRw
/vm3rAqeK8Tsh//z7T//6PZlcJbt9X//LwHH+gU7NXbxOdR49DoefMgbSpajF6p5mGT//4vVeyBm
gvLoiFxchiGw//virf+pc5WjFaXfYyL7VoxEZP38/c/3JmMSMGsPwnc51DYqrP5xbnE2GuIhNNii
xPV8CmAnHPoS2CK40ImPdAFupQMaN4iGkr6Io7+AkxuTgWDZLO+XxT2nTe6dO9P+Ch2uvBSFylnS
sCL0g9N5rlomZDnekW1NZrELfopAF+T0q4WAnLPy/PMn6z9HQbj1ATUdgU/ps7SEPs/4C84//1m0
XX5kPAtkrNDncf2OJuTZ7S/kf2W+njiTJeuKSnFcTOhWghifXc7qcfYe5xhPBxIyiR/J1pdRfxN8
H1+WrlvvIULABC8krO6aSsO+C1Iwz7AroBNp3ewGDK34kXrjvJjSAOmqhXH+78u67+/s1NxA04/P
xZgb/31pEs2QoOgRnWJ0Yr7HZubnW9T6LeYq2VrI4w2FC5kbFySF0Y9cLwJWIw9FP58Wxi1nl4D2
ahLVpRyhMPb91TC/a9Nqz2lhsKTzEG9Z0/9wdB7LjSNbEP0iRMCbLb2nKIpyG4RMCx5V8Ch8/RzM
ZuKNed1qiSjcypt50jvgkuPd2+JND42oPjWcs/tSKzeC2P8BlxtqAstzob7IFfcbFf9ftdLib5kM
1jnBgtVLzLYEzUAbA94kaX42dJ/N8R4cdkLmhN6DkECPG5p8p90jetoAih/sp9tXK9s1rJUcMqKU
HoqpbkwvSGt4VJ3mizlXP1NoFTQI7/EYf3JS+Et0peCYcEWKJL7VUSqwKRaFERKkEI0UyTIbHKzY
+JFXtu3OCRF6cBtzbesgOWQOXMJQNcJFrS/GllL0xkGEY79/9ESVHHXqkJcxvhzDX4pa8HasoITO
9Ekf+x52UiLkXX6nW1ebZgKnO26k0XEdoJwPKdcflnyJFG38E2FQ7t0B6LXEv2XXVKyJ9oG8dGIe
AdkNmybEhrqKabKEMz2NaxE+ksD5SItwJ8rqvbKOFfUco5tBq6J+o+Rix1Vd28ApW/TpvzjkCgeJ
seSyCxsi+CyHatdK5zBKYhVWScBrtMNTAbQ9ahLzVGgp+6Mg3MumBDhEprJ74ZzrdYSubnjqLPOX
TWW3YpLfskCOeVbLbglJ5OEZcOeJ0vAVsnKQNb2TEZNnzeKp8r2VUZb0YLf3IAq+gHZna69Krmgk
EZmWjyLxQ/rtkqXUwFy2wzbIim7uI9sm/NSxITg3B7t7LKKDaINLbNEni6GQaUGsgn6ABywI1cnW
XdVxfqus9uL31l/MEYdeD7JOT1CuoHJT6a7vsHtKWOK+cMtlFBTPquydbSvUpnGS58adBenCXydW
eE5Haa5M/8CL4tJVzV0TQb8wGxB3hXkj4PBqus7dnwvn5i4ANEIGRNKDPallXqP4IjUqQ2LazqcI
jp+EIExMbD343zmXSSgqtize3Ln1HJO0h8QZl8SyVNtDggz/RABC1jZZGDEV5f67LKq3QEvfgHJh
SaTal6GhNaw7xFfedPlPys+RtZT1jhMcoW1gwDehFS9GE/b9aPu3dOAXK1uMTVYPXwh2sbbO5rfm
KAnAWw6CG16IJipu0ut/GLqthf5mZBYWcuoso0HPthlaRKiDmVApr9ie8hs7/xHskLIs/humONgX
otm0WvgyCai8hb3uWMGeiRcIKHD7vCp3Xuu9UYfG1iDictGEjCkKMdAffrt0oughQJ4MxdWACYlr
m5xDEt7Y+FRcVMizC40lvEuGRgOqxABnWDQlOvsqwm5fF+ElNFvqbvE3bi2bPYHP8iyFMdbHYALG
1GWnqLGVxknHklGr+w96sfgMmEu3tGGMJfa6GNIr5n0QpvqX3oKSaQPzJ06wfdWY7MCFTCw4Hfs9
oAIViQZ8K+XCa7sUv7bVaWudfmzpcjIBZCpgdZUfpt5BwnUPdSdAXRbcNWvrmfg2DsgcfrTNvJe1
auP7RBD9qf/Gl37CvD7MZaIkooAv5kXkACEE7dLgQq4KBwbx1Px0k/7DBiNax22A1sOyjy0zU7bi
Msf6dMlKnP/Rs7Qw4yZeWkX0XsOw7UZqE6VpYxYs1Ifq3WcblZbLSXHoUxyTQVgwAA0BRsQxx4c8
tT9CNPlh8MJLzbU8JKm6D4sWxM8UrDN+NRZg02c5Il0XUzEg+/k3HIcw/QZ5JRU6rPKg/DZ5e/Jj
4BtaG8w9jsGbItNfXX8ireYZr3HVrPU2urSBfOkNzd1k4jRYQbTtaig6GK/WidtwtcDYVnfbSQj0
Xsn+EpE6SUZ2i+beJjBjR82zq+561x7dPPvF3YfrpsDs2Q4PdgT7MoWaMRpPeaXqZTIjMu3Co0Fy
snZWL748KBCuE22UtYvM4Vy2U/QEER/gn+kBHkI6godP7orCWsa42LavVsQqQfrrMUoPVTnXYY/h
LjP8cZMFOAOKgf0sQDQawuCFQnw9Tw08rrYEWeAOFQ4ar1nmJpbEKZ0OXojRUCZANnRiUEOcvGIy
hdykwvSAC2OnN+atya4ApOoHAebxDnQDbI4/cVpDGhFDHGOUpzUUfJClO+UGeATw11Y/GzhSudtB
wK7y6lYmQXENJBdNq62hqXUrKnDoVleBz/Kz7Pe94FD3ZESDOLlrUlvB9f+/1J8sO7xlS3K6CoRx
mvoYY3UF/MYKpH5NrQi3qx8jZ5GMF2H3HH6RNz62OWU0TuHwrZtCNCV+mEWkL1PrjsWBrUzOLBi2
3qlklgjnXT+tJnj203JYGvQmEORgHjQ00pghEINx+IwSezzVUoKerNnQ8G3bFuS28W3gTsE3wPYr
fwHqpp/Aj7PxTYcdOieABjuksb4/DQz2cHpNBjFLbWpK5Hy+BFvo6AAloqVtlt1THje4OcOOh8tI
172ruqf//7kX0RgjzRbZL+ieyGQ3q9jFxJTHREoiCuM3oXYFoJ08qdKPb8P8F8ToU1zRiW7Wrn+Z
h41SlclNi0hL8gJjlpr/Vs5/4cpes32ml3jsKVU2VSA2///bzsjCVUu3NRdD/jseb6xB4digVrrR
sZf5LZiwOTgU0boJlyZkPBcNTCU8ojk6N+M2DpLUdQMeVGNfhOahivtHF3mUn5AXWrHQeHZ4Jnam
GrXZd+Ph5UhX/lShk7T0LXC+PEIBApIkFazNOnqtZ794N7iUlK5YKPiXWgisb0l8CB415HcmLPtd
9sTNg2JuBnH8kyH/NdCh1iEZpRWbiOFhmtBqbe3l/78Z6GQZ2RMva5lVu1Q3xkcNyTTAe3L//+/y
Ntp4oxNuYxvTYZ15Iw56O8bH4lzSwLeu8STLh7S1f05V1Of//27qApOOLxlvLTN+tu1ePHgqOFF1
9KA6TsXDtJSN86oft///W31Uy0kfvJWniQQaty8efFr6rcCYif9Nyoce+sk+Ua41W6xJQLqMPw42
z0NmQCCB8C0fhT8qPhWsQ1TqwSrEZfjaZGl17KOGuMjgn9lOZVeul2DG4+yiZ7VD9MLYmD7u+8zh
RTtyczIszvaRGejHdfGiHbu8FJ8Aew7AVlmCFGV2dcopXKs8QBiwh2PVeupU1Z0FHcSniWWqP0C2
EJJM3GU10FJQUvG56x2l4VNrXzSRa0+CB9biv65CzX/NBRiljNvVQIBgxxUPrCEl9YuWKiwW8upe
WNSshsMb3HLcgn7K3MVnH0/OVpFIYCWFvgdThmyN9dPkQ7cmAsG1bnYsRKz0tzLyLLpUMVaAkMWg
G+UsELC3VHZQ7dvI37RtssbKaCINh9E6iZlbPcADqumfSsk6v7H8cM1BSqvuRcTlm2lmNtKIf2eT
ySBYWrxNDKgZMArEFqv8OZvGekVN4C32iH3q1C8Wc5+kWQ2/GaXNAwu9vk55LNt4HjwhZ5bc7wKP
2Cjv1BC6IUMLry3xF07qSq+7vaYC4xX8H8Zb3JFl6DBvhbNB2CCN3ozte2a1d03y4a6ghtHxFp96
7xLaFeBd9h12P5K/OApBliDkRjazi38yzi/H5mkKBhbwyiL/WjeCZYPlgDW1tTWnCu+RQN1trjHt
OMweF7hKPfZcbjrmpRgHDyIlAmTsiHU8sEdwvTMJ969IarDpArZ/huM+m6N7MzQBRtR1vgcfTlsc
aqsU/gZ0BWOfi7jHctEa2/ltSDFmvdU+wMKGu8FxftgQI0MXHRy2yNj6gwFIbCQbDKiNn2Vif8Y+
HEgpDHwUxJqMiFtymZQxFRDVPWMoLGwIClzbdrlgOtdCNkde0OucNvigLXZfU2484QNg5RPUrBdJ
hw6JB5mT7IUpJONa5t6aeiZZkE+uaS9EskK8b0NvDcQJ8KocA2JIxGQdXQNXghktQRTypfrLmWVz
y7/WAExjiwuiFwKzjOyeXWb1U8mUj6/WUmNic4nKM43PG9bAhBu2BzyyNSuO/YSJEvUSf9ItyvJs
hTT8HU9usDYxjTMBQHwXxROD/EtWgeG0AqQnKYYnJwgWmKzEWlU6F8yAXEgJiqoDmKO3xk8Vmu9h
5A1bLSfvRbky64hhWvZFMR7LhPYxl3dR7NGeS4nBc2vhaqeRU6z6pEVrsp+k3f3pQfjdZNovqIFY
ze7JmLV1YfTnbNDfU4f5SUUaFbzmpSth66KoxzDaEO1HsMDJMOys2h7WVv4zTWm+RKdaBf7wF0/r
FCb+Mo/PAz+OPV8QWljxJZtkJ+P6PYj9Ye/zeQcrefH5rRZtQZsWFvGpTj7qPnykgfPomtpYp6W8
4r6+jOH4yyqj3tWuyZYy+U44hvYjLYmJwO0W5jj1+S6hjrbVVU+iB+SJ9WR2rH+DdwCkm9Hpjo3g
tPHNgdpXa8XLxd5yvMD3Xnukk3aIxy807DU6l/zMEtp7R6wiAhaCSR0oQz56C+81S+lmZyuIfo0z
MimM5EIUB8y04krb2k9A0YBIMLfqU4ohwOWYK8x+SdwBicxf5hIQnJdOvPUmNgWIASvbkpQfFbwg
IwYUgS2cC+yu8goms8J5CmduTaa8qxkRDbH42QOFN49BPFIFEiaY3FmOJ/DwV6qdHD64/ts0kPzG
p3+VNhBFE4cBYrpiDgOVtQbxgist1Tc8FdihUcs+J2NgrrWvlD29tfSJRAMOHjQZQhl47tmx1WsL
MsQgpLZ0EmQrx48x02oS8HHGLQ1+ca0QaLL0KsgK7Hz+XyUlAT4WBSLcRItTZGAYOdvczHjDCdpV
C4R/auaORYsxI0fs3nBBPauSlLKM3RRtKH/TI/keu841y9RdJC3U3jB9KFU4q0x47zbvBNVMj7SZ
Zi1moEjAY9dWJ/rN0737NAiuMsnsD8fO2E1UwjiZPNZm+0pSkeQtHcJxUlMVgJcd9pyQa5tECTKl
TTIfUwCTJIWWJa0gbvTHZgX923WRDCdK0Q39m9Va2UQCXFqEHa8ad36sgWVwXrwkDFbu4MM6ByWh
EgP6YeHv8z7C+sDkXhjgc8CY4gPH/ON47BiZDZa0I+GKsPR72PsvbB4uRaBoEMuDPbItX67qtoZm
Poo+/pfrVbgmVTaxgG+14SkP7BtjKFpb1iJGlv/Mlr4b6xeP53eSRldvbNCip4Kkj0ZVPXMauvmn
VcfuxidfiNnfIC8I+6qdynuG6Yej5BSW2tV0wmOatx9ORp+l23Mli4rP0UVpkra56gELMzP2G97W
WMsiG2ed5p4pPUHdkASqp7Q6qUiM2znAtpYXz+U7k8+sG1dZ/yjpmetpBr5sjZZu2GxLqDE4OLsA
WErbbWAIseqbgyMFTG4AVx9ewpOG0hATJuY92AHNCLryJ++zf7XBxyEy3giZrQoqzGEKML1YSJ6Z
749LaxCfsAOQBsf6ntrx3u6eEqxRbHzwCrmwR9qGP43RRC+qAIvKiuUl80l05AEZdAPbKmKIT9tl
kTlHv86+OXhXrs4Cmer4g1kjEnE3OkBvPmdBO+5kK++N3r24fbckSP/SW8+6nEZKqAjfB0bxoDHm
EJnOtxb7x7HlDaE1hEirhj5WtzvXIRf9IfdWEGRPbYv0Y1v7htf2jpXrsadGnHe4ufVcgEIDXpS+
WrQMDRJDAU95e+25NG0HmH9hycM5Jvp18p1mRbCP9sD4M6vak03JGW9IFFLDfGs78+SXUY2CNMv8
dsdBE9OA8idKXh+BpGhC2I65qwvMdnOOoRlQWCG3cXiiYBoWM4xp5zNoDQzfip35JQki2K27bBi+
AkqKuOdhKxAKvOcUgznWQHeOxbZIJxbCw6fRcOYKbBFmAGKN0KbZnJXNl8C9VeMIq2gJucROU6AD
JR9eN41HVwtu2KnuGb63dRDEVJe6VHNT1pWnPuY8zkKh/1WG3W9pwSKHljwFVv1GSoWKrZHKOz/4
alEXaW7R5S2oXlqXkoUxZVeEoO45P5XD7d+09BOlqgOPq2l9RtC02MnwNuZPuysdGFg2inqTITq3
NRy8Kkz3nEJAUsL3IEqTdZ1wTigNspcT66zQhQT36mdrvcL/ZLofI/X2KBo5PzJwF2Kmsmi/YaIz
vIpspUINN2jTHdR8N3JwpPgD0w8flRfHZLRreuML9XBqHFRT+13J/seK6j0ugmtiGhs9Sz5z9A2/
g9CaBmiy2QA08MtosfmEPRwnj4FqSsyfjrO7TG3Qr775Kpz+q1Cc2FqRcgNof6nFJf+KJJ7Vb7Ee
nvG7v9I7zRibGm+Imr8Y4Q03/3VHXIVTVX8rgZnMEpR01BModQukXDU2+crWHcxutI9MYbjOK2tL
Og2frSa3rN/X/+9Z8hJljvNEt6YPcCvHqCVvrCr3CyrrOnaDVz/qX1yeYq/WcxxNv+BswBVOAHVS
jjBdpFTvOX9XZM0zwJWtXyL8NmATqD1fkOfDi+6kp6AHKu2E6Rp3hY7g7SFeE2vgp45ZjmY3mR5k
1HaHxrs5eRKsqlL7pCRv2CH1JON0VFUzAR0BSG1G7U1m3jfq+tWy/XE1TfVNOfIc5tndcYHJ6zF1
hOpVV+HK8HR3RY/mq5dz24BcHkSosDgm4eeQ6nQr/9OgFGiFaBvDfOF8sjCjkKn+JEtHVry1vqwI
G4LmYxJLibt3cbfUI+42GSq665ivddrIHQVQCQ4rCrvcihguWvJaTTjHfIAaiQO42JOIqZY3fOZd
vVcF04kfNh92GwOrt/4lk/mAnumunQLWR2w/N4F6IVu6NfT+AVyxO7NOoKYc61vXxA9R066gGfge
qptTUewqUBu7wF/F5hNlHa9yGHdOMjs+myBY+VTCjcXXGMh3jEwFmA7tiNXit0U9P7TkivC8c1do
cx3DdMieXBK281mWpx2mAAh/54l46qIxOW3csMDpURe71KbiBwQfUkOJ+bb/8LL4u8PGsOydXFK3
h3dLRScvo7bEYKc52JeuQzx3Uw/k7UhjaUX5mIpB6Yl3wI5k60hyLOffzfWiz4DxxC0TIjGQ2caG
dU3hIDLkMR01MVeJhVXVD3Jg+16Z8bY2MvyPGUXZafVvjAj8W4PEi0dlLoBACin2VYu9i28QodTn
NosZf+FMSz70pV99yHzu9kzJJLjQ/7gb5ocsy/8CcA/k7b0Xk91UB1ud+J6zMSH4MwSQXhT1bYqj
Q2VGO2hVS8qtzloKdbKuazY7jvupq2mfZOVzNg1ym3rxrz5h3WIzxzAiX8cmdnHM5c7K7oJjZMPL
pKTk7oXhC4M6I6luSJgD1C6Uu8nwQ7p1s2SFXZARMpraFd3PB6duTpHOQAPxwthaFtoq78WEagAQ
gjS81blxtZIKZFDnfUICjY9+MfAV+lgX5fDPr+RP5QoFUj9eQUZjgQbKctV3GZ/1tFnDkPrQoyHb
1o2BuSiZMBumHA6pVXKRncpVLM36oEeMJx30Cp0sgdPQ9AkQk24f+sWaWfC/dhpem7wghmlZ3dnB
wl4MRHxbJHXiee5Lon9B7HL5v6j10IVkGno8fR5UBCHYbnQjjRA99VK+N9mXHH1eJ2WNO33VZTXS
XtfecSTdAns8DuWua4hHDEUb8J/E/hNDqMxYTIHYi+pcPyhXew8G3cbnR+VXGH6YNZCUUYxIX9YD
3W/uJAcZnNpds/d9nEbyMDaSBXKaj1sRmt2pt86Fhs+mHf14E5N3ryedb27KSO9bh25suHHDH/Hc
t57IM3mliEpYo4jJPnNPps1ZXxldSjyNVEbeB8TQM/stFRH+LHnMO1/+WoPzzN21utr4JdkasNR1
AxZySkv3bhQctIjcsGHgzG5TCCfQ+c35LhOtDO0vLDCcJPWRpZvYCX4yQz1dB290V+34Yicd9iAe
FH/Sj4NF5FAfLjap+kM4qpNmTi5oIftOuhDVvtNwlaKEOBE8FFXihXW8LSYI+odf9RQisJbql1Ao
eG1R+ubG/laAd8G3DDSpd0CQpJW7Gpl4UI2yX9ez6i2rd9lOWClIYsaeOtZZT1I4gTBjTdZm7NDZ
bK+9TwEfjyweXrWal3Zs9ezz6GnnuPszuTZB+DcDRPefYrZSIpyHOzPpuHtVv42YzZU9MGa1G06e
FVx9FdAfFBSgjtLqBwDOcvR07m8+WzrNJFBbq3PvGt7BaDO511tAI6LL1rugqUNaYmcFHuQUknm1
0kt2uaHzgxwOiedHG61ghU3dXdhN/oDBlF1zi/y4+mncrudWG9XrqtY2oUrFCT3ny+p08q4NeIqw
pmxw6I9cWzlhB2p0B/0uKjQBt+vUggskvURsPrkwqsVIFdlMtIC1Q4IVFe6l9Ehmarc6AM8TTjnb
oTR46rnJ6CW2iBZ8BKr4K/Ae5v7ah4vNg843jWYpjdKgUBRvaV1EdM/QMKSIT1INGXxgVH2aRuNo
dtnezhQ2IRxO0MUcdFn80z724L3W4fdPXZ7daW0k7CjR22omruGgfJvO5gzmphTrEvHsZEAeWk0p
aaOew+1cD9FLqcPvUJW9R78pt4bTwoKKHQBKkcTaH9Btia1e4n9Y0piF23ZefWCcS7qzsImIq/4v
a5KnivT6slceFpkse2l9Zr8k22c20SrhtWJTkaLUCWSudYhTyHrkzOgnK6vjRFnKiN7ghDMMrHkY
pvVTp9qR1dwq8uybxPC8SX1yAPRnxdGnh77d5MlXn7HIBDpx4Sd6DIss3BcVe+2I5eeA72OVajXW
xiFflRFr05oDUJ/4nJl6CYzJqX95W5i6+4v1u1qn5sbUsIpF4UblPB8RzAGOHpv09HiOMSbAcFLA
g2hXFe3RcafvZCgsxr6VEeR3fOewqdp6k2bmwyV9gaaT/Tgxcd+hAqRqWTx8LlS3tTv/tGX7zh/a
51StaZDU/Zsdmp9TUD7s4Wdq1FeT5t1B5uJrpCJvTMnxw21IzfGMq6tb8yb6qD3/pA/qI7FIA+Ja
INAFuJPrm/5bsNpdYj2HaqvNs17XvWUFu4Fg3sWPr1nklSDjxFJ2AP3TAb2SiNe97NM3WsKwU/hb
VnYPja8WGD2NxBMjFH8KzO6acWli7UIUZc2NCg9X7eu43xciUvGOAuFpkXI+eK3xwf535IgBLjFx
OV9mCKdxZ0ZLCGPPqRot3joYArqs+vYyPMi96t41C16n3Ts8+L23ydph7h3BTcIBS3tEXe0MCEzr
SXcPZmHwe/KUMtaMRx0bBXJ7CG/e5bkohX0Khx+pUTpLGd4807MxttN/dFB+xFRGL1y8rTwMBMUK
YSNX9tO2GrDmonGx+23bj9EBOWNiAF9ajvmlhoYiZ+TTKeoWum+qFedQS6/P2XC8JyOh+c+fS2Nd
PuVWEm+amVCgl8+jKLg2JKm+rGofFTf6zQPjtyIUtLDHghds4xBHa2tcDcDWcGiRz6lnewtbDkPe
/dR8lpX3JoA2MOtl7B9HPk1mMEvComHRVYTvkcmZxp8ri2rFpD74i/qpQGLH/Rfyhuy5JZFzXUSK
UJ5pufuxUSdbAHG0z2NKyszAVrYw9EzfqbbiLCuANacZQx3hVf7RNB1bVqR6HON89N354kuTXpGT
fMWNQeAAUw2j5lK3sxsbvWmtMeksW+syBFrPJk6SbOz0n10UBOXaSyHUS9c4k0eko1b0bDAs90SB
oNh60r0kgo8tZB9zL92eH4s+11VWLH9G1vkyQdqTOoOZFkThDr82QAxD/2tG1782JMIXsfWscsan
CF17Iue2KUtKewnxtJr9wscHm7EpfwO2NizoJ8bquTszcdOngHEDy+RXNmZbPSXtUFE7048rTup+
OdAqyO2DTYbkiUKrO5eJtfeUYW4Gt7kbkXbwe30Namg1wtxw8mePRDqmo/TbSulySh35HGWkbkav
MJcluRU5tHw+JP1IVKZb029HuxroJ1wheR9v+0BslSppQaz6P6vmlHTzFFgAn1inIkCZ0s1tVRxm
zeDs+3p4T1P5BnLs086qj8jbpopYrWiMu51nNhnH9pyl0FYAAFzimABao7hfNeGwSWPTWUV3lSt7
7UiFUc6InowarHCYfaRhxbTV8ZaisocxP8BeLCYgfdiIv0efrXw1WTdZm0ysWUs7RJ7fRMDw35DT
WhEY4F3OEn/lYHslTIcchxr/64xEdyvWvbj181UY5r+pK7+kuc1dk+CBzkvH89U2tGmLKrCdcAtR
kCOa4RnDb81TlHeQivDWAy+PuYKnrEr0RiQLTHDL1kEth03NTvjaNTYIR+kwTNTGpWvdJ4tfk+iC
jhSNWJZH5OlMkTFvGls4DLSdDd0vW5PnUcobaA5wzOnd4E21CUnZokgDdbQyMz5w6cYCRUYgx2nF
e3vZKlxI1qBmgJ5/qLKSL6kvyevifzO4vrcUJoWzh4gvHYR3nrHSjAoci+7gQuCsDL6VdZ9ujUY+
pkbuhwZHVUAPCjNlIfjY54whlAltCadDiBm7kwmfnIVZM5nTOvIJSVu6ReekW/CsGZ12zLX0YPhJ
vhmwzCwzuBZrnd9rpYXZY0AZ3Yu0fEVeqHeBsXdcBAP26nQ+UGlpxdqjbXQkVttB+zLsd7eqXu3I
1tnPceLm6IOyI3E2lk22wFL3wWbjKeZOUzNDsuXRa2578n9/iUnSdmGV0bSZGlOyXcWMppTZcYv3
wWbJ/K+dNRwxonCNMQeCHhT/BsO0SauZd/00AoRe0+qRr3ybLvsaRGFJGnYdj5zUBgq+bcGswgg8
7TpX51XRWLdCecitTTqyJADuHALh0/mXVC/s+tqNl0Y8Ggu7iM4qctjfjXzOeiItuRYkhDOK+UDB
fM0T8f8GiQu9Njc2FMumw1ocmBVRICwkDsdbgZc9t3gLBUX9PoI8kPR5KnadFH66SSCfRqgza8O3
Q57xzTifzk3ntrCIuj3vCIcqESLq0Cgw9vhYJ/v6RXbqzdNBfcY6ueqWUx6BiD4ss/iI+5d68mHf
Ra9RMNypqPmFQziHqC1j6UW8UCr9x+raN9/BsBAa5t9YEMt3BiNcsv+AjNgwXToRaqTbwASsomLJ
8YBKyIN1l7qHRYZROo4pY41RhbgJsEwN2TSJ8LOumh/KJw/AZvZNSSiaNkGh3RsOKpgcoDoI3Q/F
GybuReL1W5tRE21JxziM3txO33BZHynlXy2baD6RezBR+EU0uJS80YRxK0OQ6NGUrPNofMujFPBX
rFeL/KeK6rs9qIcjjXNKSczitfFaGq/ButiGeRVe9zw4oIStfs9qYlf6xW5qxoMbY9lU3m+QJa96
5z1EwbEZ6dhDLR6E9BeJiJ92wMKgKluuJ1w/YFZmvcdbA/AkFL0IOtL//4AudWhrRvqu5Ywhk7MZ
QYKOKj/pPRZRzbbx2JUeRjf0ZoX1OLFggJKuZlnFu8KZaFgS+c3CXJfbrGwi+z3qSV81+XNFhIDl
wbJnw9AZ6QlhnpSUN56SrL2ENNXVMt7BKt5raXMNInNvtsj65Bim9C1lzWAmwDmt5AxlgeFglkvY
yGc0qoEjqd5iLXkNp/Gp8TZTNewzKZ/8cdgIR+zjJF0lM+LCik51B9+RrjnuWVqcfI4TQ3mPYRDn
Cenf7BM8x8vgRk+A8omZ7MLYeMq86JZ2W8ZxbCtD+2x53cGP/Ifo0b0k2Q5TPOJO0B0rYYLxSLiK
4IxXU/MYZFtVg2KbUrl0KmoP4pzToKFppnEH+Lj1uM3b9NL3NWTjCdVK/9SZamPUH1igBw+iYzpy
+oKv4kkV6Y9w/lm5TlMvIlDR17+2D2+2srKOrl9yzuiHaSkYZ1OCcEVhxbvZz8sFlNRZChUOtsKy
wzHS9oArx/yVT8Ap8wjmhS+VzB46eMg4t55iyp5co/isOjCZwNAJzdj7iuXuoPL3xvkwyuKHfT3d
bqF6UhknrsHjONu6tfAHiAM4jAzVzip0eNjN1gnmpUHFhzp9lnxKecTVojTFO2DLna2KUzFwqiS2
+kE2fskoctVUfYH7SDecwu4AqpTUnr3S67Ig2gd4zy69Ve9FF2phoUCW5D3qmO+DGi/5JK1th+lw
kTmzP9g4DyYwfyX/eXQNK92+a1nw3HfWM4kgVPm8+61IcyvwHZGAQA+3ZTGV+g1I1Ksxt65LRAtK
sZaJR2Nats0LQ1+zsDvUQf2vtrU/UnE7Ls+gw3MP+J6jnUqX20VnCGvhh90FFZErDhV9GPhJwmBQ
SPN+FWTDezNXV0eR/VdmBPp9halvOOJMxPI9Ewt8frnOgdylQnx2TcFtH6bNApZfJhUM8fjK9lMt
hb8tDa62SU2TAOqG0IpHNXQrPux044pk3wXjIco84hAjcHiDMkpXzNASxWZXkjxBTkiYD5z4x2yM
f6lNMrJLs1csnRszD3hz11ARdZJx7VTvWfmfbVHfGSS+iiJtd67Orh9GFYUq2bs1wQ0vC8y3cnzH
pXLNtV1tcl2S2fDE5flL04yGW7hC3fdOKZI5cTV7gSoeLcJ82jqZxVxmA7cDRCFsHMvM5fu558+M
OXcsFd+sPNiWg/eRD87N7fQPyYJqRQg50uxL7zd/WU/xocAeXDrqJ8isveRDqHd/CfV9nG/jpfys
XoyGK3TEes/pxEsejG+tsr+9JHlOHf1e0jLIIE5Bh1e9Uj199Cwy6QFUuogegd7R1i43lcguDynq
tIf+iloI27mc/rjePVu+PSxR1QPd3bLDoGd9mwIO7CFULOc/NT2z+daXOlvy+Ghn04VFzsUsqjXX
ugMe2Bm79VvXzAtkVQbq2bkJO9ijl1oZXgoAETnrLktRNzltPbs4jbyyFHlsfqjrUR9/uCZigGWs
N0oOjvw/js5rO3EkiqJfpLVKWfVKBoMNNgbsFy2HtlTKOX39bM3rzPS0DVLVDefsA1ls2U/yPHnw
AHIATBaAk3x6kbV5jXTnU/lxzGE0/uLCqRdDhSrNwAFBc3Oo+wmwOwiYqOa5GgpYxIT3ZcxlEWW/
OaFAm4dzb2i3Qd9eSG7vILnmW0YvV48vczKy154JPW5p4gIt9P9Rl62Q8zbIcByKQVfCiVG0mUE/
rAjFjNdOm35j6lmXSbelwyUQ1V1wraxZwkluijR9GfIvlKeqc8qNLLxorSzee8cLbrqRvMS5hi3J
xnQ6wSTBo0Wa+vQSsCVm03YFvshLDN/ISao7kXJ/LTGvNEokkOvT2m1o4iP0ZIu6oU76Qi0Jb1e1
BpKNkBAq8538jlljRU/lNHMR5B8Mk7hsxmJDeihsHfd1woEFvnoxpdNCdATEKKJ5qIfpK6iTGKSF
/zJdOEu7Ki4j/KBVUfFEe3z3CGpXBrf7KgNjCJfVWDthflV1cIomeeq6PfFk97Rrt0benftgeArK
dIdWrSI4axuhU0ta/4v+qtCtcOkPBEF4waemKTYJMAxLjBOLkAitsRFraBJ7S+sIttPYiEIFxsTM
q16gGSEubqs0EhaMUV8P7JCmqOsBNTY4laK4Zc5QblvUfZWTHnXP1Zd9SrSBpInGKgw7nFliU/5z
8uhkVfrJjBkwTr3+NHA+ta65jhvwXYj+tHaHZBsRPanFScyaKS+hmjfOpxZ7iBEg1eZF+JTVDUBN
HTVC3d77im+zjDJELidAzrRz1PeL2Hi1PJy3WZQezLrBpnfpONcm8m0Xhhf+ze/gmLeXsGOeTTV/
G+L+FFUaCd8WNJrgs5fWwXeKq5/ZTwUwgZUwJuS2gPhL2pJjz2J3JZvinHv6V60haSxZpbVWhyUo
P00sjyyBj1YAnkgtfvms+Ndbv1li3grHrbeJ5l4pw7NKOkuXzn6hBszvUbUfLNbsFiZMrW6LRdOm
PKAdaLIRlT/1TcGHrtsYBjIy48eQ9F+FFV+M3T3jVFuAn+XfS8z5c2IWLvxsYaTWzaK60xoWybTv
i5a+ssvFG9vpnWJ7S7bIwxoQdQckgEyu/VDYnVvuijVBA4QpkJZhMDbHPLbo0gaqpjxOQ3e1+wlv
QuJvcqx2loygkwPwc/lSrOL/LddKBeceY6oKv5nkmws5Qh9pqXJZ2/3hAbsGGvmqsDsJP4csr7yV
VUKOE4AHAxsZQdFiE4PWXFn2xROUopQCkPtaxH1Asq2IVFeJxGUZnsTENa4ZPoYhABzMc95whl0E
RnzmlN/dJC82BiBOoLJF1XJO1D/kSvFS1NppdIfnkMQhXW1afVgH2vBHDVXs24BpuX4jJPPe2upH
VM62FXI7NKwyNXMFMXu4VoF95v+jrf0ccHLiBIcAtbTQTfLcbHI8dNGc/adaFB+axSQqzTHtdc21
yJEk63b+VTXdrjFhPQQt5UdNqjkcJoE34BzZ1bPgut3YpvebNRZWcudIagArfkbOmLzyjWooJAxt
PzYeHm1pbJqB7BzGC+4gf6aUgsb5zRTsxFnBGessEpOsODoh+DUBej8QxQlG2NmL/JsAmdbI6c1u
7XHdGtGrVZZA0t0djSCZhWnwSWLDg2x0glO8pYearvAs2Hgsctg+aVddTL941LCuFTsmVUBku+6S
KrUXJUVILCllEpybNcuMGuB64B7ZOjzjl4wOaeS/G6SrLsXIEA2uFILxH9EGf7XEvd+oHVgo1i6E
bhZ4ea42HC8/RMnAlmRNg3dIIAyZ7lPZmheRty1zSwJEPI00qYpEtpzRfKLXp8IMKf5YbkUgXRct
KxKeZG/NeZ1CJMTg7TnToSCHcNKQOTh6P+xRWGMpylBqRb35rI3mrbWzkQ05Nh1fR66qn+2pozp3
njufVA3E1W4//krmB6uAREhnzhQT7nAqQMn1+CeEV97xCtzyqbgUCQ06kaL/wGudhx6pakPIGVqQ
lNoegxmybDanfbWUtbatW3lEdroEwUJuVMg+IOHaF+NhoptEqYgj3WzrTeX2J6P+jIM5y9bULwmp
mo0umLNO68p/w18OubZlUmWPuJ5cQhECzTPXoVnoi0qSABxV506F56oymddTUVGZ/Lh41o3Z1FO7
RFUD2iDa50p0/dkmmT7W5c0I1qTtvRnKJwcGyt2kbmMhr9i/8aLQuun1cNb8/GLKZNvBigY2pjT1
7qtb5SYXK69vVtr+JSRkYDtTOnBEbvJ9EgewOt76OjrXfbQuLXrpkEQKUtXPgBFjbF7cw/MLh8Ua
IAoivSL1f/X0XyFAPOc9U9uhZCGdJvgdom/VhRtHix5pQXJER+DAxis+nLb6Lopp2fSQKuJK3ALb
OfNKzIQdJr+q1FG8unDV5FkQm7mqiwBNQ94+wBcwL9aNe1kGVzNJtkL0G2XI39pKmV/EwylnwCMt
/yVJjUeH4Ayo0zqRauMCCkWfzaJ3NjZWUfs7af0KkstIQgP+LPS+AP9lR/dsVbdaz75E9pl6JNEF
Lh1tRaHN7GuWgKwxTP5hfNmgb0NjFerDMqrP1GrTLqBTJrn6ZfD8Vy+IEaYXBPaJ+qPX7T2qCq6a
imLPrtNj35uHBGYgPGz5bmoSfzrvqirxPIjsJ3emmz1eCqAIvjscfMty17NwMjLLP4XhKBnlT5aI
b5Ca31i5N7haHiNaAwyDPJOIGN/tqnwvOdfJ3f4cGv9iaSHjkpCNoUWAkNOHP5o+kugAfKW9ukX7
zfeDuKlZwgvEXO7DYG7ylMkawrhQpBvd67jpe5rLbnS23OpHfQILov6CyikWthnc6m5P2bhVeg1T
naUEn+Uc/NBn69wQfyHNkVFGwH3myZ15L2qwHINZBcvJtnam/0QgybdrkHRDEG4Y+V+e9O/ESh0w
Yyw5HTHYoOrThXiQicmszhEn5hhMUnRmuc23Et1tcNp13YIsFi/w8F8cQUFVUEFWJ7JGHxPp7HND
RSPAHkzZ9y6jtBqq95K0h0aoYxJjC9YfRjGuTQS+CsKhjlpWeA79b3Q2jfEbFdvRZ9yW94B9TGcX
gSWt0+ZBwN2f5e6d0WUc4UICaC4uEX4F3oDQPXLK7elg9sI2X+YfrhTPeuVt0tzYd1Fyji15SKly
G0pJgwUhiZzxGeuOhlEnWtsWhbPeKcYTqXaD1hQtrwNHBDCVg9Fa/yw1HWu3+nE7yThLXtqZoxvX
V32kF7bnejDPluUYo+iZ+yfGDcwSSUyEiv+B3YKtUv2s6pUKE1qXfN4jJ1RuVUX65m/vwQ2KdZ5L
MyWxgL3dW/7IsV2KmCPJ9QkI89BXK4UdPhiRsMJ1rAt37VC044dkUB+rDq53t+W8e24dOmADCrHf
wUj2tBmm2qCtYq5QQc2uotFcmIaBJaHf9WN0Jorht66wTTQ9COrAfpJQG9RzAsd2yQbTZyGcn4EL
YlNuUphD9p+HArIX6KHq+GtMwhHqKCVyJ2FiljX7bZPugyNXl+rXDLn7ORcgug1Pud+/17X+FE1M
1TM0nPiQBizjLWKUUhHbE45/tuehiB34ddJnNxQfWemcmSMz0a9ObJoYHvvvFY/HVIUPiM7AqGr/
FAQUAI3GUTwCW/NmlfpMb6Qjg/T9HeHKeHKb8T2oGYz7DtIzPYfPkb5Z+I+rIGwXk+cxE8Td8iMl
SledG5+C7V+n5yevjzjd5t8nSN5lzcsbO4jmdcV2dmwxw/Cd7YbwntLRrAqw3wyexKEJKzy8NDNL
pONEYhoMZBkIq9k9r0pk8UOldk6pXWJh/TnDXVbVZ9Sg4cVFBRXapYmfuoF8HfFVdFgZiox3PAGI
NuJHcyxIx233xo7moWq7YGBGypIjhpNnxC/k1fO+uXMYHXaNIPv0aVmwk21IumSapPJxS84Adrf+
VkgkFd3AMl9DeG6o4StntNkZyVMwPffeiOy4b7sNJfG5yXMW1iXWd4uB1sCPllmS55Wk8pgzDDf/
TQxWyqLVPaHGf2aFVAvt0Xt9yRuFRiC0u2ctByE3Be9ajGsQ7eufobNdLsZPWXKeRPD6QKhJyGFE
eddhxroTw6Rhz0OufEWc+bnOGoCHFSweKkxmz/4dQ+Gb3wudsiv67HR2Mq76rtPRXkSN/+1hZMNr
dZ88rN1dfSS+6t2NGayQ+dcsBTpRq3Fu8/s/wIFd1AoSvnBxkgRN9m1Rhk9gPhhtI1CeSu+uZ8+0
RHzUbR5uCH9B8Q3iC7gmeQgTJBgogSShx0ep0B/1iEyjgQSurmbxHlc7c3a3+6GRb+sfo7dYZsVM
J3GXLkEh23zU5pOcsl1izqsJY+VOE2JNoJALArs+MUVj5B7Medav37UmfIwc2KnjreucEBwZ0elg
ylQO42sc4vXSZmbfzC8WcROBdcJcvQO9ce8lHTypXCDrSkBY9PD9hLuNb7cWlE/sIgyfty6f7lFa
vOc21UFbWfUSIw1scx7FdMjWHYzIFcvNV8YoG6FAQ6RkqTGuQ+ce92rbFtpdaRXtIYt9p/yLpP7X
8LAysrhluvMYwcQEhpgXEsQldfq7ZdevY7QNB/VcBeOSZNh3FBafErqB8Uow1w8usZpmulqir3t3
zXzttqWG+bcBmjElv0IWOINq5GlJ/VKZ/muXja9ibJ/dMWE5LkPOatJ2BmybMnf+gUb/NJGUW7Bi
dAvKrfTyPSkLfxZTHkfg65uF8NK5xQyees37aXLqQCgkUBa5E6gnIL1qr27uPYPQuBjma4QvirPJ
xo/S0sbp2VNC8p4jSMRiv0gpld3tzP8mAneDZMwJgo8wwGlm8JEPBIjCIo6eLVfy/yavBZkAYH5l
HHQbNkGlOsCycnhnNMSAdTFm4n3C8Jd17p9mj+EqTKYfUzv3+NZ5qSMMTcw057TIgdtt4cYYXkat
WRYNG1A4vCeY1e9FK39qUE0rV3x4KbMmCdenmTW8+HUIXWbmrSPZqqyfSFl3lOVH1ZMc51ZzizkE
CyfndRkrlBbMyIF6hHu7l6yPvZ9qrH/5+bfpTF4Soh23QZH+eab3l9HkRw0K17RDQ+CU3cbGKk0F
at/ZNjB6XqNL//Q0Jkio+4kY1s1LZlef1cRT35PiOlvCV3rkr12Mcph5M9JSwdeVDjJnH1JhOR/r
hc4AlvVrzR+qi+pnrMVr1eMc0f9ZeXjM4+YlKbpfmwZglTr1L+KgPXyoFSb5lV+Xn3hISPfpfJ6n
N4UlmPkddiazQgQKm5Gc3QsWebSZZovBNH5E3jXCxk/AOflyTUJ8Ej+R57mXLDE+AdihjOi+VNc+
CaQXhWegaeVi5RYOkBEijPBNvkpv9L5U3b4Vlv886uriGYJ8VhK4KoLZQAEtEUGgGemaYZ1E7Wtm
uH+W17wNrtwry77yl3/HrPxQj7HLJ3XK1EgcDk12UmiZvIFtQKn/gFvdZ8p+MVlSQ6OwvsYo/tSX
eRg8d1i2F7gi3sJRvaQaIC5h+udWDTtWdugclyYLZLas/a+s6+dSuNseOS1sdk5IHk7FjzwG/h+j
7HH6MvR5nF0S1mLxSoTjI0osJIsYE0h23mcBBqqUdHGHrrwsQYlE5X3oS75cx/yQ1ltrQ1tl+7Iw
OayXqe78lm+pp3353sRj5xlgyPxxXxJdgQiqnDA3FQUlJ9NbZTR/STvd1cSutR2PZjenOupz+i0x
wEbOl9H67sOBlQCxmpXGVV4SYCWAyXpQ0ZJXKQOvUSLq0bV7kLKSg0BHu+4Cr47zlJzKZt7H+JLH
C8qxl3HwUQewzSpyxNXVo9XTm5fjhZq3xkcSHYeV9MUjbvkPE13HDJdFxDNSDiZ+cYgi3BSDzvGQ
ebDmUtv7NxXPuW391RWqaX82S4FK41gNnuoJM6THdrVPKqJu0NySKhIOTOkd4ZKoEpP2hiyEN92h
tIcCq2FVSrL6BPhUrG3J9N9ukXMlcT9Hac3bSuK00I5zm8IbCtigNVN4DTLaU/COOst7tM6J4S1w
oM1g+xH1CLYiRL48SxN5XIH2cMvkUpnZsC58orfkti3zg14br9RwTIJ7fsXAIHlBXaRKHx7mQ7b+
PeILugXw9e7KoBKr4/mzN7NVrl51q/DXeWr8mm141iIWQGi3Nmjsn0IMgoyNuwdp60+ueDSOhjCz
ZjxmYyodOPybakJbhDKez6eKej5TK04XrZc/WPMcRkGV1Ftmz1xUx6xpvU14QrOmos6Ql8FiCVgO
hGKljv7rx7MQq3WwXLm/noEq04mY1WFsfExucK1b/0POLihcOAgHfKS/DsmUuQasMefxCI3ujSXO
nM+EI8TZAZGs1ogWTwIyOd0vhXY0OJ9uzuAiSnaldYwi0TMLiVifuexmmaC/NC7mlLyAK2eTEpQI
tSmZpi4hO1MZdMT0ufUzHwd2oMnn/ONc4KhZ8CEBde9ZWuYuUbuuKtaYRE6TSwpj5HfsUaPs3XTw
UA5e+Wdp5bM3YfqV0FGd3rxokToRf47mDxfZ2hXaZ+9Yfx36pdpitjalsx+tNFjrY9tVgnVuk/Vo
LSEGpeRGuVpNwzyJvWGBSzFrUPRsJLD8+k9656ysYOJ5HqieFB7PJdbXqyaKVRpoJDo790mAxy/M
z9ggl7QKL8K3r0JX73bTNkA81U+QGSiZoNOkGOpTD7Vrw5DXS7W3KUDVJ3DneX31PtgJHNZRbXzh
/Ru446sUjfyY+bx3OCXwW+osGbgOWcO9Eudtk4yqoJgvQHJUHCU61Dv9Iqxsj6jh7HAjLBjE4NSr
L2Iw0dp5UAXNOjkVFMWIJlA1FsyjDUeWG7eO2HYJOvkeBea6HngLtJSh0sCsJ1MVSxNq7Qjc+LIu
c9qcOngJAsWHBeScqBX7lnM7iiZ+QQD+6VQUEhbj7XnpRtCxLDajco1VzozR5gnmboi+tSH/iVn3
wY6LnqPnpI95gKZSe0cp2C9UPIRfsLRZNOXryrXamzBGOGUN9G0J19+1MjLqecw1jNOw/60d0jqW
+7U4ZA4BCYUHHgFFQlWX6bMd35uJ/hnwuHu1SPhhmDfNYN/0gkqVhdtovem0uutuIITSEnmyDhJm
AKEGGEUQ/INPWsULstziJ2pLJuCiwqPMSM2XoK+sXjTbbqo0kNgdn6rfbBoH1qZuMiepZti2j8J4
nQyIdZs8SFYzuxLbVc9ZVbvAQLrwYgvFylCS2QhKH1P/KBwesvYuJxZWqKI2hWdW+wKlVVMaqPXC
4mnIKM5D3/U3teFNVy21UvCPzwi52Vca1E61Q85X6XEOFY7YTk65tRxGPrGLgSR9SnRPrOLSbFdT
g7sbrBwzkynS9k10gycQA+cFSO/za8jmX2j3zL/O3tTqx1hqX61o2pUt5jc3U/zVOOGDPISZq7/6
XVesTc98dJrFPJ86DvUKMaH4dldlYtoLFYZcU0n0zrD1R7d6+H2mf6smAaedBsV66OQgrFRdvbS9
eoU4+qZCsHyJCj5TefZzEnINRYqUGQNmwi/iQLtw6YpQ4Vn72Al4K3I1LEEbvxEzu8YRcEhH747H
HJgG02iFMrDyYgyg6B5Glu2Dkfcbd0DbgV6ZzD2KvBU4syMew53BnLIvkSDbTWmtDH7DajpA/63C
n9QwTsagsBGE051H/owcYaGXw5vnM53W5lRcg0xG2jGo1JhZNAR9eqYf0Kc+wlGnIq6h9OpDuQSy
Wa7KkqpADYyx+j+PhOkIPZclRLZl6QOkNOKTq4RgQCONf1qhDI6wloSfbjwqYR3waDJBjjQyV9gE
Nab8KBvS01zIDegpeLlHw38knea/5f2MjzMbtG0aJ7TqwW7M2po6VFx568bwjr1DSWZV6SGxTOYw
Qb5tnfw11MZPmzrfmpDTwCtiBhF/5zG6ReEBjw9tdNPGeyW11x6qgcr0FzFN37jLhq76LssGxGkw
sV6dPc9+etYNeQyAUdDoJ5/MRjO2Hi2DYCgX43eZ4kZt4QfOSpHO3zfGYpjER2JGrPXM/gfl4m6S
+c5X3nNp9hAAQ/jsea6vg5FdUtqRmoXn7nO0uaCwfZIaKEDTKQvJabXvDIPqM2B9SaucITHTQPYR
c86kOeW86zXMaaorv6bAnWATQjKXFCo5vfboU3Kg0uMwyDD6UmU/hoSxJxzqtQVYHDq+9TwF3Nah
NW0ZZM64a5WzHmiPcZOuLhZqNvwNgJRyERjLzin+oVwlUGlgrlx78TfQRdw47h2nZkGUenYe++DI
d0YFBm5trSYQHg4W+UU12B/z0Jfbbo8N6Dyk/PzA9eETHKbUAwc+Wv9kIV/r2n02s/n7Lq0X0dOj
+Hp9HscTT9LcGUhrKVpOKmOeRhvZI5Ttl/WIRPM+ehE3vccBpsvwQw2YbHzf/o1b9i6O5a7eyEWC
pEr6H7Vn+msAKcANSg8zWK8hn/MYtmdX4YkC6fVk6mj1+JqZZhBLtcwutc6clIn3tJ8G41V03prU
nl2pF99e5yBV0NLTpP8yrae6cFp/FZHB0YPTHqfw3ZvkBj/XLenqHzumosIpXUJ03zVK3JIAGxoW
lheiXkhgqpFVGeS9LTyssZzk4kiqXCJ3g/IuTPRZQvm1WDDlfC/diXzr+K/KjDflkXxAPNJvEnhA
EOkIfTK7mStzGSVbdt1I4QhqmlWawOWSG5Ab7BaQbAn8usBBWHgy2tcgG1rk8hn2G602vpreONba
h1e2ZDeEKQbmYiLLptyWGQbepNiZYf8gRvcgEhZU0dIW8p/08FvW9TmruQm6+DUIpEOz/KaliAzL
wDqKYNjSZeHrGvB4m2K4T6S9AXNiiK1LZmKov/ruwy9XqP6uQIhoBIp1GpXf/phcYs84hBKXcWgQ
CjqaS9cgZhHn15Vt9lrT4JOFZdeujTx473l9ba+7MyzajdOnjmtfIqUxLcbkpiNJI9F+YJzNA0q8
8r1zrULK/KkFjaClN9rm31arJpSixpWXgo9qhHpQDP45Tv7pUbbrY2SmTNO5dyodm0a4yabsN/g/
6k3A2x6zkUpEEkpiNeVt7NOVC7aVcRNA+SkCItxh/+gozVr4xVMiMCKEnBE6wDENylxkn2rSRznD
vq3pWNndMojrP6vEVVnmDAQ0s5wVldxHxMjiqGkYccEhTA1evi4197Cho3VQTC86z4rd2/2GNnJP
MjVa3Qnjq2uiOek0GARDt+0HaLGRAOWDh2KbK3KxEL2fJgQOMhq/TeC8pAqw4YhiiUgJ4PrAiNuu
yHvqsHiGqf0xm1daHa8WiXK/VlhxJhsTltv6pwwhc2px9TRUo7uX5musyS/dlK9JbX0lZR+uUW5K
3Uo2IG+BGVKg13YM/GFkvAZRaR+iuFuRM3Fw4vi3ATyuIRVQoCRmfNenZ0kLDgy+bhS7uuRHbrLw
hPEH2V17njJ8zIXZvkRD9zUkY330u/KcBTGI6TJEUpSzMSLekEFiKNwYU4LmocWYh2YEEYY+E31L
Qm4xNiXmT0De1k2fSRkWzlgue+l7P46ZHVvIOlaCDa8pUJpJwG/MWJb8CZTE0rv5OhsdUnAIWFv6
tgGyZYQwGfac7t14bzqctE3sPQWsJQ55b2wSWattV2FAiZs3NKbupu8YewOliRh0/Lh4KbjIK2Ml
KTRZRTMvtURB38L0DhcogFGcVCBdu5PrpNZqlM9TCUQgKsRrEzFBnCwL4gpdtG3TJ5mPfB4d2An2
xsTiHxTERk0Cm3PTai+BWUwrP50YqvnoAkZGJgDNPpO+h3Zb7WCJdBC5A20vkHjJ2kaAnm1lKG55
Uv4bjWY3gkRgf1s4YIUNy0Y4hERD4qo3HEDP5NRX7twWj36xog0NBPvkCPTvMs6CG5kLr0UzW6mx
VK4GH1xo9VWlmcnqx/5rsROItOcLnlCG1tVPIpPfvvOQ87vhvtQdbxH7Z5xvSIhGvFR90Dz5wYdd
VSeH/OGq4Dy1KXKXiMQ+hDtBc9SZBTM6pwzg3IyYRJoAAfBFvmhHPErho9Beo2C42Ql7yW6Ua1GS
TgYP1Znr+9UyHv1s5aO5QN/Fi4j46ph0A3994DyVUwApzz2GlKJLjL4uklOfVrUKXgrbfnUzlCeM
Mf5Ik1mGDI0Dzm9LzjdgoP0YAW8UyCq2OE7xHYkaiarjdYudXRYvVYz8LvD1dm2jXAtV8tlE3Ukz
OHPKFG5ZaqJ+RovAeK2/DEwR8OpBgtJjeo8Y+l5i+s8EiXHocMdCToFgauu32tH/6U3xEmJHfxIm
JIKhCs4d5l0JBB/Zg18DSKn+RSJ5FM4HD/vZm38h9ucbuhU6d8ACaf3mMvpFcEManBJYWLNmZHON
a6t03geG93N7hn0HrVUEqV+bAnA0sqAzkXyIbRVsioHLRBdPsWAcjOMUKqlF9hu2HZF23pK4Irnp
YGiweppVBU8GlIJF7sGIk4AXLLTpsqxveTgUq/Le2GO2S8PKAoXs7pqAbNFRFDe4kWRn9fgFIr6F
DonIOh5JmLGH6pgz/B56Ru5aykCmQq8AeLjfO1PAJl5/Zrk+gtuekPExwemZWgjNXPdBma200rrQ
abw3CigGIZv5Boak7pRU88kV2siEzd0/M6n7S3M0L+l4bAhNHQmvZHqAZDlhzOLIh9njbY2qJ37q
L6b4+NFtZg8Aj1kGZg0Bti5m9oITM7E0ExOG81V39g/0pDdCPZPzqJBOQ/qwG/3QGCTwuK6JPyCY
sZoMkDTrXI7cCNR5DaEy0YeH3sUhDHWJ/ILcV2b6Rv6sw7NbjUnxFbq8TW2FdizPCeEcxnRLuiAg
gIL2SjPMZeP/hWW804cxX2MfpzlCBIjmyoFFTPNjMK8VKKcXtsP2LeyJ32P4q4kGE9mIHY/57Voo
dvOCwXUKM5dGAS8lSXPWssjjq0ppAm1r/NeQT72M2WL0AuRJnRJeVyQxmQiS8FSXCG4SlbZj2y9T
nIB0WX37pOOAo4rllostc9OSsoVzD1SMM6/WUL18GAOpu7PR1otRMLKyJBgbnSQKo753ttbAZ49/
IczBQJe1liBa9nBtthcSmVMkZy4iAyTnWdheDfT2NYfu8n9uVZpWSIrVBwief+YIXmbEf2RQv4x2
6rIQnbaNwnafpOa2mjLjHcnmzNjNpRBHQ6MBKBXfFtLSV3wILwabw2vQoo7KZ7EoCSfeOuwcebBD
NM826g2XgIB0MsXN0cyGbSm5DHEIaMAfNfnmtOp1MGAYqIy7DrYZO8J6+ggHkpNKFudz0xYDwhmD
FfCVNd1Bh6k0qHmBQZ7w4tvpT2W3J9lgF4lz8okVxD8P3i9mRbg1lAWM3AFWA7bBDQvAFhJaSYot
DlhcGwFjPNPLEfE3VzIrEAOIdyOcY5gChrbsOt4SVG+uRPE8CR4dZL2PAKoGkwr6iBZ96FQOe44g
CYhqeqXrWwZN8UNWWLDhqrTXgqdzAZevRGDC+vbQKdyrrOU8c0C2js+UQASmidYThpB2pbzszZfs
jLXaetW0OerOhNECEOon1NtTp1Vi7zdU1KUDAhagy7lBLmzoJryPsNsFprVDOCCpwIqb0Oxz43bH
0kMDXDHeD2r9uWjji+3Ctx7ofNs8BjbU5v/cLrhWufnGQm8duJFcdmn9obcfEo+92fAyFEl97qHj
EK0W2otEY7kcFWm1oHBThHPHv7jUudDK715kBLs4bObx5yKac74SQsOxvcT/Ms1aZya3BMI9l9Km
31dru+CRiQr3Nqr8M+4hwyn2tKhheZCKfnzqXPepB+hhRv0h6UyOOAZxqQOfrgHTZTvo5rPJeI3n
PPhRA4UUVNmFHuFYqX9FV27z6FIBMVkSmHbQLJqwkWnhPKKhMve+c/i8rNEx1CtGuo5j/2DrTyA7
Ewo6jiz0HHSoxGB/F3b/aYr4StxlRMHKpVA3CGm6TsMmQSuLE963ap6rly7pHkPQPUF3RIfgYB7q
m/cuaW61CD968ES4NLKNi7XUCXVjLQl8a2CKaDb4V8YGX4YwQVMwYLQr08ah6521KlsBjOS+Depu
JcJim+WcI6VnvhoAlrWO1JGGlSFIA2OmUDHoG7jm15rsqFoQFSxZYmfr1Ki2Ark8zjF2uibpk04V
3s1fy6XNVyR2cbCBQkzn1KEIz2yOw9J0gKFYHLUqYLHBEzfZaIgKwsmWRsDyr8FTPNJfoy5FasJg
qfKmB2HMsF2ZvDamXu89wNMiZl+jbB94lFc9F6JuACv1xV3GN/AR+9xpjmbq9SsabGCa0vuDvvdW
doyStYDdXjJLZJHxsw7kWVq7Esx0JIx7YII9a9R2EtzCVEDDGqGP2rWRP+zgjq1EqtjBFixZqlTd
vNB9dy7S8+/DaJMi4oPazPWnVm8OGoLHl8wWWx7bcuVg2lxivgcfj3w7ldFPEcCoqK1dyOpnqTeU
SpMkF7ONxcbITPyeJtO4QksOpqi8u92jyJHWrEQt8dvhpRO6tkd60djzHtUASprX9KeG524UhTl+
U6SVCh+moVhWVRY2Ci3UD0ZTrI26cjYGwXj4lnWikYDlWdYruVH9qo56UN+GeLKMpN6okswVA482
bkCFHKfAiPhkcl11RRFfOP7X80TRHOy3WG/aa1sP/+CD/NL/t9w3yVswQlAKgupELGUuMtwEoTmt
ugKyg6d5vBKmw6K2DakVbPCYU11tbRdlZxCZF9X5UDv4zy0zfTejXH3EapifYmfrcfduvaqsrpHd
rrMxODTTS+gSfqdwHKzj0IgJ4IqokCvS8yoRM4VwK5OzmtEyhfJPj+vpBITJblnJBXmTbTUNunce
5H+xYWw79q1vZj3e9BoLto4iZGnjIkds4xIv8B9jZ5bcuJZu56lUnGejLvoN3LhVDxIJ9iKpPvWC
kFJK9O0GsAHMxmPxxPxBp1yuc+wo+4UhJZUSRaH5m7W+5eUJ4TFBWEJSm9KSSR8ij72rH4Vq7X2U
i7M1IueRaY3DYHKOMKFWw5QZXIrpYdhup4bp7uvKfY0yk47MKQLNKYqgMdufM1PqQ4SJ/fD9EVFH
3Oss1gqA5Knt+dGMWslyZh6bglRy213IDsWMe9LMQ4/4WRQ1fSH2vUPtxkx/60XxcdKBrI16a6w0
ZgpIgwFeIZ11133ns3RsxEMSMbPuTcfn5pds3DigGWat4gGEcOrm0c1lsVJFNu+YmF413eVE8Iz1
hOBCJyuObes0b9x+PiDkdUh/3vz2l//4+3/9x8/xP6Ov6lLlU1SV8u//xec/q5psjyju/vTp3x8x
jFXF9//559f88X/8/ZT8bCtZ/er+7Vdtvqq79+JL/vmLllfzz+/MT//Hq1u9d+9/+GRdAv2brv1X
O91/gWLovl8Fv8fylf+/T/7l6/u7PGKV+9tv759FwrVOdm3ys/vtH0/tPv/2m+ngPPh+q35/p5af
8I+nl1/hb79d3tv/8d//L//j6112f/tNs92/6i5bEl/ojmfoji1++4v6+n7K8f7qCwRRniWE6znf
T5VV28X81L+6lok8BEMHMArDsazf/iIBUvCU5v/Vs23b8h3ddSxdAM/57X/9+n/4M/7vP+tfyr64
VEnZyb/9Zujeb3+pf/9zL7+f4xqkLBg6aw1gdS7xijbP/3y/T8po+fL/VmB8KgaEp4xRXGAXCbz0
lZvWl6kQ5VUZKnzUsAvKsaxfcBSAsQwJxGb5eE5snUsl/roHFxrpLeIU7xbEBUVXSR+h1R2QY8+s
A5pU41710MpBOxunxDaZSWkUQlkDS1sljMAbFRaHImSxitB50W6V985cDI8jiWu4ssqXBUaG5k7+
MjXUo3aTvvMz2Y5r/MxGa8egihLyaEfMZofQgQcfueXD2JnJSSE9vzPM5A11O1HQdVfueotyo2ad
vCuzrGX3CvTCCzNtNYM5pYvwrUvp053ldC6HuGiWbXDb7iLWiherg5mX+AsjM3yKCtM5fz9Urk8q
kCwPDgKnpyorRdDPJD0rf+qOaeI4kChuqh5lnB3qBDczL9uQclIdLB8fjZl3yZHXnsCLjNcx9iEs
NXxWz08k3sVIog39PpKnigV/w3LLObe2/sXizQv8OOwpIhMC5Dxj9IIeyGqeSvksAUHf1q30D410
kfFFDOXMWk+2ED+sDZfJ5Nl00vOIT/Fj1DF4GYM3rP7lTPjHwfaHg4uD+8/HlsdhzIhbmPxxffeP
x1arFw1CSEtSq5Npx8RPUhohxnDtsyiZNGqhibLBZVZP+BiZ34R7bnR3hqblqHZLzFVL49VeQlYq
I9FCD31G2///eo2czv/yIl3L8yxXcDZZlm9SCP75BGiGPMWvqHcI5T1uzWZ7VnZ+qEkBemiXhyo3
73snj+8sxJ53s5Udh4GQEG1gE6wbqbxWvYlS1Fru5x5rllj8FEVrv1ZEWjBGkJ961n+4SNSe3Mld
cYX/7E2l1pq7SHqraTjohs6okQxWotsCpUxtnyohTllrPZeDTSneQHrY6W696xbDvC6Uf+qm/IeW
ZPadHzfxlmzDdN256VamffzTUsho02bQLxZ7MJ/B3F2ZH/u4effcxYxIl51McXXHkJB6f1gVIlEb
dt2E1sfW9Oqa5TaeQR4DDH2FAmvehiXKLQ9cDQQmblZ6gSl4ipq9MyBDT6JtYsvy0rmhuPgY3C9R
KV58sxZ7qh/vUvX5bi6ImkXflt5WUc3vaerOk/SMkE6g1eCQ2y61H3iZqjH8vd0kL5PfiYsOj/g8
2sNNXnlERyAMrQrGbUXl2TfCRWFYRUucjdFycIVwZ622Rz0Jq+AB2LefFcNlwt5wHeRUrGYa2OD7
0++H0K/idd7BXCS0I7q27NDNvg1ELLpXToavtileMsfpINC5AgdCMh00F9H/6McWRYupkAF28QWL
zTwj0EnBYFx//2GFzLZN7MCI/ue/FdHQ7mQUY1/FaCAyhnZsAOjNM8zGrtQIEV8eYsjjja67/B4y
3ZI9imN3qiNiRURxV5jdTTuz6jJG1b2rg5TDI6vzaVuOths0qYAjGqkDiSjq8P1R3Qn2oN7Qrn3d
mvbASxGVT/PeIYez10kr68pUHXNRYI90KVpZAhuY0x7z6dFEx4QGLczxJzX5878/34Tzf55uvu37
mE1839X9P59uRuXn3Dk4T+y0skm0ZoY+8YrXMxqA29z2o5NPYuQWsdddYaHndNtJHYZRqEO3PHx/
9P3g4udRlcRw6zbzVWjIc78/6uyvMgu9YAp7cgyWI9qv1M9T2+vVnUlcAI0yH9EXvstZL06N76T3
dTJ8GI5XHzDUskxqSnWO4TgVxT3HsH5sS0+dImUSBD6zDfn+1C1hihU4hmsk83eVbdrXBkP0sq6f
Vt+fSs+VqyYCpI+CfK36dMDSyvnm9oZ5QPOlXVOBgrhfnmB+psjRVL/aJMnPbo1ovGmq+aty1k7q
1T8RtO6Bc3U7cgwEaalDfpc28jh6hXf//U8smJBe0uWQ0sAU5t//0QzqjT9dIx1DR6RoWabQ0c4v
RcS/FAkCj5HUe5RBwArn3kkPzUiIl8W7cTMoPIZ4ZT16dhUQZUHeXGjtUiW1BxbyKPaaH//+1bi2
8+eDyLdN4XIucCTppqAg+uPrifE8lhZ99203PxgzCq2+sOo93jhmqm3xw6r9aGdLrqT0xg81zJoL
m7WBtxSXE7Dl+q7xir1tLc1KpbOLyggv8D2Pq3D3Gi7MIKJ07NsWY8KVJVUVDLMF/7Wc2ZEONbbG
16ZP9CuJ86csb4pDsjwokFzRyD5FsxCSZxo0HTsvpmBEuDmTvbFHRZfdRNiPLkSdwPGDmb0N68+5
b0DEVI3Y5LhY6f5glrVWPu1HFqu7NlpEHup5dAbnWrAmr8cWJH2mv0sHTZmeYm+oGxKO694hQqUA
753ThbAdYgP5PFau9Rh3DecNoBcWMKNp679Y5bSiIJiqr48jbwebfLfB+62qjd6aCz5bEi+D4LjJ
iZDB9JjsUMHNq5kYiluXvVIwO/UDCLhiC/+RcT0pJbcSGdG+n2H51N5CBjFZN1sZtPSUQRI7Mz1d
50CVbzMCpq24OpeqTleuxwW8N5tLDYSkK0W6tmpdMaFnvzT4jbuPHCY7Nai0c95O5MHE71lJMjA6
veoEsjVbA40bVlw6MBSPvOPO5HOhAMIGBzdLT7k5nkoTL2bXhv4RoALzrh4GV5MO6bJN+bGcbg/w
QVCQNHW/98Ukg6z97EY9eyZMnjK9PkTx0KwxZ6L+GiYDEgJvRTva5mmeaN9j232wnFBfIo71+zpy
boFl/fCMtsAfhORRpAPn8IxSfbaB54XKLY4eKj0TDmXQLDZGIOHGI6XGUzcu8ewihgswwm/BwUxw
WjhvkgESq5y78tmZQy2QHhLQsFDs4qp21wzgqexirGEgeeY5B8OUQA25S7LJPH8/eLDgD4XUj4Vx
hsauHmhXjEeakjVvmcb6BFTmqPlHt67DI8jAmbUJgDxg6ofcEYv8/GOmwEXr7T+pTrCxGEB5ub35
a0A0ecSP4SA5gmgbjadx8qCWkruS1JGJPrGJgmEkJailz3kCgAlJbGCJAB1/lcKY1UZAsNmclegg
R1YrbOngM7hfesGddbBQ1mPHJadYEumbGmOwI5t32ClCKsdYT06tIJpKM6WLjaD/NTJ2DwZ0GAFz
YnJnbDa9dcN4zaP22xNzbW/lBHJRNTLekHRzK5MIA2rJpDfJveG2UWa9Zrx1KQtgZPBNpEA0reZj
rOdfZkO+xTjV7cYzcQMKDvIDTuuO6VeRBBCCsb96hF9J0fSnwkyY3sXqkTzUM3YAA4NWJwklIt3V
Hf352ChdHroh1oN55gAsxoihhktzWnjOrW7U4qkt5Vc3th896IrHokO6FdVcwZRDx4IKtn8LQdBp
ZrVSrEKPJaf3rSyREeQpmBnbqcgGK/rwKLuMB0/XyK5vs1sNHiVJXDtTxsP++6GmUNw31I8wSA0v
SNxivEvrMV97Y47OdYAkxFAHHVsNLSDKuoOmfxrD7N53kfEjB/YYT94ba9kXD2TaAzeQHf4paDxQ
psYmeYptTkWWsdNmChNkJJF6sHSPyW/rJisv9dVbEUdPptPlD0kKwboZ+zwohgVlmlgUpA6bMtVQ
kTIRoGxCaIqa3d2JtApgz1r31sA1wMx0yDyFIJocV/mtywX/LqnzetdM/sdYmM15GrS9f8a5av/A
5rPx/WYKaBM/+kg/djA7SJscjq5DWF9miqeu9bhquP2T1pGqViWsSUMXySPZjHK68c1Iuy+kHzFf
np3bQuT13nHiL6YwpDjH8bDBAXH2cse8iHzZKEdmvqs7/kDERDJNltMP/jLRG57wmyHymtsEqdOu
IqL0LluqgGrwVgYquzc7p2eObARnkUCoYabGkZqpZXncf4EXjLf+GLpnY7HLoeRFZFnQX42kcib1
sdP1ZIX1ZBFZZTi54brdMB7k/3AP6y2yCzGLL79XHa2RWcBUPFe9U68HT188IBOBS1VEYWu3LfWh
GYRo846sLOkkq+yCqAu2okPAax9OW91JndXEvA5wFebqtJtJbZgJS26Im55Z2VgxDjqOJplQB2Vm
CTYlc1g9Je2PxJHjLvVRZw8AvrY+1/vb3MmtYxIywCcv3Qq8kz6WwOJHhv6Tg1da14t6J0d0xJYw
ykB2jLntlJCWoWRlWChTXCbqpt4jiiT1+jUUOwM827h4y4jV60C51mXNEIMIyCCKjVsKBfsU6xap
xSPJ6FOcBTnL0lVHU8uay7NXNplsxxhQBmtNdPucwic9TjAgQXNfV+qDG0QHE3KFO6HfYi0oNn4F
XMlOxk99FC9R63d3wss+jbwq1ioe/RXuRWbOd4U+bDSgvwjoc/wr43qawKvIljKCLYMfNWgVxIzh
NXIhZCksDY2CS1wshB0Vl6/+XOFSX9RkBBMRhI4sdVuFaB+IY7UCo+HoUVp932WTXINBclekqldb
p6W68Xps2FzaUC/h3ySMaIvzD9JYpnsB0c4x4q8xDSoNhGcI/aojQIaJKSuOuo4xIKoiXOlcvG57
zyU8M4aUm5n6XRKxL5NEtawG5u+eKNVzwhyGa4dxnsbauytyZx17RXea6x5u52Ot5xS0TX9t+Nvv
YOohauTPs4rY6CImbg+ZhYGsbONb19TAC5Ti3hXMrpPI3dbZqRYMYDkc76KmQtOeErQSutopTUPv
sXZe3TouApCB4qYEFsMcgtF1nBW0RoS4bNQ0vsBRiTZTfClVSqBns8Ss6Ii1/GJkG+ZahPQlBLT0
Xt8hsbY385zhLb+wBU7orKIcpIKChtGBbYgL2G254XxOsfvYWeqqKvS03Zh9OGuinn4x9P2lYz9d
y1nCDyY7VlRkMSBFYr023mUVhpJI75LHmgsn61mQIub8WU14TenJ5QPsMX0jM6PYmUWrXTzhImOI
5ubTeF1SED4HBBE3rp3Ja0667bbKfOLvrNG/N4Fcc5/iSxrmfIDO2g/k7catqXfq3Ddls89Mm3Pc
TqMnEcdf319a9+OmrUPvR4SBaDUljc3QwXIP+qJfGSwa5HJM779folaWF6vyphdi7rmXIiU/TpbX
n5SBrTAhFfXHPDnbUZbzJ9etD3I65VNmDCrwUjntzUwWZ1lZXEpNAkOExTxrea2mi8ircYv6oauW
0DzlZbuud+OrhGF2O5hd/1nujLzQP10NW50FI4RcGaKtMLiITWyMuK5btujfXzKCaLN7WX4gUQhn
Am59s3sYZ4ZMOoEvidUSUG9Hj8JP4Mwa1rpUzEJDHWbOqPZdZ3yYnfZeOz2QBDTvi+LQbI+2hpBL
mkW2qSy0ZAjHsJmRiJyLW2est6lWh0DecTNW1rpHnLZRqqi2CYLkLVnazy08mFU25/eJ56EMtIVc
YYX6KCx+Ksu86UAgi7WizIY1Gy8QFzVuY2V8dC6VFQ4D2ke3BSeAiDVkJ56lQ7EnTyUmlXyFnWcM
Zo0eNmniNwwvqOAZSigtjXYTegJAA7dDDE2y0IwzvfCLbRCYZ0zdjkAU4igG4rhsbziMWKZXcUsU
RIMfrbcvTWcMK6S+NFrhxh+9136scUUZM00g8Sqah36yG3+6m3IyyTjZFiq+wzIHy8fu2NlL/PBO
5ZxaiBq6l/3qVELwepg4qOA7wtSwANQVICWnrc6mm354zfxQ9lZ1lHH+pPgrNU44XLBdkB6In6vq
5Q9TI0VOV/1tb8q71h9567hNze70pc3IbIbY2JpptndQq7WSCxnXsXsLLw5h9jUQtGgTKrEmL/6O
MxkQyuDTOvSPGVQ0NrwWxqvVuIRvJtMXYM12rU8/6sX9GQ3YMxb3d+0dkFJzVSwQRpI8IPXFs1E3
Aa30LmG52GAbcBLW7ZewGV4meOo3bQVovyaH5KYcynXqPDgVvyeqzVDau7KULyqCIQNLu66rYPle
U8LpMpicsy55J/7EmjDuy8vylKzN62QZmyHW1hV5ulLTGqjwCXQg20OnanfrqLV+5F3c7fK0eox0
/91rp81YyZduTDhBqDrdk0bdjD14b08KXze7w6qcnxRzBl0aG9FoBC1TwsS2j2SmyxqKn67hzoG0
JZ6tQ1m/cWtD9+Dy3hd29kXZtcv7hiCuAg4095+VMAoQr4Z1XL4euM62khibBuooN9sZnunv3Akw
mz9O1wFbGIiE8ew05g6KsLHy8/DW1t/Aj6s1jqiXvKvOteAGYBKy4L6ZQFHyJlXM1NphhU2GF0JJ
XXk1LYS37jN7Y7pgLKtC7bMFKK0wTXht9DTbSYZGfe4CGzuJj/ObQ5jhi2EjTs7NgjukR3ocGhIs
aZ5Cio+Jm4XNL6eiNogr56gT7hpqH5ItNYS9Af0XIWpIEYNBE1tInsSyTXiZkIWZa1mkD0L1e3cw
9wISSTw809+RyOeJHduANwd4W/s+N2lgVZwRHeoi8EX17Wjoe2nhT4oEx093Sbljan66MkxKlVAK
hGI55GYfxzn1trYqrJAKxkxWUtETm775PCgmtIP8JVnqB0UEziQZ1j0kMt/DqgBLsmTdwdwh44/a
avUPaZsvSH3vYbbeMm+mYztoNkAXu2n2c/tYhjJArOwjPNE2RjLgep6h08f9a2YRWylZ8Rixc0pt
/6AMmrskxYyloAUQqxq4tTtt5nYW8IwJHdPE2pjKL7t7nzw9iHVnxez9ztbCvTeEX0ltXFN4cqsC
Xcba1i7EgV/zqvsqLcHuuL2Iud+npO7djA6iIM+rXxQCBD3tz+2cbAqdOGTaoY9UWnvTwUaR5u2h
RoYFTIOp58zpbmndTgqcZVigihDsB0sCer7ya0r96yRiRFnTq57THMXYI3QH76UsmZ+EfvcOLS5B
mE3rGg7G1i3Dk0Ou1qBb3FwJq6grzIYpwRNa9xEauBiHNPmoO3TEAho3+N2Z6gNJLjlUKn6y2vnK
/dmum/1gXXgja/7BKbOHvrwn6nVeDqmjsjW8oa38Mgbkzlw+Lo010UtFZN3kkMi4ETIoSdJXE5cr
KUGfSYWQH5IpW/zReqYPR//le/clNGZfl5sapYmeP1eNfkEsy8qOstlRFZNmlKepbb4VJKE4g/UK
oHdlMSNJ6swNFIdOniDO6MkVsCZW+p0fbjQ//rRUzzf2pnY1NCXeKifIy4iNQoEv1JGI9yYnopww
4l0e+k+6TX/fNlbBFbhdzQPB1LiuXya7eUgzUh+RFaIJMoiDJ1GyB9sw6Db3XWs51tp7NpeML/jE
7bU7c8R6aNbNWzqiSU6j9rPo1RvdVHSTI7JPwNYH5ji/ouVEZJXNxcpFjOXh3RlC735UBIqUeOJR
KqScScklUSmtXJ6c9Wa8JmjnC3O871B7aDIPNzL0rrNhrJqpQmLAXY2GDMq6qa2Ea63qlFMeEB5+
ZPNhbpERN910mEXNzW5yG+p09k1JSWiLzj4Sz+iY9SThDE8MG2GytvcDUavboX2wevVFDq+/EnpC
cCqiKAcLPhLLegknYRGS9WqXWuZMllKEg58YW20uA8aH+q2SznqgSQFgg580YmDbLbGVSYR2slUn
x/YeTRXeVh1cToinEMSrnVxSVOC+I1vVGzpWC/dlY5H9qaNq7dxPUZvajZwmjyaS/HDmmLdsgGvW
qeJMAy+2MCZPS9s5+xhtnSrImgg+DHrQ1AqIlCYuLyk+SkuVW1xiGPYjlHGipn2n1MQaJm+chjBi
sdjR7UzvV8Lm31Ft3vYqJ/SGTWrqM0W04my7LPVWMmS2YHpEr40v8IXf+0Sam4WX7UOXN+eBdajZ
FytrYDa7uDYdQoRSpsAeIbMrJkQI8ntvqxnlcCNt7iJlTXKfBhQgTN8qhe8+SR4YlnCCSXDeUAEA
L+nJtAqtFP+Xw7RBMIGF1P9LR1d2SjtoKZW1rWas2glRfVb3NHLAnJkLZEyjgGhjvqJqzMJ1Wnpv
lek+C5P8U87fm7TEjhkjylv3CfwWRpk0wySOr8IRJgxLemJ556c577eV2WBPpQnvs6Vpb1eZHolA
Yrm5sYyh3C6Kbd0NmWl1cCxy1Nr4fGAoaxIziCpJrnC57A5N/GOuoB32HVxcRnhkAg4kzNWrVDcE
PgUdb7ClPt2wu49siCLQTIxeEGhQakfbK+EL1htd1TZ0ZcpHd7ZXhtHs0oYLqbGMMX3POLp70ZJ3
TiKus5GKbbcYjRaAY49QvY76AMHhJTLcoyDFldv38FDPWXQ7aFZySMTorVr2I3igpmeNNeUNi6M4
MGNBCKffPMwCsfrceQtbO34ssUMfzcrcW45ZAzOvyW6uF4ZGjZ8OsxrKO3tAz0Qm7VW25r5sqp6E
tAkwtrGzFmoKERIBsZZvXk313Rv1pQyxDeiaLbGMEHCm0vw68W7PtYekbMLKZHibBVG/XCYQ6Lyw
0EEeBT0IE120o1wECDBo706VpcHo+piMuR9mMAB7mloCqFEYW7VxI0CEeE15E8/YAxLvQkyJhRjU
+uAqgJLC5zXkJigIdq1dDy8te8eMFWBBZFBBM0uoQIu/2RkJRAvHu6md8D30iPRdjVtVTxpezF2w
Qqo3+JoTZJm1SASLV+zOO92X+V5GgmmoBThJzkwzLb6bULF9F5WkwrPvvenMEfKLR2dAiE600Nja
21iOAdNknNYE3pQXNs/ouagaydeUbaD6n72qTTwKZU+QBLm1VcXfqhozEI3jW8eSZIU+E91ybIGv
68JjXJKW2lRM8uOyTwKHQTHOh4PpVy8a7Jy1Gr19zWaVwQWRcwxwAlNf3DB+9UzO27NIj3PYMS1o
7EvBsDgQzvxkIXGIwFIh8wU3twjh5yJ8iFNhsFnQ2FmzaylkTpUsAN8WyFH77lN3YowqfSDdyt3F
jMldVlEbvL1s2rpX0jkAnSiAOEm8UFgJAjBIK5B6OD5yaKkVbNE72SXqIdxkqeE/14Rv3qDBgZlV
AbBHEQz0hQRkIwiIMHMO45i4h1o2GOposrZe5VArMyFZ+WlMzJ5oSaSN7XDF8d8ekjAOqRfc/lHS
Reacs5fECtSIO600c3zO0H0p9J2L3XTEfrEZo2iZ1kwRq9XsDN4p94hdHmM/Ctx2cTY0/lNITPdO
L/DtILesHpUEH6MNQGzaZZYNfILYoVJOB0D+PTpsPz9aciiuxQwx17LwiVVRqD0LxdVCRQjEPG5g
N00dxmtVLtiocO5oPiN5NZEYxMRzcTe31Cmu2vH0/RE7aWiICu96EuNu9WI1rBvL/TnP451JVN2E
G7ZCzqzZ5G33xnRwJWCdSsNa5bbVqTcL91RUEHoczEAVuJehrrWDEA6zoDQzzzE4498fRqjkHNA4
13rDO+stVweZD/WRKuE2V91wcrgbrqOFgksz2LEFM7Afpx3z5OWBUbu5xZLR0NKtfCHsQzxF40Of
Jg8tJGQENmRfKTcdbsdeA8jKniGxw3+snR3x2eBieAltwOVA9uaDX0VyDxSZDVfuuAzluQJaOZhr
0CjquQN9l2lj+qOgOJ9rLeTKxVCidCTRiIvuxBq1p5bExIeMsDwqXze7Rnr4ZOmgODFbM1ycmTAO
vu0eozy6z+Bblpi5jpU1taeIUqhfFXDVOksQTJC2m7yqzbceDe0tWe+MuS/+ZMO+Wh6UFga+LLtT
gpP8WnaDoFKYIPQ0eHxGIj7PVfKpA/ybnTsJCv9z+SAdc8J6LOsuEnr9KfggDwkEY2Dg75zEvMR4
p18jLdq3cFrxFvEgo9o5l+alJKA5dNd5OIcHt/bDg7kA0+MRJWUTzdzWpjK7A/Es7/oEXK8oUQ9X
PlxyYVoCpbgC2Q90BJTE2G/DLiZ5p8ssqoaRXE0zNM7fD1Qw3a5SLDpbuy+ezEFBmXOi8MuHFVB4
Fomfw882maZD5FXTAaaTGwiMMTrTI18ENhFCh5FAcFRfJDjERXcriKfdjuakP3NfXXqCDLVQSEcI
2Io+0ZXjbVMjWFvjQVpokQTAe0ZEvpps9LMbz9HKnjD1ANlbQME90YT2FMP8aqs8GDyQYBPmyDtu
YPY6syQmlBL9AxvQxymcTjG86c33K01xeG8GvygB2xhFshuMmUxLzZ9fssT6nAsNyL497GuLCOeu
0EbciwyPHa0hQCTvbBo4393CdRhegCSzadLFWZuQxlEyYZnCLovPV7JWvcfKWzzmuaBbhy4XmENV
s7kCxKEEEGLAkiudfQJ0gPRKM52sWtEaz7FTl5hwPSgGZvsYS+1LFPN0TWLRnHTrK1QwOrJxzJk2
AGZ058I6hs494S/6VQqX30Ok0WPOfoY4L2N8nkEN4ptqqx+hgZxc65R8dL3sTJ0IkmOKmwu0veQU
ecuB3ZHfbMsMWZ8WQYLtxBaS8BBko9u94Ub/ft4Cqjv01bXzMzgU2sREpZnPzKPFVXekdTfKLPh+
zsjgQuU5o6c8hCTTGWEwW6X1pBPKjLfByVeOMT3SfXLWsig4mI0ZHfTYQURV11a59nIQC+WMEvpG
L9UO62F/gN+AL3vOnslLdm7GSKgn/HUJ77vlkcObMklkmTnn9dHCWRC06EserR5uZEhq3ldvwGH1
p4pYv5wwt6o/1U6sDqxZ06CHYvrEcfgrw29yDXGpI3bXNQ23H17yIYzOXlUzVCSjaZ3WVs7+O6p+
YpEc3M9aSAGZCAkCV/5+C7++304T5bcFdwAVl+4evx/83KLCM6yyh/GJmX15YkzlNqNPxF89RRc8
swnejYgVVa2JHftZmMuMhk7OtCyKnH5TNSnKMNXDG/EL02BhYwFz61G4gRbCpTWN7tWp2XhZ9V1c
hs5PV/l4xuFWnMvCMfedL+Kg0SON8b4A9kc/du4HB82EY6MMM5MDa7P7vI0cyhUW/xWmjs33p27f
OCf7+6HW2705q5eGOAyvl/r1W9hJxtHvnw0N+EvhMhPtcKFe2+WBa4BbbhymHcRYWu+d3RFgGWXF
wZ+yfO8xO8f0wWiCAnKHMMa8zzvNOHRlzY45QeZFQuNaDw3SBlKNdG7m//CgNIQbkf+oxZhPVcc3
s0NjvHed7gDMKZjFkD+W5rXp4+zUl0B3R8B6715msF3R6ye/dvudhRFzLXS5wAMsmIYLr0WOQ3aY
6tHYMpB9qqmfth68roM9+fbvH5X//LdcaunaiLtr3+j2Sddg7vum6h/yJY6p4Q7yBr1uFXufUWN1
I6GNbX2q+8Ax3JpxZhuv7W56zeBI3/aAjR/SOLZWynOKqzFL9nIqNPaMF7ls5p6xD9vZ2Lsl8xOQ
jNg7W/rD0krKIwmlw6X3CCuth5IEn1jAzKS7mzMbwL5Ovc46uP2pGhbZVEQZrqF2Vh35ioNzYh72
ZndatFOGCT3DBuPXdF55Z08VetSenEaj83CLzqTobWpd/v7p789+f6FghE2EmhBwPgBWUDiPLwla
ipWFKnlHDJr/zO0FCBzM3a7RVk4TTivdL2LyvDpUPrbCPkBL1w9DfJfNkTzPvOp5aDMEOFF1CkcX
r0rprZD6lDfHxBuJaWkdrES9HV8cwRpel04P27FbcsIkEu1BG2hKqu6F2fvBaJonMhL1qwAmHfio
mzg90/yQ6wugTs3GIYwZYBWj9+a0Y46WrcxPZjeER3pi4qmqu6zsowBV8FO/JHtgbGx/NGP3KifJ
3qsum52fLVRCu3gd0u46TRnNeLEujSJ6bXNBPAbIQ11+hnpznZTdHr3EeMEw6GwSsimgIGbaD8K6
FC4XRz9WkNmiOccgEsPYgW27w/dSAnmzT6E7YndNtFUyCZKVPcs5NGlj3jNBfGoS13ks3B59sAiZ
CUVMa0foa8euL4lsTeRj7JTDx9ycYmUPh1kBKIFSg8TII8Yo9sMAqH++VS34nSEaq7vmfxJ1ZsuR
Il2zfSLMIJhvE3KeNKukG0wldTNDEMw8/VmofzvfTXamWlVSSWQQ4dt9+Vq/OK1hIuGaEl+Lnp8r
BkdbrB+w7mJ0iapfIL2v2y1KyfxtopnYmiZ8RNZYiresaKNACAhRk2eMh7LS8J/j6aOGWbKtacWG
tKL2XEhw5gj2RX4auwrFvY/oLOz1/EG42o1bTHeG28ImzgTteSAKSqiquxG7mk7GsFrkk4saRHLx
TEq9qGihU3YeHVbQgZ64LnvxKSdB/HPL10FZjDqH1HnQM/tMYMlkO7WSk2REW2RLMZTQ5vYs9ORa
tyyM/31GrN6iuCyvaX4wyyJ6tlrXePFb/W0dtd3wZhkvVQESbJa9tfXb7IoHbX7o150D44ClyOS1
WS2SlOVM/z2z12f60DzlKzmPhhHrCTYtDdkdYxiJZPBUYjqOXEnZedlqrLVRvc8rr3o0rAFWPXy3
l7rDeoyec8nWRcRL/JuzPoiCQOum51S8aaBbonXwwTyTZKZ4M+6XgZsEIFDrPuF62LEIfFMZhKEA
Q2swE63/sJOWSpseatcoSnEQAxIu/WHGV5EVz9QO9i/uzIkoK/DljY7ZfSUvPaop0a+BAqXYKK6a
Tuef26QEk3QmSSEKJYJ36scHBxn20enBjyTG09KxE4mb8dL0JWa6odA+ymZ+U2xyX301fHu6Gb94
nO9PLqeQze9LPSV5wFa9uUfMfjYze+fXXEMob6Z4vMGIKeH8W4z4MA541WSfYrJRx99nNICiOPgX
3TPrK3nj/qiKAsE108tD1dW0jbFfedDc0X1wbDVs8UKdPa8BHsKg9vq/B1eMR6Zs9aFPWiyROQT4
32cASf/vWaXPNwG3bDv01bXKDIKLZVIEQ5ZkdHrE1wH5aDf0qX+mb1u3O5fK+/hR9/MddMT50fCn
+DUXzqcODYv+pQKybUpVt2f4j4Ng+5iYUEA91Z0w6KrdrER/1caLZbXN1p27HEM6SrXGgnPxE3yp
tDFa3p4w6HtUs75668Pvs3xIxyO77geVoghmUqOmT0uK86Ca97yx2D5p3AwBEYA7nwRQ+qWUoWmQ
p4Rg1pymlCiA/+khd1wKuoAuzvrs96XbdW3oZjjEJxUZB7w/lMKrqQ9qXFq0AQ9YeNg0lpNvBzIe
88tCfTeOk/aSdPQLU+WJ5/sgKoNci98lBzpf/Lvigj3wN9/q3rtHroc0h28Rw2Ge4CWhjqbRkiN5
vvli6wvbzX56gBBIlzUO5k6bjV2vJH6tXuWEaZxV81ufOuvD77OC+uV9tVBqniekE0sR5WcSBcaL
0zGJxt5yNXIngi2xTE+/D1MJLLEY08ffV4U+n0GDFqfJnepgnst427tFcyW2Kf97+H0JVvTdzflK
/ZQP595aDjbzyvPkedO9Zpp996za4QBEhO735f/+B2wEOkR7AAPe4n3xvhxoTId+ch7jPqiIQ10d
hWoEWfZh0DXP21QzP1T2d7zNdTd+MG7T2PuUs/PQSVGBDVifanF8TrtiOvCW98+/D7JrNdD81JJx
OHNeLT/d4zWPn7A/i12NpkwcUMM607HrLLSGqVOr1duGIHpQ50P9sq74tVvUhyZbhhe96F/Quq4V
rmTE81mAGwENgeONkepos0kYetrD/ehlqv4pY8aL7cD5KPep2dQ4c2sa+4aMISWk/RYnKHkFghHJ
Z5XZXx2D1EedctVb3oJNsbQ+/uwHhP8eW+ptLFL1WJcU560fb6aEkZ8TPwu3FKT30cktNRqHoTGT
5wTS43XyWiQilTzHHIfxE9nQWUrOrRpe04PmDfYTQ9zuIaaxxSM081Rrmf3UVibV2p42bXPazSlH
4riXoEUSDPaXFyM7lv7SXPKkZVkqgHaZOJ5+X7lTSR1Obbd33FrtXZRjYOcU4rT0zF7cZmxODo7g
Q+E8/ZdzUVL0FyM3czihlbEzq2FXdKBWYWz5j6mJV4QdM91WeHMCv5vknuOadv19ALgXJJkHzM9I
7TfPwSrHLv/HYOFXGQcYG/mvGfz1rl2+4Seobr6wfn5f1Y2fXvqKCeLvS82V+SnHbs1vhFZ4+gNX
nIn+Oo+efEsbo9yNBelOf0lyksUt2nfvgk6iwhbLifoha4SeO7P9INi5VnfpM/6Jsn0vouajqlwq
3Yp3vGxgkBBscQKr/O7Y8oLBRnsu+yl67gAw+oLdCVLDB8H27NKZIIi0yRWvnClkkIv+/56N9Tkj
vwtbdUAOGocPHUrSua3B5TlFNx/T0nYfOE15jGcjUqmL3R+zyDKCrsTWoRTWUxxPNRyiuLwh5eTB
r2T0Kx4tsh1POO/PnjNpMO/ca+Yv7T1ZtTHM8dXOqjRxnxRMDJooqBcCaUPqJWvYcRjswv3Bsg5u
hbQeIw8C5qDywmlY83miIXf9PjEknUNQrcUOyDehJWJJAQnJ5CDw/l/Ual41ORYfDTVcf19ldfe3
leydO+xryO6qfyjYjt1hxJBgtGwwYivQwlY+zHNIRRj3j8J3+offByMhFNQX8Q+/Lu+/jy/9CAcG
NjAoSKe6l5ktzq2pHUy7a7cD91N83binqGwzvlM33wshiw/G+2orSTOemYlHmE68BcAHnyH+RL0b
nyjoSkKx4nTjqcDzHHf9QQ0j9m8ckDSQ9crfmRLgI1/zuCCWhJ47AnhL/80cHysfC38x4B23pDyk
09SGSUJyWNcKlhPM7Ek+32efwaXjj6CZXGYk/BKFBVR/5N6da9IOfl8ZUzjW666ATtyaIUuooSQI
/NJ7p4woDe/lAyFMA6PQ89TDsoza5J82T+1tbLDyewvaTU/fIWe57o1SwB2AJH4/eYWhvcyYMGUw
SRniUNjlIflaI64U128JOijoTKhsXo62P/WiPkaO3DNwzINh6w05i3gFVMqoaTARVNlQ1hp0PsM0
c2ool4Fx2xRrYY3tzLRARgdn4goCiwjlg2EE2+L1KHuEnw6Hp+FPOB5QaBOfrr6A8gKiHkaNXx6X
HHClXTxXzVvKJJCjL1YlY9A+F8/+ZwBl4vVM0sebsXomcoOf5dL9lUi6qH9EXqvCCP/7XyLb6c76
15v1HycFhOklpAGc5oXzIwwjJu1BW/NhWfDNgBXjft/CyUGepodcl5wRcrb0ltQYxZik9Ss+t+lI
SaAHb3OHL9w5/jEvGBSMnonzsqGR2OWbX8CkhPx2an39oj7NzBXslJ7bNirQxrT5FFbDkn+3v+Na
SgJrSnZjOYnQW55ng8HnRHtsKEE9ZrFhUJdGN6FuvyUzP53Myw4A74bTVORsOsXoDuB/eP2/h7aR
asexSG1KBcHD7QkczODjELYi/+hSXjks87wTthbt3dQt9gI9fCs9V76R7+AETPBwasrLLGV8GriW
6D2LfRJeRH3L0SJ32y2gPCxzxKOUbG3FiatJxjclZbPXG+6Usa+cUCwzhvCoZpzEwC/qJmOrBgjS
YwdxliyxCEZSBqx5BAOUTJmMLfPJIg7BAFuSuVzrI5ySau5+zl5GVXjbJuWvNidzSwOixwgcopPj
69D+QVA8CG+LVxryUSvwuLW81cVcXWP0c8eq3aveFtwEpd9zh1r2iianOR7cw5jp8yHz2wdaETKk
Y+CRS7IwYO1VWNftwTVISwo/Nl97E5MNJSoMx/r6pU0ZucuRxjPuDs8uE+RE1/5UyowRxjAZ5UCw
Dsrov5XefIFU6nZxbv2YaA5HFT16a0SwijXt9rLImMLIynUC4JWVYS/Hsm8OLMZngkUubkzecniA
/4FntKEY7koSYQyHzKs43y7pg9DGD+oHvO+hdh5JxODt0Q06aYAXmD8Ou4THFtD1k8tAbl/PKgra
xbry5k6OIkfcBj3En+glyUiMeTKW7UF51YtnJ1bYWtmJcJlgQUO1oP7vOlgSCGyOVmFNX3YirV3c
M6LKBr/ecQO2gik1pz2XP4NpoYzHAY0ZnIV8oaKlC9pZ0TSsMEfHhbJBuTH+GjONTVGiRWff96gr
8j/cydEP+aRgQxN83f32cST6P0nvfkJz1AOvAOGL+nojTSVwhEz+zhmWG56pA0b8mCxbQkBW4nBr
NY/NT5ntU9n554wteVpBcBL4UYq2oWjIZa8xebzjsVh/9Lr5QRkUbpkJORagU3Np4JVi+oOWZOpL
8zoYiuOk6nZsn9XeqCu4/0U1bfqm3S7apD2Lyv4ccysOVJUnz1U6PLlk1LC55NYDDE+Exphzd9nX
bxUmhYC501H0y8CcBzvTpBFXytry2pXNX/RCltUB3D89I9XOyLE2rpaKdfrHVK7vgXmB2PWrkpt8
3P6Z+/zKdse90rgh9lWU7KdhiZ/KBUaVsrkfxYUWMwjNll1roI33aPUFk3EjlaGyqALrRR/2tKdc
ha7+lDDiLnOC9ciI+nuxAPXH23duagcBC0gIx8NsTJ+0zDmzCRrvLOtEWGJDhgUh+ku1PjgV7u1h
7KJQ1XPPQizwUwEtPUH8JttjJeXzzIkkKJTqqYwlFbkk2VrvzniKrseAQbLcpmymAmswl2uWRBY3
w9HamHBSSWpCSWtohD0PBt4OCB7fhgkph24icfSslN9YvEQ7NzNPSe5oIZpyD2Cs8k6NmBf4uJMI
vMhddpqKqRVdx24V2CerUcuTzWKLODRhOaRUChn5FXf8Xq0GQOxWh7QmQ77RKsESaYhLZHXNvRtd
49ku2mxffNCZoRFJ5i3Q2hJrmp4Qqa7rs9QUP2Y3J+JjuzMlu3qoeXbKN/QeN3I4157XXwaNKcOC
dH6y6rghSlvvkqq8cn1GnNW8GoqYcwB5Ev/xlpHe2XnYeY3FEn92k9S9tvatZqCIK3S6xACSt6Zf
M10brL0hquGp0NvnLv2onZrC+4j26lzmO6senXC06XHJxlqFHt4t4fXP/ThjXXDIWBuRBqHQHOBp
Kg6dxhydLL96kzZdc5kmAt2D8y7yKKwdZ3qCkP6W9OeZVZECxzqHmEctICU6F8PQ/o4FowIDF4TT
1ezczWUB39xH26qNm7Oh7HBo6nU7Oz/9XoMVbYqNKW61b90FxZbMSPFXg7bd1GZicLIDzmgRrBgN
+ZmO1ha70uMUyRrkeU3MnzTKpaG5knmJvjVhm4apMUzniMK6La7CmcBmv2bCHdJutrnV+uURarYH
4JI9nyljDD9unuLsBXVkkbwNp7r6zAZKG9fMBQZoHYRus7UwZjrWSAX1AKg/m+ZDsiLzuU43zSRe
Io0l1K+ukcHkxxJ5ETLa3Mq5T3YkGz9zbZ0XQkXe+U5ZHOu2ynYytQAP232IeuSGKQ7EgvRrmmTy
6DLjnf34VLNAUB063DXRsEjGKjRTk5AmqGFc9s4nd9UfFLQV6sZgrq98EHasPxuOGR8TvYVhqjHK
al1QXnOEpJci2NLONgztPp/Y3BXueNBMeFG9dHnXM8O0m4eSpQSZtz1mCW4YheVudgqOZ8nqIacJ
cHGxBLASboAynjMV7ViGOXGMT2zQ3/xKG2kRHK9p315GX9z4mXRuN9DTMn9pnjpiNJA7WaERNc69
6CdiVAUugrQve2pkYRjyX6pNXBrNy8dUa84kjJZttaDOlHwrmJi/J2neZjbZmzlNy/1UEQdttA+G
TCtOlMyrbb5hXDm5vXMHrQhqVQuY0S+bdG0L7uGYp+l4pzhxD1nk/KTEeF5qO7plNg1CROv2cBZP
VTz84PQjbJgl/r9GU/2hdQiAJp6jrOrCHhVyw5V/ilsCNg4+QY7ghJ4/+4qpe8cYTFsFVpIMQPGM
Wz03ewCUxECj7NRZ1rGLmElIUEHQG6FbWaa2y9rmCW2af6KxXIhm4T11vZu5MCf25bfluO42j6en
pSTLDMXl1XKcB9WuPEzPexZIA6FFn3JvNFfLT/A3bFPTRA/KnhtNW3Y9cblYF3s9RnmIu+YMPIHO
HYvtLxe3MfToF81IaaihTq6nv3lE60en/UYzZTMLvGFQ1R8CaPrV9/1nTTaPcqo4tVbPvhuBwcsw
8oDZYXjcyQXWRXvKaawJXc4qQ6edNEzQe18rHsdXZerfMRZUU0YvbU0fb1E9+k53ipseWcaE7eZ3
p9b9wxjpgV/URe+ct9Ft7A3duIwYO1kdwU5Nm8GgPJgWzpXsmom9WkTH38WIJjOHg+H5z2ZlSW7s
+RQMK6xXrFEi8VYo/BKcwkeyiIRFDRukv12f21HgEAOTbpgcXivWhT22ES4xvfqp8/gpIp6AME2M
ybX2hHlYkhyu+lT/FNH0txvZRyjxlXiBnoDLZaQWLOU8bID5Jhux+nepG6HzjLM5BzkcId24Nek3
D7yUj7O2XlivQFsDkG78u0TfJ6m/fLEMU+w5sh/GVQdWFqdWQDscYOKWKZ5I+rAbxD0GRLeZdHnu
FtphM2v5spKzwej4YFpkDwz/ge0vRK5y/lPhGTVnqAle9B15w0PrrdWC/CkvmbdNST6l07wDNthN
bvFlo4Lxc9pfHEw4hyEbicTaUaB6QYGBIc+aN+5mWLBVXGwrjDHB0Ogu8mG+HKKm+SBE0Jx9u/3o
bCxTEpxfMPf6uUDNJNHao6Vzq4WRXVGBNyHs5PWDIhe5J4IPdno1IsQmnPOm+HJq30AEPS6T9rUM
ccM+FZpcNC0X2nO9gxPMsIQBMD8P/dju2hVkuMDBeyj7KjRaTfLmYw3WI48+yT4s5gyI9/KoLe1e
YdDIgbxsWKNoHJ6HLrDynPgTPTA2a9rs4K6RFurr/KgkE3CrevW5wnZsbikPLtqTjsl/g5pD5ESJ
Z22NjiXte+qDiR9B0ntO/aoN7pc0f/xYe7bXg7vBNjKK2CsNbBBNCYq4my8qit9UlbwWuVqNULTH
T2kFZJDO+k3VP5i8t5wKgoNTcibJmFZiXDEepE+ZmWqm0BSSQdocI9UfSTGxTLnxcJO1d+UOhm9Y
2hd4k9iZKjEdPWFeFrIaL8No/lkgIWyLFWlLTmyv2fndUMlycE316nrugUwGK0sbnUuPAWev2NUQ
/3oorZFD0NTEQa6rT8EO6LDgJvBl0p7GEST3kPkwrB2YQqXxEw+S6GEDz3t5S7F7hho2/fAfAlBs
Teeo2ZodcwjTCUYd2CzJUI7KRUHeb+qeuwZtAlff60oUofEDvGMW53s6NfEk2uKv7dsTbxvQxnn9
FC3zNgewSWFh9povRD6lZn/78dqK2E3+NU70hzZPsqDA8f2wECUI2b9QsmBYt3Fs9hk7Hgbfc89u
iUI6GZf0SXT+EtZ2/QGOeDvqlvWnsXwCzL27W6QDpCeqf5Lc+9K6/hMN/m9SJK/KM7v7lE0PZoLb
g/zXxTOMS1RDg4gzGyzMKsPM4rWf0S46Z7yZGJDphmJs6mqM3wqHbjj42lWAJISREN2HFTZaoJhj
GkPaIRmN8xC1phAI80539xZIOTrUUHbGJYIPA7UqCW1OlVQ8G8ZuGq230r6V9nufTR92Dkfbo4Kw
Yp+LtzndmtF74bOrakr30YhofqGgAzCWYXTbEmoI1BcPmM/Efa8uKYuDcFmrfrkTjBMV/n+HGl0w
nl8Ovk78zdyKnKwDUB0RwaQs29+7i5tsKpf8nd3GIYXDRMQSgjKl1stjPieQTAVe8ByjQVtdvaIy
ggQv/S5xxFoK4xIKAydIccX4Jx5sP0gaDpWN/wn07Gk0aRUCchHmkP0J0YkXmJchYYgz1x0HVqbo
Z2aj55hVKmwEuzrI3IjSLQEugQM0M1hdEQtiBuJndg76Yh/GmGB3rP56edkdDDXNOzOyQL+A5jiZ
GWkvb4pRsCJ6080nw+6c2yjEL+x/rcvBX5ELyLqNpBFokM3ZeW5ysUtSFKHC4y9zPG05dCXcJRBa
z2gH/ONpDAx9oSGNtqiZ61jDmE02te1y8CQYS9qGADvVOqJyFUzu4F/Bdb7EAoA9xcm2cLwdbZL+
1i/IZ1jRZ2RbdRAD6Q4Jf5dHqwQsmbbt9zBG9xTPIIkgHQteXoWZ0xYh3TlHIG7vVQvhqywwNHbZ
e6tz8+yKIdlWFrMF9oWhYPPq+y0A86F7HwDyB1H6NV5wlFI60rlIYaTPl8JzAt4RY0DeAa6YORxT
oo0bL6fpsjH2peB9HGuEUrVyy36Pq8FxxU0Sw6oQ18ZlAm6+OLvcIJgxtnTI1cTRTAY4bRRbx8kj
qrckVGjTtsJBwVijOmjcMDyDyHO/iAJDe7Gk9yyRPKrIvOlDrF0bxhVrKtrZ1c2dbrVPYfSoc/M/
E/tWhEI89kQ/anjKaCd1/w+hgG8ta6KXyIrfOrCS9J4QEzWnP04dMWKa4Ld53lr/REMaDSflzkcs
2BkmqgsTFsl8jT+rm7gYUqaCNdVwrgdZD3R2AXBEQGcVqCMcErcM3uNjgf2TFCED17x9ED20cAsy
KxbUcUNT91uiTfaeIsvH1C+XbZel9wqXbwBPDvpmXuyzTuCSR4/AVC257goMJiy6crU/YlMPcn5D
o2lVe6xdD6aKh4tgZKuieQkNT8ZhoekHOWbuyeY0YfOWq6Tb7T2r97njGAc31cRZZDMrJQa6RuRH
kS54RalKpEwgyDp++HrSWdh7VsSnkanA1BxJWbbxUvjxQBRFv1mGQeidAQTHB/g0jQBX4M8sJKL/
bIzk3mT41A0d6irw1S/8ylSyE2hkyJhmhxFr627OdFa52joJMb6izunr74E7W6kk763othQskIuz
MN3p3BcKyZ9sI/a2bnRuLPmnajAUD9yrT6U9sc0SKdv59I1p1rfV0SPu6YV5qm092teg/9KEqzGu
7raBdb3Mp5BGR30rbeuH9XpGwo1WB3Z2NnoLNtxi7CJJH5RQOhTm+csq+U7HBQxYWTqr03zG3L/Q
oFI7nyPJBWwowBVjPbDa8a9KrUM2C29nmnF/mzhmG4/65ADr6KatKEtub1MUysEjBKbpOVso83nU
1iWBQwiMFly4wFRw3OIJ3aRevldkq8LMJoAdRwS7Op3hpdeU68KI11xF27ieCTDiGdMchvLE5O3I
x8AbgR2GuWH3DSmCggRMy6Yp6/+KFGNXkhfWETbHYWFrL6q1a6bQxo0W32tj8MMqg62j/JJ6CWJ0
yaiIpeTpwxIJ/1Ap+T2kPtT61Smll/UJyKBz0USxscE7o0HEBG1KsQ4WkofchWvtFd7eYmx6iiaw
QclrY6+7ND8/Lx5H+L5zTzQp08EVVee+GwhZLdqWSUjg5sTn9Ao90sYexm3hZsRWfkwK/xQl09PU
JzAFBw9CgsABCnPeP2KIPFaL9YIuMVyixn5iySmWxuBi5ofCNOBE+ns+iJ6PN0P2BDOxOLfN9EW9
Y3qqRgxzRKQvRJng81mI9tT9MIFhlaPYZgnURP6AxdfBAmbs1WCn+4kCB0qZyFYZHDzyoSN1WV7z
SB6kXVTAWHxyKG7M1ZaSrKpqfAsD0yP6kGE02HvfxvPWgFbuW8Ifcm3maJXsNlI1d4+ZCKlRIlnT
nG/bJINbtC37U+cYXZhXK5KwZk4eJYqp9NIQQBi6N1fP3VAKrSUR2P/klBSxCdGoORk1GIR9sTVT
Vn93WbMo0TqRSVMjgAwckKoxjgRu5daiAI+9/Na2+Iifsu6wkCLkFMIl974Sx/qItEruN1uHJh2V
6WecHaMbZDPRyShxEjr5KBwweW+ZKUNCS7knWXjzYZ70l9yTxOt1Rvf4z8gE7LVF5VifaaaRBLXN
FZPXjBmBlsgOVefIh5TS0lAHHbBz5iwN8zE5gO5iG7vaDVT/4y1QiodouVamvexS8w2Yw5dr5UzL
2fLQo9iwU9GhezeoWfXaUuo6y1bHqWghCK2s1RxfoEdrbNQXoQbD3W/QbQ2kRSKpycfkmkxqydov
GE83pXOA58cYamDla6EEersG8vqLjCHuy6ww9twPjS3B+sE8sZ5foA1y+s4za/WKU51RMGlCotlk
/nOcRdnZq4q9V/t52IuM4gbeLPHkOfu0LS6eTMFUVVwvpT/tSku9SEkxd+k2b8iE9EUa+t7q1TXH
RxEq/BoYSnZZxbGCCmq09bR2w+Gv203LRqXNtKm07sKN8gfTJj97c/h3rOSmSaIzt942XLwug6dX
BmJFfciZykG/YM6r0+YAs4OBdiRfY88PESTTwwRKnfI7e6sm0Z90hVYtXXkTrfuuFSTP16mrLgcn
KAog2P1Yh91sc3suyg8GbSDWn+1S/4cCB2aWeXFzhnQ6yIKis2HJoaIDZXfqD+EMLxp7Z84nbbob
u5pC0qz+bBenCEXH+IoIIFo5uYA0R/sCOkmp3XdWg/kpfVrn/ZZ0il/AQXE/J/LtmrXAM5yXBzGo
93Ry2Mg39oeTqVeP69pVDPbbqSCC6lVhbqb/VplpsGGHKImkEE5i7HapIOXk2949yYkYZV2hA08/
1R4xorhbagouGqb5rEpp3p9VBvc7qflJekS2c5954Twy2RYXV8qrwORW6jdtHG8U/lDESBzMadUr
BTuSBi/WqNGDH9DPkCvICVaEPsUV09t5qEnJ95QAarL/ouaMCTVq0mYZk5Ou9c9ty2RjGe2Sao/4
yS3rnwFAZewHBXHmHT0LZk1Q1S/3ZcOkwkumIZzkgtrKPwX3fJAIeVTdeKInBROKlUDqMOp/0VN2
tTkCh1vEPbLK7+S39dMVR6dWF88HW5x2BFsQNv8RwwmDklH677pR5odsfMJBTG9P2hNZjm8zAhAq
RVdtoxRDsA3FJOvNAx0K+JIzG9cOmJ3f/SKAmL91jQNMJ0AB8+9JFtVnumBG0PzoLzx0sXUoKfF7
ZiDN6GBVE51x1LQqBFfCSNF4XQzW50ZtFb/2rUfRKG887vcm0bZe6zCgGO2fylKv+AuGcCGsZ+Iy
MRqU4tlTZ6vrF8hhRJ58KhzculsCM/JSyke4sDzzOjGvxNgkD5xEdzq/YHjsmKunRXvpZmiJbTRf
CIpsIYJHIeWkayny76M7iAkniaqYmkAeLyfVDjsq6agDGClTGWupn0fUaJGTuxPSCGZjBM5FDTa9
2RqlAnXdIVtDPWA8laJC4yEo6dvyMe96qXuJpNsOuDh42hY+unVrAj+SbkoCfUov+uA4B5eh8e+r
DizZlvu8TiqJr/e/hzHvs0udooAaCbOz2Hb18+9D+v+fVUZ9Hmu3Pvx+fIgL47/PKLAP7txYfv1+
0XH9yr8PZLSKvVaZ71xkBl1Lp8YZid9K0HHg4xA5Pac9R3rdnhcLbZr0VLJPzOwtxdNyyfXGuBCO
KRsT/StbkFKE4IKWevVNQxjCPJjaCVNJKUkRdqN9NrQlC5hEl8wzH9IpTXFsMP6kQXbbEMehJvhj
lg3z5KJ5Sq30X8/pnCAx7EfaoX+scgDsZtIVONLjPIsKvlP3M9stzreETmkfskk603qUmfzwodBo
MyOybnYCWTHb5ODUB7qDoSdz2V1pJBQ0XzUhMW1OvjDjiHQ6YZO/6FWF+iXU1rVbYwdH9hFvTRX2
7xgp4EiK6q3XyELEJqNuq6WaBnXs7JYDVA0TPdWf/1g+Udilrahn0C10o1ZdpVxgm1jPnUn5Wa6X
LRnhE3tUZvLl8KhpsIpZr4HQaPs4Vzf3X9u3/rpin+b4n6uaS073hqM38e07i6JFO363s1YLO9Up
pAJrN0Xg9gbbJEZjtFfHYCZljDHg/robGYSvvS+KjVm60BiIJ3HHBDOtOQovw3BIsjRhsrOmefN4
C+GVhoucbE1uvcFKJ7ZYnJWyP7kJlhvMwPhQQt0qUO9ckto2ewUqVY7DNN0z3fuu4uhWOc7JT9Iv
q7I+Sln/dRRFTHaLyYnzslyiz+ZZ+Ku6KXVzk46Ufejt8BSVbmhH8k9DEYTdMKn0Jz5dq7tP6Re0
YGvfjrIuY32MM7BucshDk2IP1SwvReezfgPTWhb+jYXEEQyWrQYUvumaYl/k+H9iIDcbe6K81qDU
KMcBlxvc+sr8PXnsdafdYDI4ITkzs0riO7ZrhqzXJJ+OVGoBcaQxjGZclLQsCmKXcwLhSsdlmuFz
H9WQ9gKdITtaDrbQYIwArWQJUkfRnWWdfM4d+zqLmpE2mZ5TOdzTFXaka4exWLYNtUky7yl48jF0
wHGsrWOUWy99bnzNk/Ol5+ansusLw9wXh9+Jq1m4uEzvBK33O7agay3Wd4K/lZNHRyK3DEVW7KNG
4ydY3pfe2plzfUzS3gvKCtW/I06FC9kF0GzjxdTpoYA6RJ8rUUo1DRajCkpRxhdhjddVp8YD2cJD
GGiSAZsHpMW3Qios8OtOX3Rs/LSDONgdPXLDg1zUseoJN7kONiFh/dVgYsdcr36kit2YezfyWHCg
6uYwLflTw2c6kX/NJtgDJvVl8dggYTIWh7J60+LWYq3mcFe674ZFia7KUdVgTg+ciHGZ/9QjAGgN
9yLKJSZdu0q2PtA8QADjU+yAqZpJonGsW+g3XVhralw0Y3J1zBYrmP9RD451GGl6bTP4LPP8xtGG
UYR7EHF7kLAaN26eZ7dctmTuhvRn+H/MnceWq8yWrZ+IMwIIXPPKu1QapdvZYWRugyfw7unrgxyn
9n/rdqpGdW5HKRAyiRBErDXnN/PIe9CB7XrDH+Xyz+uAQhH12E89qHqCUDiGAsZwo+KQSNVRoS3J
zfwrtnQQQk68T2pqeqhgD4GH+Hkq5YmsSmyG/PNUwoDgMUOou3YHB+GSTAhnynDE7xQ9tWl87klM
c/yUvdGYu9CKXrWcBKnUoUDZ1ca1Ssb35QWMy2iTVp5jGAeBYB/yDioCbh/SqiSxXH7hfuTpuKuj
Hy1zbMAuaQikjWmeCuRLW/ef8PYPdqp9xY5XUlCj9F9o4SEtqDtkET0lO+VsolXALwOjBO6QH7uM
qr0jxD3p24yD3IsXl+9ZbH70HXVzGbmfZIIz96t/hl5EppzgfIaUCrgOdWUza34XRf5nkJRbuU6t
CkkkSGY/dvb0HlOawPG65pRuUfNaGYN9P1VACFRACah0HHyRxqOBZJ85OD3YOL6zo2Hfim4roFyM
BdJP6ZRnp5QPSPIgmskYsWs6eaugdD/skAm5CSFPC3IC3gsmmCS9b2wa62sPYEEb25RJ4i3TeDix
L63mPMuU34Cy58JpQf8SWsVmcOXFzc070jFBUCbAIUIcqIlOTzkpc8LRTNxrBnunCa9ZHrxozXaw
0P4U1Oy3OhDYHKO/8M1jn3ONslxz3CRpdAa9ycDVC9VKhPq9r/VoYhwStwbEVn0O87tPPqM2/PCR
sGHDgyMU0VPbwOR212TX+ts2gKmZYhMk86Xp8erk9Kwqg4IGQQsbQrFcpIVOesCUG9xFltwqBZFV
N0SyLgZm2LHvbDUgppzJoOP4hEZzuiRkyfxTSdM56nOdoe1dEmLwdq/yZvgRAglm0D18VG2/yZrp
B7bHTT3HbYcUUlYJDYmVXT8KSjX7YfDeU4a4GF/FY1tOmxA5iRs7d4jaqDbt1DQcW9RQYewxvioe
utKhsQ8Vrqb82hV6REDmiEHOqckYDMyNXWRP9hZHyfjQR8mLZk8NVbQSTWZ+QWgGMtm/TzMCRLvS
pTTblQ8JXQijN7YC3dCpTZjPAMdZx7hY1plRnzRTu4ua4k3BbltHRRbs2yI+EpbMlLnibEt347Nv
+I7SVmg7s7KQQlKvcj1Qkx5+bp2RXiIpzwCnsja9neb7pJU/C4FvIUdy5noFUMBh7ytI9CkhUJxn
HkbsoJH/WEH/8IVYRQ0IMf1B0fA4Cug7jHaCXVf3z3WCma0pELYF3qZ28lOUsavLJnvDjdzfULWg
ojwRyROtG8k/3ebvU1Y/YtiD/pypj8Y03qkvoUXR+3vL9ODJ19Y7oPZT5srm6JIzqCeQm+vOprhT
IRaerRQwaZ+Y3Ld72WH6AJSwKickeFObvYmgfEMOw9i3I/xyskgjtkcGDNKDi1ZaqHpRkTajdiSx
cdjiroTgJK1LCtqCiixnCXO4DtRvqaFh40lptq56j55dAuTdjfk7mXLvRumfPsPMFIUTic9xRqWk
/BmSkd26xcbTBGoYshh7DuiNU3zYevqYzxniSQ6QDFkaK4ddo9hk0GUB0MF7QUKyqughaKNVrIuS
WgCxlUgRpvAHcCnIf1Dcdm3VQ1prjUckucnsn3ti6PJY6bG1cnOyuhJ+KWNZbTABeKthmFPv0xfP
JqY4J+uT+XVKB8dlBjxe2oSPT/xVsJIaU9HwxUZZDCYk/JGGEYETw2qYE4CjsfzCY72Wfn1Q9nRB
zYLYNoPfakmK1YR3XHEV/kY/jvNFGOJkMcMYZfHSZvGPUtehXFN+Lp37Nmin9VSBvxgaOjkdelYz
6Iyt0RmPuuU9ZZWoD0OZ/4Q+DyuQSnkTFObejImMjHS5TgeGsHQsu5r4UBNo7HZQ/j7P7z3g4xUu
jXpWIFY5W0n0rhT3OCtECUm0pNk9ZUj61sOgw8wdip/aJMsN6S2YzWbeqSOOvSxeDTB75yC9M83k
o+ZVDygvZxRdbZ4ZtHMYGF+CIKnnHGhH2ZTVWiuK6NzNnblJagA6qhwyutkc9ZypA3zbZ/RYTNv3
2WjQOTMZY05goe6CyF07DomgLt3W+U5fl9GmcGn3wRQBXeB9RZ1srhpepGMdAvkrOtyNhgj2rsPB
YbljfopVd2eqON/TGJiojbnRxmR0u/GskrZ5Q/qI7b92UXxUE7OazJ4iNEvlvvHNR7g/ZoR8ClwO
XFmnnfaZWYB4Nhk3eG5NEWsOn05RKwwUX2F1wtPAETz8LGKKkOB1JXs4+lV2sJSdTJvlZ6iwZnCM
VTlblSXJca7PJlp1LA04YTXx8quwzl8JK8HOiEDYFqTZYvFZj3Y7YGyHu1g7p5wQiZBRk2C8TCug
/iCqt1vrpY26PAoeiiIWO8+v34WVVUTKi9e+sqt1a6802zEv6RhC34I8XPhDC/MGV3isUCbT+VgX
5s0ZOvuEvAMeEeCbblyTLAInbnCsR+99mMDMNwGNDsOiZOR1uwK6BuQJczPoaJm7RNDSKZDHFdqx
mBXSFV7/FRArElQbYhcN7B353Dox6v7iphQBrefeBY82pYcygVhGd12tnaq3j1iVLoWPcl+fqHJB
Edhx7NBwmr1LhjkdNGEwT8FypTvGT6Y/1zb175OQOoVj2leNKA3h+vbJrQ/jhBorbeap1muTey7a
I6ZvHcmxFHX1ZFeW1rED8UrGql3d+e/EomnQQIwXIZs/VglyAnWwt0rNajchvzxCqEhpsdZrgx9/
pTrrdaqgHNqMbldVVZLumuCDmNL+ox6Vfmydue1DaB0KMWLQey8AW1Dt4piLfdmKcJd1hX9fQilp
TPrwsfMnVr97K+4REWnFCZJEEGsQyRT0nErYH9XczGosUM8TCVBdTV5yifMWisZljGE0Eh6M5FDu
5Vz+YuRQ72kWZw+QPbkexO0T55bmw53aKyTg4hnZl9WLP5bBiFi4Ae5knYFb29snwVGLUPNmjzj+
bVwjRzVUNGqpCwijrA5lCVlRSM+5DUSe3CSNZT3Po8dl1aSXVILN0kehy4OZ8KmiSQrhDTts1mLf
Cfq0TwQEucRjQFrKXC89LttyEUEfGLgYB+YXd+vYfaJr9v3YvD2vNYdZhMNpWTf5tYcl0uf95kej
qQ1AjppMted3Sg2uuzJvtfPyahXDgZ1hz+ioeeNwANWpKVrey8Yys17SwO7vlm1j2wBoMWhE8c4f
RC+okvdTxGHx7/+5Y18wQk7vlxezSroNqgzM3bJFXVnhRc1NouXR5bOiA9hW1KsfllX4iDXEf4Rr
LA/iEoZFl/TDP57gmY+TZ8qn5RWRBqJ+CvToe0f5WqtQVuNtXR7ltxLeKJsvr7WsAbpEHLHIm+91
SdAGh77SnO/tSTpOHy2AYd//u+/R7jbqyjlzfnduk0dOZOMGBqUDFhFvNfd6Np1sKPnVWk/NVydv
a8wS8xeS5fZWV0hDl23pz2CVn+Ln7237rCOHVQb3y4P9ULubLIjE905in6YEBDB1+37q/F6G32zp
riAmX5Z6xiGBG8n9sphMkXnqsdNgiZg/SZq9OdUwfe8gWu8F48EE8+r81Di0CLWU1RzJy2KFA/wG
9eD7M89rlCaIVB3a4rRsnykCEVvKRt/b4+UsH7uQouLyTtBdEMcByYI7zCHdKCz7aHGAMs4vVVjN
3me6dbHc4OTMe2V5m8iN3gYO8O8jqmoaGy+JMW2XBw0zMe70YHpeXkFVhnvzHS6imUy/d1ZHUwfg
n5JEqc2HNnkijBNIIliesLxLnHUb9I3x4/fSSMSt1+nBYVkM9Kk6eY0jSOmdv6f5g5bdviW/7nvB
piOyLrKyOS6PTQlasoIa7vcOmIBjPUn719+PZwiGmH5F9sXygmbVDXsO4nSzfHiTauyDlTGkjsAp
rCOy6Adpjpfl+VkPpU33jWS7bFtB+7vqbXv/95N1bfHQiL66LtuPFhXuEBbE94HieL5xQRn8tTy4
PClWkOwtkT8sL4inYPYKlu1+eVDrvPBs4Kb/57+OLKDgRPbkJ611IH3QXDsmfObIHoeTTNq7GrHb
uXfLH1FOY0g6R1RAf5ROFB55g2+m63HqmwG8PXx5KlVcO7JIDS9hNiFPbaMHPakGeA7tlmm1+rQI
ZUIkSUqpaRJZFiW4rXUNsbzIHf+U1uLTeUXpjc9ymtVNTiLhS4Jy8koNzaIBrMpsdN45uiukqu/c
xGNUEOvqjf8KDIm9Tgqr+7QQxiC1oezAoLKKXecl7rt9l5Rbq50RQQBEnkKqyX4XGxsZFPIMJA10
YzrKo6XRF0Sy5sfdbhCdhwaTGSf6h6ciCR4tBNRHZIDdhouh/dZgnFuDonrohcUrOVTFFP4uSD4g
S1O39y4o1icquFA9Uij8atU5nDD7ggarDJgndPUcu5G1Rzu+V1rwZ4B+TZe/Rn+mW6h5DPWhB9Ev
HeP02kVctzU41q+2ss9M4ZnkN3VJeiplkwLrq6xvSIm0m5SteDJ0uY8Tx3jtC/vMuNcGF0bBNDeZ
MWduMl67tKbo4Ns3PRbtqrEj6wDLhNSbfPTouvvNNZcmPnfl3ZLIxxUgwyM6UMFoc6jXCgPvUYb4
tMy0qO/lVFnbOoNsNHhQHsbhqDuYEebi/1Kk9+HcFkLq16qaivspvJX5VD6kKm7O+A5fqSt6p9Ka
KoweUfYK2bUvunkmTVsxd60nymgplN+QPtFwsd1CHegmMhcvUIHjIPEepzx45EqAWlFF3V2vGsq9
DdYlgeoJGM/45Ub4/0wnf8LOvUE3Zm+yNGfQGtsjydba1jCCS+KlVJDsiFTdWQDTTAWTbitaY9sI
dZD7qNcazoaBZnyaeT099s4Tc8j4bkSLZpkZyLoArMi4AyxW4yuQj02GW7C08ysZ8ZYmyBQDyb0y
g+JLaZO5Z3xeMgYFKVgkP0m9ZYAU+MHTRLiayT918qEeTwRGPMI13gAfxuzRiWGnKbQwfocGoO+S
5pBPJyaSxTV1gYdHVr0LhrOaCtKTTSm2CgYYg7j6QSPsYZ0BG+Gg6g/lOJQbpo+bbBLWGfnCA4wP
RLLSuaszPGwV1MGtsSTxkoOOANwsNlpNGc33DONaZ3cHauT9fSBpYxCHctBACj0Im6oswrx9hQIa
QnVyH9UjLUlEWUyRPX4txEV37nDuSq3eqhn9o3IisKNybyo48COThL3yql+BhQ3VDQlrSaTTAWBl
nD+KbZ6AG6cSuqGvidRaH7zTaLSvfGGSvpiT3yf0sqgfY18ctL3B9OKOgZKHUJb1uV0cOmMEYB1h
SZRadlTI/0+OFC4ddZQwFc2ZTVJF5jnAwQ+I4mHwo+7dDMTDkPq/0W1ZKxiq4w69tn7qhHrrNI8B
ohM4d6mojHv55GaSwtkArtDuGMMJ5NM9TGMUE3dBUeZHT3W3ShuCPRHONIbDwDgwrge0RdeJohOM
d73W8+e07g5CCztUtrMoaIU4iv4imUor3yFYq64e7YihYAvBGD3BZfIq6H7kyOsiQgbfoxdsQvBd
Zq5lj4kPUJge0S0eLFxfE/JIUGH5uQAQNEr/ZALq9hHYpisEw/ZdN+UvWkkkzlRr6TFI9H0zc3dC
+VSR94R7cKSVQ6nqiJjlifZRf9FjwqPscPwdMNY/NIH2GhviAMfB3Vik/lyV5uLsCHDVTJW7T3Wq
+IVsyScDyB00MbSoIKSehdqdgsoATcN5UzGc5YY9sK3685iSwl0Ysxw0FFfST6OLDDiTa1aW7gRW
8rvUhzALxXo9RfS1yT2zcToi7apcyiIcM+U5l7Eg26zelxG0tvmsyhxbQvbsW3o5kfvlcQ7HIkCM
t+cXdCWZM6MMsbdd71TnAm8pZOuGaJNgvglTDUDniCxpWbfcLBui/Z0L2fNz/j5iFgWLLnrW780d
/2eAgPiU0JNWFKPK/NzUHHl+F1rUeqf8HEc4TL7vZn83+t5ezBssT1o2Xe59b/SPp1KSySmlnorK
JeC2RDlKTM+RoXt71pyYAnIBf51yL4Pl87LWn+9FHClrt8+pVceY0pYHlpuswXX0KMLw6LdcEahs
cPWZb1pKRVtbFgMeJRb/PrAsGkmVnnvv7Mw0q6Qo9e97aTQaGAn+czlEn4doMCDq99+bLPeEhNMI
XJG2gzW/gutq4FuXtb7RUrCEVokMx0CM5/j7ChfMOSmL4ZwPCWEHwsfAsywvj/x9eHkA3g7YFHeQ
FRbVCdbBvPXfbZZ736/jG0phxx9Oy9f4/QUvB8HyBS8rl0X0Y9E5QWE3HyD9chz83eLvZn/XUeWY
f6LzwbHcLEfN30UHCByavclde9nFLnt50sjDOXdBAwq7Qd6ICmxeoWqHhK/53vfiYdAAxf09SpZ7
oxNHB01Wp/+6fj6Y/ss6mruU3r+fNj/8fXAllgGlUwS70rUSd207/bUsMO9kRupgN5iPs0CkEdr/
+Tl5qKfumrNbvwbVMa1BtZFisjy03CzbT6Pu4tKftzfiaVP4XX70S0FbFPtqAUTUJfC1p/Ttm6S3
7Jp5ZRx4MOHUYKrz99rlroRRdE6d6qdOQiPTNfu9ic3y3GZBdV7u/b1xxVix/+aHv+/Kniwe5pe4
01qAtPNNHfXwxZa7XimyNelkWKf/rszmt/+7+XJvWdcu25Ron5HJqnarByo69yE4nEr4tPCXu8uN
N7V0nqZ+1YBE+N4E1J4iMcaZ8ddZiAoAyZRCD04A6iom9ug86LcxbCBJEp1xJohkOptN5G66wHkr
GmcXufFxSe38HyXI//fi4Z//Fznz/x9GyNvS+0e+6f8TIP9/fla//5kfv2z++3OJiLftf9kGVXDP
9Azheq4k57T/vTzkmP8imsMyceA5qEbmmN1cUdomId75l65bDrnuEDMMR1hz5Pu/0+N1/V+6NFmn
e6aDBN3Q/yfp8Yah/98R3xgtiA+2yNC2LIvP6XlzuvY/kmFB7oBUVJFAeUlBE44C+FKSp0ggkNF1
iFF9EsiMGhEQ5Bypq2OqBGOFBLvqWnra7WhvJ9CUvRchVosZmOABDEiSRDhK5TCk8k7sRJF0E70l
HWlnTb0lGBKEyiEYAy/GwV0LeYR0vosFnYoJ8vBqUAGZXELHGFOZ56iMWkyX9JmFiXiTmSIWxCEr
VpxYkCDl0acHnUgVLgYtLYdE0Ue7SpsItXWPJC026wxD9krXjStaMXulfInQyUbskGFtGSMSVwel
vXpB9DoI6NxaRRU8J4Kid1BFewrROTS3Qt2LfIi2CNNOKNa8laKKiG+MBFUatUQePQRC1lunQ+fv
ORO5B1DeyNv7atqRMyRS96G1krVRTWrdjtpvupFoWztxLktCBbMWHmoWGAFqIOtdd2YmtSRgB71g
WXfTyQiMuUn0B6+J+po8dLuj0hhLqeEpQ0dSxzFSyg9IlJxr2spZNfd13mZba6ZgIML7HIHIR7YQ
cMon0gliRrZ68zIO8tYAtDi1DZIe+BxHKENrBlKIKqt3GZEJ0M2gCHcAQz9QehY9Ya0c0Njx9XvL
YM/mRJfUhnNBw4oyL2Vg7c4joTKkst9Hrlo1Fu1zMY/tMYw521JL3810OnZFW6/spsAvCfuSbnD4
Nmk5VT5bu5B3Ex+j5k/Mb+fcD2KWDbuPfuHHKBMQ9IZ9tnMHVHgJvvZJL1D39sMfbDkwdELRnCwt
3YbU6UsPDg0+rx1dgS8zNG4l1dlVFccSaShWZ32u8zHhcFcgpJKDmzF5yUxM5KJxN41CszQwxo2k
wjriDO+BwoptIGwcBUEHjDttHTmyzq9+47uoPmLdelUjRBc/ou2PQW/nAhCjNt9efcKmgHeau0BH
RQu2pcXIuuFoJEihM2c7vTqF/ktZl9o98U+vbkIUjpyM19wfUixcDnofyilG2HXnEQNy6qmjrAYU
v2H16CYxzs6k3thTyfFDS9NscSCPjK9Xbh1FB3RlRH/5FyZtAb2fyj80ifXHyp7R9iUMtvIv2DDj
WnjWHaIVQgvVc2KKdycvgG4gXptnqOvEejcC8dvzqWhjyNsms/nCsFEdGylFogRSCqUYWs5RvdP5
ommyakhI2y9Q+HeDoBWEfWg9+CWDAGnfiap5IKrgmNUSh3HxpruhXOODuqORqaEuKH5QbFobo0QY
L3fxmDKwBBipC3QSdmg2m5HErxMIrl2fm/5mLJqr4eY/yIK9+h5ILlFdYkhlk5P9ECIw+TgVM9Mo
+WnX4RsID+ekRftqyMm/BvHfdiRSEgqFrZe5KR4itHYkqrRTufVFAXNIgm7NcOlSqiKyZaDorTzx
IKdynkgi9KzccNM15pkIoqfQHmfKMuw1TPaWVr9nkXEivdKnTXIaIyPY6eBKWtMBjGYwmkvFp9HI
W+B4n4xh8ffleX8KtLjZUkxbOwWN/Drf16VerqusPNNwQijpvdecKHzHQjkZXSaHblkbFt6a/Bn0
XFg4WzLh8ODuYHORvUkACmGbJE1EOGqn6DMNdTSgJed50WcfXTj8Kj3ogeMY7TVATjhzXznkN2oS
6kyVxF2FVQCOwnoNNIfIq/ClSDsEM2Ee0LlsqRj7d/PnmTIrOpRud5os/YoAJsf9C+g1avzPhGP2
I+hhhWvJJjFie68Z1o8QU8ahQuhHDxgjtO4RCzf2B5RMHi3WG9YTqGcYpTdWot4x1e0kkpgVPkBy
S3wbJnaJ4xUpHUdZVsNex9Sid/EjA+cPX767FerQGRFBAsIUkhIgDU58pocNkJ9V49kr3d+PUVjs
dM2CIAPGeVNMI1jDfQ+L4mls3Pu+wM5eOmI8UJZEClOm48Gu0MaFlo/WezY0J5NVPBZJ2tyaLEm3
mequRD1IamikTflufy+l4T2VMW1tA1HEiXzVO7Az5VXHG7eHOXxWA74at1PVDVFTdZMWqcOgjq4d
pt1zKcjy5DQ27XX0nChLASs4ZXwDkxURHZDNQRD2/bIUNj4quVaLN2LEJG/TfjqGLtuCNlgDeMeH
NS+lmM13yZgNWJNkeFKGACbJSffWc9mVVj0+Zim2d0k18+RY1gheBMcs8vfqloaobOykv7agqJdP
vNzQd6TPQMTCYVm0MA1s7Hld02qfgFN7eg6d80FqbHvh8l3dBHPzQ5qKu8zJftLZrW/LjWw41ORY
PZpOXd8ql4IZBqxgh0v/XGoeTUs0KfcedaG2z9j9o1nZq1ZU4ggQjUh2qRGMizT5REkXRtP8nSw3
8zvl9tBcUbDod1kRPIW1JnfAzDFbKfzD1PzqJzd6WBa+16Tq5lvth1JhcIgg596KOh8vZkn4CfSB
23Lj5/K9rQpAIUGothpGwVuezOZ/BlJr1wm7WzI/Ew9/AhHyGhb5xZ/XCp3Z6uwcgbfBooP6+S4f
3edlKfEzAjeVvHiu/yUQDl8QmnTobM3gwCTdANVkd7fazh/NQOdXCzHJVcHzmOvBM2WZcpXmfEuV
ObU0sRv5yjToK5QQi0AHoI+MHPmKeGSdW3n+XEn+lVA1W+hf8tXKZH6NWgG/cXpa1tjkKaNowKkI
nt6ioZVXO+VPA011ad0kQlwPOxpKFyMB3N7Zr63t/tIsxlq0WOj6MgyYNP+nFMFTZEClhAZXrLjS
8IOpnLuIyOW9Cwk3HNJy49PAOA1D6pJeon2OmSavI1fDAwGC1SayqAsHeeZvx7zzdrnZto8dcBsE
btM6cVt1qpmVviaj9oe6en0t56XON7dWLNQNbXu0DyjPb3u5yQu8Fm6oQ2T3im4N20RdNQcMEGre
bgzD56yoXzpMXfpI+FU39SczFMaLY5eAVCOatP+5pPXN91I3KKyzDnL/UeuozxbmW4WR8+hI8Irx
ZJhveWtZa42QmVMvrfgQmk7DQELeO1DxVoaMQWr1k3prKDW5iJxf0DYYD3Wc3VwDxD/se+9MrE5y
UgO8M4nu/Q3VMtFRga3tl8Uc5e5KJZjSJ7MEk1JoWGsFxqXQsGnKW18RJfhrU4UWWPn8o9GHAf4O
HmBDC4bXOhDHsmkdyuT2Z9DZ0H0wSSLjGEjq2iZVoxCj5V9d0BE20U1nHH4V/EBFc85u3FPUFYjk
0zR4Ty0QvJ1ux6ggMP80kRBHUheoItWtQ2vfry72mDVvUWBvVNSo5zjvu0PqozljlL7TRBS+gBkK
XmS8Ddugex5MguLb1HmzHIKqVDwhFRjT4r5XfQF0P4JRWZZHa4BgmiLTqVD+HYyqj+8b6FiYv0uv
3uRV9F4M1J0tjcbKckNTFf5nARRpnAzigpM625seMvpMDCaAqtiUxMn5DFkwwedNaZxK39tZAEvO
ALfMsyx76hF9dM/sjiscfnGq6R1n/WVlaTTBCRDFU0jg4qqqdW9n29gp9Lx+d4FSbixbWdcwwDA4
mOljU+vHjKn9ZSS252G5iXyAt4NLNdgmyW2dR0O6k3of3i83lusNcycLoyyrbL7qYYSZuryqX5Ld
otz6jc6oOmqeMK7saiWHazbfeH2qTmYdXUN8W9c0Qo8WOT7BVF2HBHnAh1l0Y3MCetziyqqIONSj
8brcjMWYH6Q4R+b0oZzSo78wRPrBN4yfQ5SF99GMBkS/wq5qCY0Kmm47KTO/Ggbk6LrNmU21fnfU
oum11xxUFZZVbkaVjZux1/WrF1b67I+H08m8URnmbpg/PB5347rca9u7PLAIWPWai6Xb7bVOJrKu
JZd4yk3JvZFMxsmmk1wPkJT6arJ2WTxle8wulHnnT7jc9N4fGeC9STxGv5Eor2M5PCN+046m65Sn
CF3TMH/suWe/Fspg74XuI51bxPR6Wt5ToyeRHo3Bvh78U5lZTxVT+aukio/uLrTZI234q4K64zlR
evd9WBQKCLQH9mwVZlCGp7FG98HFD7s8STWUnhXaqNqMNvijhG6F+xqDAD0VZoHAC1a+y8+2BKuf
VLCPMK0Gz2VUN48VZ3rDmdHIbsf4Jwi3U8RwV9p4tkLcA77jfiYUy841zN0EXvONEam16yIiCKio
PgeFbt+ZnZDXNmnuK7PNcLEP9HtF5Z/rmk5MWHcPzALSZ0U7cw0di+6O68POHu2HEo3rcdSIqUHo
Z9461T13murvjOhVRKJmborZFTj1n3oahnUwgI2hw9g8hyaIboLxhk3Xtc2zPdruJWrrX7VWnSi7
q/sc9/xN9MZFhhXTdkMzT3nRNqugzt2tVadM8guNaVzptNfADu99xRIp4UTBlbBu0mTXdW73KIg+
fSah7ZfnTyAWckZnRN+AbAQVyw8dqHNXGvtWiuRFtik++qSwt7CJ9i3Bm4+OmjmyxSDWDNucZwhc
v92IS3Yih6+45tQUTewW9Hg9VqjnZU2h9fASCjyAQcWMt8F2rFDYlRMdbDJmVhZ7eBf33tYqypGe
QuauMXug6fLCfWqm9bFxjMtk1vku0da+5TJJxeIB2tA4B739WfR4WruKdgmT8FUl8GYVEqJFXIuU
BqXYjPQr9qINqW/EzXrMjXc6pQCMGoXG3W6IIuCf6XKAkuirgwqJSJ2C//FxGOwlxZvMtr8s29z5
U/WDaMf1ZOr2TtNAxSYJXVcHaBKTIxiOfOOqO2uQw1d21J7CHNm81DsMXkgv4pjSyBiZ6C6dTpGV
5tEDLc7IAuqt3gJfSyoKrj2oZNg+W+V6v+fvIqmcfAso6icYhbtUh1Fj/epB5SE3oUUh8Ct5Pc2r
dKjead7hS2Z/Dh4ghT4OiPvyJ/0AP/vsmi7p4onlHgeSWvDiehjjXKvmTbcNgBxOvShg6mkucRF8
WbtYD2AtV4fG1fG1Q3U33e7WAkzmVA5fpUhmo5Ifb6wGI83oZi91PIIdHT778Vwb5Zdf2hZUcaT7
po66OU0u0HrOspjPn1NNnXe2x9pDy8mG1GzIK6kDa3X4IWe7kG9149mwBTZ4ghbQJxOJYkuTD1JW
LSo/Wrt8gzGZfxPicI6JBmgXaBpOTF4290MDQsENfAO4e7ZRrAWPuXg3fPePomqFQ8SWnBodbTWM
Ut619XAZmT6AHBqefAowyaAssjMhHEi4kSSf0gquvOS99VN9BwRabUbYFfS9zSYkOyOaBIM0jL8E
T17jmgbV5GsnxxO/mRsB6cLTKAaLkSUj/p1rPwFL3iZpmexzjYmyFelbwyHEkAtPQqE63tEvxbCa
4+AoVY7GikK2Mz06bQWSAt0gDhZiLXwqE8Qzrk2br5TEqQtasjYF6qligj6sCeymXkw38NWrhBDI
la/8x5DaCZU7A7cQCSertLWTdcJ5cQ/AX2xcAYAq59wGdIT0xyjd6O40MRKPn4TwNkmGNMDRUqZE
07Nj9d66Jk1+TQbXQ23rHm7IlJ98OD6YhfFsdvqTJP09Jeo4MftP1YT9URbkgYS0yNPChQhAox6B
VvowyulHWbmQFrBRc9bxaDv6cxCdXjb7sc5+6hQlz+hhX0M9RnxtN6coD/+UYibitaCL7PCHl7b6
7yHCYu2CBCYUAqDfRLpGHcLeIUtAy3O163wZbl3F1chvC2xrqr+YKG32WOGeRfYuicFWEracEUJe
SBqyLcOht7aJOkKXLsKXXKuIViD2ChEio/EAVcmuMvxXdI3eFtEIqUsVetuPUEN+0Abxe92T3Iin
+hcWMkIWfCa6iXEIZTajnVOuaT4Czzybx4iY7iPIiJieQ2NlWN3R7IoBtxneNGzhq/SQgSE7WmOB
m8eQmG8Hc+afwSqR+iUvYmdPkMPXyNiK6BgTB/msfmjz7h6kv7XOaObubDHEO6tLN1gFnqhsUdIi
De5EeNFrwmR6Nl//FqVTEkIEzY+2C0zvbM1FUN9OAERoq/f0bHJvoJhgM7/EbUeXCRfDaxGSYlEm
7c6QFRlwuuifw+k/2DuT3ciZNMu+SiP3zOZMY6EygXKnjxpdQyhCG0JSSJxnGo3Gp+9D1d+VQwON
SvS2N4FQyOUhuejGb7j33DMKueo4GGhI4kQgPsyZo9JvbAhASnfkdNUbFgTPJHGTYtrDn0CjVh38
9VolxPaHlLj+QtfgliUAtRej9Qist9pw5zeSEgFnAFjZJ8UdtTzzBYUzobzOwClGSYhF3/gVOvSf
BWUkqm15wnUobxyF2mcl3BnS3dKMlPsxf3en+z4bHwYNVZrzh9z3fr6fbZwdomVGmzNbi+A/cbGW
IEttF9p+kMof8ZqXOZTMjQbJKNTJu4fYXYytnNz5xkV1HzvDSvgmFHckMi+vmg/dpuZunvWHQky/
DyXzx8EgUi+DCZk7/KQ2AZQbf4HQoN1tSHLkRjLStgmT3hbBh7Dqr3KGzOJV03QjGvW7KRnSdg3h
0oWHbjxzkLRjV5qusNUgxV2y45JJni7BAzUNAJgG2vuz6QdvfV/eWl67XLu1fYrTusNLxckuUvKd
/bgcSXomZsK2nUi2RPoKj9GZGdOfNRK+pTCPpm1eYi+OK3Q+Hqr7xWT7NyW0m+sf1RIyMc2FU5/9
Rd2TH6H2TtY2Z2/94/sh339ryAM4m4j7fMnFvX6OaK8/HgVzVjGyhVDM7iLP8O4mFkyzsDzm0MJh
ly6C8OIa5txYPRlBBSVLFtDPXR8HEySsrn3BcOuSUsDErhXmg6hHLGh9/Y4QD6fCOH/UhhteNfqa
k6/fh176OxnGMao82hv8ihAEVo8IIfLN3vIkc7jFYwabBR4/aRYe2yy5aYeAJoTodX9Z6X01qw+Z
dmdGjfdClIp0ENJAajuOROAe47h7swrzlBpt9mxVZRhZCxHYXi3JPo2dT7cFZ+j6ZDwONtnkAFw2
PePEoJifR4wFDJ8NwuZsKGCkD504+RhVTphcXIOsbxA5NgXXdVjcw9rgOYzh9A0gtQCf7eLQ+sQh
mO0aA/9rVenP1O/VtS30T78Fedkb6CmX2QGUYYcg8szO2aSQDGO0K5uApoJByP1kBvqxTgPk6I4J
bkOg8zfTKaICLQ5NJRHBLJ9dkk1cIei7ija+BwYPIsp7kD4sOHQslyUjjNYjSYuoZOPdi1WCOBeg
TJrk3BtwU4aSjFtkhVuf2QlpjGvizsgJPucAOuuxupkXQQZ579ZHFc43IWiJg0uzZ8j0LbSq+gzc
ozp//02MtiAxImizQ+4pSMxuWHAfnLgov/9KFoOKujgjyXG9Ur8/Yw0DV+73X+2ehtfyBoKx/uuq
/X7g3z7MVHIh9hKe5PqIv13hoSfZ9ngBLJlg/s8LG1ZTc2bfhKkhhhx8ENI4fP8b86hrlLxfUB8Y
N1JC0FvxR+UQ30Q9+mx3XLboHLsoW9eCXTZBL4cfXdXNsQBXvdJOZbkUeDQkiGFMlux4jII9iqqf
RhmvKYij5+1se6bRNtI3ivHqyA9cU3aQd2wzPigmZeyyGC+9QfSSMnW69fN5lwYuGsdy+SJ3Vh54
C4INW7AGkIaCTSyRWt8m5CxvPU4C8muan1S19qTrF81gzBi9cpvj5omS9tZR4pXLlZ5eFJRmYy0e
inz8FajH0ioNnEQgKWsbxt1AuAiLDI8BBY4RLwkeU2HLo4n2Uohm3jgZkZu8G544kTepxsNm8vuS
farw0fBWKNwzBWqi7X22jM/01d1e0FF42Cb8uaoPefBgGeKTt5LNdcUuEv0dUUJyG3ex81BbRGuB
8mgiocKjXVankQHlxmf6DnPHI6IZ3I7DdoetLXm2U2lRYU+YlRyV8R5e3F3ixPHl1R7wzICwhx9m
lf7O1N5OKvyuec0W18PutFfO6G3zjKwEwo9iZlswgefA2CdVaR56va9ZytzBMd4kAm5YXLdXjVvi
fq/fdCmriyqIYuez8egmV/5kflZ4KqgOFSEtfq4PNRvEiae4Hiq+ytbVYUoHUgk0wmhh4YFohbVv
K6xpgyJ9uJshgIzCJP1WTbuARVRRD/2GgplKr0ZVOXXzxp0AZ4VABFSG/KKoyfEkK7PfNF5/DJLy
Uw0Yfpe4uOHN/9WutllycV/mZcQ8lf8SC0dtO11j/TE3Mqw1FDLWV9AZMN7V9EtTw30kJbNqI3wz
2zESOtuQRzZICC8ydNb4Yv1WC46odCw+48p9dvq5RxssbjMS7aAdHSzLf/bFhzQJ5SkoUxryszbj
oF8K2WCrcvSprDOB+qgNtmQ9DWeWagcLwxeAR0qygGEn7W6/r4gNGUhcqZjyQNfC0RqwKkSKFAXE
zm6qTD4G8I5ya/Qif+jf44LuoVpzccxAtLjIWQZObwQGpZvRzMZj4lNGqw6UsSqgLwj/aKdvHH2/
Yyt1L+Cupo40ZYukQqHIcEWleyRvBIhjEsSgexRlj+OM19xK7xbCyA5xAnm89MWx8EtSCKyA9a1b
gERnHoliTtTn7w/Ze3KwsvWE1ljuA8O3z8z4GAWVms0bijSiYnoCBnoQORqOaesCGjAKODCQONEf
KkTFjFswYcnp7FISHS3loC8HzjnNAPRJCYEavf6fIz0zj5sN91hgCa0ZrfDNFMu5yvzwOBIAZX41
zvDE8Dbfs99tiLeqnfwwNdnNjPVi44cZdU3i/XT7yt0Di93aYWigtLb42cVk0exjOCaFjJKAUxBb
DrCM7/8ByFV1ouVYA1THc+F3qyexlOGxD6C8kjWHNosYFDfF7QSO2o3cPOCiAGiINIKTYRTqlJr5
TA50kO3BN7pgTxgU4G/ykpFgm/RsFjloO9xlhLuQ0JN51P69EierMl9lBeFhWNRTaRi/Cp292uEY
cyO05n1pt3cexQmVIKhaI21Qdfs/7CJAdB40RDwwa0IXRm1K2UlPTHHtOF4aSV09mVoT1Geaz0lS
RFYyZ4cJxqjbrTY2j3PcD1OX5S0Qs3oiStYM3Q22zHGbd+7OZA24a5UL90fT56dfsrLcU+vSaubf
nsSMeqaetrRD2U3udvZ2lvp10VQQLpvGwuv7h1I2dwW5KTlWx8n3/QMIaCcSr0FSiJ0O9LtXyVtF
XC/CSX5cL5CPYZMNN0uvnrCx06C4U7uPa985pDmIAqOCwJOgNL0eFvR/1cw6PgkGD+BZfUFO4iZB
e2fCFK0Wo91XffJV1dzvCzEfKCEeHRu+Rx0GE95ic2eEwxc0lhDECZs+ZCAzevpdDpSXAtfG0R72
qD/9LWIXsffbIb/OQCSjVJ12rMlu8NfCgcm8J8cHsbTul+3JkhxC/Y8O3sg28XpMDi4rccawE9FK
dEYSbaaxAkeKCQKMFemSfWuxBuwlq2rQc6ZfsJIvoDrn7UxQfESU1JMgHecQa2ONnLzCAzaiIXio
kbpsGJpeqsmzIESYVzrR426i3IQnydZW07Z4Fbkafmrt+9i/Z1Z+kQ1OY3/JP30hEcMT7R2Kaec6
6mK3xpuTJ5Hd2xs9pLdpvDyTG2JubIu2A4/Dc9Ic/QW8KWY19ArT11KHPzM13ib5cOqM4gVg11W3
jLdBzhtLwmkeEdwwXDNAYVT0H4NwL7aBrMENCr1xvObLto+SPCQcOYDfZ/gVQBwimegTKBCQySPy
IdTn/kScAA5ND9PE0c2Xg3DQhtsNtGJP2o+1Xi4xMVl59ba4FhA5v4cSizSRpfiU34HbXDU143UB
436Ttqv5uWBs1NgBJJsq3dJ2RYXQ74vdML+OkVPiL5BTAHbavEVJOBwrQ99ZTvoRlGm7MdR0HdR4
kKqlOWRTdWBr3UNgJCvisfeZLM62dSMzXUdu6F3oOA1p8XLo7qdTQbaM0+K6U+WPekkQVdf+j9xo
k91ABiH8uGLTuJKt61Duk1xeSlO8STmigch5IVNP/SBl1CMWu3huLXFdZfDuY6k/4lb+gnZ3rXJv
dZBaD8Tt+DhmnJ/4AffKHrPNPJj71PCGbS4MSLCTsSsLULhz+lBxrDHHwHM9piDMu8A6FpmN37y6
rUe/2o99csPw70dGdZHZFAeqlndmsxMaEEpbl0iuiueUyRuRNPq6rrudkDj6mkb+qPLkxRwCODGy
vC2GZBcKGNp9+1M6bFFtDm7WEN1+Kvz0xIJiL11IrI0klXC4kr4bg7QxHuXk97dxFX5SVpI/VKvy
2MuRNALP6hg/TZF0+L896Uw7I8/vsEaBuVufXcHYp8pvB7Clrv3h9cBlGw5fJuIi+te1m/8vqsyP
+d8+uEn0WZKOfz18Nrdv1efw7/+g1fzrP344/OfHyWezCib/4YNdPaJrvsjPXj98DrIc//rvPP8f
j/zvfvJ/fH4/y5NuP//yp7ffVVZHrDv67GP8ey2mZa7ayf/59//BH1+4/gR/+dN/lG9J8zb8n1/y
h37T8VBbBl4QorZEk2k7f9NvOuLPbLKYFXtWaKLf8BGJ/m8Bp/izsGgVQ8dx8WKg0bT+TsBp/pnt
t0Wuum06AdJL718RcFrWKiElYEQnTX36/Zc/oXriqRzHZMMUui5y0n8ScKZeATrORJ1Dzs6KGcf4
RZJOt8PLhSo+9qwfbu1u+zb97BOjJkVFeRcMnBH6Cyfp9U+ETKjt2iuCp4h3KNRPXcIU1Z54Yghq
RnZFj9ImlNLK/El+D4k96VIcukD/Mh3UPNJc9vWkzE1n2+WtY+hXZpf3cOo1TBiYJ/lz5aXTg8s3
EMU0N8EkmcNnoXPSnrdv3f7BRDx10/dDvR1Qa27NvN/MvQqu1VBp/E74ETVSsLrAFOsGQNHwhdEH
kagd9lmwLSE11IsDD6Z3MN9IfDDJGhRsdUejQ+XQsnnaT513qOIW/ImprxJnGUiEyggE14W/lfR1
ie39zMPk0W6TkrFI+dVKDxKDhSK2y9RPbIf+VSzKErC4aK7TEjNnRpKEh2Xo5E20s3OXQ2LHqHhO
h/6MT62+sdL+1xJ8FAWbbZBXQF68r7Wvv4ILvGBppnCsWR/mGZjy0f+dWOwrhHdMiaFidpvekvL1
kc4mVMJxdYP3GO0cHyRcoYu9bsab2gQ9X2fmfWZBYcEqxQd1dbakwfJ/8E62PbZPCGuIqRds+Lrg
oZ1Jrezm+A39mzyNaTbdTsoj03R4CvPZujIqK8VCow/lnDo4HFZmWUiJZGh9ALoi9szCyFNISGPK
mJYwSkHOlsIrsems5oCY8O+wTQY/FWV5NKjMPVnCPBcZSfIT9+1dr7Nn1waI0tu8BrbHZACZ7NEJ
dbe1CEVQrMAJjRGYZgp9EAVXZM4FIAf/1bKoDfMgpadKTfh3k/sw+Z25lXQftFnw9NiTrzKpL1m2
3JmWFc8y693QDjeqh01JNTuAHkkJqUGBREfnQlIoflTS2VtDtezHMShIwlxxaN5z6ouCnD0BYWTB
C+XBpNgGbofhovrt9VGSEMo3jwJWDOHVmDjJLWLJvEOPy+OaBRuYsh8SwzTOgkgW1xwXptJAkXBC
gDlDY72IHlneMe9gzS4LZgiT1BCSNW2VhcyjzTLSX5aP2JHrIT90q7AA4+nNkhkvwoWKQCznSLO8
I67PBsvjb91EG1SFtOMOvsUToobt6BCTIOe3kQFj9P09OKK6BCIBpgLIklhienKPiZe3WwQ4BqcP
28guo6HjOeu2v1St7KKgmQfeudAbyOX2R/2rabD5eA4Lko6FGUXzZjHe6oHLjkQhmHMF8LKyEL+H
vu23viqfTGq6TRNSpTkmzxW6atq2RfWeyGaLMP2uDBBlr5/u/YZgcILbBO41j66TjRbNwgoR7WY+
P5p8fhEJJi2kRWROWiifNy6x3huj6EVUh8icXefJxlDGSx1vLQFaSKDNnoXnkwQUZFGnofMIk0Hl
ZMIK9UFnFbhGRd0Yh2VkxWx27Rcq059xRcyTT2AuQzLkfjmZgU1JwRsHREW7/rvN5hSTXAjKIH7I
cf1sGuUgcJ6Jea5RvtjYVE6ecMFvDc1pmAD0ZKn5Za46diqtlsY/i6oszw6xUzyyJoE8bqL5HEb7
VAxNipN7QU3dzfkuINhVF/CwjWZ68ViEEb/JdrFqa3UkBgm0fZcW24YoHS9HQGqvaWrFwquGc4WJ
aT6LAzESSI0K80CvRwU7usRgc7qlWpfXPki6llzKOZfZFRjSc5yQeGktqy8rRt1sKlA8Y8ikHz3d
6psDNahR70oUMBLFpVCI5dlR6+PKIw8bH6hLOvfRVH0iWUtuLPwDdTeX1/gD+G1xgHb+QMik+dst
qcSNxqfiN++sbP6JwPUdrd55sOS7m3iPAZ0UlSBBP+UNbyDBunY4GJn7VCSkvph6jeDcVcYESqze
ayrorVOZj2ar0O2MXKFKxFe6Nw0M/yyXyNkxCeL2nxX4aALzBsauOb1wVm95AVEHSfjL0jduXIIo
t/UEhRNbx7ElE42cuZ3M+me/Fubt0F2QWRPcrQbzANziukFBVILnBJwEytgaNMPG4Vo4bA2M+iNP
h+yOy5b8RWwQLrfQLMmyJyMur0wfmCJspM00LwjHyWRlZA7agZj7FbB7Zm8N6sJ0dvPUYGoNxnMl
uHdrozdoE827rAOB4xiJtUt+pYEHwqZx2O7gXvQFq5e+aFdAZNLfecsNEx4480Ycb2fDC6DbWxdk
mj2Sq1PRkATqL6HejAIR8VB7p9YyyxOi7Oxoj0BbaqegaxH0otxDXwOWZMm02Nwp6BU9KFRENBrZ
3jSNd6ezf9m2/vLz8G1WZKEGJLes/zD5Dt7dsPUQ73MgTQbQHKOzH6zU6znYYGo1gdpKH6rLYhBJ
GBuMJZZynrit9IyIevUe5u5HoEbkMoFrRMLyWyaNjGFSPR4n2wF/qdxTOofM7NvfNk7RIwMPugBm
lnC73knksKKsql8qY+Hn7dFdmckplLwYGo8X8/Nx5xBEpUoKjgqdHf22sXPAB6BeRY4TXpSbHPm9
ncBg8NxxRXIv3ZXo9c5YFRUuYSfbKnHX8Nzs7A3+W25ae0hvLHS0vAoXYn4Jd/3oEfKxX7t2NHNt
gxiyZERva6IYB6OlIaoEk7OfmnErLCNnMcMrWIoE/uXYnZzhywmYjXm86TdaNQ9halcHDqJyl6T8
13lloBawBwBYE/0IWtcdZJCGk3hg32xBYJx7fzy0X32srNNaUG7sitOxtS9mzgTLYQ0GfEntdP4m
Fj2efD/FyxO4TJ2HpYqgL1hCvAQT/tk6gwY53ipPvPWMuO6toD3VJFLs0kIm1/YKgqysGhOIWamD
oX5zPA2k1uSUZY55nahQHrDqmTg8jG6EaXFf9OF8jZwXi8yUnpOgv6hB5fjsFdMQBeu6aJjuzl11
Zivz3C5+Bxg0vYHrMF7VDegp2ZEN1gvs4rb1xDCceYEy7kIxvqO1fiaIU22YGo0IjKS19WVjQAgA
TGd1ywP5H/XBsX2xMydxyFO0GhZ0X/BVyQM7jTHqRupXH5JUVMwbG0Toaaj85zaz551hBcd6VPwy
/eXcWigug1JeGBtO+5C7yqEnq4nthN8dbFuMe6QkKAiYV8LaS85tQ6oi1EizspJdbOMmHpPGR2lj
kuZSjwGJA/1hkWjyei79rg0apATsZmFdzHa9zxJVnDpB3rLwp8vseOMhY97E6n5XLASIeNCOaFsD
sbWrto3kGiNsBli6eyjqCKrMWx3490VtvRSBx8apwLqVk68QT6jRMsZca0JpKtgXO5lPVqbst11F
kCFEp0NlMJony5Q5PINnNZqvhAt3OG2vHRDi2GVYFOJr585ePicFvE65BpWNMZduniTmpjoLwd2/
AunEMqO6dCO4yaxLWM7WWXrbesNj0b6548AbMzUUrg+weTZxbul6J89vF4p5SjmkLPxYt0Hrq93M
lkqMQPvcxnxWcfzCXuE+c7t9O/NGDxVjbsrzX1kVJOgGCOsgrOXcEJg6BwSy1Yt+N8RQsJFiEdjU
PKggJQbqXPUpjOlH6TMKt7Snj4QS346OfCMXnqOIeSoKEV4Vrzj4PsXtYBL8FK7G7WCdamt4i50R
vI2yAqoMvm/MquzircR2JdtHvxjbI3m07LaL/r5SRBonXnySXfaFjoogJU3/FR5UG7w7wuwZiOW3
YdkhHiQ1asPB/d7I7hSM3dlzY1ZUKQydyn9iKMomNejPC+ukrddV3alssQW1XsMIsBuuLPhnIDrh
WInGuKRz8UxCBp9XhU9Zoi1Ky0RcJPGJUd4GzxTUrHAwZbDOyN+rkFdvMZXaZktFOQ8S7RT2yQB3
DIIBrr1nhDsyChO/vMo9666x8+Ngmr+cJLtKmGLu4XztU5vo5nLmeELRYDXEW9TxqtYkiIZrVzq2
3NUzCaLaTK684XcamGiUb00fil2abpjkk8VpZdaVq9V5soDlyViexYRiBKsI9EIJFC+oro2+/pEM
gqaCaCnZ7IOxQZDochcJM/9ZK/KUCNi+6xI3idLFZ6aW+2/EgNqbShP7XFj9YbZSnGJmX+xbhzws
vqYAdDAm+yJ5jdV4AyMOR09IlBRNz27WeIvyJVnVnG8zJrCDmxW47JrmpevG5Qa9JArVirWTgjm/
Qgljtmlk1uMFw7yljQLWCrmqpChwqw+ue0IoTp5HOep3QUxqWHh0cnLRFDmcxcKqdD1siJFhfyV4
BmiXtGiE08htqw94AQ4qvG1pGY7cFR9k0LdEBHmPMXEte+hTL16OdDRhJY1+hVvRgFxiJxz7zs/8
K0Kls7ND+MCONYLyvi2e3T6AJLJfqLgUac5UA4pY0cUWZ9xvgOZ9aYGNzoqNOZKGgG+bRZGQN6rN
nYgpP213jjp4XB3aPqyHI6OBU9wX6hwa4nnqq/LYBuw2Wj9FHd/x3TOs32RaW3tPBVd1r42Ddlfp
5Ygm1tGahDGIJQhwWDsqRDLSd36ktGQH1QH3ti3jjX1PivLKM2CclO4ur4Z7a1gYKAIQMVG7EEV2
IXUQ1iXmpJONWLudymzfzQvfOkccY0Cr3mS5U2zT2qFqiNMji5FTnxqHtss+LVO+5t3wbiGoIg0Q
dUc5LiREaICM5E+TiYtCtrOM35kyU6Zt5osvdfBUx5AF4yW7Zda7jZ2ArC18PUSmztyfvDPI+Ag5
UEAlyzsixt/ZZgMx8AhWSG7nd03sTB8uFmPVGF2NIDp9A3NFUDlC8e294Vmu6RJu6pcnTE/IYm3n
VMXGXV5y4w+qgjM4Mrq2uKU6O9XMZPeZdycm6hywWTehBiffhLQYtqe6e3vmFbcqvruWIBuMuDsN
15eUsJOM29thWEHio2GgFDzLtrs4SFqvtEM8augGd0FFjnDQD9V2pOkgIuVE+sgzQVO7nut6M84D
aAfdENIeizN6USyDMkqNotr3q7CtmfNDWA6EX6JvjqfwqlhqkgEwNETAXrDJW1eqrtNTSY7Mrl5t
MoWKN2rKz57zAOdJn+JFvIiZrJUUVTSL7cyi4hx2VUfQVlByJS/5veMQ3YWrJyEWc82FbAwoefPw
EdqhR94t1FljZijAdXKYiAaNrBK37QQEIYJRGyVWR70YIjbo2/KrKet+zbjENqhcuFY56pzFOJgL
t3TJwkbi5R/ysN+79GTOIG70uE68jLzfLkPAkdyO15gj5q1bWV+B7yoOaRon0qbSY44mdhRdpEz/
TsYw+hc7CeANClB6jr5ZdPY+emw4A8DCVs+8ngC5mQadGEn0Nugim+kVJc+8+/+D5v/WoJmF4f91
0Mxup6n/adL8/TV/TJo9/88m7nsncEGk+e4/kQLwkHie66HWYdAsGGn/MWm21xk0/IAQxoDrmaH9
d6SA8M+CCXPIv2E8sIPQ+VfmzGJ9/D/MmR1hc96bqMkdJuJwA1aQwN+BAsjFtmbS87ooVayOy968
agouV4TWap/VO+IvKXPsDuqwQspU9frZa8jNxjCdb/Ej702R/qwH/TgwukVeQHVYJ9Wjal3SCTru
BbadXtxvBrVlAU7tZoveLrifW6IKUO6QOz8d4fAP+xobq4nqxlSn3rXHY4OpzSe13TEhe4Z5fgrs
T3PonYOtqjtHlBwttn9OmUtgB6b7rZYTuJtxX+YTe0NzeWsHhR55lQYG9S+ASxXL2VNQg1532DvP
efCuKpClAHmKVax4R1i8JwfUae1sR2kW7tol5CRIygz6bbxPLUo9JgKRXw5ogefmN2iBk2XFv8xw
SU95w7qNfgLZssaP7S8OY3ApbmqPsbJRFz9nQSUuc0qe26UuozEY3kyp79pBEFk2w6kPWBG2yNJ3
agIDFxvNg1uXHrikeNsq9Vbr2mRYD2ilFuIzdfM9remT2xCvO3TICNvpabR5YlsiEk/iqKyvUwFe
poNDhEQ9Yc6BIqv18c7VZvGgOra237+vJZjuRuW85kPbHIZ6GncDYIAMm9jCy9pNPjmkSIblfe1W
S5T3aYdoJdvoPmSFL4t8O/fhg7Dg0U6G/zL7fC4EkxaBHt6iobA3vocxemiqa6dGK7UYxD508a4K
xxayMhE0ffY6GordXWrisDiYlVns85SZn1mIM1nlCPZEwFxsaZ84uGtaO6LUSVvA1sDNIU/2JQZC
aJ+kqYWKW7OwGZhUCKljViIrWbgpzI94NH6jIb2qSERHuGT7N6WbEh2U7roObqNrNRZDGBQEq5uM
07USVYsvrLhMeKw2VuEWBDrnI2ytnlBAfGjLlDEb9EAcJugfe6T37nvZFpeMLWARkN+wgDQVqb93
en/eBn52KFQ40gMuzS61r+Q4R+yj8RGIOUdR/lCEljqwkggw/IdbxgXJTk/Lss2M5dqSBNqj1YQ2
0bB1TMf5UJhkEdYhDEHWWftp5uVwSyZF+eQ/Kn2HdOijmsqOr+KSvptStdZmCHq/MlMTOMY0bbG4
MMU0R+OJKf57MiwfHVG+J3beV23CZk75P0UhV/kz3xB0zRr7UVTOipq3wzL9NmlkJ9bUtnsbDZ9V
M7af/TWEyBdR6zu0Nuhj+a0CJuwwAFulZe+LwbieG2weVfA6Lf4tuhtvF/f2kbTrnoBttJ7T6u9z
m3Qr8op2dIbPD/ED3HYY6aDmdr1Kvfm2wwz1T2OeyyKtrsaCsCHCp4lZFTU9EakFlGck1lWGfU79
L3ZJ4bno/ZQRhHD3cA3CyGfAscOxzc7DwSKZ9C8slMyzURAoKueAyaN8Y+ZLry8RIU4hqia5njYZ
hrqEHf8mXjnsdWlHjOtQWVkkbwHOCCPMjls1QeGnPbpdAItH9YJgpZ+dKLbnO97EHwXSwdDFZw+i
mSZs1LhCMkQINt93PkBXLBWbGxddwtjpcw9pZW+kzoe9QqCD5ScBfcAceRcxSKqZ4ogrNCfQKVq0
UJXIr/pAMIxvOpRCFZIB4ynobH3MAI/s2rm4mRKJdbmKCfNrvPQsee14b3wmMZPcLAEknVfizgdn
jSSP2HFD5jejodnPGR1CQg7mXinK70a9irgBSC3Q5TB45bnD565ppj33GfC5zvjc1H0Z5bVG+6og
1BFq+n1VAkjM95hid0ijtsXYYYAmy6hvPLzrpYw3ddKwcsg4An350kwoO/U8B3BAGpYapGSzH7QI
KyHtDaYAy2dr2QXB9My8+5G2d2ZeNCFbm/jZi248VjWZZRJI6hIIi/zfls6+8ka0R+RGpRwmrmh3
iClH4IfcuvQcgSmtGenJ3UjMHtasmqQWv6NlXSnGSgRH4g2PQx//riBabW1uKJFhFVd1V7wmWpHF
lI4XaaUMeVHGNk01HTDzvxRwx1luoGE0kUhiUp0QJQZPuuFNNmiiK83BP0B4ODYJQxF03A8oNQ13
nbOzo5G+3GMqYIpMjuMaXVnafkfTkubRMv7yHMbTDdCBDqk2c8MXy8tOLErdDqawqX54uDoOC2Xv
4iIqtFxk2BVqLPYf9KETpwM0t473jdEjAPpKHERtChl4NMqbnBdjiw6IKwrlSDQqpqFlZsNBqbyd
8gKyZ9u7qUZA4Rd4PgllYpERfJDT5qKdrR9FN7a7vrECLMzbebLfFuVyItrxYwG9a2NK6ndn/G24
DQfhUH921XgL2Bjc+zBrdGGPRmOTtByUfpSRXwkjenj2JjntU7mcsgaMRE9I6Zh17V4J93ehOwLj
EwOUCqGHwZKYSF7D27inm/DpoUGWiEs+1s22CUaC49Ta+KxGCdIys8YYt1N3chU38mAxf5XE3u5T
51PbVsFWzun2SrPJ9uFzsXjR9qVemp95W4y/CL5YB+JFdfp+xDyHFTNWsiOKSRNdR1SmU80GhxKZ
yfW4PHRhjOiNhTqWIZJiMUZA4+m5vWur4a2wGNibeUvT8NtbQ7xWer0sLYaDcf+MBhyrTaWvMoRF
5NNkuHnz+7GUV33DCn5FlEV6G28RPkb9hBG3zK1hV5ImtAkg6TPSUAxY84LGmVO3KtjXSZRECEBp
obgUfGOvfQ6+2GYHzZyz86YbpP4xs0xo7o355uZMTwAvfLiSZGaW/C8DESVcjDSxeXmhtKVXV1SE
uY3+GHnTWRnicT00o8xlbWgY/lkhLd4DLiXzETthVOT1PodVv88Ciqy2ca7I1kXfqzOQl80mIZt1
03n8WhgGVEdfuSwQ2uwUmyRvFzZ+q+611WlM6G3ZHFJvecpTDfGS9ayeTs1NqeZg7+bxK+SGNf+u
CVjrWtuZLdA299oPN6tyGB9QGGyqr6BelbdhdxVOo7sdu3JiX89Sqiofbda4DML7FIvV+7RQpoz5
8NQHuj+3g/mAdhRjkIqvY203u/h/cXZeO3Ir25b9IgL05jW9qyyj8i+EVJLoTTCC9uvviKyL3hsH
Bw10vwiqqrTMZHDFWnPO0TANHLCvlH6cXRhXo8mriMpPyRAEBEVkvf08Tqiem4VBUYTGlgzuN3in
nKKJSjjNQjSQpU+MCOvQgn6Sdq3athYXxUESQ0I3OJkAplqMzDq86CuuwgGOYH9vRg0pOCElHGd+
siLMh3qc1KGRemA08eEluMR8SIgbK+v+ZMp4bYO7SGPbCEPhugsweOqQOeOeB4m6cKbPjAhNfzqW
A8OolDTiYmh/5g1Rmsq33yvp3QNg8MiUpkQ7TMhfcQG/y0GqI2kDvwqDpVvmFLV1zLJdKWzT6Zkk
NUk9w2ofUoRgJGekQu+Ydkia76cNSa7BNpJh+FD+ttRsk00Q4FhsdeXCYB72DVXGDCXaGSty2HN6
luk7olT73A6RWqkNQ6iM4St1ZOh0xzhftvyeBrvqT3GU3fsFyuImRYOXwEvAUBnb7Fmmik+OgQl5
33CaJ3QaRWtjzWQNX4fK+2H3NCypbxZoKlg3MX8GU7DGHjOemrb84/Sleyez1l4jsF4vVbeTIpFv
g50z5uF0t3Sfanpule09Mm5RB+ZRG7eV80Z1JQirYSqP9tjdj6Vx57RLC+WieDY6bWmB7AStvduk
DTacuMMPR+7HtrHRoLkbo6nifTLzPUeht54C4kaTJj21JD+tZsK/knjirBxUdbB9l0t7E+xT0jcA
nxd4zEf69SbrQ8aKUkm/WgegzLSuwoIOA1Ay3kxGi8xdXx5bL3LooBaw/Jp2M3d5sTasdMW0A5Bp
w94gZXRZeTu3KV4tNpbIFdimVDkDBfpl3xuCLnf/mH17J6VOljCDcl3hW25cJNiGXulzNa1nIzuU
C9EQRpIS5RwxVSpe60LzrUnV2MKOy0OuKZWDNGNAUU5HsI62s0lifu4/9GAnyNRpmYpJKk4s/0h+
qLhLkiE19g2W2EByMjTXqdPV+2R3d0wB77HtstNlCVnlEy5EcJHWxuimF4xOWMa7J6O7nR8swQiq
Wd6n8uSLEjKuJi1Rqa9NG4Snpfrz7Rx2GPqTo4edYDwHpGqt5RxOSALnvb2Qiio92IdNBu4uLadi
1xnexe3wmHBegC+at1oztnZy2nkdYhIXz/gGGTj+IwC7vANNlW3n3wQ8p2t8vz/GBjxHUy33Peas
TZZlgFUI7JFBT0FW2PAsGm9j2MJhY4jde67ndaBHpaC4fvSj95YzofRrIDppxCiUIS8FCFdQ5HBw
gmmCFyatyTxY+A664JI8RpBoqX56ni4hVM7GJaf3q3d8quCEqxA7CIM6K8jMRxNUwHpC9qoMsEOu
tYnCetywAlzi0PBJizOfB8HsztVRz2NMuBxmuF6n5+5lzrnnGJW5kWcaGYg6uGgwS8ds4gagJOw0
Xc/pskUmz5zMB2YNiHMtSvL7FigIsuTKQy7HT6brJ1stxhFBR7yBwYipsE4ugq7ntrSR1y58W0kt
J4DTN7ddN8zohTJ6IgUJ8Audcb0dydFZr7E9k/NRbUcnbtdYucArzvlGljFNk74/qLSIMR+GH2KJ
xp2pLQHhX4bv20BRBRAVpg5pWjybyfJRFHhMfUHeTm7rqSrnNIXIIQsVYRDWNi7tF3LNkw2RuhXW
1fSI61dALE7+1vb8R8L0jPugRwsCgchaJKfC4pGXb/M8kd9sx5yN6qR2pqCMc2SECRI5DkxYjH6N
24rT7X/u4Lb/+hFdiL983+Zf/01GtvCco9zJTSLwSLf//t9+e3vsfz3C9331c3FGU298P60/Bigo
9G9vt//POym34ab/z7+93eFfr/D7Af7/Hutfb2G4PUKkD9+/DsLtwW//3P7y/Vz/HMT/foz++0P9
61G/b/Cfn80/b+G/P+z3b79fAnhCIJ/UV5mLISlL3oje0NhzBA8phoe+nF8cKapta+bV2RfjZ68X
Neh85mmpjMdgIkKi7SqG4yDPY8xOIVbyTU+GJcHFP6BlExXnM5brKifZuVjg7DCaH+PCfKkICsVO
R6NuLOJrRN8p1pix0qRwwXEt14sq8CZqsWWhp7eOyM9lalarxEHHxjCVYZze9GWio281KnkZKTuB
eibMscVLb0CQysitaplRr9vJGu6cySfWrq/21INXwNXRyS+yVRfY/WUh9XLfaQ+DW9nwoLr8Stzh
9FAi9hj9/Bczm/IVDVF/qSTSlKomRCauR3cbktgRdG5zb2Clu5tj58o0Mz/mwoj3LPhIFkPmRYBa
xpz8UYixx3TOpkvW6R7a4LjHTsUPQ+ZGuyXHrmEIg2h/R6j1WI3r1DSng4x/yN4nBKUl/2YB+rOi
/EtOnWRIPU3ZKRoNuJUi2LXW8pEZMj5PuN2t1sRNFSxnBFpY3RfYA0zOvft65EIOkcHfekMyw+wC
l+kXIJpjNTlHi4iFVd7U8kxsU0QCA31N8t8ovNsKd2BU72BK7R3fxKUcMvTI/QAZO7SmEOtjmfk9
OhHmNaTfnfO+AsJKw/KHbwHi9nZ4GLHTxHymxMQuVzsgaETgmQF1rGv1ZPSuEZQHZqV2RPBB/HPo
wuTQesl0wixRX4qhs5HAah+gEdt7b8leRd6PO4SKsO1FdCR/FX51xGxKyMh79so+v09A0fimLY+u
432S4pPuUQYTv5YiH9VTSJqq5TYjcA+4LcveyLT3vZUUGgHo9Y2z0PIcyqg4ppENoRE0R5DfzwJS
R6qZHbgT4+2E0GjTmdYd7wq0Bz19vu2a91FhsrygJqVkC6CBEGQ13E8mhBAPVEivmSFVbPtvkeaI
+JooIkCLGJoxYgAbmU2UQjHasJ06+JpGUmkuCaGHw9pLYJUYmlpCNMdOEHr3xFQpwDUptgWIE3AH
wUuHOoZe1SOcjI7+ITyUgFwjH0DKokkpkWamCLeRdzUYFeXAUxkt27sia9j7mrWSauoKGFBv6/nB
dKk/vNj+KcvCOEWBLfAvx3xUgGq3QBQEfW7TXkOmouCPMalbjK8a39PSIOurD02KI4dtAiK4eEV8
K2YIQpbOdiXeuGK0RMgnCV3Yk2BKjWxXfRSkJkBjGe58RI0nQOvwhUZfR1fY3kF5fvM0IygJU9A9
LEfAgVAYoe+oMmbE/OhxGd4PQwcx1cyiH21g1A/GUO9vf7zdy6Kj6ZBSdbn9VA4IapD41Nvbj62B
tyNX3cM/T4A0/d7pnOF6e8DUQa1dUeDsvh9MpgslQv9lWmKmFpb2Lgh8+XC7reoK9GKLPX0/O8Ks
+GQnaHxuf73dvxF/BkzuT7cfVEZ72oCLeLj9CGhRAZoMgGzqd2sHRvVjtve3H25vp81wzkCA7U7f
b93gpBluEbf6SPiiKx6NnA6R/ul2L6tvKbGDgi6u/p3k6rFb+JzJxuMJAKpX9xR6OpAk+r7DVFvP
ld/bd7fbjyrE5WIu/vexsuTY3Ym6fLv98fYskWQO7HTiEkGQuD3oaJAMNPHd2Vk3IhTIQnArMN9w
JUCqyiNjbaVKPN5uDKwLUJxHGkOsX5AsnfY0Ao35/rhvT4NxddCkpu9XHKJvJy1dEvTA7R2PLJ+0
zMT3AXPqaHmalrfvZ8JqiolOdc7pdtemFu7e7nFi337s3dR76JNhe3ug268CcD+rCJfo9xcFEIC5
S4qZaAb9XPQrSGYLR6xT+n3EXvkcd517d/sjEVbLlsAFf3t7zUPlyju6Ca+3P96eoXXN01D16v72
q1ZU9sZw83B3+2NsI3mJQzITvG+clyLLyAdWfrsxWVc6iBOc1e2I2oJIwqBtze+DdPtdl5z72km/
DxIYQTZQhdMcb3/zkK8ex4k2/e3R6iD3nqb86fttpNaCEZ39zel2W71j3IcYDNbf7wOfyENL+Mzt
j7dfjczE0Y5k2fdBcrPa2amAyJfbX5kflugOgvPtDrfna4Lipe0a8/tAseFldG+ECGn1QZ2SQieM
BC/f7xsGzTmCqHJ/e7CKNN0NLTLUpPq27uIY52nJs/89SLPtbkTkQQHSX+0UsTMVrRntb089NmI6
yZE+0ffr+uacXc1uCL9PvaQG4DjZqvw+SJWBQR7BX/X9xsPaiJ4S++77ZeVdyYCpI7P39tiTTpZm
ah99H9CJSN3HJjA3/7xn1lR0jIhmDgPHgvlN8QN0enP0hxw2jeYHFsvK7sELZpozqIGDvg16EH/D
X9Xei6ESz2Y/Xg0U8J9ROT6FIc1RpKX1A1xQuaeLjG7QcfeIF/k9vEMb7iGpgEwvR6it4EWRDSLk
tSgunDL6xLOW7l27wnK7rE2nFqeRVe7gOH+GiKg8FRf7bL6vlBnf+56f7pw2qNa1LXfuxGZqpJ+J
40hbMaJxG4ajxZRo/mQSTGYSQyauLQsU4i6mpulD79XGjCwIHqkyDqrhG+LYhnLXY6ciMBdThpzH
v2ntEVLZG9f+Z5dRTeVkkbBX9I81y9UuL4xq75lJBvG25Gr/7lX6z4sHlJDAFrcOTsSkX0PHv5Ya
djlAvWRfRqFhfwUd48fEgosZDssh68kdkIiiOGOobzBElBaVY9mPFwNP77HKkff6uGYpAMrDhMfT
f0aDsjDQ7i9Yn0iOykyLvlut/fm09gcyGqARcVnzoiN5puMT++61VRT+ZtYI0AYWqAcTNNNwUMno
cG05yWYCZzp4j7PPzLLQIxKaAgiYVuEEaFQ4rHyAR32NIHWSCs11T9XrA9w2CF2hUeFc6Gw2CVeL
tJlfQ/wRBOF270JDThMCWmzk9kSBAUBdIKHyzVuYfbMlg5GqghPRrDHfHuCpFRTVwASnuiAqDzRg
NYO0qvRg1PfpDIajOHaYaJoCuASR3PhTjW5eufOOqFd/I7SDeIyNr0ZKNHBOiQ34U4wBfoNAJdTA
5Rk95X0xgIQFjywplZaAFDe6tnO97Lu0qNk1l2jn/UtPBqMgCqa+wWY1dnbU/Fk4tAE8Wi/IwgPX
Chv5G7Ba6htmmhpgWzRIlgbI0eyuAVbDYtp7wFw5kN1nnk+SPnvWX1HlfSWNSbwujh9UR9kmRCRY
h/74oP+TwtQ1rS67szidVvWsgbuuV+8HDDWt8Tx1GcXEoI4BmyGT4OMLcWotF14Avp1G+TbEZDBt
S58n+1ffs9XOyMGg+gYArDQK2IUJnIIG1ojgyW1fOQo4pjQ+mA4y3xuxWeAKzxOA4VqjhkuYw3mB
C0lqDLGngcRSo4mVhhRL1JqpGM5LeFVxuA+GatqO4N3wtjGW4lY50kI3B3zcawSyCwsZIoTxNENH
rjUm2YaX7Az2o6sByiSzNhsrEEcwCpiwEuY3XXCfaexyFZhAVpKPxW3pLA6YEqgqpUY1N4ThONcc
frPpOo9Dn1roQSm48hm0Z3cgK5DyUPxSDGl3NlNHjYSuYEP7VhAdshdPI6MNl4SOnrwrVt3xwjh/
lcQsVQ3r3W0vCG36pewckvyxR6GC3yBWIYaISesQGrSAWvMRs+VTr1HWeW8zzccL2VFd7Mj04chl
xUdHHtzKSjG1LK0FJxtmUBPYtGaDFziDKMc1QrsG/eJjFwkz7VaLXYRhFhfa9pNrkbaec5MYJ/sA
mTujlJzC+ivqSrQP4FbHVGNG8XCZbAf3vgZ8l2LPtpgPLdbB2oEEAg4Sc1tb89XTgPAKL1IFMdzP
sav5XQaIOouPZc7Gma0kxEhSmTAuaN9YsVVdxwpOoh9qVJJn4JO3GlTeLnTbPdjlo4aYo9B56l3G
ISVJVveYzJ48V6KGn+ptb43qWIbzCbzRu6/x6Ngl7lvm8tupNd8hoX76CpS6WcnHoX7vNWKdQPVM
Z/ufcq2PBsLeQWPHYRAgS6lPAZz2vo3IUMFohuD9GQKNsTUFvqopzI5R+yBs62Jp6DuIkDx+xFEJ
BsJ5SLHx0IWOtO9wH8GMb2DHlz59WelaX64bV/ukIsKiCDAxtaU/rmJ/G2kI/aRx9K7eMfUA6rXH
Zz3BrE+1cAj/og48TY/kLBq7cYCJPKf1WxdHd3jIT8OIj2OMQ8IhG2o/wjFPPSoCk4vzMAg0qkiJ
q4o3bU3xfZgTz0z2EKMQHGdKkaiavuRROT8E26CtnsaUuXVZuPhgUGEugjlaJrXWzhwOeefTpa8f
4LBdKrGwGxuPw3ZgjV9FHMesaK6DWDCimI8V3WMm1tG7CUsCM+RjyVWLfDPmb0h3CSfgSDMD/JA0
E1GHfBLVmG8aNX04TYKKKGLnbBusCtJ1giMXmL8JILka/wPupR6lUDn/oD+7LXP02W3AAUnopq2z
EPSIr5I7hBnVIR5RNIbDmNI4JjPS6GsfDagaz1Xl4fnyZmbq8xCzgIDLmHs/2cyyj66VgTsxi+MP
P05/EmuxK4RmMxC5FBkj4OUU/iEJGXxyPvFIZXZ2Q4duMcY1UsXsY8euEXblqizJZ7JapwFtt7WN
6LkwjTvWlvvRsXemldnkH1BueOmiON4N1yYcAmFv3Vmlc8ljRK49VqvGxo7lwMBccTo9p86zYpLT
+Pl2yP11bJFnU0ugDgiKbEN1qyDUYgin0uTTaUf9+OmQVrpq64ZFHnMntjv3oRnkWSgcO+SDEM5D
XFA27cs8v4sCse91V6DqHlljUFgnBHAaOSQ1Gkv3Nn1pVXkM4tbFnAMS95f3oPIfhZvtRUwoELHu
+NGKv26l/iAnx/gxz6fQxCSURajC6YR/kZ2xdq2YiFHUc3XufMa5eE+iS5SQ1GcFJoenkoCQ66Ob
2IKYRucYlEjD6kzQBi/p+pK2hEWB3XQRROIQlMYv6cLhk+PPNnFf1EK3x4hKrasgXkJlH1jOd0Yb
frLxJlF4waqBmoJvt/IPjW3i7zNI8euv9mAw6bOH91Ha10rz7RKgW3Ams1fmRXokUOxGktewO567
Pnvq0vmxXDAdEc9/UQPJifoB3Ngt902B0QaHkClc1HlBRf2BB4KjBNGi3Bc6PoGAx19t4z8mVXOE
ej7i3004yIz9JgpiJEL+U8Eol3aC+dOLpr92gpkhi0jQzn6DIcVWJ3uMEqzdaLIUEyLNs3f2y/yq
CBfdkJMFgsd3D6WIPjJPPCSeFh0hybKI9egWsuvp9KwQlWVrMc5PkyQ+d/HqFLevpb+FSDpQ3J2H
yv89ovVxpY4eL7Kt7da/iip4W7pll6QSf2UdX3PhLIgnxR92djiISHsVZXjX4aiYl4IinpQzNTA8
K8JrHHflrk06fN/Rg+P+4hsA8l3aMek53XGOhwdfbdRgH6y6/J0mv0hyYZ7uZh5XXR9CLkm+KJtb
vLtDuHbc8c7HxiPSIx1L9zVvSaRs6x4XXXFvcQUZ8Kh2KntBfUE+hge+CGKROzdHHFW7NgQUjxWq
71iTF7ReptokTNE5NMFXk3T7TJhfSxufagvJDK2iVyQ9z9JrLlbhfC6T/xPdPOJ797l1jxLI+06J
cGOJ7i9TCtb9ecsJj9bcwWCCvDCdfiQeO4RF4URwc/Y36jyo5hfszWI7MPuLBFdxkw4TnlwSmRk+
Rg3mZwTivvODPT75AQYDRhblAKEfOpDpWN0xqp9YQpJ74SJOcuMSXidf0uyR5fINJASeNIKFwT+u
ymC5pAVZsunsz6telPs2Y77nLMS7t82dySBoZSe8hkpFd/VkPS/W8mNoGYwCXkZ0d+S6fVlM40vg
F+xc8RlPISoQwXW1w08P6fjdqDC6yOEpHwu5DhIXW7ROAu5+iCX+lPrWcAiCrqTJZZW/vNr9aEfj
M2+8U5PE18IMv8Zpup9m60h0ABbWlkwxzPOPHFULr0MuKRhk57GtK4mj6u8WPhO2P6sFvc3BLoDJ
EkbC2DRDLkvIWd445lY7SUKXNXih2O14jwM5+6uuge8we1pqEqgOcjQSn4WtliqAMceJv2unGTa6
y/zIT94Y9dHy0roAK0RIoU2PeUF6VU3/e8a3lLE5kFeWKmOP54yEqYzTYnokb8vZpsMJa7jc9k6s
1r77Q7RLgwSwY0NHDWsSEbYhigDt5vzuOajdw2pQO8VAy5MYr1Onx21sCFYZu341Q6/aDG+tToyG
LvmIh9bCimV3OK610PR5SBEn8bVluqbDNmMsDkni+qzzGAF9Xj9VOy3RmkCZWTEGTpZ+2zrbwlEV
lWyCDWMMtmOqoyiokTZL+HuxeUTHI62zqawjsaV4UrzuNx/HY+QrtsBT+deq5VPWMl0UVvqZNQOK
l3zrxkCl5gHtR2s/jK5bEeTg5mwodccHeVwQpLq4i8+OsnfCrL8c23XWkkmzFnDgocRvXJrCuuSl
518yJ3/tnSAlaXKSZ8NsJJWqL89YcHZCzsGh88cJZ3qcB8Q7HJPGeaM7w/hRjZdK1Qr1ITsyJ4V2
RioosubpSNfg2CTVn5posA1wLkRYBSFjYfrHYjQElTQlx2BKZb9J/EtZRDLeSEe+4f5glj840WY/
RNLYLH2LI8zunuVYgtw1tVJIjIwNMRzN9rwmozbzCAElUhpbx92MyZGUHfIAPY7GMPkJerBgqvlk
zEOXUwzjSdz2sbXGfqavtBMhPlLOW9rNLAmSj2YkIKwPBMIiZb/GFoKF20/VuzUlLswXXp/LJUz4
g7p3hi4iQBzWFM4k4qGr38NNAyZ5q4N8oG6CnpykyxWi0f2QEe6UGGreBC67OjPZToIdDarAn56R
uFsS18iJ+z//uDow858fadDkDFr9ZBV4OqXTplkxloRoeGlr6XMwIKLUCbdOR3AuM5nt2IMqCjz7
NcN5SWRv+uB4JkyR3D4NCdoqAqCIEmAEFuTkaoThiyuM+iBCCicVYYZMJcsIqkULqAj9HzJHs4SI
RWZ9DkMagxH3riTlvLODAHUq9wKc/FRzEsjIQs4SQqkbHM7dFNEWDwD6iDQYcan7fj4G7DBJ1Bt/
NYPx6Fsj+/EKMWtEn96YN3IoXKzZqINCoggbBe0+RhBJx2rNkIJfVwhIsApubLNH7a0VBFGgeUiY
Jh2nuvT5iLDDQhbWGWwfBq3UlGH1ip9yL3rnvSCSVctaJkRpADxiy8ZjJa7paOMNU+F75MBFExOq
eVMrpDKJbLEYXaAVRjTTAlVIfLPNBMltPVDWrlrRPjoRchamRJuhy/JdbgWvCW9y3fFRrbMk2NpZ
c1Qltmm9aFUjl+uZMA/2Q9kubWnEUsmt/V3JlB05Ns/SiJcCfhlmp+FiVCExmYVgTxh3KEh9myUu
8ZKnWCJjo6ph6WvGBMoXUg2nzSr4IhO01FKgcLWLuxEQIKS4AZqvubBdM/cqHn+qODrDVFjekREn
6wCLtE049DsYlHUy5P0uVnlBmMeTYzdk9lOLsre9p14ALp4av2tqAVwBtEhmwZZMvS5C78YGQg5T
uRCAGvmXsWm8u6Kp/6YxJAGTL0A6YiMIPQiKS58cp6H9Y8U+UdfwHtlg4DYduauR6s6X8j8JhrGI
y1RPTo7dksz9j6iii0iPlPwLs0f4nXBEYAR4qn1uEnwhDaXhsLicBca2DslazXSqgdF756mKyFpT
HQVM8tdHO7yWE1JYVLi7noxk3ooXkIyDrD9LHkyl3rLGVfjb7ZY1Cxgw2nV2RrYWfBDF0ZftKvJG
QsTnSO8MVm6dItQOdIOPjdJK9dYjxNq3sC7MDXvTzk7J3CvfBwPw+CKK7OhGNutIQ1gEYvOR0cQ0
1PdKWeFmwE2xzztE7oUIUIEHxFiktB4jjIW2xTjVKcR9YXLNS1z5NuFXIf+avlk6I43KZxzsRP1X
uAC8D+TVyV6NxpFQPjTW0vBYT82tIuRg5WGWIcrB5aIcC94NqQ5ItPxPjKwEl3lEpdhYq/NG7iau
ABvASwQUVNlH0nIJSzKyb0IkNLjWX03JqRu3CJLQUQoizzZDMYRbAQ3KmLL3KE7RBY3T2zzRvwuk
491NsbEK+kmtbYfRZpTTLWqJvqOl55NhN9FBUqcxbcf9sAREmyHuZj/VHa2YzEdQPUQS5jNJmcQS
d83y2RbNMxv7367n/HYL/JYGgwY/U2+jKn9HVvuz6iRDpPoOAw1WkjLEDhd7ZNPKX3nWI15SKMcm
p/1Fo5o+R5RfcnjOHortM2cVATRJ8egthsKfA5cv2d8+oKxDblUXeDrJZUw2hrOchkX8ccAqrfSW
nK4uG3Q8gx26pGJjIyG69GH06TMrQuIlTGITkt2QsV0bZHu2E/YpLT3gskFllfrBZfFr7YunXA/J
eVhhMJeG2LoLHbo2FBYd8viutxwmc7dVrwDy4FGZGt7Vs5JeE1sUHkEGe1OcY5+IFL3jyCLDzmej
x1G5NH46HXJn+dGUeA9a6S6HmQj9cyd0lJXNl3NI9lVNdk9tGdbGJzZxH3a9uSs9Fkyib7AixuJp
zD+Z6vNRw3vZTFiQ1m4mEaNHLWEWSU3kYjGS2uTLq2HyjvMusyilUOr7dvlFX1A8OAOZYgnzH8YR
j47dEbBReOgzR743Rtghe1qQNuXVRFxmkHyBD6nvgiV9mEH7XUKyUtcTmtdTqFF1zuCjFQ2JoKVk
bWZHUsRmyTqnrCELydvPo2hPYZJs2AEjDRbBezBTtIYRzCDuS7xX4P+MGxETbb9kIP4IO/Zz8M9L
bJIFK4jvRCqS64sZkWJ3Eok1FxlMEFZHzFCNMHZgjnPIpuHRDUm+TzwbPTRa2y5V4KwM78uVBh8w
F21cBgz4I1aLxEE3UDBF4OapWvmVCNYdLU6c9ceqYExqi27cj/WkHkQC0ssYkh2pWmj2UrJp2Iuz
8NZ0piC4oVdpw+DOi8mKmZn9gB0B5rbgrV/Hk0Makpu9Nfo6L7Pe2PDcXTmcZF6AiIrmgJlAWK79
UP11JlKE2fNfB+VYFzug7GhrrKt0RmCn0zNMCMo6e2T3bPvQ+A2mdVkZKAEPPQklG6ynObfIGipB
TBAYqD8RJlJ6HxfCzfbTcGcExskKz7aXcOgqsfUrQMLuBIhhCBVtdeCqwDC4pA21lV8/4rqnIyPN
fpvgW2Cbz6o72vkbvkMsV+AwCKMH5lpClQhyE0ttPjbnTE31cWq650G1xlnOKPyTepheGqGcC/J7
/OEpBUdsPtAOc16YfuwCFRVPt58MnWGmfzJlqK6F7Ty4qJO3rILo3hKdOSEdhsLZsiPWPVqL2Izu
/vVPGeCpdYb6mJLJSKVTVfcUozhDnAVuHDE5JMS3z0q0ZMSWw48xcNs7JZA7mpL0FEKQn8ulpDHS
5PcCwcIVb8B1MTK1xzCHLWacSJw2lEA948WggyPiG5JpebztRAPDCH/VsrpW0dg+QHL7k2O6Wrep
0X1lbAJyvWm0BJA5XH3eU4g1mAiDlNgAzjPAmLNH48inSJH+RQVDSVM+2mIsKT9qu9iUs8pPNMHG
1IPZYD4Nli1PNJcfu8r/sqxmuf/TVEVBAQm6vZ9x8yep5a2dt0BhtJZt8uyJmb69AZqZ1al1yWlo
KlY1UTcum2MSSMKR3RVGqN90RKrT0lZXvPzC0PyCipDMWciTAUWDjZID+iv6E8jstSgTS6tan8ux
vidjJ2P1H7dkWVebaO7VSgTpbyM2LzP4bNLgrD2hlexTI4gmRkOETxzHTInw/0e5GUA0OmMEsDbs
T/Y0gcjZ06dWR1pbtyzhpQ1jtuxgOTf1jJUo9BQxrxYGdHTQEI90pF7TY73HGvuLcJBi4xj8kVbL
S+tE9iay2dT7CftByIwjLbY2P899+pSHlTyYxN7NjDQr+g22BYiGdAyid2fk1Fg5vHWvw1dUGJ24
DmIXFcWXY0mYVBTyRlN+UYNY2NSLy+yYq2FKfhFVyCVOevk24rCLKbH3RWvtsIyJjfTav3ho3r06
/yOmXTF5T3IMx03TOndONd8pcwSLE63JQH2pZvfLNJB+pnK6koxGm6SGVDW6pbk1EUsRcDFXLEs2
zRb7EEx0/PyZ0R9Q3RUgwgIHnPNUtGl8kL71muJ1X6nmGJeUQDZZrovdfxUVdoEo8ulERCcHMgeI
aIdkkp4Pl9x/thljjrGiMAjDwVA5MRjiXCpORdvWV8cF/IKYWcbDJRk6gkBUTsJh+mmq8RGuA1Ij
gu52WDdgH2rcuBqcP0U3MIvw4x9UUOtZImEdXQ4vTaUHLXQYh+4sFbS/ssVwkNeHuJT5OtDZccYw
/TSnnmqyvoY+cXZebmqi8W9Sqn+RTfwnHkm2NdCHn4tiglMUh4cxZsJSkGSZ0oKvMxpwzQB/yepI
Hhqzq0FC4Dwxbx8jwlGICK7qhUDbCJuYEwLdYKoh25CAZfe5ImNxT/dryeeYBGTEkYCGCRAsmbpj
LdjFaIsiuCAdBQQL/3HmCkkyJ/0YMdjVwWTJqdFWYXkxi62Tf3hSAFkJAChMXbDja3cBqJZviK29
qCjjqgfcidfhmC3y9VTtCUZDv9L2R3ZVSINwXU8uAxo04alvdYeCHs7K2VCD7JuYaHFPYKVq3Sez
YzaNsmhzcwwPyjyPs21sMpuGRV1/WouHdF2gF+v8P/Cp+M74JPWEMeFGvcXWjYgmmShnHTXTj9zl
9cMRxi3m0H6z8SEz13xdjHnckWYwM8ZpmDC7J6Q63XZxudwJ2jFTQEsyjnBIZWzJCHjJ8T7Fw/PS
iS/2+aSYG+ZfLoovqDbyja/oGJfoCVajcBgR1CP7h8aDtBAjTejIktthRrbwrPjknuVXLibTJnVo
5/SOdZAJZh+DkE2dnP0kZvpGeHhysr3nU8aWLggZDXqBRRccOZLDh8wQs0/WDiThIYoRWijvGBWx
sS+i4aRq+l6j8XDz+iVhfYg8BhKpqh9uhyxB1opwtiV5D99omOGlq5iBSdX/5tXd9SbClBbuAEmk
/clKoxbLO6awMVW/EoXRYPKRifcsvHFlvJZ0BMw28TYR5gZGpt01DC+GAicWRzTe8Yk/mGnBgMNn
HSgDLvFxmu29dKJCbF6yxGHSDECdjo7zI/MQo/C+iq0kFSWhO09Bh+3Mo4O7OMT9p6386RJtsC4M
kpQxY2/I2fxpFR4up57BXBoywg78npxtXSUStOSxJ0cOhiOaHjGBdyOTc1zsuKMl49C49U6WzGZa
igR/xsRL5qk7bOaCPRS7NJsBtl78d5NJsKmHZMhAYWznsHTarPs5Jf6wbQks3HpEomd99qE8Iqzs
fD4YETk8Rt89Z4b1YkoU8PmigEoby3uvgFX5o/3c6AlcZLvRiZio/WhOr5ZHI9yJ8nNM/v7G99HS
4m66enSCaEZh+kbv+pqZin2LUZGTg1+GYO2ffVa5a7/AhqH87FpWqEFlVgINATI2D+RcofM5iIBP
1av+h6vzak6dCdb1L1KVRlm3ZDA2zulGZcBWTqOsX3+eYZ2v9q59sbxsECCkmZ6e7jegxl99YboB
3LeEXhsfcMxClTM1xN6w4w3NpIqOCJ8eOcMO6CMR1qbwjBbX0WA2D3kKRWOEJ1iRyaNdVu6akvFT
U0oGu2HtYsUBxCTHWErxrMQl84H5iL4AhJCpvOudFg6AkhQYY/lM1MZMnlIbersGfNiB5yb4aVBH
MGrAyihFG3BVK3yDNbymjlNuhR6NK6tmh6fUg+T8nAo6oWzRDJuG42g1bD+maR1qJeTS6Kuw9XQ7
tOFzEjGB0MYwl9ns/NTluCeFyExMk4OC9kSmCWqvUUQWOjjrBkmhBLNDOFjbJtP3cQJ7TfbyFEXu
vC0E4nO0dDZ9u6imFgS1Gu2zE33kdg83Ts0nBM7aZZqQGVteoW/6btvJoN0Z4Ehj6MbYEkhUAucf
BPy5tTOorzhD700C5Mh5xrAg4I05jtZubkCcHT7gkNeLAirPNhGUwOlSO1zltW/r3ZJknVYyXHCt
GVcsLX0AX5iOQrl2/GOpDWz1ArkF2zMQP4lkuK4xt21SevqfK6vVYBbHrTgMNZkfrkIjxFkLIOTe
m7+DhtPxahhlAChtxAXWWKBZy6CqjmNsm/sx1c4IDlP5lPBYDRd9Wr1+LTvzJxqtepmj3l478jFI
oIeVDiyZHL/auSA4oK7ktzWOcIb7EqQe4W1CX6DfyxHI3NTEVPJgA8cRFcahIle6/QBxZ+vDo6Fj
1qcFkGOiqF42BvW3oqsUNKol6ykY47J/taf0q4/au7THQKfU8U2ek/l9cKjchBFYigwsC6WmdKXZ
3mMj1Bo74W1XDfSoOfWxij58LaBT7r/7NVZWUmTLxux582Cc2csQMTzJUhZShKFrAu7K3oYpuvli
NuU26bwHMC/uwrWGQzyn3bqvKUd48BvQL8IrsCWzDH2oSxO9MJR91ux5H8EC9P9W3xYkV4fa36Jo
YEePJT0sI+CvGoIROgJn9KhUvQO7u4mkL7EBN4CohkmDqp5XGkqLES7kUI0HmQfHdgwPdqp1qwri
AFIB9aU3iJ65HB2qKNb9CDMFV1fjG7kEcjxXkrqY7+7oP2ol6YWQE/2Q1HwB5OSQyYLsSmrrq0zd
RWmk+iaPS1oHlY7K0/wW2TQEZdE491Fm0AxCjogiTHqHwr/z6JnHaiSQzuE1Mmf6iul5FMPfgOKX
rU2vue1e+oHaSdDOp7hkHQ3b70ozr6Y//OG7xT4UcaGCA+YuOUsLTYTIYmfQPocxWRa9LDdMznAx
HfkD4uZq1/oVR/V7TdBaMupvSnbXuBh/pqC9d9CBYw8LK+BTq5NzO5RnSA9XFDA2c9TuEHi9Wj6w
h0x7wjLyL2cX2ATGC0pIwIj66Coa97vCF30MLnM4X2tpfzmO8ZgQcNXJoYFw9Xlf9X9NbTlUvl+g
49Vz6mT9jM+UyVkEawQxvtV3Ac94dhABdPBT9423OlVw4Ez/MT7TuPlNdL7ZlJw94GND8hUJ/2KW
9ckrYc/x2VhLXY16/Anj/Az4ZxM5gO8rPksLT6X0sPRLzuqru523otF3J6v5apGaBlF+rjXQPFFY
vaXhVhVc+aBi+HO7f0eE7nBtJ5ZM6pp47RrkqI7JQ5o4NXiXssFJHP+iI34KMvOK7svOy/GVtrGO
gyurPgNLrNu1oFW3BZK1VedRZ/mvuj2z3uxl2iF9F1xu1xZwwFXJLVOIBAiZnNV9szDiaIdv9T1r
CtIooJwBLt2Nkb+sMv3qmf5vW8Qo3aANNEzmYzumZzOAzT2P3uOY/qE1wU2rO5Aq419CgHYr/6Te
XL0jwJXrmIUbR7b7Np6vYW9/lXZ2jhL9Jc1LYCbtzqqijbrC6o6pK+aL/GBAl+DO7mun2gYW45Rr
Vk/akwGXQd3OBEFSVrG9YdpfU9v+ITZ/1pr5ao7BqordI8LqP512n+bax9zD+DObh9stR8DuqUtQ
z245aT2KrtXkfukFldMJdlIrrnNcnp0s+XCHZxrvf+qhxC/Ome5+IWhxxmb4TH3/J9S2cTL9lANv
g/nLD5TE70R78KzwasfBxcvBDs4fHcY4kUshymxRSNV/btMPEXQGBKwr33mvWvcLwvd5kNk5zU7k
uR+GFj/HCMA0Rf3VjfPjSFF5QMYWnNcdojVM36D9w4SlS6vvWH0LRF3Ptdv+VSgmFc6X+nhTMP0J
AdbQYR01whtu/6gZ7XRP7sKg/cZy7M9mBKr1Pot/xMzIJ2qUTvtJqxH/3quBz5k7Bcdomq9q5Klx
i4L+udKmgxa0GKC4X8SSax7+BHr/VgfZOfB//E6+qLsj4+rXYr6oV+G9u4iC8kn9btVILBXjTj2H
5uTvVJhPkasv1LlIMzmrTyuyA6W0d/U1bndMTdwRaEc0fsgMnHPh7VmxHEHHVXtTb5rJ+VomdGrp
Z6ggo05NPa4mjux/Kqt/MbejM10QDzqryaWeGAdQGX57mf861cUT3rOaY6UIr2pmxql7UZ9bd/gS
IKg8MOoiTaG0eV91QMXJ2r5/AWm8EX32L2zW6Ovo4Yc683jyH1rVlPQ4Ny6+ukei6q5UivyLehMb
EfLECzgoOd8m0NQWZ5bhxxz/GnabdzrluNIozq2mX11GiBWR0RiUfZGg0htxRx5ypiX8VQXdQwVN
3jOTK5LfwGaMa0Bcw8Y4CqgVKfMurd9Ri0B9z7gOMrnGXGXf33a9x5BOrmM4XtPOvkbk8rHtPpDt
MZ6aizlmvxG+p+Bi8nFvD0j05RoNbP2q596ThaZfPXR/WcEqoCIA2DPVbDioUaIGFL5giB265jaP
oh1QomX0EyNQHTKhRxU6CaXt8O9/MoknSla3MOq7/Yu6Jep5NSzU/7jn0F8sHyJH3QKt/p6a8Apr
7hz14OeSo1HKA4j6qxpWorLOKnwHEtPHWjup39GWPY/2/DODe7JOgHx3mWnu1TurcKNivwoh/mwe
2xD17ZnByP5Q86pnsOgXivNX9digrpOSN9TMk2CCofSzGrz6Xq2zVWHey6zbqN9VDGghxi+kXn4h
G6xeq8ZLEju/HYLC2ELuaWjeppSH3Kzedzs1bnE2f4pQsVDnpIK6YPvVc4WqNtzPnr5Jei6qWvQg
amZ5vmfn9xVYF272m1oHSrXOqElE9w0EmI+0K74hSeFTY+NFjIP/JouaA03ZwO1EycJDjBIpfxYN
9b86hC0v0FmkGZneYE/O5MvXMrdRWYk2RiPOQJT/4mG8IhGzLMzhvvS6PzV6kfo/CwpJuF19SsvE
vuoJ0elzYrAq8BSdvyv1ZSIoYlAh8ACWEXolZ6F3P70ozw10hc55jjXnoma0CgUdEzakZDRr8MdQ
jcO37UldSfUtA8f7hX3+pXu3G6gOL5GvHEr7eIts6uW69WzSu1ZrkFMNH+50jwDOy9CjPBOFz07m
wQCkRshypBY+tWS5WrObaRbJ0b+oqamWndBuv9Wcnqu/ni3bZDwnms/e9V/kUcN9UMPR29qa86Zu
XD+dMl97RVNsBXsMQ4zqg7irYi644992Hp/qwED5SL+qSHsLcmqp9BqmKyUHIz1TFT8jof/npcWZ
BvVWuvZBLd2wNK6eypHKbrzGZXRNmH21yMHuT4iuJYQ05PBIPlAC/mnkSs0RNTY6XNI80lnNKc8q
47Cb4c+aXvy2eFHRCWIFqYZ9Mp35OmXjVS18maUt/DZ56SxmCSvOaLhvhvxST/WJfjXt6YqD+CJF
3wJuyEU9PohChemlWladcrzWlv8g7jFBXM3NVQ/F+/8PkOoq0ID4W/Z5cFE5mbq6KkJqWcD+MDgE
tXFtY3zwWuwqsM9U99vxxNE0qEm11m2U3tI8pLijGHfAia/JCqRGLOH6ZKJMoK7oLS4BSfujXAX0
KHpROVE6TT9pTCmTWrpSbXquguCicho0CmiMziFGpcWdzMkgDf8CbSFeVHnxEpt/KqqpedR4w0fj
PKsLe7t5akjOZvRpundxGp3nEuuRrrglZ+rM/1vcCnw+rdZbAgmmcHdQs1BlKbcApw+39Y+69N5F
FgpCgQ0KT+uHv9vyRwSKiT56vxWt/hNlzByt/RN+9Dz5Bnqx5E7kJGWtXC2KvZDsTgdxVffFmKNz
RP9aJQqR7+xLHLPVW6p/eWN+zh0O2/KWEKi5j4XavWegM6+mj0vVD+5yzx5C3SX1NW/ji1glLUrg
xm9oNrB5hj/1UvVvYMLqtftEB3Ohxp6ayLkt15XIj+p7qimlJS9+5b7eEsaYfTcjFtbab5x4+w7v
OHWImpGdWlPsFtiyP+xvt0bdJ3xAzvpUnOumfHSxbS0Tfz84Glm+dqHVcfZZKdUxWp9e5h3IxStS
kV9ImTziLkwbXVwlxJ3KsI75TIGRJivh1j7HHj2PbnwauNCGKTddOBw0P7yCBnjQsPWK1doPApZL
OVxRY7lOpA+jKFfo8nB9MAXwrWvP8uqwYgEtPZfcWKRATmpzXzRP9B0+0jq5Si+A2M174bEOChAO
iJyffIKAWofRuXko7BKo8/RiAw3Q++rsd6iKEShsfIRK077TPIGoFt8xiD4qZx+P07UlT1RfLEzb
rYbeBuhVUgVG0Vl9/aacrp7f4fC+VjFa/amyite+1y/qlxlvJ9ObF9zoHyDdt2itel4Q+f5b7euo
XFMZvet0pnXNxLEgQ1So46g3VOnA7JCqReYLGki3aacCkJqOatmFDQ5hLcekqP5Vx5VG900J/bZ/
UAtJESdnk7qVFnsHFYDV69SOcUzjXVrVm4zcHFuGCNXl4cuPn1Ivv21D8TL+8WMsnEL7ADPkV01G
lVt52abO5MUZqQL3mIRwH1TE6EL3X9rFqbXpzgJMCF5r+18wUfkEBdKzzS4eYel7tUtRS4AKInlk
PrURblWcXazE/dz5Qe2x1Le0KRd1ffIwTsnvf0t6EnpfI48LS5w8tLoRLEKsIznDwvhTqYY6Szd7
CVGNV6tLWo87jbxWTQ91GHX5X4cOdPutDlSxA5P5XegbO3j9P7dcosnua5a6lExPxZsKEmszEP+7
6tdp3EsRA8IgbzHibKVjHCxLwjTHemF0C1/qk9SJGIO9S5tgazn+e5u9qPmrnrLD8ivHSxqS5f2o
b5t2+CgFPrloq3K92YF/q12hSvtQXl9WUPNbf7oW6j4FUXMCPYiDH3HYsM4uo1wPgC3JDtFVvgl7
jDHt2W/ckiJJRcqU4aaehquKFOpm5W707mtHdTJO8i8PsjxxtY3+0IXPhQamPOfelO0DWrPg7QkS
QUh5xhkf1XBU/+TMZlWNbTWA6cJSatcQV0R+kAxEHVBnDOKiS88OiIGm9J8jEbNg8T3D5LFH/kYN
rv/KDjKYj+hArNUtV3lr73b7jsIkFP+r/62F+WcnB7LU8Qfw4Dk8lqbxeTstK5t+WlqKTpyC1eiu
txiWWtF1IZr+NfJf1UJP7fyv0NIzckGLbEIuvmKyIOFlKv+hdDgmHYcKJHYbDFwOKDPeabA49kag
PWamZazaMOg2c6nNyO3VaFQb9a8d2cWjaoXFCbS0qgweuo5MddJG5Ndw4OncIToEET1Do0DZuvzR
3XR+Aq+8KRLaucjCJSvLV22nVM/x0rbuwsaYts3gYoxaDMmegifyWVW3GPH/fcrNkZE2PEZU+qnO
eMDWN5YZIjGTn2MDHyX6LcNrZIpfuxLaHgA5JCCBKFsZVQdIOeV+DFJMKHSzhJeSe5vxDkigcSdE
/CnpXvIF2FqU2T5sGmQq+mCPQ2u/NIYqehKUXxNXrmrZDY8hEAs8LBveK+sB5UpOmoojUBDhnKxg
tO5EBdvE7Gw4zBqcGOlvMrN9zqFubsw8ezDwZbCTygB3lAAMWERFOS8QHLgkevssckOuILxl7LvN
4ZSkRXLQjPI968GgzGH7lWQ+AGl33kXdINilYmnBxj/AevXUjOapgWUMGmoyN6VKkWRqge5xqvF+
quCJIdDaN/U1S/ECQ3YLBAvX2hI4Co3KVwwCy6quejTGAZ/RYqbnVU09gkSo0mducjAnp144Vlms
HQ160ATwa0mfYae1vSQTCN9M4dOfQ8igyN5aHH9pNZmnPOv3KZId8FkSH+Sh94yLIiRGU146J3sI
cDWgK6stTOQkUKoQ73o/nU0PG1WBmFMS4a5pyDfqwheMEVB+qEbMR8cjfZI3EWMw1HkDL8b2Do+y
3VDH10JG2cHr8hdQwdmWkkexcmt3m6aeJI1ziRuGK4gGtGYkrtl6iPnF3Gj3Tpf89J3+IXJgOcHo
o80b6x10IWvTxOV7wA3eqzZ7XV81n6lgIoa0D8D9HOegWAhNJz64I3KGaRwtkLNmNmnGBVv0IulT
ZD7opCDOqj2VcoYLSq0n06rtlIT71GTQZODrUHpRvd09DM7xMFIh7iX15taQCgE+/UR9i3mJhT5c
N4XhvmMGgBNc9dYPlXNn0+qUqp2sOpCsrUds0+ajxzq2iC1qxkMlaSEb406Xdr42yurouWOCAsGk
b4KOYIojpLdq7VkudZzGoTNmGy0tXfprLpJl0ZyvR30BDJwVSrNpO5WQfTTT+Zzm7CRwbjukSkPK
zGh+11UNmHiRC1D9UQ8rbwzNV72gw9eyS44DPdpEUwhsZ9x5zYAuZZuTvsz4qLv0WfQuX1KPX0q8
cHvRBZsZ3MpaxBGKzQ3UYTlQ9e5gxecw0XWBaIxdAO5NumfdscQ25syQpaH4yFn07eyBl1TGhKRa
s8Ctfi6hXXd9l2wDQQehHOR5/jPk9JlhQLLMXesejhy8G89cZe2waSR8JMdNlkY+1htzGHD1UCjk
ItkOIZCQFHRnF+vGO+bP60TRIse0OciZb+2ajYsFWnpKJ7TXLEQX10jKIeYcQv134h8Nkgj2sy+l
Xxhbba61DTzbxHwq6wklDOhKvsJNizrpsSoaYFGh4BsAcsp9iV1WLGi3l1DO4C9AjwuFWBVjhU2u
Sb2ixYPSM6H0dtQ8C/FlUSg/BDbsQtAnOLc7ysIwfBXdPK3mwchB8WGt6Lmorfu2cRdjBr/3AgRg
kWID5itgTYiFFEN6j8/Ivjc9ADwMhzSU3UuCoJkvaJSPCbXbEaLEnK6syu8BxNT+qnIFtWYErFFh
C6BnJF2+q8Y/P8iyYzfIfZ69m5BQd3hpjagdR28uMkP4OrirIUJkPB28J7y7j6asaYImmrac4D6S
D+AZ2cXISA9I6YoHlkyBRkmZLLNpZDLKl8jXH9DyHmko1+MaQfSNqydilXYoyXltsaozmNQKnAJC
ch2nrPtUBIKowqahBuptFNa3X+sDTUmEE/PiXQznwAJIomUgHH2zeHE0ONWlGeUL26n/omis15Bc
vxVUbNVqD2goM5eb8M33dH+ZBsAfbAGxLvqefOsd5db2XhQXW3M3oFxo/T9piPRBU2Ko4e2GsmxP
Hz0x/oBUbN0O0FbbsEPAp3U7s+LHCUgKlCa2RgCloURhhxx/uqseqs72Xx3XIcB7I+ApoJ1OEgeL
BE68b1mYePmo7/RC28jOeqMKKBm1I8qWw6FOxhdxnzQlbj5AlJvCTxCqHy4RWnmLwYOsWpDK4k1A
y1Lcd5kG75QC3jrOnhyn3XlmfZzd6dHIDm0Tx5gnslKlRvfVKdQaidx3g3JwMlXzohrThQNaKQwF
Qr7Fex52xgFIMUxbWO90kkE3dOl4qDqPcNP3wAdSGu8FfD4m3aqZS+oGMG78zNx4tlcdCs/cmeM8
bMEMPZUCj6tR6zCHsmbBYmkWK11HXM5XTAI268Agwo62JxxxYwR9OcQdgFL1PpUVpouABvYigJ3i
iuGzsFzCrCyoOYov/HPn1Zw7G18X1cLqxZeedZ/lQCPB7WNQQShMw8MHcg/gEl83wFCNW2DB4ryO
TgnXOJV3RhaR7/f5yo5pqgft65CDZccrFo/5rD7cfkSmUR/yOYbimNa/tUU6CgHkZDcBu+r82DeJ
tS/rGSSeDjqukelJYG+2FWyAugSV/C5t3jsIAKLUDmOBKbttyb1tBcinDUmBEELLG/owTPDmZI+Q
o6KQpTBJPfYTc12bW9epd4bbVwdUmuD0ywIwv5PL9a3SIR2GQhARrlzyU70eaGvCQWbtqg9pHpUb
rP9ehrlP1qTTrIToXdGl7hDwh/mULRwTC7Cayh/xKkW11i/JFUVKePiPAdOXNmUkkqtsAsuXDiOY
9whQhmFYixGpmLrEzK+a8zsXPB/uCKzRc3exTcYbfkJHC8umCqIKMnGxtkE6BpSF9Z4pVQ7K0ogv
Q9X2tYcctF1YjZsZLtIwo1jkFdMWZtO6rOsXNUr6ih5qV1EqxR8HEmqV01CAW0GffdGOxoo4QcKh
TBZwKJ6mFElfVCGXujWhavoX5jYYpd6NNt5kP5gmQsNWgUQ2UF1Ab2ouvYWsQReY0Mgg41AJbA+3
8h50XxpacF9JY1HajdcIi1FbHLwViKFj0itkoHZnmhn0/rHB7xhcoJsFR2lOl0TxsvKu/HRIT9wG
i/sE2bJsZh2KQqyAgE5i12fTL27t42jpYukZybeW2dkCUzKAe82vcBjZvonc1Gx9x4I71Pn+g7RH
a+1Kynejj0YjUtAaiUlW26eqwwQJjDNAlUOe9A+1/i4zyGL4mZnFwejxoVyPYLjRv6Q+CkGQR3X1
o7odZXewoFwwZdjeqV9BObq4BakD/r3g9tpY1NcgqJ4Gx/+wNepeWUS6bsAC437DzQ1yHG4PEaoM
uxk2/dLpK7hBhv8qhvE+nDGJ1HWuwYiubVPIhuSc3CDtrGUzwwNDIQggaAcaPKjeQFgBeAKspOvt
fZeA/Q1HUD9V1oLkCyg0Js22pRJqqMjqOwMq2GZ7ZwT2sE6G4q+PXSAUeXAXRijHpTDdQy/4TSf/
cfavbYu3D0qGLgzZCQ5sXB/G1jqxiiOZjrtG479WnnYB+PA2gc7dKURzlLfRrg2R8aQ2nyHRg3tf
6R5YCnAgwaYJOn4xtOAx4V5kiBkvIB6u26r+hJLhWy24K0j20aSwEoZ5F2beV+MVHYrdZCkeNFhL
C9yt9N5CqiHLlj7jotf6fNdpMQJlICKsgR6wHoEt92Z3N/UImxeByIDpfNg2EAhsZ9hISgimI8Wi
xWSyfZkt+wh8eSGKSRwxeUBsmx2lAxt+QnHXFXa9VrF8CuEBTcCoEWkQRPiVFlQJVCi6hag0o0s+
0U2G98rwfmy84BR3aIujOX40RfbsKihH6Mhfr9JOQ5ixOULhdGgoIFvhEkbLc6O9po1DPxONemhS
8HGRfV/ilnuk8HS0PX81YMaw9FsJZafOQbD3HuRd6103TFB7hXxAh/A5onqwaHBcZD5UByxUP/Jp
eENR/jMY8mRR5/EhjQo0wYMYPa8JDIQ1ypOBxsF2VrttCYUDg6r5VwNTtpCLtCj/cLBduVFirXU0
JxYDaiAOSvWiH44CZSx8hKmkmlOrPG1I1uq03aVRfZYR2hd6J5dAN94qF9OEDF1hZRzB5qJCvQGQ
ztYZ4/ZgpOHJZf+3LJFFX+IeMy3tMjjH+ryHFp2tfBB2peY/mO3YrmnHXbShje7sAbWH2bD3GoQr
odXZyq5gjwekM1rWoWk8A5zWqcxtQm0HNETsYGj/QQqusgCxNrp/CJyvUkSfAHLWn40OUN4bxCoB
Xu0nCAk3sH/szCaOo2sGV3A9jv1jM1hPfjGfqh7GaeBOvwCtn6ljrBswrguvyWHkGMVSBxsJ2mAn
9RoMLdnR4G3zbDyhfHPAeOZFGvan46dIBwzVZkL/3MGFu7BBJtqeeOqTYo/BEN33/n7Kii/NHzEG
Qp5Uh50UTtjOyBq37sR7pLq56OHXP5pm9xVSuwNFOS9KjDmgTDB7IXKtO41rH2B3vsSxHJnJddPr
T3HTboyE203vpgnkpUigtY0tQULkVAH6qrmb9W83GRdxVh5lmcFsxjdkQKlhwSq5+zAmHeSYCWA4
Q0HBdfx9VE3x2mn7foWaskH9MZICRAUf7njdY5uvNWpd3TgYh1IJsjdu+Zk7DqzqGAvg6UUrdJrk
zHVYR/lSIrfTpSFLEoVnUFTdYxOZa/S08ZXR/EdP8/YA0vN1M3R3wukwRJN3Op4wOxhrj4XG1qHT
/I0WO2tE2qeFcIUGIQ/FDdeoxWo2q4/Cbp4aUwJGQOKgyKeC9kO10jNyuZrxveFNNmLgw+2IXNX9
EyJBS1A+1InzZ1gfAMlGtcV47BqkQQoP7lIXsfi1R0uz/U0nx3QF3euV6HqaJwflVKplKgXr7eQU
IxOqSAvsJ2W6QIDrVQMg8lHtAotSRlu1xN2NjJs7UionwVZFN2F5DtQvXExHVsBh5AI1HTZ5BKu6
gf/SRpG5AiNWOoREw+IrifZ5RLRvEVlVvAyPEqoMnnbTRhdFutY0vNWlK55u9ytISvIumsm5sk9k
U1j49SdCrfeh0Zxw+N3JjMWjhSuvsSNFFKPF5AlZED0FCxya2akpAsyTw9NcZe+NAzwlRYcPj2do
QWR9//NDow72v/68PVHZ+qZMenvXDRjdbdoE3XCwWVRyp8FQhffq32Pgvbq7WWZI3t1+rbMWvRG0
9ZDqhn6NMpQvD7cfXtFvTT/zd5rjP9U62FiLu09RmyJ4bbFoR4cGYtVXgtO0o+evtdVTGvWcQxJD
2hOzFI9OGEfEk+mQFpCMw1ZQrrcifxNlCXQeN8iRd1j1YDu3Yi4/QjhlYLDdmQzEB+lHJwvTAGrX
brdFZmyHiF92DDMS6tL41iLOo7TsC8MWlVtUtrWmjLeaa2wwhIETNNnZIXhGSL9gT0L6VBk4Z+pN
/Ji0rf5iWg+gWpplPZQBGjfVV2LqFszKcCtnDHPLJPLWyGR3iClsp26EapaT9bUWXFw3w/rKXU9W
8AA+lRW5LxCgrjFI9tvXIi9PTWliKFGHO32ECdvXOKbA1qyWnhXfz1ZSoNoPbaBixi4S7P9mR+Cl
Ldxf8oa9J9tuZQBGX4WUWRY1rhkis38DI2/WPXgtgdPFdtKDJydA1SAaqxO5mb9pQyNZIXqLPMfc
uyo1OiVBjkdJUN5HSX6K0w5uVvlYlf6ysOEwuMGTZ2hPgpAL/uGxC+ttOcJdGvPpnc4ebh4IAPkt
u8wpgE9beuIC4ONb2p+5ICcsRMAJdsehSz5Hje0/8mo6EpYaZhAVMmZb+hU5Cj4LbR7lGlj9Zbbp
hnmIjZtwQzOtpIgF9ViYwUQyML5o4W8Slm+Fd2wG6kyGT0nMKYq9j1SBGJ1sl+LYNNK0BZ1JJTSh
ZqIN96kOmyrGX0433lD+uUNPSRnZUoWqIHNu1Ztj0PMQIWq3VNVlWF3+sfHal6mmk9HYoLRD/EQK
BmkUt3cabeplC5erbCOA9AEABkSOF1lLbuE35stolxtfauHeVLk+NL31FGDwOshHO2kPicg39Ga1
L0cVAau+Yu7Dk9PG/sux6EXGjfiVE6vh7foOUlu7M5YIjQn9E/dTJK8T9zN/qcLwYPr6vHMdT1KG
RPBMk1u7Gz7RCPQ3Zhs+hR1mbiMqbJDnQVjbqCcfbcPQl3EqHkjr5aEbSh3fsypdpG0777CfgabH
O69xA40WfRcMG2MuxyML/1Pu1uUWLZMjvmvRCqEHKiV1OWz1wH7FlTlf6jo7Fy0nDgGiz8hchmDl
+thvZD72V61js9Nkp70O9PyXYnO2GjLe3fIepojcP4lyKnLY5K5agaxvoKWkDaIv3nG4hkBidVzy
IPkpygmTuhpQdDj+ZWXqwR8hMgVIIW0afx4XE+DUe5igGnEb6r+u/qyNtOq27GyohEz3tyNuj6dI
W3ELcuksOVhfjfoQYZYJPXpGTENnoq2aUYvhp3a1fe9OPz3EjaNRGNb97QeWOfa/3/LGRyZRsHm8
PWa1xQSfST78n2PzmVSx95ppOxcO6ga3p2Xc1hicZmsPF7kG+BxvP3T+t1V6PxGUo5WepD48adu7
h5ng39/+7OesOTrjAI6dh26PFwPaAQjMzhRqyeYWTBDK6rOH9dXt7zo1jmUU2vtJ2Mb95PfVcQ7Z
b069gfd5SAkY1o+gRKiEEP7nQUgTAVlPbkAa48jbi2M6Ji553IE2Hwo3NV7IUqR43qt3DvNATivy
f2evFxkgSHXI7bVMnAE5Wg/F885C8Y3SKEo7FpTfsuMbJjobmFI90zNoD1I2+9sT5hwH960NcMMY
5ePtodvrcUm+wPoJd7e/bo8jjeUs0a5RWpu8qIJUsZk8jBZuh9ze1jKwfHS79AFVkvSBMB4dgbUj
Hjh00BcA6WutNR1vT8a1WxgQf4ZnIjiylQVyf0GM9gi7ZNyggwnzEMKcEWMI0g32K1SabYxCzxo3
+g6SWPk8/mSk3BVkF1tWxU4CTIrAfWAN1BZbDyip3ki5CYMc3TBFf/LL+ZyIuFxQMELOI40a7FhT
G7hlbSw9kX3Nk4XEC6pMGcUr0SIdpdH9hz68m7G+VIlkmpGl9KmPpJr76CUEFvopMu7uKJ3vEfbd
IvHRbGCI+ksz6FfYWXMDi4BJEh/pdw8ekomjhyplpRyYChJ2TTehl7Mmp6DvZ0OngcNOhjn1rNMZ
QV0jXAu6JDTVDoNHFQbVz4cq7DZ+EKNjZj+kML4gBUPmzMJ7wwHerpkvKA2Qr9Ym9GZd+wwshvIQ
mDHbbIoTTv3tltpvEyJKT4tnn4dk9V04n5o05VXSaxEPaD9gS5QLHO4XsU4HuathZXgfqN+z53Sr
fd5lW3OEGxU9TVm27wYt23k2poTIkC4re8KnklZwa5sPbtHuurb9NCPvwa09NAFoclSy1QnTxEGa
7W8uYNgskcc8Mz/C2iXP53ay+QJ78P8YO7PlxpE0S79KWV4PqrE44I6xzrqguK+SSFEK3cAUCgX2
fcfTzwdlTfdUt1nbWJUxg1pJEQTc/3POd3i8/vCIDMjSuHkxWJ/7zgyrn8JLPIC4mhL2UU5TMPtO
t5mxyjrmNkDAGEwNxslV6YtgF7Ti9aaQfTPV4OOsobsgsryQuDpAerr3JgdVX3kYWnI263XDucz2
x0vll5fGKY9h8WElxsIdymUKRFDJpt3KSDsJNhvLtPQfMxOSesk0l3jNw4D9n+BZ86ImkmsugUhm
yTWQPTMhM26Md60vX3yGSFu/RSEqW607AFlb1vXARrjIPiVHZGDNAmzaOWtfD78ouMsffJZScASb
B5l3X7SV/YgDLoBVzgudqZZdg97AqVArLtb7PGCH5M7xCcvIimXhTBQvORiS3AKkFqNRjI142Jpf
srC1BUByMCiZwJ0xbawS2geMuh0dbawZ+kvVc9kM7HmYTeUlxSjrHohlhrBzdIDym519HwUavdAg
iXf1sdGCJ9WGO1M2B7peWcsyhlKmfofwfIHXvMz7cRVp6Q7pa9jK11xaMf698uL76Rp5FNg4w0TF
XIquxuJA5yFaYc2WuFfa65CWaNLgjOKbQdKvrUEzRP5dJUW4Zvc78900tp0KTjmQIiZ0wVIfjZem
sq/EEddA4fdeliIFlC6cgwbnv3lEQXGXvOfQ9TXs8fk2SaY9kTCQhB0LhqLaqrLMtzyNw1A1jzIi
+gfxDlJEu6mL/k75DL044/BG99ZS8SLiJxjXMu5QwqnGU+7OcoRY6G3znnQNJqM0OMt8eswwLZy8
wjr5FTKDkf62m/LYO6Jgb0uQUbYfIZm7B8MKLEY9DMdrVTQPEF7eYwZUWb60zRi1PY6PJsWAlG9I
UNTM90AH6RIKnTwrvbmkvfnqNd1Gq5NyN+oOskD+3s71FV5h3MBmZtv+1mPZJW2gnW2d5S2hQHPL
9voOO3OpAzB2hwjSXMklOG+PkJZAvDWsPe1W7RMUiJoJbuSMOy3hPBKMQULXR8tyNS+vU6VbD8hy
hKQNd2HXgHE7W76X8b1Hw1J0Iu+9ka+1GQqXZbN2+4QccHmOdEpKkgmqQmyah1KoZ0e5twhlF0W3
vIxjQbvsZSqBlSGeLg1SVZtYOVeagKCtTQ29Z/4vPYgemwqlwTWQDRWNbfPRq6eMx1KH0h/k+ggg
6Mz2e4F3gxNAli+MJfB7MkeBHsR/14gRMDQhjJgJ/UGhNr4pcjTM0R8bA9cN1BgeZEMvCofuQ+SB
DWzSl9J+5qDCKpFQKBcBrbL1lT8NSBseJF3dFa+h0VDQVwfMz2xn3RvdD7uCmXumdJUzXlgBwDQY
e2ZMvonOjXdR5vugwELLr2oNbshMEm1uEYumvKIGOSw3XUCQ1jbCtSvdU44suZB++cKqcCfJuJnW
fTYijT5ASMeRauXkAVprRRosfweB9ojS9YhF+15a5a8RKiAzjmRbQ+t1cLxuLOO5brEKpO8qSjnw
m+GTOd6p9Ve5jN5Z4B3aXu56P1o5Nkm4NvHlg955V4kxaEqiqy3jBIAzalw8HvpG3/SlqDe1ls6d
hf0lLcf3JDnpRXwbjJ9UO2IR6dIdoMFl1BvX3i3XrWQ+j032kviweyPXWvETFqoCbl0U4Zsysp9+
6tcwQOFJsr2x/Q/EUqo8Rp6CGXi8FO1r21THPEowSULXVDI7GDgsHF/7QWnI3fDFDzvi8NAGdpM5
Awvb7l7doatxIfBqDIH+WdT6W8u+BdO16KJ4QVPAmwrMYyKR4M0BvWo84q2gHiO8hME1i4GNBE17
Z8hLb094h4PJ0RmZVzJnP0q8GpNAgHdQ2KsoeRKV/pybJBLoaiuK+o3TfTHmOUM8soQFMicPbNeO
zr2X5qfmobOFaD2BYFFkV9ekNsaVSt+LiitmnQKH5NISZ/iSy40zFutEpgHtxtVWt9s3o+FcNFrj
e++A3sJV+eyZVcPkmrnsnGDrcG+wLUZM1zmsGCXR83KeSrmK4kPM6M8wGNAZOeiHEq4LJHDOLFG+
phIDJtDQrWzHolbIsI1D1r6Ayj67GldpWfGXdaA2bUb+ocfpnvz2vY+dW1J6H8NgH1ierOKpuyAp
5Wffh5jX/lBImp59rTSQBb2uXfwhurFCPoF5ZIQH/eChL8TjyHvXJMmvIqr8bBI0ftIsa53M1OC+
9FUAy0mL1mM0knRMXgeBUJ85Or139VHiEsdlxqqhZ1dMhc+LafPWSkfk28kF1AUt9u5nlKHkCcI0
IZ935tC7Ko8XVpxVO+pJXibGXUORF9u+yGoMjXsR6Jzs7XtEO+fSMLtz55wHjQwFCytcTQXQBpeA
JhCI8E5Jw7Cog/Gt8QxQi/l+4nIBzJTTo7/qehKyjKcPEO/rRUIdIx2TaD+4dWtmLqqPaEE0IEay
m1xA9lrpeXAh1OU9OETiacveuvicB9aWCenQIAl2zP9xlrxFioK5SYbbOZphDbPRIJd3yXcwx3CJ
ioBQrerxgE16FiHWwMlOk04KfR7NcRwy+IhPkwHVUVfRO8guyxMocbybRv9ZmNPeKvKPWKMRzUdb
LjISEKb7RKr1KwVgxL4TM4MU3QwiiV6QXX4HrAXmK06jmNSwm6c6F9X7lvo0V9c5ddY9Bgnc2pXO
wa5BTQqbNfOCp0RgoMsgY8aiIxvqR78mmoMIsH/1zWtrdkudA2/uQZA7p95Fkf2oCzOjUhFcMfIb
lZo2xEJSkwT9GhY1eexeIhiOC/639PVya+lQI9hVF6OYpxipBIryNRjWW2A5r17pHKOqocKjee/A
SjN0bd7sjpVZm7/TbGwsLN/+8CXeEQFJCCJNzGBhNi45AU0f4/jsmOz69cR4cahA7rLoEsgc99g3
7rz5OYzZVU4pJotZYFYDux+9OyZWrz3gvqkbC77xyO4ukx1b9LS/mOIriOXdtsXWpwu9VZgCyXw8
6rWnPXCmYtpri52w4fyVyXDvrPS5boxjOI4cZ568TNV4Kcu2OMIN/aFzpU5L7xxEHGZTl3Atwo7J
Afgjqq2TXgKrhsmzGNruy2vdu9KCFcXyO2/MfoXWyHs7XXotl3YdNInkZLHSOQIpz2o2rYpZYANp
BQA2+vpjNKJ9llwnHwodwUcyxgJ9+ZAk1tmTJ9SlT5y3rJ1QNctfDBgfMtkc6XF9NLThBeLxO1dW
Aurb0KTBp4cerDBLyAD/pK6SPUWLSyuJiR7ITy236cgCOsZC38G/CEelTt8rJ37PgpgxI3KD1IKA
nqNhDfqT2HVzZaH6lJTT3fXLszt6WxXTm5Q362QMG06C3QGf3wpD4ZFaKGLF86BQN9NXUlXvlkeN
VRzri4hy69jm6eN/ZFheJWcHLV0vBHOPec5GMN/ltJCHNARFPTaH+Jm6X56v/4K9MGLw5hYPRsTp
vaXXYyAy5CXNDhJIthDOwOARHIsbqVVhEPWwGTs68prztvCq7gG66U7vkl9apAEGg720yBE1+ine
mCnjPIL1LzTHYBTjFVGWJDyWrBo582RwJKWmuQ+14ObhRKCSg8Yp6yoAidt0ZkNhmM7QQlhOVJC4
NE8sPcaGqC2jduhYn3rSAXJID7K3TEeTza81kFlnTQUuYjNalJSF/dEf0jPUgayjZoB5WtBz6v3+
I4aa/MWQxNW4RtIkS2REGE+wwqhbwXEgx5WGnxHyH3nNrNKiWVBCn7GZdWmc5GxHtmuWakxsjObB
tYwLQJC1Fc1HbBACJh1oS25R4VlKnWxdXZkb8HbK+jerzT9tiKvG5FiXPDA4ZU8TElXxKy+aYK8a
JOE57Fy1d8thVJnS626Mo3hAASDXnqTvsnt3paQiOkFgq+nfWraeuDTtIzMCwustbMno2dEYn8ZC
Z8yoOHVQyLSuov6sa90jtSzGso7dbc98zmrVzQ7qeDvkr6kSq9C1kjU5XDh+GruskKGgCDnD1G6x
K+z2Gg7CWpnjJ5sh9nvKRPjCDsAKJguwO+JQBZwKPpQR8bk2FGZ5VTyGg/HpaTUuyAr53IueyxHZ
vR0ueZbAlug+W+GwrmddzsaHWjFBtgeE9ziELx2T0g0ogTMkbySj3l7Yo7HFVUm8ungCYgqfzlBf
WQCHryZ6Q8Rg74fTFYuMCWG+YIFZ7N3CfwlH7WcweOd6pgaBGWHNLO6DrT9QPmIvMq4ZjCqZ0QcW
lWeQLFsteid/32ykebCqhpMPFyDcH7iBtPEQakJusmYApFxMb9TPfsHE4hXhHAPTYpPP3mNviN+4
5q39yrsFATPgtGzVjEH6dO3uarBEqNH0S/+5zbR0PR8nIuMYiUcPeAUJDzqp5IIuvw9/Mh8ntopJ
UD7qGvoylICvXCuXmh5zHfPaBeWNOzFFbyLGwUkCnpcswSCJ/6+jxoZmzGmJ/49LcxmUS9m7T9SI
/E6d+ErJNQ3Q40uZy7VuJfupDnaTS9tcnjEnkktbNeD46AufP2koQG3AwLbzG8QOyCmaFNsSe//N
e99HXigXZahOP+CRRTtSl7tCt+2FoLNAm45j7H21cnQWTcclRfSbhgwn22AMC4XhvyOzY03MUwLX
VNC4ETPsAE07LrrjKKqtpsyTyvkApy+O+fla1XrhzRnjmlWdfW4oz14Aktcn715kmoM/Vay6snlJ
+qXXWF/mfG3wFVK1F46P87mz06Zr6fF4PA1/ZgGps2yUvmPH/+4AZDfGHAc7TKLWa/a2G3J9Y7e6
kB0OnK6cU6lo5fnPdFQX29nrWpg8tCUdFzkNyFT4FK81G9QimDZjx5hw7FhbtfWMCozVhyi2aMov
XUyRUsKu3SUeY2bNipnADODCKdgO9BXgWX4347Rey6Tf1xbFrAAfIZ/UN+X3S1JJn77E++TfKrWy
oc7sdJn+dmhilHH5QWFhdJJkUoFjysXElv4QZtq15bTIaZ9lV5uojxH4ZV2tPK+/tpjU0yh8pIKr
RiKpSV7TwRl4x0LXMFoztNwU3oi4mBuYKKIbbYzbyIwDzoiksJOuwJSU4SA3/O61SzV2s0W7d3yi
jU37E7rgT1pumFPF+W8hB2vpBUujp4sFoW3n4uHwywI0YVqsC8RpOiPsbqsyANCztUIGkKJxWcIv
aA/ZvFtpioMRlVuVDCflyJ2LpayxVUayIoI050EBrJHXZlIT0JyFUwDB0iMqacYzsXF0yal5kyCL
Y6rRoFSwhE3VTRQ2LqIguozRO0tRD/Y2NlAOlD5yf1vSI7su3qQhIbZFT44OWrjLFSJ+ZqL2rkSQ
MulwS64aUVlhraTHZFiNDMd2lu9eTdXfGgmqNHbdZEf3MN44EEMPaYVlpaLuOI9s1sfVtc6e6Pvh
0scZiyku7099B6oNKE6noVOn8HA8gQ8agKQOwgcTFNpE3u6z0oYjxCmsZ1XoDzh/aZ+JHwK2sctI
zzdO2i8lXhsz6sWybeUb6PunliQvEe6nYo41u8CipoS3pKa5F40J14pm7WgVPU8BHK+y9OCTus2e
6yO5CFvSYJ07dK37vEjYhAX0FCC8bZl7+0RFX6p+cxKPKJM2+GdHl0+M1aBaS6hlhElLGkih+sFp
dbNhGTlsicirzh5fO1oj32+0UcqdnhvGgn0/y99TKDO6NCtUsNJ8HOKc+NAo3kD0xEsWxWczoXsd
uf0Q2bAv7Lz5ZbdkNAHfqkXWmyY6XjlcYIgtcRr/aigIxYIOjIMOPPoGVLOig7bfWXa9LXKWU34y
eesai2vP/I2BVm3CIMdfaXq7vtJZkYnkjp19CIyVwYgfliW/FlLP1F9yeOidxYKkSdstB+dP0dyq
tnoTUXLFVoHtjFzbcgi75oz+vbaV4z20NmeXb5WzYyeF9xFC6qHGx7ou0w4LimCGlp9saZQbwPfz
kkLh1nrpwjmRbAEg8zGZAYOcCVjYom6al75ZM44I01qVvLaK3qrKsoxVrXjxzMG9owYq9qW8Yn3c
ENHIgmfWdxF5f0BFveKN0xYVTDbp3qc2vThC46JD3q5Bw8i6+MUiZ7kC/syEw1m2xOgDZv5WMu4G
P2T9GSf420T3xGh7hfUIDlqGe0+HU71E5FtKnAdLZImZws2UzcrTTeCTT5oFI3S1Fbae18JPtqUe
AFQzeg9mFxMLHyKVSYHNQ9C2Nxgmatk6rB9A4frHgAYfgE/PaeK9TPg4HjyBw8TWhkurCf3oc20M
Zu++G+nHRNny6HIi4F02vdpRbdzHmP5aX6V0y/r61poX8YPg/csgyCHeUcu+X1DUxxpx0JgVGWDG
A+Pm9jPPDdcTM9BoadoOMhTdCg+dYnwgbUYc7qB9kUom0wnZax4MtG5zYL5zg2omN5rvN1tNy9n+
xMPTgIsjKToK3oRxDWNUYG1gEBNkesS6EbCd5cJS8xURSsUibVUzDljacUvrz+S/TKYHZIrzd9e9
o0CR5vDJz+h4lq2MiRkwQDT82l5E1TmFJLdoYCVVUt8Xofkb32a7q22XKZ9iTzaERCq06CEWBPD8
nDJgi7EoxKq30FEg7oxoEeBiuYW1390A8xLWYxDU+/0X+rC8waymso6h97bBcvHE2HRjxYWzonaL
MY7QYyYapbnB93bFdozNLrHzG5xtpFRvCpBTil8wx9xb26nuiZrHGZdtXnqD1yzXxFWzg4soZXvW
5nuiTvrZmKBWacFVQDc1a2/RunkmAnFMQzYEodXnl0qr9kFb/7JHRx1JijQ3CITD0rfMCsO209y0
XlPbahroCmmi30zqU+qg9frZCO+tlvenNu9ucRBiE9Ayb1G05bRzotF59BROY9uS20wWcGEH/ixm
UHePKAubAC/gwRX4bUurTW9N3FzMThc8cMM5Wcq4tWE9LYVW2xQgReO1AjcfNZN/cKX68FnYEruS
S2Bs1soa/WDVJKojSDZswWtBqqmbpykz/FtUpfTGlyE6pLJfMG+wCXZhvlXUkEyGDfeEVonaQhrv
wa37KbORPp01jXEkwumnZCtUOhqsv+Ngk4jZDkrrTXIq9RzvUPCrDPAFWpaDYbyUrn0uUvu5Grz9
4Bvhxql6KiMoVWY20CX7LFBPU246OOpBPPSU+JwDnOimkkBAWUnshnK4FaHOJB6svuWr6tC5v/sw
ZWA933Q5QhINhemmqybqogc2q3ZanYx4MvfMjeNLJ+QEt3FSa4E5CEJuc0x9hg4UlPSubp4NAlrn
73/VOUjoQNJzZJqfCqPdeegNbvIUjpptlwRgpHf2wuk+t/nsKlbhC4PoJOcAHnbvNzNFsOVPawqA
rL57+n6ELj8sGEKDF7wkQA8q593SD0MxZtvRCFlgzDcFRSrAx6BaIvxBQo/Dx7rrMJwFklL1OJzg
SstmOJt1eFZ9gt0qF8MZfO5whn44Pw3WA0gjqn51kWDP+G3tcz86rLpxf1p0l1zKSJ2Fcof9973v
mzQckrXdszQBAVtAzkmG7dCN4eP3TWLG5bGujV1PTbfvj+n++6cyxqCHKavfbIc5Y1kb7hp+PNrD
oD0XZuPvwYYLbxmUJt0NrsP6o+/DizUnBIRuHUTctofCc9dpU5o8Ue8ppeoFi7Il0NMHa3b7SKTZ
uGY9NJlk0opc31CMF1+E5kR/3WB0ZuBdhW9F6dbLWrNbrHlVDznZ8ONtBDB+IYby6GRluaMna9vl
fXHJx6S4ZHTVrIhzCLoSJD3SenjyKe+9ETB0NcN/8fQweBGQoGFwgkGmeGCbhU1+Cxj80W7WvFq9
Vx0desbQUmr9AYFX36HyF4ghhFljOy3ISSb+W9CxbNGhidKcneOWiFlLjd104JcNj3YBwqRq8mVv
BfEKddQ24PNorXOjROyjaFp5qHwSbJo/3PUsZv9iDIA2i+y9rgL7JTBkzHFj/2wDk4GGPr9VZpOv
VbYojWO7TCW7cQvC+mvrO9qGTGCx+r6bDSUQFvLIe8Rd9yDB9DLuT6+DMs1HSe3HS01ao+3x3xkC
ZZnXMqM5Xlx8i2FrJ2z6lXVv2KetDZFzMq1Xh+HysjRASw9A7F4HrXviS1kO8LbZsSMzXzxahh2n
DJ++70Vh9//ca6d+r4+lf2ArBHW1fmnHILjJmhJz0kxIXtTfuZwnWdFTnFtYLJVo8qX4aKXT5smJ
Ss8BuVmrIrbNu2/m9Tkatd/VfC9SLW+Tgv112w7H1GrbpyHrsK+mqbcKbM+4+2NcLYda07bELMXZ
67SPnq4A7EOut/eHhI0vFIzAzZtNXsnTRCHCE93tvFFMx3iwdP951LzPcRBsmg377gHJPzeO+lW7
nXO3qOHYKwguD1bD8i0S9jXzpmHNPKpCJsrteyfgGdpgE3dOKMWdGcRzQIGCSEV2/usjOSqIcJtr
CinvFmUDCT2+MOLURGK3mjap5v0Eni5QyibGABln+RIiPPkYzvKUhPk33aNnwOhOlZM9JanTXaWn
0YNhWf7WD9ruOgVJeVTK+zmOuaAiL/3hyqC7skm9OUZQUl/HPcvnaj0ZA6bx+S7WgGNUFxVnRyqO
ivYq54/mDTD5NJZi45lGe8V5nq+aCngxFbdvbsJFGgzr8J5D8QP0xXdlmJQA2rbvXOWvdj40f93I
8LGFjPP8/ZE6C8alX2uCdY4PItQ1TqkzAGdP9FMZJ831+6aZ8zToxRKxXKOzFHjGqtErfTdY2PqF
rOtrPn+xiuC7WRV5FeSbcyqKQ2IPIAFmy7M5fxWRm+rJwvHHIL6+ft+gVH3Ovw1Ucr2l6q5CLnPb
Y9jBDGQHUDzUrfZha0n1IAQWTNnl1TWOmnGLOxX44nz3+6axaN524v4c8yLZ84cDMY1IlPa4slRl
75GsywX7ifGpY72WuGZ0pbaFHP0kgn00psMyNkvMZ6qMrnJMp8eR7oPve3bZhbtpJJHqMoJa4pNL
NkR6w6td1c4lapCO53ue5DtNA62rZUYY5fG0KXQu/S2hykPUjtHZYqGkz0/x+xFTWFaxJnQOuuya
TVyX5bmeeqoUEwsjJIknmADu8+Sp/oJXeuWELAP++Nu//ePf/+1z+N/+V/5IS6CfZ/U//p37nzn8
3dAPmv9y9x+3POX/39/zH1/zr9/xj1P4WeV1/rv5H79q85WfP9Kv+r9+0fxo/uMn89v/+eiWH83H
v9xZZbBTx6cWU+bzV83u4ftR8Dzmr/z//eTfvr5/ym0svv784+NXGsJvrdmhfDZ//PNTu19//mHa
rvX9l/rrDzX/gn9+dn4Gf/6x+AjCj//+DV8fdfPnH5ol/25ZSgjJGEXpulTGH3/rv74/JZy/U3Nj
6kroAtVQN5w//pbljCL5NvV3m9+rXNsyhdSlbvFtdd5+f85Q/EgTbV5Jh1eVKtw//u+z/5dX8T9f
1b9lbfqYh1lT//kHRiueTvHXyz0/P4fptbRwgEhhkS+zpVB8/vPjOaRT588/jP8Vocn3bp2QexkH
DAaOHI6Mx4ejYcHfA+m/h6LMZE2y+62EdmGOOh5GQAqPMWEX3VDlqvLFtMvBHzxhI2GkjpfobSrt
XcHWvHU7yqTjEY+AVAdVd5IObZz80ADlhoOcJiizCLdZlESPdlaEixIvnD8G+dcQ8C8hffVUIvjl
avZr1fg7g4D+jMxSR0cP8lMeV+95YI1vpR3gm0HRaVtFGX0umT50dXG0QmJ9tn3jpGftbZsd8skb
ovIHC2GE5zzco5Wrp6oyyxVT63ZLMYC2a1z9npnTsK1S+SkNmoTy3Ps9ppTBaMAi1Did8JF8cumf
Fq3jQS9LtpUQ2SlEu1ubbQk9n5bFWr5atT29+Ylx4MpsGYFzm9hJPhqps89a4PQAyT/CkpxMadUP
zOJdNZvMgGe0fsuLAc7l8H2DTINu2LsfGjMogE5TfcH7V1/8IHLX+Ifw54SWv04N/SN2c//wnzcD
ZOkDSnrvZ8WePD3WlMN3uRzK+z6oVEIDhXfqTce9pg7iJ3V8x4pg6ykL5dWvE39H4M2k+AK3GqAQ
71FQZ/k4LceAdeZUGNPaxel1dDUCauYeBYn/JE3waLvOgQX5+IwpFKgJgxQmAJAsebkPhcUM8Psu
dUc9thC3XHV2OZ5jHLGmFgfPqrKSeYVMY0mXrgNlzHOFPrvlrEXJ5TE2q6EFrPna8UE0nXPEbSGW
hhLFD5/C7sOQuMZjrA3GYxW5X+zuFggAw7rQzXBpl8DvTHOsUVobBquhIpKfUohYGPbN8tgrEnfg
WmkNJ8Oz0n0Q4PAnHm4fCnNC4OiYrz7ETMnfYgOgqD3BEGe8sIvITtuFyvdYssat7mbghqLs5jlz
zzU1FYKvCRF6k8mEWOIOtI5ZvnUgSCNPQS/laYRGlTPxV7LWLpGWTLcgJ/4e5Ga9NyFHYQ21203v
DnOTutFtfRYoyF6LqK7Cn0OLe0QvzFuvx9EuGDE46d0SJD0TvskwTkhxP9PAGXaontGqwrX+owvl
W2kgq4UNuYDAaNNnvRiNvUsHzEK4YfqM/Xtu7wWVrvVOdk7iH99HXQj4oDYdb1MRbtybwjL2aB/G
X/8KTRtnSMAEZLI9vIBMpYqFQm9gOm8ty65yDm6gvJMvIADD6Em3PSfJ/ffHIKp6J5WlGvvXlB1L
ZUxbTzXBpmPdTsm6V8s9B9fsI6vDeBdirA+IA8bCJJzne2D/jJHcZ8ObKTNDsS906seKUpEjqcRe
zTc1hIVcH8QzZ9eWsRxzh7HPcYc3SBgASPPT903sjfnJQjk3MIEdTHSB0/dN2EzlqTMzd2HlZrIe
klbfhDrHUlVCRCIPHl1oxokunPJLAptq9f1x1qfsir7/WcUYGnFAHK1keG10ozx4XRg/tyTdOQP7
9p487OuYhHIpay74brZrev7IRaa8v25A70MabywApGmZPUbu1hmd4fJ9SvYyI3vUPX+vFB4AskIa
xBnUxagJfliNG+ysIGHeWjZotbRY5sp558KQbyh39I+M2vxjb9KM2Wp1vbGLfcc6GLM/5X95kx3y
yNRvIgq2kuJKsmbue+8RwGXB9Gp2xrXzKP2hMebDkkW4IQbbq9Q8CzPRlkNXPVQEKW6sjIjGkCBy
TEGPUJ7NrUmBf6CBXaymzE1XOU96R324uYVRcs/rlB8laVsvCamQpOP97YWufejDCQqNWKOClWfV
vhSho5/6it7M3B7ApVflFfCwqvo3TbO9c6Vh0wsKS8BziLV13JLjbEwhMKEV2jafNpxfVDNBVpi8
Jw+T67bSWE/20PGhaTIr1BFe8C9Ci81/K6nnO72f2NC41VHOSF6tNR+EHTzXRiUelQNBptOSpSHI
EGXWWFHhlfpvNWLDUAmuA12oVloQDdRf1y8ZAZdnv46Z9Js7K205rC1rXQNOfm98/ULTU7VqbUKf
ugfp2asHQJvzFSONv3Bb0XtGKeW2azCwV2PvHEWoSwgjioaNHBRQhCeOkHL/K1V9d2wMRU9s7xq7
puw3M9JSTrFx88sYXyOkgrlpFTyyoYEzkNRQtdRP9DBHqa2EhCvGLlpXPcvWOodDOqaIcS0Hm5GM
wbnTqZHIfw2Nod1tgt9LpwkfKlWnSxETOA2s9lHpNsi0VN+2vhnupNbkh8z0KVZNmDT3LOQbRXsF
QIRblesIw112z438s/QodI3Ioj2GDnuyCVbGqo2KnTSod7BrJUnT4aQWuIEHWYxnaTOpFq54aqoy
Pwmb2lAqJb1VXlk/KKtrXkrRynXZlHJXE+qhJ3JD41x7R3PgbGWo9gCSUHH9fSqHHPqOqx0iytBe
gECtNZ1TH/TA4sFGJTpEzWkYdeNc1H52MlyhtoZOSsw16Nho4n03DMGjFhTgGzFBbEfHsR5buBem
nYSbxo9nPosenEQIUNPvPV4aE9EmNygJxEUTHwSsuPl9pqo2/pFCWZ307qR7OqBx/1hYU78e6kCc
Gch/6rVQeG7F5zi61IfODyqr0Ue/XySeVz3Z9iH1o4sE8PliR8mSLiptBX4J2XVwn/V5mzr5DuQ9
2rEIG5drx3T7gwDn5SeptgiMsl6bVVwg/Q6wxyx6iQbm0nVKiE4DtsMV2Y23vnkhwJEvm7HMsCXL
I5Mgoj4NDVPaCMnATh0mkRS7obTzfoiS+HckQQ0j0vfMnMgBe7n22hf9xSdLyJma3oke0F3PEPXB
aZoneG1MX7TgWa+1L/xaxYWsw9YKO4t4mW1vEb92VOqtK9a9D+1A85dHC0ZRXIahv+UFXkFVA2qq
MKZ05OY3VMZQMD/wqAYZVUwPuPYZoX8bfHr79AbxqBv7ZcJcMg70u2bxTgd5srYdYGTf91p3mptY
GBdmgd3g/COC2KilhocBfyKIw6aO15MhWD7U97hxqTKPgdIV1P+xLZ3jQzHFYZPcO/pmmiJzTT7e
XBXUIS0KXG1WmYiLykw8aBO8etlYp6ltyTCYV63BAlmMiU5TkBuuCIPGO2FazUuKnnDJJpsQV0jz
AgaOc2cAXa/+D03ntdy4kmzRL0IEXMG8kgToRNmWfUFIogTvC/br7yqdOy8zfdQtigKBqqzMvddO
6hJklGSCHSXLhoi9bJ+gdg4Yi+H8X5GPMxnRNzRY9bBDKIkJT9iBlDwsRMpSBhEzLrAYDWe7vcsM
e7xLOgdJoPYmHfMRBAU4zbU4Icqr23QMyqS9ha1H41wwyukKEBn98pJ1I8vLktfUxG2IGkA7TgQx
b2JTNPup728n4tbg1vF4VDWjHc4vHsd9bKqFJI3T8F1okHm7iTyN4Eh7bY8Nh+u9adgM3adDtvr2
fpymbtehWVsGvNFyfiqyZptOeQHNGHRCxwF4KwUjbNQVMQt1GUqy8g4jRr5LxiqCh/CmHnrjFs57
FVi236M8TJJLirdo2/Emw97ChoSJNg2kWb+njAtORolBZbUKOExVLMPaGblxkFPttNpzAw93bZSs
oVmP5nn1DOtkNm1bblBpj3dddNd2tfVLFHKTMeAB/B4dVz4yx7Ne08Gwz2BJoJNgZNs6WJIBh+Al
JwbVizlHlakwsT8uM7Wqi31WJ/Kyj9fug1H6vjPs+Ee6+ns/EJXEveWDFFKBqLgLn9sZv/NSltmT
we9PT0lAeLNckh/1uAczarX7wljaf+TJooozRvHQmIhGchatqIQvpbX//4ek+/8/8FeT4bdnXQMS
1okOwkNtluem6Po3PLF51zSvUPmsm952X3qI/Zk91h99ysDXMq36bszG9J7I93bz9xfkDGdKxhVi
N6C5kVTzuRGc1ey4tt4rFDxEX3XfptN5ypan3xujvfIkEaCUiBTNvV4Gbu6G2urIj4XuNTKNuqMP
PaAABavw93XLY5bbrJpxcMmVeiNIbZPQLf6Irc5kxXeSg8O09lwbYmKSbIFi7KO7WTfsf6tDvIk3
QC7I08b+164mV66VSO///rNobfJYSoktnb8dNM3kNEcweFOuCPbTJTpXtJoeSumFnL31f1Zq6/9g
ru0ynMAPf19qV3h1WRSlHGT5y9JsCX+0WSbzkuYwsdD+i+vh+mdqVp7pbkQv0vUeR2g/97D5/bAn
6Cyw5xinQSzeYwHUrKpLiWsVE1RD2l1s7plYVb8st99xbCXP1mKE4DJi9GXgRIZ1fK6gzbG6g3qT
68odZGco9tLhyNOdWNbM/Gu4G5Kxu/QrVUqivbZrnUCDoG40teW+g9MxjqN+RKtSZ85Zq32Oxkno
Js2+LQwKXQbKawvERiTFg9W23UnY/cmmZ89zxzABvGgwgIMZ1xgSEgUQupfie7Kz18bTXycBD69I
h33RpmK3TCkCdYEKZ3X0j8V6En7zEMvuspAXfWIPgASJWCZrtA/pzzBNVg8vvY79tfcL5/z3Jydb
yU9ndLoQQYaTCCPSeDe31s6X8FE9c/i1u+wN3DM6eyDHTu0+SZshSFTRNhykC37WFkgum1dTz3Zj
puUH1JmIgOOFYJomDvi88c0m97Tqw9rr7/AivjlNiNw+YYP0fxohu8A05d4q7WAiSM2Lqj3+8iFM
WYMKzDabJmvFLTb9Y+a/6wUnOrOP/9k1Nmxgjh+L7aCDAPOJQKnf6N16G5kolyRdzry3Tpp0QB+W
Di1vnQIIroJsH8vGDErIvd28kD81/Lb83DVe7qfcF5BRTfK30I77aeggqUDJ3h/0ERnOCKKWOfMd
8aaq7hB3Rsu8IyW/B31OFZY17Ar6HoGBU/cBOeEDI/eLz468Kz13DsREOIyNVDYaxq2dZfFZ6OhW
mzE59r6GTkYQdt4UkDNFXO0Mp0zC2aAChRJyyZYVcSu7MY9+9p3laLcTmYRvI+RUHq/syZvz/DxG
9qWIkevZerHV/GIg3Q8ZQlTW0Nv6+QiRnBfoB/8Qret9pztvuVvxj9g1trwrXF0RkWhF36MgLk5i
pRIiJavFVMKQZ8nRZaIpm5HG5NFxZnNMSG6Plzk5jV2TBvRUaCU3Qe67T3ouripx2B+nTSVwXYja
+ErxwDIrlidZ5/FtzWMUTm6pqgZcDS4bnm/Fv5z5D1mLjdvDhIblNURmtLtzWGEH0dq3KpoVzcRm
piDZtIYO1on9oT6xy723Hn3/zDYRVkZ5ilMB1IIGQmvIOrxZA2ZVLb+PiSUNM3e60PiCBA9DYVRB
w9R5HCcAHiDLbxyCIGQHEBk1ERjdyIy36wLAD+2avdeN5ZFC5Vi0y3qwV2qkMvb/5dBbApLPEV2O
WMsTHTVi0ST7Woy40mZIfQwD7wgRrHCNdj+lXihzDQkwDsfEFWn5yWgGWol6HxogSziyxWWAaJEy
veYGT5uICF/6ABTynhWDhmjKI4OJrfrRzMNfVxKCdBFfGPNcZspRDRNmNtYJEJEe7/w+jSSfWRSf
vbJuHpDrPqUcbC6GNwbAhEyM0j1TcY3ZOVb1mR7oIV0AjmhUrYdqrf5potYCflEzEH2gc9rRs5Dl
m8IGnvcm1p4WsSzhnBCEprUcEPqRED3dRQzsldSh+tg9ZGSKbR2lnc9VblVRrZjo21smSct+zCvO
49nrBI9/o8XTeKwlkIISv5uuQ1JoYQ6iYUMRaxr+oewatBlkmdTGfVKnDLwSFDcLVCPXiKC2GVNY
xk1M2dY0h2LmzBvB6E5FMZ9SG8GrrsE3I8iDnPF6YkWlMxQgqszC0af1O/p70ZP1N5ZOfeP6NvuX
59FOXPCnZaZBk4gGWt82t0YyEegR64RZ9lkWeilcCfaarWMayFgLqx3hfSSBbZvOodeM5IiicEue
unWaB1UTacbH1JFU7c3zMS18d8PhFfZBU168Un+I3FXbDfMow8p/T+nswAUkWHj1h+WgJa62LXXo
EgmGBbfa+6JWxU1DixKamxSMlqJcowFRavkWKcttK3wRkAe/J7YVrWQvUS8n1hFdLF0+scjbGGFo
05oP3UTQJ7pzTNV9/uhgRgw4d97nbUvTUWcx1YcRL3BCBK+WNrejNR0w2Xx3qbCO3gjXbgC7RvMv
k6Fd8T21NIY9p8h07w7jXZwj44XvmJZ5qFiFMRHiJC3XzIqhHyG3u08Sa96W3nKZ3LEDEoG0TtPi
a24uL7NRcOLw95bUAPgJ41unGUTD1CfcMw5EsQREX7dfJXA+e+K8Teiag1XX9AdALc7HmoSLwzFD
JrCth6R/jw3OxqN9nq012U92WZEauIDDodxFjznxRrkl1okcHjJ9b/vET3auK9/MHoH5bPq7cVnS
fTdb/b7U66uT1WiaJ8kK/OEmMuY7ufZEM5cbZBaoNYzEUxGs+woMxTYeV/IxMoeMIKc/MFbA7xkb
d3xPg/LXeU5sW9t5Epxg0dYAP1DGeMseIdyLV954g8sRsGGM7I8gStIhGoAjoIpaphO6DiKFEd6R
ow4UnUjA6l4WkXsuPLKy4nM9u5QXFlnIZQzP1NzWao8za9LMGI6Q6TaTV8q4Y/bjEGBZFtpxeka+
9pam7Vu5EGspteY7czoUuz3jaLeAp+dT/hTxFNKQ8elxd2juLHK6LWE+JbFinEGvIbw4/erMtGLU
nKqoT2b9s8XdbVTYFfx/jF42jWf357kaxsAV6VvucCJus/hQ6Td9k5NuneZQzDp8y4TA/lIIs5ab
2pWMbglpuL+0o/HRcG+FwDYzRHU0mirxbHqeOJvoVdKoO/iReSfIGzI73BCAtS1uyRnr12Pqc/4V
LRQZaw5yuAxNJkJMWt5xQf20qVGroEnlkIf7qinNB7HiLOsBFm2avCE4t8DOQSpMzLA/cEwsZXGR
vczSf/cKL7/l3e1oich9gsqTRuBKGK5Yga+qCnyYvIFVWMvDxOdIvjor+ZjCunPMZtm1adZuJh9c
sm15F7K+0p6get1ryr3lug+9by+B12NMdQaufcwQajOSKnxJ41Mq7m1rSJ5S8sYxYNnHjpQy2+5k
iI8Y3tzcnkWO6Drq+VVRgFhQhFj3EELOWEv4TB32g+1C45fa0QQXzPBD400xWx++S9/En+K7zj7p
KItYb5PQEQDrC3mzoOgJ59xC4UqmJGpn0DWzAUmoKLx4G3Vuvc8cGob66DMZK1tonv4K7Tn/JSdu
hLsd2VuNhcLzPXTa9jmXjhO0JqJYk9hwuThPiBhO5GOy5tXikZ8Gi52c4tRAFVUV2rxFcvU4lisU
Jls+yuHW0JHt1YsNP77Jk41bCKql7M2Kyvxcx0zjZ+yeG5tW5AaxRr+fjG6mfVAMwVCJeNf4w65d
8pkmgaSe0mZQl5F7jA3So+f4RRMMos2+ArBKeF0BExxBB1HAumRJUvHjdbSoFop7A8ztTXfi4tiZ
UsevZscUiHAJHZmTB7xgNx/wXzdZti+K/FMy0JfCd48RwWUQUs/Nat/S2HmrkVkGfW/FN7Z1j4/d
O6HdR/kL7q/rVUl0J6L20Ax9BTcrR2sz1/VJz8YLCwhhkVidtobtr+Fcop+3UaQHTPb+pat/ccpi
BdaEWxFGeRZwkiL4cMmPYkBuPEr2lQU19tZdYE7Z48SYcITKnFuVtsOY+k5kF5nmdQTEuEy5vYqJ
g7zET0TiYcD+5XHL2DAWxwbfhJDgHfvCPtlzYQSuOwWEjq43ccTcb0QZRKyx+VQkHUxjynEUPDLA
2R8dwCJWYeM2WywI/lubPWcVuCIvF7fZXHZHzwc8X3ULL26DmsPUFrYT6HWONRsgpTgRCFXdNUW5
G4q+vNGpLW4nvOBlX/onz1EPuzRBay2S8eOYdoe10dhJULPXvtBP2GcuPe3Hvagx+SKzZRpy4ZCX
hplFVutgiYjcO/veJIYRZ+478331OGHXUtroBQ9YjiMEJve49c2c8rMCXiHX2r5E1jcNwPimyFJi
KTzEUuMA1s/oiYyJ9Z7twLcf3RaSEN+hJwtcH7CVm95WWC6iERZcbHXapzeuzkxsij3YcE3z01g6
zdpGlPAwKYJlFcRDub7pbvU4p9hclsm7N2PxYoJJCCfYxxtZXh2bbdiwSV2rkTvvukmR8+z6p5R8
VBGNqKjDOgooAZepxb5XAAaRY5Yci4WwSlm3GESs4Ssvu4mJIwn1o+kXBzFDHRG5zYyxJUme27Bj
h95qZpkcsn58rQd3PaX+nTPMuEm4nGjminfQDQWfNdpfeFYlgIH1d6IXtsFKTcujJD4gqtKB9ckE
1e47F5ohmpzSM9GB/lmbiZVHQXN2RIMB3yStdqIpGcatGKhQpXsgDCUfjny0Dp2u6lVbtXrf0C/g
4CfFPVayAYxZsWtvgLfFYbe4BBX693WToBSTvrnznHRfeYkFhkLsR6sjm5h+7Kzp4zaZ6WjI7L0g
PR0LQl+fuma+x+GJyNCltgVpQjgV0s0cY2s12wLzr4EC2Jb3Nk0TxV1gHT0Ynlj2Jkb3OYnMG4NG
6tSskAzAqVUzA9qp8vb6xPQJt+JvuQoqDjtlgfcv6BdBCSXbFLUh0jHCF7pJhwUamSBlY8R0lmQv
HF2S+pCG7ynpwlS7GkyQ8SOKSzm1YpdTvO8LeoMRiobKXrvQqMaz6bbeztTNH840KF6bKaB3TlrQ
sjpIHulxRtqqv1cRAwoeIt4pEzRs8MjB5zG5KXoocU2RIQ3OGdEmNo6T3AaQOK9flhW95wuBNhoY
D91ngxpnYvuIVz60fXPKzMHem6b/pmt9hau2YoBbWl+i0b8ZJMEVG716qyOk2Lgm2CtzwFdqVOt+
5lknJ1HZTcJc6XWZDj/FLTzaGJa0wcpxqLdRawCZcY1gSDqxZRMI/Kz0A9vi6Dun72Z+CzDTA5Vs
9KRHc7DJ4f1u1g50S+dlmI9t+y2lR7nVREbmuz5yZNDT29gvIDlanPb6uYF74+POrUi28GZvZ/j7
DMEhFkU6XzE5RIPd7u0ONI4uoT2uHgFRc7uOaobYB7JMSFj1SfyOW/MMFzXnds/21Vy7u1WK8VQm
tHT9KNqZGh+buWiUI/iYRKXnW8QvJeh6rIIDbM5pjvT97E9hUnvNjaYzmJ31s0lMume9yaZ6kSOT
D3SsJDs4vH8kI9R7dfaDGw2xn8dhF6UdvE+OT6HP0GLvknqyKQv5BpxtCWs4XbC2uceElYdxY5yd
3LlpMqq7xNHRX8wgwKOq2oEfJTA8gkRJ5wMRmjdhyo8xyjiyuWMwfcMMmwXP1C7EhPz6ORuC8JAZ
ZBPbflV8m35DqnhsPa6Ncmg1NQq1qIJYx5jbKFce5HZwtjnWqrDt01fkQN91wX3ZivLiYvgAKJyB
GLSpOoZkXnaGIa0TfomHUfefkob6F/D+sS3taFsR5LNdpQNcCW+gjs958o5JMfCFliKglcQylBlZ
Jj1eSriyKXWxeBb6wVjb5gFbVFhLH6NRVd8sWvy+qEXU6wBE4fYFwRUhskFFmu6jeSQ4o8ErmApo
TwpVubeX+kRpADbFcuZdz66l+S7wp564BjPXD5hyueVMMX9EzrStLO3Zc81kLyJo7Cq4OHcd1EfU
BZYdU0rIeyfN7BPk+2AdaM7rTTcxM4bXxY/saO4tOGHK8iduSXCZfMbXZiMwBMmgG5b0GC/pgyGj
lNbYa5IDp5jAfc12/S4rBg5pwsmhlMxFY8s41qslApdB9rPl6B5LKPUuM5ZH5KnDcWFDIASGzypt
ud8QadDFtawdrUl+HFQI02utSwEFXVYsSbP/utrznUvoMZ1kAKkAzLjXFrbt1nCZU2bGm1U5pO/J
bc1IYuehjNjQl7C2a+tp7Nj+F8i2j9kvPvSaa2sP8Tt0BGjHcJFpFbKEMEnhFNT2OOHtHtxXae7t
SUOPVYLwnBhCtapX1zv5QIs0fspjjoj0Qb5dvUTRxV56AMcrF2T9Guaflso4KbN3kb9qnUExiYLD
ki0+sekS4WhSEdEvC+NcIsWt79SNC1J0iqdyzAlWapy7EvxY5O+dWkpsWMmt6X2ZGF12WFQKhr+G
t/+z5ojM2YAUb4O1Y8LuSyazHRkMTNbw7YDKfxeRI86L376Msz9CnChHmrcaPoPaPqobz8FYAS5B
IjXVeGgNMFl5md1D72T2UjrOvnPzVy/+rHImi5zLRsDzkEgZ7zApb04xN5CCC8FM69giV82xA5Bn
ACZdPm1tSE9AVwMXtdc2L2Kcg2ukXcq2/5dE8QOjdIxNGE+JpuROj/0+cKrsnvRVsR9iq+bp7Qji
XZZDWTAtzFImv9wWIG3kiMc191CAlHTFvGtsCZ/VTmFLHGtvekpsVnIZCgfPeGuA6V1m9KyuypIX
KDPKxD9UQ13tB5GeWm2MbiiC4frVLSUqq3sZGlrzWtiOJKiZ03CxFKjXyDZGgnATkwBAQE0Hv91l
Cme2ORRgUP5w6XYzmF9aNxH8oogNRTPR7ucVdP3attReXOrYLk+uCcg/8sQLOiyD9oLrY09NWQ/y
/HFu21dJ1+RMTBZjIG77wJZ45bVOQqhwdiaG8F1ba6Q29kdBI0mbTUFfs7ZC0kiBJSzpRZoEDhZE
cDnO8kQjVNtGmLkCJ8tfuU2OyyQ+hqm/2JatheitoesCqBi4T7d6MGUIPnC/czTJPC56YjyZa/WC
/u00Dv4Thby5nxuAEGxKWFAcLfQSl2VCQi4rEihCbnbkYEPOvLRYnaKDXZMwbzkFHc++fbCqi5cD
SK9GJNyaaBRn1H4iJKvZUcLX25lFF235C7iXR3yA2XbS2mtJlvvofyOCwWw4X4GC0i9PQz3ix7Cc
UEVVMcC5tt6ao8m5w8bNGcFuyoV1TsUPYvWzG6MwQXQ6K8oGUgjcfR3dDxZD+By5mWxmR3zFypWJ
z4vm2XzGvv7adRkwhRT2WXmTTkIEJLo8M+F6hkufbzhP0kf0vR0U6T0KnzrwdexwfdJfM1vnEccj
mYr/RkUcIwocS3ln7tJoov9KKbQs3WNFLRPoVvUz2rhbW1LJeq+vbxBR309OD35Qh67npGg8zMUL
jQZ4fVbLekteJ3S8vnVAUpdPREMbzLwnrNA6aRUR/G9X7/dtr3sXqvWTcF2AimSAcADM8EHZ9O2x
17qwjUOohSpdQBcwVVyMr8IoiFxtvuGa0rYm8SZOLUwVmfe2VI2Gc8XalxOeexqrdOkyuHcEbw8j
U8DJmVXUjW4C2iDUwPEjFcdSh/T8mSKKeT74mCAzyHFkjJdb07eZsRjdd5zu6Zcw4Zbemy7850xM
LjkzU7/ThPekpeARIrO9ExTi0+j2OwxU5S0hMy+tIWaUtvmyp9pkWJ365xhsxeJyqWvWjDBNFzPM
/B62Y9zcem1VnsaVKKluAPtHJSvgYfVjHBFcQuJ0Wj8vLj5wkdgYiPy83+aAM2neGm6ApIvmF5oJ
Kq64e2qLpTxnqeLeGcQYQFUOeKpGbrsWPCOYklODSjHl6BPEDpQLnRg5ZE3A3oDybibPRGVG5a0D
zJ3t5Bu44EjrGS1jVU3WcRDiSzpNvjMJVDnAvRT0p6EweJJJ+gK/ZpEiD2fRnR1MmIGVtSdAinI3
WCvem/htycVzK4xbnDP/ytHKbxnm4whHSpoWxoOX00HzMvuAVm4vMR0+Rc7w7gugvoIhyC6yc++O
xee5sbNnR5vYmRXoSlo5vM445VkYRsiHC+ZrhxXdGy8GkgtEQbyuloQpbBErke5dxfy8XNFP1dxl
s+1f8WX+w/JGy6iw4IMhFV0jhgV4fJPdUoAqQiwZoUMAFpfSKsdE1h4ym/yo2cDRp8dTYM3EFtvQ
Z1UHf8kkmUxOA8GHosFR89vGMPsdgbgFMRPmZ0/KuSFTWINX4czefQ7UrgcSxSpPV7j18l3dlVj5
O2qFVHhjOJh0wmq0XauzuDhQwTPMKWrjugPCyDN0LLzyri7Tz1q4aahJq90t7ZtV8zzxACKTzUmU
qdA1L2l6TGT3pGf8ohyQ00M6OK9xOaAWK7p3K4makGg+sgi9CJa5xfX0xC9SB4tWPjovdsdil2mG
OGCvuRd6beNPchidLJp+Lozhdcb1ehrQ5m/Ke10ve+YTdhF0pkCS48ZIgKN8S905Z9GDnUfPmG04
LpAaVOYi4nTsL0cp0iejf/TVZMiuMjzhgFCDpgV9U+gUj8Bs2ExSHkRg9meUaR/GyCEx8Yk9qQju
tpmCMrrLDyklvNT57GdB229Cb7ap8lYPxFiey156d0WnfWotG8WQPE9VQdAaBVZogb/o9SQPGVnu
eltC5ExXCi2Pc4VXTt8wvmwmAYxYZWsFo+88R2On77sEYR479k0iuLLGaDDGK4dgXD7SUVUhEWFT
pT0wwBXpRM2BpoIjH+p9xNyJEanqczvBF/hLN6qeiHQY9iNY4bmrtf1Yo5iR0bIDTPZhiHpPNJGF
Krm2Nn3Vclo1B9Vs0ahClASoZ3SuYyylNseIzxXgUf+XDZkRcmy5c6Jx+Ec4wyzFSeljdxHnkKBk
xrd1e3j9wEUuAopNMLjEWLgt3+ZRRnJwotHjMahee2uAcaii/fzsabChxRCWFxUejATXeGq82Dl1
6n8Smwbv1J3GErH5nCbdFok/NCq6VA1NJ1Bv6BRS/5SBzGqz/MFa7fqokVHFOS4dbdUWI23PSXWe
VzqkFVIv1wRKVY5QDzxLqsC7FXfJz5DX98bsfnQpuFltofxHd0ZDliHOwoFxMOmXY2rzYQDAjChF
WCNlrA2qlnzWTWRTeWi4pQAsMeG1lBzwQfQwi8CqJtI7pm5003EJRXX8Tc6NtkT6LmLCkUYVTP4u
XB38Zj5GkMCZzH+gfMiEeuFx8QhYxPNqWF25MSPLvqzLFyrielMb7GppcrU13LNeDntrBTDW2wys
5iJhPF7QBKWR/O4qJWsXd68d6VDbTM/tXbGAJwZTqNz/PjdBlLpBkjgdY7/0S3dsuRmazxx3OOtX
2QFp70kfYXybrJVKoLS3GFhxTPOQ03gYN8UCFj0eXWObrD6NUtEWrFZ1e8BQITfkvTSgIBjf2sYk
D5xJbjUrd2i+VFDLvBNiuW3mNN4OkzCxSY3/GSHt9Fq5bAdCAHaWrWZ5wOQLv2SfKbQ8aDsmad2U
3jMqqy55ojDsrmlsR6AGSP7SAUiy7l46kxBRHmYcDAkS4AiPJgyNH0+bz3o2DYGkvNxC2eM00FFH
29GB/srMDd6/uis+ynKAa+sNO2jo8NmHBzBfJ2s0G3zEMWZhhUunBbbRsQ5t8lj+oO51Pe+9NFJU
ZFGxMKAh14COZwVbtEE6asw/koTiRS+fMw7ihv9NVs6PygxWSbtQdx6ZbCJaRQTU/mBwvgr/v7/i
KPJUFxjHHfM6O2R3pwBwEFCQcfCkMukT4r7nJX52+794ehUuntryt2W6KQr9ib34sRzY4fr1L7RX
/USVUtwm4CfLDxVh3K/ZBTEHhUb5BSvrV7jy0eb5VLnOi8liMIv1U4X+koi+H0Z5NMBE6Am5SjS2
5mj8lWSAD6Sg1SkZj/xZput1JXtXSOeDn2O1PN54km0NlPqglIvHxeVl7Xb+7Hgr81RyBGue1Mup
t9fMJG4b/VdWVk/FAC2yl8e/97EOxDGXJEIDQKycN6f3n9V71NbyRFclHGoiKFEK8BJRdDJyJItk
naeD9uDyU9RPWtLuHeUpnPa9UfTHmBRgNCPPKiDZJm9NcoJ3Iu37r8EwTlc2jZ1Y4e/wO6rAY3Xd
AG6d+qgAOmbcpwXYHz69/31U6uJB+1fDn7N6F5ys9qIFJZ6DVFZfUBcxlvG1yMxNP2SPQIcde3z+
++Vyfbpa1vrZNdEnyh31e9YFIdn8v4q2NkhXs/obnWuhIth70ujV21GvqgntuRsR6sri3mxNGCrt
ueNaai1x1Y37HRF03oGXlAIvg37oq/Uh8guQ07yrsii/HF6r6/nc2Xv1t5ykjL9rpT559aOGGEKq
MO5YslV5flW/RGl6N+4YkQAcX40cJtXQofpq/Ntmyb7Ud08VccKNHtQmtosy+nar6FssFKPWyOE/
O7Sc4iyV69y2KFcGApnHf/ZA+5N8xyuLSMygvLpohFZZ2G9GXYa5NK5JnH+BzfzyxHhcnG7fL8Zn
R0R6zxCUz5sbf3xNx1vdGfjoX9RX+3r6/N/fRmt18lsRlp5+HUX15Qzmw8zzq17RRq5orfpTAkva
LY37vwTwjj4Tt4H6Jc1E3LjIM4vqDIHgTaVNq7tHdvER38BB3TEiIxPMT210OsCJSR9XsdrA0b6W
tXxm+dyo25csrnc8obq6/9VHy4DuTjK4UB+xev7+Hk0u8Lp6r052o1kkOdvVUX1E6u4yW+LUubyC
pO4ItZPvEOuKwsaiD7hRt2K/tLvpLpXiJiKmnqYE7qAPddlcSky1NiQAhqekODpD8mOuANDmT8ct
f/K2+16J5HOnqz6YV3XbzFF5Ysl9KmAMmC5MuXj9F3vfxsoa5PFCJguNCnbuvtXr/u/14+K5miDJ
1CTyzeaVSJhfu892dqcdkuRN/Uv1JfUzYjmfCWoPTXf+tBO0DLo5f06D9bMGf/9MPTT55O/UvaZ+
b3Wru75+zyEWVxi3dopzIQ7UUkqG0aYW6YP6tCh9PhlDHIquPfxdZnXZOQXwFuob37fSjXoWVru/
jSiv/1badOIwAp0dJRfYFW7eeP57IHxfkPo1XNTvJtbmJ6LF6/1A0voXrU8j6676x7YyXPBrmTs3
qr+ByZJwbk2fq40UO8uOeW1c47L48nLj6umkXEljq25I2jI3Mnd2Ergy1IjlE8/pldn1bqavXNgc
nJPxlDC9lXDKAA9SoEXRtzGTrEERwh/VE4Sw+hWd9qoCm2R9wF7ylabvhOW8Ed316crlGsn4bCx+
QDf5p5Huu0+uc+wUL5XPrFD7XhLnK11vgCG8Mpu+CqO/6ZKOKHHetMnrZ+PHUrk/iye+aoHmvjwT
7rvLSEXPUt53vLL/VDZaPWRM55w9PC7plVhdcp3n5cf9p+fzbye4rGs1/BLetG378nEyou+/b1+i
7DvhsFDOv4lKhvfN+Sq9Cr4IOTbXbJ2vIxnQNB+Lrw7JTQ8WIJl/1WvqNDwSY3xQP4lkUXQGg/uU
ItP6e13EsywsXJ9lbl8982+x0dz5CjL7N1Hvexwuuvuvs6oH0Q6/nsdnVoNvnpuPv79W/w4rF6+x
Di9R++SMzJX4eNRL6i1fH+clmHyGn0Ay5nX4VdfBbFi9QJ8/GTmjAP6lKNMvo7X+vqskbCky+iMp
bbd5q6FS4n17w+/EhS2bkaLvKtRq2C/zL6CyrxRfQ7PGj26RXhnSvRvC+oISwq3LljhG37q1/jIQ
v9AJojf33+ZmUTB0jXoSrVuye7dOzqOXxJeas69aVmqDjcfMfhItILPmU5UfnWa+S3f8RRJwXAAF
tZET6m11VquXWp3Wzn3x3GOSrNf/LWixFb0WXfi3ZcXV/PnfH1TlwEFeq7yTiy/JS17UO0HE966e
VCuaYLCtj+olVRGkvi5M70lh03GCPqp2sVrdPO+/TS1Z/lvhsqxkrqHdWfI7nYony2Y3X9QzukBT
Wz8yl40n8oxPfWj25boe1ELe29p3ZAJGBvE9IGpc0ZIlw3pbF86XuprqGVG3duSLUz3Owdx1t1Ek
kJ07X6AGmw5RO1ektUSIgOqwCuPaqnrE7usvupH4Q6Eu6eunkZQ/siuuPq6nSf83R+tvPne/flzf
92a3dSx1T/GYqlsDY9rrNF5FZH45tytHxc2QaN/qjkJCcrHptKnPXf33384X1+NX9OgvFrdIUNnm
Ky/6o/nL57zyrW7n48H8P/bOY7lxLWuzr9IvgAp4M6XoKYqSUn6CEGXgvcfT/2sjb1VUTzq65z25
yptJkSBwzj7bfIYZfpReWUpfZhs9NSP4E7ZynlYfaCOZgfad9em1nbhBcmQDKXgmF3brfetNS4SU
SCkpTU2rQzfyJwmScrDIqz0svhu6EpXCISVNmjkoH6I5+5FsQAl4T1kMdkbw9/uLPFSsMXUjePcx
YV+hH7FNZ2ROOf3+vY7UBjmdgvYMr5UcZ3kTOe5MFl2HDTmuY4HmPoaAbLFvw0gPlcXhe8mMWQv6
kO2r0d+liUZ7AU2i/u9akXXiFNNjgDkrlOsvWeEgkN8c+03yECtCOZrv1c/TfmSF12b3mQSfXam9
grFnyDpz1nEb/OahRX9UK82rHCZxof54D0pcvIOTom2pbJeDmyRKTqA5Y7KLXOzRCCDK1KxG18yu
sjRTG5BrFvFFx29k6Mqm+uxs5aEM2IqD9m14wy8u7FfvxdT4LbNLr8sfPADFIP4fJb+XHCd1jFtA
1xuafdey58NQMvVv+phllHS/PSOAtgjvuLyrHC1FWr3DKtBbYmBDnOydjPhrTcRR9h0/3dRDyKM5
yRXm/vBbKGi+qVAChotsFw2o24oq9tzA053q9Fq02Jl5b4wOv1MqDWsyrnhd19mSRc2W+5Xr+VVC
k4Qoyb0GDrKKFmzEppIcbGz5d6d8681Xp2wYI4EwsPPzf44sjrY59D8SDS63+i3Rc4m5EtV9zGqH
Y2ooqGcQlmULeRaYNzrIacwnS6B3kvyaD+kl1MAX8Tt2jMEOipHfRtM8N+H7qCCK58fdbYZsUjFU
yM4qX7EXftvzl+qkz3K0aeekTXYMGXZ5Q2VTa99tNX86wxW96Hc5vOV5TXq0Sy332DXjtwQV6vo/
k/0Z9877f55dSn+0UurbIcl/JN8C//Ab28OteNi7l75Ac5g9JfmGRX4tS7pU+jOos43tGheaw6to
bn/lNZJJgEX87LyD5Dq+7f4gdY0qMhh0KS+QvFyBz8CHJvg2UDOkFTF+yvovsg4zLptJiXVRfVqo
U/srJ0LQssgQu+6T8kHSE0nZZA1YeGkVI5I2sgiTyH8n8343/QdJzuV7GQFg7rqGVKi9xen0XQec
QDzm2PpTlsqL/BG11zlKP6Z6wGPMxXeAXENeChpqn2OcocQ0TgizkmfPRvg3qMmDVr65/E+6G181
yY2XGDtb4l7hvaPMJKtBjkT5OSsc/RyRHv2NiSmQnt4OpvpdyhHp/hM6GzXbOZ5+CK3uV9bcEAOt
autzOpIyoAFJEhWv5Q1hmP74mYIEjfIVWuumITOyp0+v+ASp8WpKzuRQjOj2k938kbpAUjX207Wq
6/fB20uuKnd1eYzEjHkKjijUb2HukLlF1kOtvbsS+eRxUK9uVIxJJVR4tMlXDVY7Vvq+xNIJachk
PFUKPRKOO4m/S0X4T96PE2nWDNclZOkZvtKi40hxz9OUfF8W2YyId/KZ2jh1Bd+9wTpo5uyq5eve
mL/kmpeQIhqlWMEfS56pLGUnIo1R2Ec8chVdBakHhnp49PoUFUp2GZLa70tgI6n9aKOzvECChaVw
hUIKa/WtvJEaWe8SdXDbATSgPcp+lxu4pDtStEXDgAilsluelNMZ+9y2dpI+wTL5SM31kkGxa2M5
BJf6LwTs5g1vkgNK1ivLJMNbsJr0i5r1rx2CkZKjyVqSNFqO8MZvPjQQJ1mt3f47LmrQYGWnyhJf
ln4A7xBd4tPyP/J9woHyyVCPcQILlgMmd+IfeQpdVb+01UtCsScnUkKvxMzVR9mUkWJ/gZZYJwOa
d/x749EMggRNEuOeQA4KlHLJm5alIJlNO+Dq4thfWfGeNuGbNEGkrpezENz0dlDmPS6mSwXNQSub
f8h5KEsK5xSgT6Y/UilLxazmuIQgXmW3NwO+klPKluCvcdSKgA1DCSv/eA0LAHXQq++3v5l2h4Tf
B/24y3BxAxAEFCZSpCgRqBriMb8sS2gc0Akv1bsu3MnNkr8OWWFyCaX5QEH2JktqqYVk1aHhvGvG
5OQS3kbbeSnmPyazyrEMH0ofIxpZUwi5JPRSWUjx6G7VWT/IS/RZXwKiq8WP9O2XLykXagckzHF9
mjplsyxXehcvU4vOlvrcoH4Oduso/vJyGMqh6OLIlMTj0z8vW34FfsmWGefJ6MT4nQWpTOdiCm9U
OUAREij6NxxPpPJeg+C+1Qlsfmtf9d5/icerG7cfKMN/yUu6oDprBSszr5alLZsoixDEm7pbvUyv
tq99ymE4dKc+S17loJBf6738miD6y5KslOixptSagxgkrLq1s+lmUNWz/Baj/eVdOzHmVqyzkdFP
IbzIOwcewDnd2MvfDbxPWEbfMglLgFJ7A/ym+bNF4CKIq0M6R1f5tVzvQf1Z5xg2EFJmQ+/e4W74
t36UotJVjHM/Duseqyst+pBgnXL0/bsBgp/BKm+Se9lM8hZFHD1I6Tk0nKGG170xmpPXGmH/G/b9
h2y2ctSOfotWbxxuUqwxon824bIZvVvXT18kIqBMfS364dPl4k29+FO2xrJX5WVmUT1gMmmPv0o9
fRu+e1V7jgAuLnesFV67FwAtV4uDpiGnlYvLh5JTJLoZ4ngvhZvUwHIuROhfodk/0ffIz0uMsfTu
zxJHGhju+jAdJuiVqlqCO2ZEJA0lY8ivS1q9RPqtNrhfgYH5pD4+KSbHALm1nBKS1tBGfVP7O8O9
VQvrVe6EnHHL3Sum6x85JpYHxS3zBvIi5eRSajvYcqf+h1IGj20G5EnPf8yZKrh77ZroYwowMpSw
J9dflo3Uk218n7rj61KrLmWjFL4ZjAEkDaX2lOrgP5dch3uX+VqX2EdJ+WVVSWju2QHolh7xUeKW
1Gxi4pvNJNDTlaNGS+jfRZT8lM2N89AKwtkfeZ0UWpwY316IeLCNJPNeDhrpA8mWXw4bXLpMH3wH
KTUj66W13HFkTCidq6Ylis630n0G+iq5bH6ua4zcmhVKB8vWGvmJvh1H6us4bApV+8zN6CrPWRZV
th2mYdlHsqrlBseTu8szby+5hDQmMkbuY27ey0oxE4cycD6BIP+WszlWg0dZLWk3rfFCx0Gav2c7
yw4PUYemr7eX/QltWjJaWYKuGuxNSACyRBHHfpK7mNbhuSq1Vauwg6RcKvLuT29HWzQQbyVlWson
uRlgBXf4nByWL4sm7hf23LDTy+emLLZp1PMPw++/q6fGCa7VqL0W0aMUU81tP5rXpRGl0mud2va3
HfoTaI3XpKYu7l2G1vj2xSUQislFCcCmsWl6EywEK7lJa/66RvSj7ONv/KL2Ro7btVPzH4AfDdiu
bRXYd6Cu1j4itpLSy9LMuIXVOD9n9kXujmLqGFaCTWXPMfF71wH5WPP4APz3S07QYcju4jhaakp5
GpK9yc8lT4LLNHY14i4O3D9ulewUeSPZDmNJ20txThLDZDlIAuwZzZ2KUMWS+pL2Tti5Ka6BVvHf
rppZII2beZhaza9Jc2Y7M2nkdIGAe+kBs4OOuepT/VxU78sTkEdRfYeKuRxz8DS/cfwGrocoJZWX
fKKcjTCyX5XuUR6X5NIGnE23gISmf1sIlWaOBeeZbJlXy2aQHLsc145pXpfmvHy+1ca3jst8ztWf
8Y+Rlqtk25K1y4NcTkTUayGoiNBYTimdgzDj+JM3Vvz4WnxLviSng0Q/SW0bhAz17qU27qLJe4Um
9en1FfQDa+8D6a2H/BGb6W+F0jIEKYTBR9vSwbq2RfFYcMd0NE42MV9p7fcVUzqMpoKgu2Z4o24N
E8cAIy7XmHn7mA9ELyEs+QL/RD0akPwKgIUj1/RehxO0QxxkbBeRA43Bkd7bHtJRM6VBeugV/MLK
sPvwKwYGxXRbplD4+Qv0phoPDpP7ptvDrg+SY1zb+4wM3/f3RlclK22mcsXkAlw2hlOWN8IaazAf
y9RqbWJXks4pdTfeAGXx2iTzjYJLfGZM2yYja7EnEb0ujXzF3AKTocRt91OkXku07QFngRbMsEtA
DH+rF7hBlXRC6c8zCU8da22GT248WJD+UCnHS/qxwiVrELHzMlJWEAPuUzUXhyVyYlwpcnvYh7n7
qQ/GHeXju4vAbj5mP7jtHrpiIoWix9H2qrayeubKQVu8IyP16nJf536Cz4DsyaXrRwbMNVpOHf6t
XkUV1b6ECWPXmgu1uvijidtgg18Bmjajpq8bM3kNAAHSmGa3lUH2heMZaHU7AA9lq2/lAOEupLc9
VPVbMCgQSTJEHWhdwqxTzoDFkBCllxK3dcaXTA6j4e8TN/3INOBZWNV+DnhD4hnl3A41RqxTXmFM
3yYAgEmispIio8iER/BipEW4VYuZxmtxh+i5iespPPeh1Ha2rV3ypL6C3wcZgStGOzprTmEPR/jh
LnRVfHIUHbFVkskbJajvayfskBH00xsHy4gGrO3eVND3VUy4ZvAqbzJEz/BFCB+wsWWJ4eGE8c20
QlB7Bu+S3ysDCH69qtfocTPWoO3ShNWltt3Hxmpf/Ail5vI3b1CFz8icYZUXa7vPtb1XSk9lHp6a
nOJjNqLwVAw6ECWLSNO39Yq1ZKyiWgUYAJO7tlvtrIL2x27Aw5/Gxg3O14E+jcb4bSIGY4NZByYB
QVKZ9sKFcHpCqf7QxmZ2rP0SO9FG+9UUqDHuvK8TZjSRprGYJk9Fd4bRNEqFHuiJTdy5t4EFk3IO
kZdyclbEEK88lvpqwKGIp/UadoiXKOpIW62j+VvARCvw0guA1d6EqnaFoB7oKLzjD7ttDBPCCpMV
O0nPZo14YevnT15b8q0twN646qkWUo6VtjNnIIiBgqTW6CVrs8AdwWwt0ep7nixONgf0emgAOQgC
1mjfQm72vRI9IwMFo5SJl45YUTX1u6IY7wcnOs2dD5FLGSG3CYxId9Z49hySmnZ8AxDdnZxfJ1Qx
wci1te8316ZRdi4IFKaJXWRedd/8zhpL3w1RJILbR613EaqFFV8KSsZ7AHH25FSImMB2wEIO3UrT
RpjRn2ttk4MPt3wHjHPfPrcmWEDPzHD0Bs5+yOj6Aft2k31KvDTPNHcxlapjSikN/G7es1zgV52C
GN3Ccfo1AvS1UX++yTv1mGu8zhS/LX9+oRqAj9WiYzS1ydWd22e9Ts9IuCji/7Bty17fW7W+QaLa
wL5JyxCusbHzrgnIrgZbjseWmj8decKNB9FzsjyqHht4OV7S+8E3T+EIUogtdNdGbFyd+bSm//DF
zD2lxAnp2Xfd0QPE2OC3QwFB7s/xCJP5XaEZ4ykw1fvAie010LQEpRl3S+qCOkc7gCWs6E/H/mmC
p0UCAw5ERT9OTZ+jMLikZfmnLmAdA7NCNrnZ8OkX+ETPiYpkRmKLV+y0bUNYSJN6CPzmqOnZjwLD
Ze0lSnET2vu0TA/WMDj7eQIjNRtfvapzStMsLCzihRpLazEq9/WMPGDjo+4D3r8aMHoOn8K2/WzD
3kNeD00DvA8vlqUYq6S3ociWDkCjbNg5ardzRwsUMiaMbgIpYgyRoXZsuADhBdBQcBijaYf1PBgo
MJm0sKhvjFMY9/kO+Pc6Cat7tgWmToGCjoDpHIbsqZ/8+54B4KToTwVgyb3T4Sqgmr/1HJ6CFIYG
ye1zM4L/1YfuHjH4cx1Y+aadYAYn9jlz9V0Swk3WQMdjH4EwLy4h8UYJMLLKTFDyWV/vEDp47yPu
hZPASu16a9N2zQXLUybV4GgjbDRIS+D7pyOm1GZ323m4wBD74ErBjlgZuYX4Vrj3q5kplYVva8Q9
Qyc7/eNnONZZ5DSpwya3tPliIlK2KqYXVPhqWp9AxlNoOBrcVUzucZkwcPsEW4mzNaZJNmTwZ8xL
Sxg4UIzIqHrehp45WS2tKj9D6LIsnNcM4c+CFFlzi0c9pufWoVKnBeyNoFpDtYUAZI8P6Uy+19cA
TkwI+oOL2Vlq9I9BrrUru57zTWEWd8MKPAuU8hpWdj4b17LRnjvLCUHOCSK1hdSXPPW0ldf13O8w
+f2wXeXGU/1PadvonM1Sb0gVEmnlHyWu6fPaUE+0e8RzrhhjIMoV3WgKzD8thWKsx48y3dI8mlhI
JcCF465jZh6MxoO020eZxQYVrcV1yfJrXe8iDTJJBCXrxJT4XinBMZHlxY55rU2+dUZbz6rvvbK6
XdJMAFaPJY9WUkMbLxPFTU8Mjs4RkWCfup2OTXmX7lK92o+V+arPdbJLLNNZNQMZQd+OBULk0HuM
+sh13wYRbFEN/0ETvVqEEVbzAGvvQmb93nXD4zCr2nZAvmoKXn3dfqhCnBWNfDdOT66TvojRN9gC
EDVEaTD2A71uWEtukBxm98XEwLKeTZZIZoPwjlHb7N8TDU/PRge0ht4D/A+0b0DIx+s4o1FVeDAe
eLxnzbQdeOgAtfGe5toyB8YBpgddfQ5VGA0MXDeNHogxu4U1UEof2HaBArW4r9Y1PJ7Atm8ba8Sz
75HH0a31YH4xW+6npSIVgsBrXrSvhYcef9qrDSQiulshXz/TSPAK/L0ocNfhjPmIE80HVLg/h3m8
ZC3nZpoBohwVEz6HaTznRYHkIha1Q2jfx2F3E9eMmCH7ga8C2U1yiUwojD4EDydSvLUeZXvDaRhK
wT6dTDQhGO0xd5y69qaFLcpM0I3yWzJaxrPIkXrAmJs7LetheGY4whvqvFWiCuUAhI9uctCjwE5v
glhyBjTnEOJb8Um3tkM256LJsNm2PEetd4gGo+Kv3UV/p8FdixrGadL0iBCeiCik2joGRtEns3lW
q+S5nRWQh1457KohA+9S9XeRCtQ2yJJs0wQaukwXo5n0hzgIzhUmgWu7KYDatOh2MAIgQ8Ft0lcS
MhQFj2Js3e0HCkFv3TWTDw9kehwn/1m1IlRbZwzSgq46kQQQfmd4gkG3U4vuuY3iF9RDaRzr+BpL
XhOiteNr+YV5lLdqffQ6kKd986bw008R/+hN9T2LYfy4GZzzcCr46s2NQrOPg5kWh4/eTKJUj7MD
Pj8daBo6eglkvECWA5ZzGdQrSP2YFsIFsRQqmWQAbKmZ4CLjyvgT06fdoZ2IoGJ3VyJKTWrqPtXq
aNBoLputbV+YieCsK+UBrnZIqUX0jpQTPA+MPNRjNZkHZYqhz9r2D9Jsv6Ra/eZ3ZhHZLuzw2cQb
BXw5FmLsjC7I47UPLDmy1Kur4DrixfZvaUTWoewKMK1hd69Z9yP9wQ4gPBJt32aEy2Tr1frKUX4w
a+Lu1vArrGzaa5H/qHX9h4K45N6kUZPpkIQ9rbs3U90FA4X026SX4MpskORgFXPY28rgbSoDI4PA
BA9noK3PJjw186OVG+O7qqf7VFWpYE0KntDDz4Y9+F5UCTC9ND/4OowmPXNxyTtHUdis0RstyaiO
vRejZtz/Ov2lHFHhq72MeqK0X5KUPBY+Czzvfl/mn6XR4R82eO65tF5DLLvxQ8jQpbEwEelOWYkL
gV3hiIHMLdKjSQISTi1PdUQ8GkhbI815HNtm2JrIKq/oGCt5CuRYr1aB1jR4lN5YdeBtynKCVlgl
HiDyptg4LuxUhjM7bYYrhrAakLgvo7fN+2SEeQ0uwd2GSv2QRPoDPT4DPjZ41xrRnLiUnpYaTCvT
pb5tdRwtmsRn5FoUBxcZMdQZzJXajtrOr2mOpBDsaw9vwLat1lTNr1z5zZyhbYdf9SHxOhDRHlTG
OHpHZeMHDPGfOUaDo6TK3g7B9GCTxUFLeQisbGdWpgYobm2MkU6VjoW4jbdSqUw/PvDgNn32TPUJ
/YMv5CyfIN8yLNRJG3AJwMS1TzYOaag14Jvne82e9jbe3vnaSj2YjSQuaRs/mnZEhu5JGhO0CC3j
HqWjrNIgqYHmjv81ohLTFJWy1lvIZZ5v2bvEpt+WiQdqYkwYNz0PfqgfWPUnZe7jG91oX7TWAuo6
AYYqPFMMkp+NkFzLwDw36WlR9tChEJPi4fCtD5m2Q3xC28Wu/qZqtE5nQ2+uQ2Peplo0s8Ux1/Ai
pmtmYqzr3Mp/yr55wd4+/3AidHSGwtGeW58zZ4aC9xBBzdyGlOjnuW2avTkE5jFFyfLkof21L1NW
UtzrE8bOWrMdodVcao9ssIcv9dBSd3PDe6yfSsSiEcSynn24gzjEqN4r1sa4d9gd2s5Qe24cP/wT
pCMnTQozVunt36Jq3qzIiZFHJbwDQeesTZnQlfbguq994Ooc2ExWe1bhegpV1ISy3l1h+7Du1WSn
Vt1PP8A8nwPGd8xuChO9Rw9lFMZRVHVph5teFW3HNjNO00MysiAxcYDBE9HVQcj8RinxOwpyPF29
nyBMUMoUv0W3Tb5DP8433Ir3qULK0s3uQ2s865ZloVFPXp/M07aaqw3WRmct9x4ZEWH0mJsIH436
Wi9S59jY9r5XkhQgnA4MGHeZjWmZ90XuGMfchO1aOCVIzTbKYWpqCCEH3QpN2IpGg/+dYBFMV4wH
7gIqQEARYDflhTWD7wvhmOGye5f6wN0tJCV8bhzaHeNLPpEb54DBhmHKbzQN1dHG/ED7h/WdDuMW
5fMb1dCnjX+G8TBttVHfWTlyXJZOB4Ehbq5W6BVkTbmFUPfeZhpmI5mrQFfPsp3PaDcPoy+LSdER
8aeZeAugvI2iLR5jWAHGiH1ro4aOyqwyAO7JFTOccezYwWtoIuer+ai4r85tXaN1kVFSUrYWtKz8
HqtknAgDYzIp3d/i3kBtCcHKXZVUyKeA0C+cLAXl553KwTrTiuNBuMjaRBVqFPOk0PyMT2rDpBTF
aOuAMMfKLTp9jSp8se4LLNhpTyBnp9EgsAPnFm4ltMQZYHsWIv0fNB+N3g/wAHIQ2xMUeANeiZ1H
w6ZHx7N3xjfm/P6+N+7stoLsOQBURP6TVsBPlNTOMS+Trao952qh3Pa1dVaZnJ4bVIMs18t3fkWr
AR6Hv6K5lG5mY9MFRX2Mo+g1DeAvoiPrUCvWG62k4O6TethQE8ICaCnnkTyC4OvOaFLWeLyqCZeK
X33NdwL1gg75iPB77HGgIwTGzDE0Nh4G4EAMfEwX2guZNXjXdN0207cD8xnsjkkJDr8ANusdnLLu
1GCrhclUjR+sOqjIFloOMTo/6j1aiIFql0dlIDk0G/2Be4LUm6PhXYuk6qFuOpInp9/OFoE/HXUc
9FKQoR7ubGhCwxLdITmn7Bx/eK/gTtAJUIfVkCGuWXObSz0/t6XrH8ro5PkDUL1i7SD1gOHasdWH
d8OOH0KyVpph5LcPNOS+gzC9qmSULDU0jwcIrc22p1UpI4ql8S3DoELv3gfrIrg9TTN/ZKgz9+dU
6T7MmCzIqd0v3UHJZkZ3iR68lTNdAmOS6donHjItF8ecwQK2wihneVMIyy+Tc5SGugwAcWSiocwf
evBrSpU8CKhHsBtoLL7G5IJh5z0IeqlmpFQEtOOr4omu5a2TUZ1HSciMEwbJoOM701BaUvFId5yW
MWjUAfOK7jJZ2k2M0i0dMzBfQFtlWIunJHpe+iMqmWjEJ+GtP8zrAMCRfD5H4LUDhUXVFaDe48XJ
j9KpnzUzZiW5KKBkpe2+9MLl/UIFLVk03ZbOumC4BFWcFO5bqF6kqw4OW1gfSB39hVQJDiKmM6T7
n7MnkIksu+afy0y9qtpfmcpTCE6j8znHIAD9Cx3ld4EvZv74R4OwOs7D7YTBOYRXOqMCUBOkmo9U
kl7Eawwofg1wG/JTh4tOt4lQkF3qfL4REEAQz2R+MThYJgnJ8NIzoReAABC4Z2X4lP7/8k0EwjMr
rwxNX8we4gAAAdPW92oOstmm2JabL6mNCVkOM3oAXwD+BcTMpJXkZkGzOdaW3fI+TCrK6vN3AlGj
tJQPHEz7lWjnKu34YEIBJd2JvjsGVxiZrCga/sjAShBhVmX/qMmtHpj45XKiGf3aCpSPSOCzfTAg
n9o6j47oFfYc1ECnGX1Md6MHjqwK4/uGPiEWFL9GbdyOTbARYEJk4VEG4VT+vKA5BcBg18WbHz7L
XRYcqbA61IDrEgV+AKW3to7js6AHuNkpoyn58gsqXNtHRfaN4vnnAs9sEqbvWQyLlEE5QCuZs9Hl
5JG1T5kM+JlAFfZ0m5nxZsF2ymxT1tzyPzLsEezGqLa3ToP8Q2xdxxE2yTAvgAj8pW/QNnsQWIGM
euTndAA49in4uNZme7SN+GfQCi3uDaVCD0z9LePpW5ArpQNMWcbnpnZ15uYZBciDpWZbZI5/ZYiW
qO6zCNvIsF5m3AJIcByAC0hHmIAYZHNFwCKbKH81xg/yqK/aA6lZIihTQ5FWi49WPcsq/7t+2CN/
aRjDbYLGigBDjFA/OgiKLIvW7KffwXa+akRWGzV/8JkK5wl5GJqE17jaYWgKwo5r4wEm+MUXKHZp
LSsvcZvlCQXZu+O1r27LwnCG+XPyE3yB3d1cyPKUJcJpCev81Z/Lt2WByEeUxQj59K4r+juXhGIE
sLoEFtMeXxPLRYjA+nt9cvG5ioe7qjwkpIQLVl5nQDy2zl3rD/QCBmYz6j5p32RuLHtdYDOW2iK/
ok9Ugz3SoUA9HN0BhJPkxQFlBoKKbVzmsQ++0rp9n+fLqFr+rnUMLga9rjP6KveRk/abWksyVrxB
RkEpiwpVvp04oiwreDSq4hOtvRvkjk+oOX21IUeWr1UgwNB4U02k+VVxzsSOYD3OKPbFab/2mvka
JAAp8pHZlAnTtExhbWp64K8yaWf1in+yZvNSzKCCACs8Tmi5uxM0vhipsgGHc5SD8MQEtOKgMhB0
8K8RYl/jDbtpOOI9xUL0nmXSGs7LnP2RtSDbaQHKht4fO7CWbSRBEtvRL7hJZRd+RJysQqBY5s2W
oZJt2MaPDc5FF9SeBZK0bfRTO0frERkNho4CABBcjVP96H4E8ICIzss1M7mrkSAQEF/kHAs//UQs
8deEc9PO029voZqW+KdehpCV/p1WwwW6zdrjiiHyf4fSZ0vD7AuTOdV6CjqKUICJzDIpHQb/yU9Y
V4p1pcH71Dj8OQ1BQYPxzY3+wc+xnwAVqKbTb936X0kJbkr5U87ah1XeDST0EnDjuvyJCbahMh7m
sD/IGpMBrbDaBL4qU2iBsKSRHa3SRv/MR/expc/c2iib9xAz60G5VAI2t8fngvUF6/rkWPSL4S2k
prP1p+S4nLQyGyc5+zIm/amhnBFM/dhF3xJkkG3cNU10XB5CPUNVsBLEl8KPUsGUdPx2M/8J6Qx2
GhSVHolWDYWx3QJFEpRsR5Rr6lJYFhuqcXHYvuYukUXCdqT16wDmh6BMFjTIctuKXvtdgOUjYbcP
DNLAc6WzscPuKU36lWkAZPn7ym6bJOp1ISQ4QfvqVB9e3TxLJJO0RdKTIAxvE0w55eMEEL9AGoLY
uOlb/SyhS+ARXvjbK95jCiE40pKj3FlBWqCUwkMECUOhShevPxildhyjcr1cawGzacGxZ2H4bBrO
f6AsCTrtDM+IoCEmrPbRzWcUyt2/b7XcbzwHv6IYuEa071zzXaKnAaapGvWHPncgU28iVb0uHyBp
lGBkmrp7T9uLh7nZXybH32uyzA+NEqodb3MF62n5V0EELf/oTgjuZNm9cFKiQS5WhbzhlOdC9HdG
XqpMKXiK5rD8j5ypWqM9VgF0ZZARsjMMkjQdnEmRenTxlNvZMb7LjOfvupfO3gllxlCKLUT5Yz8U
P70zn1uw3k3ZfQT5Fh3qX7O3Xkblj+/9AxMAQMhQrHysSRlkb2cjKF/f4Lj2Oxis8TqkKmrZTXz8
0nBeDgh5tSw2BJu8un5D7ZJEBlCFNUbQKQtUgGAHkicuXwSxpecsuSQMPFbLo4w02tkj4jj1ZcKM
hgmLGffPgUY+9c8qcRRwlDxxfS9AJ/Oazrs293+Kyr6KMk07rqkW8JqNB8DMM63YDGVhj6HFiVWR
tvadZjEIUUfE/hpPY7gbOPU2V8cvhmf+aNpH1UzdmxB/EqSC41cXMcJdhLwUN789tK07rxVXORRF
gf2lpZ7iCvU6tyz2jXWOtO7FMkfQDww6qT4y9QR276SYZb0OSuNxNExlw5CMFTSoJ8817uv+jPl1
ueGDb0xyQ0xB1VefmdJ2VJlvGNWrAVN9WyLAtWtd5b6edVEX6Lbt0HxXmg7jo03NXWQeYtpueqvH
J/pt6Gt7JjVxOtNCj0mu6qTaJL2fElJGyou2yOgGKzsc76wDHnGE/NE72i4dr04Mc6nJ1kVW68dq
eLFNf9hjUjkB3lj3Wvz6/50d/2+cHT3N0P9Pzo4Q1dsaO+H/tf35/qk/0/82efz7u/+YPJrOvwz4
2XR/LcfSPMv4L5NH91869gv8C6J/tmE7fOK/TR4161+WioaL5zArsWHEW/9l8mj/SzV1fgn1btXR
dNf7fzF51G3e6r89Hk3VNWxD9RB20k2N6tn83z0eo7SaFUenU9G7fbM2GEkDWEPXXak/ekHEDKNG
88Y8KbTEN7FefXe4OjOmQ19seMBB3F1bOCSjVDt9Is966+c0hgztFYvIjokfHHwKg6cs0AjFaYuY
URWvGS6bQBUy4C3WJsCjih6Ou4kYMNyoVYmWid0h7WKzR5zh4IMyucE0YqPqOfoz3bQdGwSZ5X2a
ubgDLu0jt4fauYwC5xx1xKScnoweWYmgqef10H8pdldsplD/IBlh1Bgzj0Z/J0z4QloKrSkJSBC9
bmK6EB16dM7XceH+wESnnTTM276vtT2+bOcgMD8z2sYbJ0YJUlPcI6Ei3djzjC2mTaOjcEWKZngN
GWY0tJYvferkJ9Vwj+OUG2unV6AQNAl0m+gdQDCiJEIvc9JJPxoWlnH1kL2rbXOA9MVBy19vu5LC
ilqmYrhyyNEtw91Ae+dLQxxxtFdrhvObU13dzrP15IZjeHA7UABVrZxhx32MeQvXWLq8WBw+u0X+
NTuWgxJIO66qqC65WgswPWYWCPUl61pHRAPrG/o2kU+jsLFOYZSAQVcJxcgcgSrCin4ze/WHLfZr
lQtNY7xtflILedt+Ch9ont+FLDlmFlnG/Jiz0aoZbxl68FLiWCi2mtYqKzD6BKqD8lZzG5Sj0+5N
1bjpyJADz6HFbnvlWoP9DunmPm50A0qCxsTE7O6QytF2Hc5pxw4d2huPBs+qsNOH0Ivvh6o11ppW
3ylgyW3LvZn8Llj3yJqHKC0frDx4NuZuAkqJZJ6Tamgc4TVGxsF4FDhniamTVVj0y7ERaZl9bwjh
FyU4C0koQ36KKjkaN6iR7v+HvTPbrpTJtvMTUQMICODSu2/VSynphqHs6CHoAoK38bP4xfztrPKp
v3zOKNv3vlH+jVLamw0Rsdaac37TTNNvcQd7fQtniCATH2IZ/OIcusDVYF9H7fGWTsmLRaeILuFy
XyBxQjGVbXC+Ybvo3D0tVJoa5HhtcXUTRKgkKTS0xi1fTtsKr+FqofpYSUWiezctdxZ82sC3CZZK
SAgk7UfR94KpqU4QntSpJJ6KcLZk19iTWctkIZ0KVV8Slg9UMiGfHH1oNdbrNoRDFcj2lR4mSgRV
2RtVvxKmXmzDKfthRIDILZhSVIFrbzL5tiQdg/pp+fHnmSzSe3sMJDdMzYbU2O9Vn1w0CTIofd6b
m86J9iKkLZdowOqJwQ1JxDedTzJsANH56yWFPcCtd40thWDbeAe0KP16chg2kpN9+LPOSMc5Wymy
QR1UEnVXsv3z+vB/PRqrF/8fYPx/BTAWgYzsf7fP/bfqS/2P//7X3e0ff+V/bW/R3yAaRpIdzoto
swo2j38wjH3vb4TOsJgwR7ed25//sb15f/M8h+8PHJuVwGZ//Mvu9jfXCQG3R6ga2C894f+/7G7R
v25uvoSrx+Nr8wIdVxDlyR77V4CxAe5CNq8/4+9BuRdDvdyYznFp4PnV7yrXaufgbUGE1bSb2xhs
yCOzHsZW7VoKRgtnDjl0gafDsx/A1Y7kZxnE8FpjE7InIhtp6oKWqSZ3v8ErlvbKBsYjIZjS2/VM
uRnxJDI3zTZNw6qQTAtsQqLHW5Ccz0vXrdIp+2xcBn2zqNQuARrGauZQDYEYGhxSa1jSXEYHHKFn
L2PYXkFxqfpHUFUOA0g/3FeQ7OZb/75194nLCbYR4tiWliBFVG1HKFR3dWxOYd49Nk3mPd8GHZEi
rMn1cNWXMy1ZMnisFKnlrAhQsxfGwyDs07Ino9NB40aAOfPDQu3yEM6Dadz9IOTe0h0GS0ud4oAp
hhfM1doaWNamzNuid/tVaCd6jKz6TfrCbKwxHtbBmPkHu/iTGWeaQzrfLhkFced0j4EEVS5zIzdZ
QIX1l7v24e/E6r+irN3bIeafIOu/3wdewB0lhONKjlT/eh9MVheTSDbTdA90tUcoOrAg9YjudM3w
JkLby7L1HZ7T1qBKXIHu8dRIczpBchpED4AIoq2Ojb2dp2TjOYE4BlEhSfVA3tXPHlfNGe5ElbzU
KqFfQh/q378B5796Az6PhrRRpvne/35Ko/PRxATjz8zCIJzZoXslfeWjgD5HXY1J0TTzll7hKsGm
rHtDKy7oP/O8PpSTrVaMuf6xZv4dZf5fXFIn+s+X1OfY6GJa5KQKjvxfL2lfBZ4VpQ3hXQqXgJkL
6+DqJdrMaZG9E+xZrJuEA5TLkdDPrLU1D1dF7baRaPbXTVR9QbXEOUAWrW1rD5izaHb0Wgw5p1zD
f3/53H8Fmf/5/H0hOIxKboLwP33+oe3LZFDo4VONOnFIUWnPHl1PmkfdU6KalJvA0seeVt8N7nwz
t6GLQL1o7wgu/rKUce/Ktjfngiz/WNwmWYLMFjAoeUMUV7OQX9sSEbAL/aS7EIFt/k/vwBM32Po/
72EpqCJs4fsBuauBZ7N2/usFL0IaEyEHPk5VXbgdvfIlYNh51JXxV0Wj5SZxUrEu/MCc9JDvZNYl
GxT6kpk6ImZPAVKt4XWs3VkQ140yS8dQNJ2FVcoKbzljQ0xUQj+1e9OZt4F2Jhl/GeEAgoHesED7
I0R+i0ei24ZeS1T6kkTX1p+TU5k0l6KfS1wy7aaMm/ZtXHAV4K6q9m5TW/tO8TETFbsfijo+yprc
c21P3dEdp2bDBtKthpYwXER8+vTPLwKizcmURcTlvv0fOw/zAyvKMay+Tb0zb2qbMdMwwJACm7Ux
AidekbwwsqaZ6WQ7TUDg2ia9BvEfIhW0DCQIIhNt0+o8kY/L+kkoF1HaVvcCAqREHMa35N7wPvlo
3kIiG1aE+h37hh84IEvMXEiR/S18u4/9HZEz+Tp06hVHa9bOenI2BcXPJhkvGJiikZcU/gnqttxm
bfKSvpZ4gVmRsqbzI8Kiew+Zb6yJRd4paCYbBoPOJoRcEiFmoxz7TmS1u/nzv7ih7pzQGldUI074
S6XZlxWMNFNqm9Ri8RYBGdPMV8YR3U5HYWFbS8+5a1pnI9mV2ubFZDMvge86ZojZ0luQM1laazln
+CkGSMdlcguNR0eP3evaBfwNNF7Eg8MbyCeUaYpIxdIB69b7ipjHHV31cl3l3T4ycXMsZklSaCDu
CxeAl0WXepI2I9my7ejn5fXKXlKI2Qij4GdS9s0DNHNA5oQ26jd3uAX/RdwHDaZPLKqNv3WL4lfk
Lsyruhc7nZ2dGrqHzAc3WOW23EMJ2EyzlBtnvO1WtnNIBWor7qzeHX08I+b4599qg6oFFmTWcy2z
Nh1pINv3jVtV66IgIHHkY5NoUHh62kOKGWTdEIRNhWDWhSp/h3r5rjNE6nUbHgPEl7w4E+2kQ1wg
EX8EE5PHOR70++hb9aWdxYdV6UuELuHkOK518bv8UdjkWsosfDFz355DYuQpX8PwoARHD6eMmp2t
JHVXMvVP5L2+2b6CYDqRrOj6HYqVENWgQJYTy9uz1qa/op4snml80WnePFt4hABCUBlOSafv9MTd
5saLOGbFIbem/LlCqA5TUDK6FDnBUaPz0PnUVsN0TpM6fArnepfDIyDDB61FYbvmYoblaqeN/1sj
S/SGmUfTzPElEwnIZ6k+E8mJfOkZCZsuiJBvoMk0su82yg+ib2jqSWfu+t/JzUxUVO06DYPueQr8
tcrQDK7IUlRLnP3GGrUT3UsRVOFLzuz/dbDuu1nmb3ZYqzOtvdsSzJAZuwrcvLn7zP0QhFM9C1AN
df6CX6BGTsoRLcG1ubaC0r1vMCC0ZdT/CsAH4gpskaUpA0UOgi3ARG9BPYc9f+s7w7NLfv+bExFz
L9UQnRpLHgqvixCORa89zcR15/flfTt43r4eAS8BOAEC9eYXurjA+3a1Dpg3dU+TacRWwW211yrm
UnQ+CX2okBq+W6njMocXVduvOaSBO+C87jbV1bir5ERERk7yd1BWp9C2iCAe52xLCv6pyckI87Jx
ukc8f519Yul5NKNNmlK9x5NChO3OOPyy+WX2xcnuITYZm8nVGJPgPlJdn6cIT1XhigcV99YVpYS3
AZJJ6K4A5dN55n5hj7tKDcyZwdYm9tvsoqpIrtHXjaiMmPB3ebEhSkWeCh/x6p8vUzpytg2Sw8C0
bKd6hChdDcAEMzj/lNfjFlIZa4Ui0Lckij0zgLwn2pqBootBF9yH9u5/jICsmX3M16wHpsKBe2U0
+8TSAY2hmuZxCe3xK8QZYYcXgzLwQXSu9RIJdC92hfi5UTtaL5fFHuXOd6of4EQ2Mbq0Z6+0f+QO
wf2tGs25o73MRZFD8xzGW4fT8MXz56OHom0syvy5TMr7iaWfMGbbfy6g+Ek7H+9I0SlWciHaFn/o
MVMWPjcnHIDx4c1rtCExYgrKQzqWC8eFNN/PQYcI6kbfhpZMq2qszVlYjlwjUMbzWVoPs1+ohyJV
lyIuKMOd3zb5FoecE7RDVKYa8UuR6B8Qkn7+84Vr0m9hKbW37kZ9xutmmMUQS9svHVDH9kTCcAwr
+KbcnMNiJ4Och9eLOYB31O5lmrPKYBY4ksicIqU/tr6pT6ODfUD7tlgNQfmtufVwRjeOt0XEt5cA
zjmj62d4HCHs3TRdo0tHZGq6XZ+p7tDWCJFNaOhPC6snw5tQUk8xA2GBq4HhtXSKen3NQY/cxQxS
V0Oho+2fwzN8x+ro2c23pZWPLHS3u77rDr3gaAhw8CnwpvaoJQIatZSHOCeM1Tf6OFTNKbT07zjQ
NRGJqCqmBbeSaHqxMxmq5TE5gtPpDkELVyMskcv35W3+2+yUV0VYWyt4CIJMzToVzybUIwp74xxi
TXRnO4boxmFnTvbQ0WRYxiMcw6eirV9Tx4eZsjTzZWwETEZbfW9sOp4yrrs1A/X+3lOoLwftWcS2
h1WyDcLyu0t69QoUOEXO1GZ7nTUTlreyji820dd5Q0h+RPPCTaNvgVuPDy4s2j3kK9CjMZ9tpS5D
OalL2/ec70KsEYqp6bUkiX9duh46+CbiGpb5Cd/LdJUI0sfCWAgeVXOFV1mfO6tbd3GP1Oc/vsjy
Z+U3x3Qc6oPXMiZHRUj+Njj0fRmhCij6dPzGG8jWPaMGjkXO0bWS+c3qxw+rPqgMGUTW9/FppARF
zbR2+OifStBJN5EzV39QH0081ccRjF4yevYTuni1SgxS6GWqh7UWHonecqYbqGcgED7AR1w4LmHP
qskBKbg9Om4i+mqrv8Qp7hft5eWbBeCyj/gI5RzMm5gtFiTeA8Iw2eFHnaC0uBkBeVPWXpHQ3o0R
BpPScYhpV9SXFAMLmGsXFvdS3EkduBAYO1pNZXJUU5rdVXtfIuiyExXe2U5M9OkCxwI/4cXlHe06
OpuYT4dx7yi8Yz3kqmh+Kxsvfq2fnazO7izvgFxgvApDtDVJtr0Q3ZetaAkkBYrxJFF0+aaT6EN3
1w30PPtEyfOSO6TAhSjchfDPHRHPG1R7Dmgcti0RifwscGpvFAjOQpDVkjPEeovj8R10HT3awWpX
WMolUb0hZMrMs0/hdBsjtWN3kHP07kY5xrQLQoHu0cRxfIfWYD3qpTkEIjp7iGsQ9eOt8eycV85U
vPUOUa6QqqLJ3s6KzcVCN+6FI8llXvW8qA65ZKh2WYJ2dmEXaFCNr5jtyfPEUNpkiBqDQ60hD5pq
PiqsUOhnzQc7Wb+P+lIwO0foOA730gcFHVCeQXzAG6lgm2rlPmD69E+JIDsxjMATFa27EVZenRBq
fjlTN67TIkcUnaDx1GQQniNOmTlR6TKVQHSa4bxwzGeQm0Z71e5Zl6Ktihb6PTcmfN+pnRlmtWMJ
e8gL4V+c2L+LFdHGbJmc8BsOL71kxeV60eCFBC0xDzVITXkzOPzqZ3HI50k/93uKMqIKhiA/DFN1
HQemejACYAgBEvrzi5gZ5wdK97UMUZaW0qGUdLOnJomtNzalP7tD30b+WcABGq3+jLmrQ68HfujP
74c7023qHqwzE4IZ3N8TRNLkKdQBTWCTFBtmfkQCuHHyQHGYPkR5qI5eaP+G4ssBL1+mtVu41YHc
UCBapY+HxkP/nM7Sf4IBeQxRvmxid2pszIQZuQK2vFDBByvfnQg0yGrvSijytyKt270oyBbGjAfv
G/ft0sn0QhR1erGG+K0C3bFb0so//blNcvgYO0TeuI+soblaKoDeJ5t9Y2PNIcjG2ekuGK+y8DgD
D90eT258SkhLXo2ix6kd30pSpuoP9Uh2LHHalJF5vJXdNCCWjh4ql+qyC6PsWBl9cNMJqeztS6rl
dip9tGBlyRqIjhUcPdC+irlSwStAWQ6eToSZvVPG+h6H8Gzcprm2SVhcTRyuM98J7tqgDe/yLqnY
CRC6l+RqySZ+i9NfKdja94Y6THvqkCNt3Q9V7XzjJiTwngOPctLvZYPFfelVeJUZ5t+ZBtSGKIjh
SDTTcByjMbqYtJ53RZN9eBUtr6GVzqlKuHX9YdZ3ZHtdGti0FB8AjYeodL6hJua80i5HeIkgsG3e
pWtbyekPu14m1VNINw5x85e3sO2FHJHbukGEa/n6ybXEJ+PvCkuqTmHBZhwRKZN1+NDKYuNEY3Mp
AWCfbFIeM4QhFyP823PMHc9qOyPZTjqFuQjx2lqWjtkDoL5Wg+4vQVD2l9IMD7nSGxAM+4EJ1CYG
+GD3jKq9ESeD9rT7OoNEET5Jft0b93O6TRgtKCsbrqHFtGrCC+wFKPw8AGwR6ihnFFiM0ukt9TU9
Cgfp9VR34cEFeMwx2m13xEBthkFyokFJiSp67Y7BT3qp2T4LCWN1mnJ1syG9xMy4/N5/7Epzn7n0
FhbNShEuIRn0fbv1B9p+SZ2dhxoh/Q2nXZZRvINVUjZFdGCXD/l9Ec0zPb5khRx2aclhFlPzp1uG
V5sicVnyTTdE4b4fqIZ5/9lzFafHWKbsELmvbuJKCv06qo6YJFjP8PKQE/ASZZqVtdnG3YwbgBTB
ZVm2URGGCLoPTIOe5ybmcykMy5nFDGSmvdRDyNxoqxOr0JLnNuBdknJFRm6XkNchtLtnUwxsRJIR
05TCkqT/z5gFKXAPiZ71t4THra669yAuJAaU7r1NqUloR5yUW9jQid36VWrxnniU4WLi5BPnJJfT
JFfuS+zPIa5+Gw57gfxAg5KHJ0PmjfVVDnbPoXYo9wugAm72XSXi5nF28o8x5SHyl/Bb2Qp2QAJ5
I4sACSvlQN0PwWPfWwcG23B0h/4FKGdLo1Soe1PXaHX8B4beqPQJWFcFVR1aUtVH3ItNxbzOUNl0
81Bc6qKJSKadNwonj3AEkDe3OtJ7puIvsg9hPzYyPbYR18x2m3vUmaQF2B7Px+JUby7REbJiBNxi
ulhFSUbH2YuPkRSXznQQq+1bBrr4FYXxTKnY3YDpGSWejhkb+PVT3HkXMb2Uo/2b8uieNFuSKALK
+gDmByKYoMaNO7fjuqFTk6L0tFows7Z6rlPNIpc0n05lvdiYDALGu8mUHWcvGNfg4kFGQ5Od8Wxt
hz79zB07O2YhHlYC6A9TSoU7KIkhitxBeJkHzOA7esBQ39NgwV+c9/eBpPW0CFpWlhvvohGnZFny
i2p73Ho5NLIUcEFa6kNhxB29/QsX9WHwzDWaQO/CamF7pbuVO+D5AlcDOCqfe+O/Gtuwh4QRqWch
nauu3rsOWl1ugW+o9hjoz+HJQRqwDxWNDHfIil3simybukRGQopFv+wMW6FJ2u9juYWjgauq2rle
hY23RzcJ38ElWfUbhAfU6zL/TAanvdjd1ci52GhZiZ0o+Q9ytJku+1dw3D+tCBidzeEaTK1Z5Unx
yxaQYgx4J03OFlxRsx9k8RA0YcBvGbBjUG4KjBZ2hmmzUzVqteJnM7dvdHJeWtCfq35Ewuvfen49
M6u13Zlk4068JuOth7T9RtDIGIcG8c6AKfQ8eP4lHDy6f419iIrpmmRU/mHtq5fJJ4ODxxb8g95D
o9dwjiMqZLfawgBZVWj+1jKgguESoZwTvyeTknv8NUrxJAFG8VOwSw16/BVUBI964U8NnGRJae0r
hd2TuTelRskIkCYB3aRubc+8AWJfyEbKDhMG3Y3f9mepMfZW5hbqYBeP7qgJdF0cxMxoU6XLfmdX
BSgDGGFt3Pn4ZNoTyuhLFykehXpw4NTsTNudJz+378l4JDjPvJg2/mgwh+NBUg95ll/aW/cvCLwv
ZSF+KCAwUL8ivUgYn7f+PTsYvQLSR5grr0xjPVuVehqo+ZpHawCRW4n5uuADxsmkL5UVf0BPe2YY
EzBa675LBPS7sMy+qmFLkx00kR7qTe3avzzOxOuSg+8xopqgm1r98Er/bZL1A9RNRuRUiS338s3C
slJD/8z8EjdgTr+2H/FwVQm1bEzwML3pX7IcaMUM5C0kJWR0EaY4lIlf0aJ9qmZHrzpCjYkYnXaI
NzELzcCeUnQuQSqJX2vUPv6Qi2GOju/8FGDOJHdSrB2aZFmIjtTQb1sP3vLcBmApCXMx3IeMZTgy
THZJVnfnRqtCLJ8iqXBcoUKdkHttwJptQwdBiwxvU4fCnFzRWJuZMzl90mZ5WPB1eF7xFAlQaQgy
fHqk8zY1xXdpRR3xDtiQ/eKxY6PY+2lIjoex7wNM5YcfmR18ZZH+MUZEd6RUBKBTNjWKgG1MZv9u
cDtS4GT/EDhTuhM07FK1nMtxJKgwC+cN2we8sfkt7Ux0CvC6kdvB09uNBdoSBCN24916fJvShoFF
OMDGigFruQt9s2hEp0HmRVom3zQ/61HLGX8HHRA98gEIUKmW3UNRbTjq+5WzJWak2iajm3GaZB7B
ineDAYf1Ke3apyyx4r1KfPAamfU4efqhFl20jmfg6AMu8GGynPvcATgFt3MRxA0Fs/CvkXTPU66B
gniH0VqKp2KLouKXNfEI0GbYVi2kO25qjNCnNikjolRA4sRmvKtLuj+99F+WlHVldAiCY+20l4DS
tBvjTbZAzaK1dxoMEPYhM6cJFX2AcLVzfOqTMd757XCRDbef9PSrn/fvaXvqiHNiBjkftfBxa3Zo
z3mP/npePqUH8m0e2W5uIO4kt9aiYgkv9LA2oh92ndPQvXDLnw2N0h24Vr0xXDozcRYIjf6IhuKt
88vkwL5bo0A+uVP+zp1PO85q7R1T5TrOqSttJgbWwi8WS39XpF9LTBwf0dLRPhhqargkYe2PV+ix
4F9OTL4cGjBTn/2WXXueCTxa+T00tIzMADcGpDTMJAjQCd8kfuftVMFdG7HJtpkzXRsdtPQq80e3
4TxlT6+FaLMtjvYn2xtp1RbOtYnM41QLKtLIuiRD6z/03SE3mBDL0CaDpn6zyx6dGNBmjqjBQXQh
wjOXYIkAA7ZXzExGZxEdCre42tYb2u5LyyUk3QpvmCcw8kptv2jkyjtYSm85HIiDUPvRTrp9K9Pv
bcUIvqmwjJMQJ8PiXsUD8dAt+CW/24c1T2JljfyUpjzOkAC+6dtd5rAIlnhfV8Wg72I/9PGat592
V/6WBKvBCkR2y7Ve7GwTjO6PulEHR9afTLZAymlG855gpXK6XZDFDzJvfpXlo+JIvCsgFK5d39xZ
fdBuR0c/ouSmJnYTgl5RawH3ISnBClrmzxG8xqQxK2cSOVE345kj4YQrbem3pk7MjpYUeLj4Cj6Q
FmfTxASOzM8ClsxmMfHZC61fHuw9Ep8xRVfNUyvH566ITlYpftd1mJ2qT0I0X2Fy2JvJsciMcOeH
GAazhlW8sebiiE/zvQumqwmRNujZPJgUDoFHMMma+FzJCKIAJJzG0XOphb0fpxsFusDyHaQdRPif
OuQhJl05wghCcElPkN3UAm9mQmTCKUQRfMgczOncdOw/5Ja1qdr8jPs6wMcei01jljeuszWqiF0O
W02EqCLQebTTE+GBKiVAymuxqvfpwc7VZz9XTHKwDx9Dosgehs5gahl8npAeQupkMPBxh2n1qoxv
DkGUYdeY97OPK4NsVbNdMudduHn9UiQuPYZhPlqY4leOAXIdw3KLRnm1Rne8YwZAXrJ9NIgNF0jz
azgZrFJ5hjVzeWBYp9d+BUwKUx8xISHM7/GhB9+2mjLkVqGzlHCfu5qiL31t4+StNySIdt11nJBR
x3xcac81bUk9UkH4HNU/88j7Ym1+bfru1Sz1cqxd9S0vgCJU9nMbj/ldD5gPWUF/KjqfYz+K5F3t
1a/0z/ecrh5DRdTFEu2iYnwK2QymKdK7ll4CtGFN3LrDLtbG+gU1CxPi+REl+TYlnqXAGEbwY/Vp
95balyNUQ+H0D12ZcIYFobljgpIRAnOhAExI04nm5YL71YF1n7Q7JKJfiXf0m8jZuG35xa5oo7Lv
IZwU3bU1EEZyiFoEIRQnKZtz3rQ2kek4+3x9W1kz91ziYVnjsKnZqvVHolV7jv3+g6EGGQWtHWwr
ovc4B5TbmS51HLK5O+rcjkQGaX1TrSnQWo1mXpSNlwiDXe5NtL5ki6zeCg83c3ZRLAQhIAkBlraP
Qv1A2/AHdGbiioa1a9vo6325G53oAe3tnqjm/IA3XbTu1zzxt5BmnK3eZ+Cp3XvPTUFB9eOuJ5Rk
bdXrGXQXhd1eUFfRbIDIOrtf5TzRvmms+zxMd9EcPsLLAxoDBMqtDTb1AUNQn1LLZl69CyS3ntPa
D2WPrsjQP+EANAH7tpIHTtBZ7H0x7ud+nb+LzP5Eo7wbSiaRhlyGYbSRRVnJmvv7abbrn23N01gJ
lextgUknCyQqx8n9lg5kN/vqh69SrowPVrTorHhHIMsbos/9OLvYRwvi42uPE08YAaWcD5bimGvJ
YNjoaF/x3Id99c5w4sBTw/lqUPWxIcsPYvQNDTDItzSbKHWpEof3ngP4HGMAsBSwNzmc8Kk/FpSb
HSNWj2DAVtg/9GtolY+x5nPJk/Rcg5oK5UJWUN4D3k2Xg22TPWNVDv/9pl/CM/g8KHziqn0Mo+g5
sDv7Onb1uzuGWwsExkrL/gdRCRdtzBuKfbaQjipBM0PIOxYgC9g1QrnnKenPfUV2HZzPvSvb9+wm
InH0cypEeYL41XT50R36q5fOW/KBhk2ZWc90Eps1h76H3PdeLcoXipr5iQ8kgAGifrg0nfogvBOa
T6d2lgvbW475tn1Sbgw7gGwttHSSwCxIer3nHQuyIk+Q9phZtvtCibteMZ7HJPDUz/IRR0ZLsIX1
USl/3o6Sxao6BX5zIpbEXQkozTLkKGbZIwCX+p3e6u8RLsX6sUo0GbL9qQrnci+M2Gl3jO9adzo/
0mg4pxBUMmu+nyafCseizaYsBmSc+teLepSjvCcV9+S0b25TLeuwCZi7yfCjnKs3mXPxzZSyjxX+
XaObH1l1s4Eu/cWZ62ULOfncW82jGikjNDl967HBp8yfVpGbFe3mCha9vGfvvKB3oYPfDccgNF99
MOhNWF915N6lY38p9HRFSTPdGq9vXmue2ijYEflzW9/OC/0+K5JU8p5178OgXi+y5K7veCm14bAx
DTT7ldq2Xv9gZHGwwdJtYtGTXDodQkEVhXah32dl/lCplJ/H4aln+JDS0iDtMN8UXvDRSvTEQx0N
+GZJUa4sYbZtiHm3jmDDFDXtUIG2TCfdJjdqF9da3ye0lFOicU5kTaZprtBbqLt0QtplnGAzyhhO
U4hLxUP5U4dteRTNBNWYx31VOO0nQ+50V5Eb7wlVghv1AUXWV3i0NOJn9wVnYU/9k7x2rTIHy3Z+
GxdN3DTSKmm3ZYxnxSloemZ6mo9TU38KlEsbb0Dt3GNtPwZlSC2O7IwO9BSSYTQ/jsylt9Usd6CR
udgtKhQ3AP+YBd58RnONFtkrna1yreOSxc2FsQQ1r6+ZmZe3/qG/1Y76FFWwVgOfSmIH9jZnqrNa
SmarDr+ljrz7ohXuXS6usfGKSzVNT12F8Gzuvc2ihDrnyC9pEmvE6wHA7jklo8Oa2dcc6zvRkeEl
i5YtNz6BljU9/4RMmjR6q6Wcn5wihrBosl1mgVlkeEssQP3Weio+4dx5wWFKyk9soT+SMKIH3NYb
JxyfiRJ80G1O9KSsiKSYBkhGpCswN0RCghbzW599FHb/jJlBP0nNkDFq7L01WvE2HvGehbK4dv6d
TLPgylyi9bjLPaN35CptvapK3kUrDzIKmw1NSmSmdXUtEc6JJmnvzCB4hHElr+owHC9ExqEQcL8B
y85Os3Y2yESX05grqmi05LCQG+xIKcNCH3iuJEWFEX9h7fw3r+zzvewd53nM8vY+sjv30s32xbgD
5kc5ZvaBYd3JuO5e5Fn/GkbEEVnpfPImQivbbnlikVhFt0kTbVkybohS2I1Dz83mkrtfEot50iYY
GZVJJOC5OJHwFaOzhRMZC+EebQFT0orCH6NDy071SXHmuIaNrcSiUicT7M009taCfOlrGhh8tZFW
W1WgYdU39b0BAjnZLU97143bmQniOvDS6tnkhhxVphqnRXJWahsz7saJRJa2nwMS82QFG5UvfqBp
kVjMEH229/s4l2cmFE95Gqqfvt6qRm5SPSzngiRy4cTjfZtDY7zdg2Ot3ocA2OHgspuLgcOeg88x
R/g4tKvOsQwXPycF7DbaaVlKDuWSMGdHmvFENxlng3H3bgddkni7a5H073QBrVOKC3KVswTRt7fD
Q+Fk5OZ200tFHcy9gZirUZ677qv2e5L31dWdLcAONLadcdEXRxFv2XBCNNXYvGGDQHJAb9EfC++B
ZZoFLtNPbV2kz7rwkrVT+5+GoJjnAQkCbfD5dj2jI73Ubm+BYR6dbtm79tK+tk0TbJWZcMlOsr24
MzP/OkMGEBfOh7bFRxTTm5Gx/Fn0rV+uOpdzCKet6SKcI7Fz0TkHrttZIUkWKgJqXrAB5OBicMKI
g6+XO0UdtwsQJcEBI0CatNFfjunBgY7B5yzdX1Phn+smzXb5fDuRztJmdvARRmG+GlKc1Zq6bmUt
pl83XeHv0rrEqWw6zu6cNgjTUy9jGXgby+mcR5PxCERSc+RaLLGu0e3tvDZtNg666d1c6S97KG44
O7wLmXUVNLx2C+KCNeOdk42tgsZU+TIQp3YgwJFiukMQWiKuxtoQrKfRJbu1l6TXkCiMCEft7TSS
T8aZh8es/p/snUeS7MqWXadSVn18QjiUGYuNCCBUZkaKSN2BpYTWDjknjoIT4/L89s2q2CL7bLz7
7k0RgYBwcc7ea/+kGVF8nQ6kFCj9UDv3YklIwtOmN4jK6d2QedXWnv0pkLpPDny1MbvkhwhEM7B9
x7lxk+YqApy5dvN6bPRtUrmwyJpYu0YApmlnl7/fttH9Co3rqGXwX11L7lq9/WiN4Usf4/TQm57D
XGfFx1jXXp1M3mSMipd6IjpQBdz6DKePaKvSQFqAGf3YenIM2i5V3YPdGzooR+ub7xd8z4WJgUDx
DvD3cpiZJA8t9XEMXPuSPIvd2hd8GFG7N5rkypgLyfY9WKYew7MuB3zTXlj47nxn+7pabqOynq3W
Q+Y2I7RKi//v//i/9n+glP5v/+O//1P2HXzIj3/752+eP8qf//j3u/Rj+F//8//0f/Ar//J/6P8Q
hoG70bX/aeT4T/ZG+x++LzBVu+iuaev8J/+HZv4DM6SwsdA6vvoTC+O/9fUgk//4d83Q/4GRBFeJ
4aKEw67o/L8YQATy+P8qmxa+YXimMNXBeMKgS/FfZdOINEFVRI5gN935yCeHA50GwuKxSKDfP04q
87kzUcqCNe5O9AQ1q6GAq/4wY3GBr2kHgDhp33T7pGjyi64CH3CW7XNw5lToBxWLxlOQos4yB0R6
xOFidkyamyruIaFJvmkmSxquXjEEhkbyNC3kwRseVRd/LPi1OEEZ7EKVRFO0qlRs5nWQGyMtpLiM
oXjguGTbgwEtoiXoJIiY7aTdyyx/hxwduDP8T8MZtX2GSrXsKKEBWbskwGdv44+CmRLSt/Yg4COC
PyyPebrc0piloJkuJPhm8OIXZimKi8QV9UOYUffZGTQAFr+erquxOkJ81Pdr6T81UoQU9aqdtwil
uFqARbNzFgtH7lnAxVanDPoEYVi2jrjton4n8ERsy+GJ5bnGSpseIrKXW6EizmkhhmPjIg2yyT/v
VRJ6kkpeiGz0Rfg154G8dIbJExkN34lDkPpfojrR6pD7CLd3wfwYHQMCL4Uf1YVh2ejsNWbxMPv5
pXOL9QhcULuCzXKyfJkpZcPTRLQ77j+hkt5dVarUPGfXMHKFOQvhoGT54nqK2t2ckmR+KZ3a4Fgp
dlH1UC0/605zffvgRwVx88gQkdkzQXiNYp9gvaAMlZ6yEoNqt+SgO3T5Ftdo09GWvGR6nbJRoJjB
sH/R1jY9rgNFv5kbxRP5Jhsqwe7itVs9Qlbh14FuzD9mUd8WVe4dY5G8+vEcX0V6O9EgsJEjpsij
LHJpUFlPu34kzIiCxXhou6SgOjcmuz7Pbnv2uGShe3fid5566yZnIJ0W+wMvQ7EtYKsFTo9pdUmB
xM1TB+rIEMcE0fumRly4gqvQsT4WK9qNyuqzzSKy7pATdXryZQX/EzviWiACLEBjBKMR21tJFTZ1
+KBFCRqeZ+uxmOKfiXZesUbxqWQDaybSvU0QhUXJjkYHFz+mNTUb800FCwWswMPQcD7jhHtzsPIJ
VQ/rNxfcKacoeyqm9kkTuXfrOFOCgLWaApy+b4O9OBe8xvvcy1A38bI4Io37noRsnUDuwUqK82DQ
ttUtlszuUze8knXdhB5+zmDVu5NDm5yuQ3e1SjvfAQqaEMiPt5NP+iSlKqqCRq0dBockG2RTyDtx
TU0la2iCpcbtIpIvUy86HFf72TPpx1N2yYBM8cgUkCUzisMZpaCwzbMj9MbkFEVtjlYOxSzFEqAu
wEDzdEapWyDUoxx9Yb9HXdPpymBXMG6GBaV3PA/Yap0ESOzqosNo0/rJrN03OSJ/s+xVI5wd91i0
DmTXM3iM5aly27NWI6tpGbB3tej63ZIhWaD3cxvLzr+SYxaWY4fuIyYqoKVvMJVaeYaeJgMQ+jtH
T7pbbtkn4NyXoUA0X5XC3YMTe8YE9kqn2N3HDbT24YugEHlwHKQoI1eCCvaDvtCkMeIRRC46nd1i
J+yPVuwfqY3yY8KUZ5oIlHAqvFOehMypG5vILcRxbuz9Mo9sHZcIvYImQe75W03AXzGr5suzDWU8
oSNHpQvH6oLG2aGnjPwYKHEJ9FbHGcsAUgK9czF4mWhne927GVy934PAKVUNc7dEE90N1GnWWF60
rnVCbtd6m9ZA4hvT1rdR50LYi0XQM2wj4O9pMizpXef19XUziatBgMlbreqn9PUqbA35MMTg+nyT
Vj8GnIAUxZoNP+YyqCv7nsADTWdR3yX9t6frGZ1HUfNraLZ9L2AjVrFQhjtmJf0TqkHyuzUb9KHR
4BkYRxb8XQwRCv0KGG9yL1CuTI796eT4qpOMgURySqD6k56hN89oGxd2S7MVsBe8cupfHYT/7Gbm
g/R72tDOsGX83645AsGiY6EJXHPiltqtvjMT/0BriQnULcjpKX/IN/nuqCxQ4dIeQLbA+M2xw4ka
ZLFkq9M5l45ACUpqC3bvXLMCOHlL396bTtEh3SVPoJbRoZKs8CVvE7kZ2jRIoWam5zs3ofMbMVN4
skzCqVmfPaiU+2HwL55G6tBaPaeJcXEzoI0NtyjnjU6WHphdBRzJzeuQ+eZQO7O2K0V7M0/2e9vn
RzvLiTiNJQ5Ptuu2s1xyxYIxZ7FLF8LLnDzjIamtXTSb9o0wYyLG+mNTa7+RakZqMJtZrsjbmjk0
pmAaNgnyizkW49XUti8jxGEoWtzyrutTg/cMyjH2c6W7DivfE41HXRmp4m1WoSKM0DBRM4eDUvoR
kx9QhJ2h2RCd0S0YbX7oE7MLtB74ce0ZSCTITKmSVj/VnQlHMsp3CV7AY9P1LzpOFmBi4wSj2d7B
/hZ2dC3Z8LPTq/ZF4h8Km1YmpdZx6y4zWjhjPuRYzJh3JfSqGmeFxfZmX2BrnTC9goGKvmWMdqVq
AK24tO97dCSV0uSZBvKlwaYD4mXDd1S7NWZyuprkdd2JiG61JZp9yqN/aLyMuSBK701sKlB14zPp
hSN1CQQHdRGF3milzMcQNXt6lmORgEox8a7nkqF+KiYMJ0l34sNbu3npA63JRopZMWbL8cMqqxfM
RO5ey3kWeiClroacR5tyZyv68WLXdc6wj08O7uGRqNizO5UjiFI6uEsFJqzOkQdl8g316MD2nNPQ
pCmRkh16E01yWaWNelDyzQlaLAhI4j8id2i4x74MMzsv7somuEAOou1bbVUuh/IqrapLGjOZJrrz
Nau04a7QnskETzbFBEO2hWpvyrsOp09QLC+sEd9ame4izwvgcFs7Okka0yb+A9wIcWV/eVLDDeak
lz7Fj+F4VPjGQimuCAuwMLSe9RLDr+jLTcINTnzSAk2zRMQ8u0lGsZuWQO2nb17fVBtf1u+IJt9l
GX9pOmfc15Eb9ZK1QqxinvBubXHz0f+2qPYWqLeKCfCiA2a1XYC5IruadhahAUX32nSufYMvJjQZ
v24kIMtWhXUJUwQNVcEQ0jaj84yZYdXsPFgyMRwLr3zoFw8lkqOTNjGl61OzWlxzygCVpEiSJWu2
s5sRXG1FIKbHYN63ziX3X+xINU2W/J7ad8pqnSfYhI23xLjJRIpNKap/htVAFZPiNLOkSTHYHid0
Ser2rrBNkJFwqiUdmLi7KqP2kLm4Q0xBtlepV/gD/WTPvfE86DO0oXp5L4yihv5nHAw6o7vVS4ZQ
j6yzmcZEQndcnSlrT7Jq630LrpdID56c0tERKWdxRo4hAXjCSjm96SgPbdmC6xqyt8VvriF0JWcA
Y7skMZt7A5nj4D4Vsc2KcImfhh603TLhYOtiLQ6likiJixNiCRVqrAPIRgXpLjhCYmTXu9m1/mDj
t/UypWFOXDSeIWi3WvukO60M7GH+SVDwHi2p3a+p1+NIwtk2k6RxXU8iSKiUbhj3uv0gED4z0TPg
C6SHrDaQGPkvdJyj/UAjzDdcia/Uadhw4Iz3B/d+HfuP2EryB1JlKEuLDVYJuqB6Oe+T6JTDhrhO
HaAOJ6Jaahoy5RBi6GEZ5FRXA7NjO5WnKW8f6g6fRbGkL41Pn6ivIspMIDqI/KAvoregPUTiXgGk
AD8FM7RysM77Qh5r27sjuAi3sTBuFp3YDaChxV0W//7WuUvXppApLvf6OLTOLq1wuKGBx1vS76es
e28R9R9F+opgWd+XGrI3oBKok5yp2q1Z6gUpKqF5adYQG+BtB8d4k7lkqC3dzSgNDPernV6XMRjX
AqNvaU3wXLO4DhZjvfHQY23WbrjxrbIPs2TUw3bSoeqXmMNi1HFTIwh7x8RCgSWmBwmxy5GSPQEN
PV2aSC5J3MPlVyr2Vcqaq4Bpaw9jMFdkdhDLWjA5gpktkLPQqald+qmRhokqHrGMTfD9O6n1u658
x0eRnxcN7q5Byh6yaHRtMsx7MznFxvo5e0pg05sXEw43TYMkI96H1nLTsOzQ4J6i+4FmT1xQNqw7
ZOdod6X/jdAaaO4K5hbdIX+UU38nEpqBjmItkuLSBGR10WNidDfHwX+piUti21RgsEX77UJ48bTQ
ip4ykt+v8tI4DktbYHBiU+tDIUDYJ8Zr2qM5Tzr+KtnyEE14YTrz0Bmo3pb2eS1sZn96U9uh9IF4
9+njXBveBosTd4JHsAoCH6w+PWTTAoXHlliHpGVf54PLK0V91YzDjkUAevNmrlhPJSsX76ohqzC0
Ou5doph2i5Oh8Og/GdQ+dWuPHo+OPNknWxZFp4QgH5I8SOuJdLrPnv42hQRUbYskOSyWF+3GuMfa
O/v3coSxgHi+5ZN0dNC839qYzmPqENlR8TFmE1Fh3dZncGhTWAiaAEXl3ePOm2iuuFd6v5rB2JHG
3qce6B67eLK9xAu72S3OeLpXX8OUbBsRMh27DwQRHjQhmqs4La8rP32gUWTQS2b/N4/yCjMojyXp
FpvEwfSOVVcYq7XJMuaMvhp2Lj4hOnZkZmrzvJJJQtSmph+HQbIhU/oCGjlROOIBMbv+yUlzwmpd
B11TQY7qlWNEbOIg8FDtNA7Ex7ZUc7t7Tw9xLIR2uV5Szbhbe+9Lrt6HiPWLVb95ax36cBiDNS0x
p7XVGvzGHo4Ey1wDo2zfbeks+8gFuE1EMOXSV7oActub9ROqLJa7IxXapPMCWPA9JYv+4NUk5JqM
1F5ePJhMVkr2nNyZVTceKFSHhfVVlc22tC2cbHZLVM+Ens/ouZuj5aYx198kXb1tg6o488rPleV5
wB5zw8Qj6CQpDV5NGAC97EQXZw3AKXvmEqgUY7evz3S6eIzcqWEj1q9ukHPMG69H2xXDrBohiLII
hrsR17erx4q7g2QUqBp+NGjnouHJSgfLClDJykF51pvOAO4IdZJC7lZ3O0z7ur/LTFyBC4maGRL/
ee1vnbIgri/qtADhI3jhtXtiHRGHg95iSyG81/ePf0Z5VHTG1vIhfcTh30f3W8/bkmA9Jfw4A+ac
WoR2GK1y4xRbtfEnygNxQQ7rqEKIAPGH7SP0Si71i1biFM376uJieN2kJtZ2o9GORUtyX4Y/f82m
mdm4cQKN3AgIwHvP2Fsd9nKo71CkMxXcFJdXyHPZH0Fk0WbSTLQx3UviVvDCo4QsWZP6vg8slecj
yOfxBDXVZQBSPGo/+0BWTQYN6UF1hQ5IFuvBSLuRutnYbbxOw4rQmLQfacSOkU1toNhaCzdAE5s6
nPRaJePYYdlAMNOHB6STDu30hZKbheven91tNcF36Ozp1XL4XubY3wa50XnHnsfu03OxWDdWbfyU
ZTWGqWPD5jSp1a0KmDZRJKho/C5oanD3XA2a5QY66/yEuzTopZCsxPP94HoQ2GKq6cKhidZg5x5r
pdhMnzVfRGFFvt6x5aYZjYuREF8T1/GKmL25YVLMN35Lcy0t18cE2wqSD6QjLA9ePBabdZycWhOO
Sz/d2hnWFFpMGzE4yR6iCM8bhMNtrZKYunPnijyQIjNh2E7AwJQ6zLZcAAP1shNujQvUCsc7PY9Q
EmOR26ytc5dU8aUe6p/UBLhflPPOBQEX8Ki5DHjZjrYMq5olnrcDDpyZiQx1kO+zzXRO9YhaDnMI
upBueMhoWgW5UWL7KcDWqtt6sqhPsnp4HwqDpSSrp8RXSFDa6UHiFc8tnUEw1t6wTyrztfbrB7jW
t0M6OXvDTB90zS+3ZV+MO8F6Wa4CQab+3oN5gXOcbBokHCFMczvwC57ZXgd/twqW5+wqgWqgmCNx
FKM/dPkxfmyTgpwLt/ydMOqHXe+wbPbF2SocS5FX7ux5DNEiGuAfZ00Oe2ypOnDQ9XnuMcchgbaP
cf5Vlkr1L6NmP7CamHL/u6nW7ECJZa+38y2pe/ben6SP3ANhOcse+uw5kcsBpdoN2XjVhmUTemPb
cTeE+dh7s2mRyK7THGojguCj0Nz8WvSQ3ZeSnlbjjke/LUZmxVRekWqe7JtWr4KIxNzOHqY3ioKQ
utNu21BG32WMPJt+Wlvi8LQQURWxmB1yrAFlVxg5NPrimqZuqe2xJ7FJo+MKPnQmHSetDrN8xPcd
3yL0uWBErg9gbOiDp8mWUgpCFguJzwRvrmNUEP5U78mTuW5aGBNjd6PoIwDgbP2+y9dfEKk/xjxk
N2UWk/KC7oL1fXxtATplL+uMgeMDeRinPrBhIJASJYHGAd1F07R80EcG7bqOj3TRqSxXZLo+e5Xz
BErp04BNqunOB45zHdxpQ2jwDC4/47+IJ4cbBvdP+t23K+ECOJz4bREVtxqPPcqJTyk0ANIxcNHL
kGFBNoyT+pLTjb+FoncXe92vXxpop0IHkxu7j8K51MD5aU3AKynevNrDXl1/plB0B9JxC5Tf+D8Q
uZGTLj3zWx3NQAC4lydnTYNMqlWfRpkAMc++nfFzraYnBpfvBVz/nM+fqR5O8GLVQajfFK1zJJB6
p16JU/wrYR6Udb0fk2vBzdxq1rc2V9eMOgE0r+8RfcaA2VIrycr2889pgNfXGssHCW1BC00C2MMX
xWMAtk3hfFrVa3Ir9RGDEEHWa32Zii8LqG3GR1fvTqDu4M+PjLU+0cvqKzmIefXdnnKw8aE+S1IC
nF+1L699iuv5eSWLOSIeu8Na6jbOvQkzfZHVZ8Hj1dX6jfp3RVr3SG02z5trdaRsM9EaW8vRGIqd
OhQf8rB6N/Wp1cml5vh3zvgxZFGh+nKlggWa0vpAmODFGvRx/Tsf7O+60L/Fv059WT8CzcG1SWaA
WH+jDte3nGH0McRDFm4IdlZn0IMs7Mfuba17mL+t6WMEjywYt9D+3MslQZgVP6p74O8i4zRkRQ+7
vH9Xl8DnZ+UqubZxGNvcrCnHDSY5zUm/SD/rGmD0GN2CrgkGb/6mRPhtLPKUDvpOM3MWosn331Vq
TIGy+6q0xCv+iG/1VjngvSWxrofux2t/+5g3AbhtkEHXkyMQu9h1FcjS08ggW39bUw9KV7vKSUYg
tPWzIk5A/T1z5Hv/zAANZ7tfxCdEeIDY9DYSCbGbFAQbyA8myU+9/qEp8jSUGRnG63cBeztZILEj
vO7L+V5i8qmKl/EOcMW31NdfSYATyBiV7POEso5dC+c3k9V9u7obQaNn45XN5x8PvLKX64xJUwHC
B5vABTdvuTHXjWUWoXDLa/UNRRB3Z5PQduu6X9MwnokI4L28wv7uVCZC42vbZrCvh9HDzNyG6V+Q
IqekBQAuMv1cxkwxvfcWq2iFLLafpvXdIJqvzjLkjt5b0h+Bqb2o+0c9nik7wU2UODcZqdTqeTCB
JdNOv02x+GQm85y66BgDdxaEePVNSTx24b3XMXO1xjqHZunfXaQeAh8P1SbTu1t19WdbGsBLKbDk
BBu381ulHjceLfVNgeUuZwZG/7kp4ZTbPKnquUh7clxs81r9TFSw5ViS00p+iLrFKsY59fVs1HYE
3hLGuXxMSvlW/N0u6ugVxyGe6jt1MOr2UbeR2TjXa9QF/3oZNXqyIejimEF0IQe2O6tXdhgQ1Gha
E9Od4W9A73itng41pOqO8xgDdaMXIcCA60v/9ffl3H1T503TF/Tqm7SAsD9jS+f2V2eKAznWenEs
q+pNfba5vMnT9lV9XPUxdPD7fyetqVHN1keDrHt+izL9p3qohrY66ISkqcFAPYxqqI6m8pIO75hg
YLov9+rwXK39UZ8S7gHLRYSlUNMrg1HC4EyrI1H/IaU082/1t38Ne5STPnSx6aKB/M7oVp0T9SrR
ZH1m/XBtYJNQx6a+ps6reqee1UNem499Fz/qxuvf0Mzxqik+SdlZ8CPqONXQqD4HdQlOCAlpBZZi
41sdTibXwJkBVDCu4RPZUkc6q6tkTgyaA54spgV+7G9Y5v/zQrZzb96or4+8jHp19vEXId9nsNNl
jy2Pb6mTpa6GU332cNp7SN/qJ//uVU6zdZik9TXz+3lMSdKIDupDQd45Avrd/Wv4+rsQfvOWouZw
CkosuLilumT/fNuxMQK5+FdR8lsX8kEg59mo9y5l9VXeCz6u+mmjNu98Y9motxdLfrD7nGDK9m9+
8OfpKqcgb9WotbT+UvjUKU3rU11WdUBWJi9T9quORw31avhXnDlJUUVdlJRJ5+80yuVOJ0DmXxOR
Jnk68ZDnvR0OGkdFA/fZqm6sgQUAJp6+lw+Rl30PpNVr9AGHeN1Pzi7DH2AR/KHGG2cu7iRmvklF
B5ASmrfZNxgpXkpPAgPtf5X1P7Pz0I8Q9hlA5778JP/yM8uorml3HoFYahwmyOt99cDNic9Jl18g
cb+1hHEnZ2GTL7dqTOo7eadHbFJj81cNr8BSj26lhWNFcE25/k6MdCWhKGBs7tmNA+DdqBHYYaSf
uuxbDWNq5GfDhMNSu1dDWiVfRZ8/lzZVtCUddn7cvMLEw1U6Py61PYXkZ+8FDTQYJjS7bZu1CfMz
GFqEupPmAAsrJ3F2rPjUN8ChcsEMophlmRcDiK150mIzk1e1Zm8tz6PH60D50STsJdu96SZjvZrR
AxuklDasD0+RGPedU+SESnqksy549ikGx5s++xwz54OgaAKF8/bScVvWA7O392QYaL6dNoY6KCC+
DDBjs7int5UhRWWHwtBC4GmDFwymhIMJwhk+TNIPqMuwJSfGodisvTbvfT1sSrCNJFml5wyaTlpl
/u0Ax5pCQhKSE0A9S2Pn2Vd2QZh2RzGb+mUd5x40EO9BI3ksaMroKCesXtFKQ7D0itNCq0hQuKYK
3LxWAufhYi5WmJEItikckjQ0+m4re5wgNatn6UcBG09Ykg2dwgQzUeDP8lxGK0ymCgwxDTiAlksA
o2aHMXT4Y8vgse3rPWCFRx85Fd+yWfExZHNbticNXyj0SkzGQDQP+WwiXDDpmddZsV5Z1XOdGiIU
iBTpwPhPo+OTw1yGYMnw0sQAoIsuCvVsfqzz8skmhTfojHbfAL1EWexw6SxSOUy3SnZJzKYZnlft
b3NXhH8a+plmKw1PCq/G8GlF/bmlDU3XqdsOA91bg/15LJx+Y44WDZUKraCnsB1DiUXIWj503cUt
HU/ErU4RrKHkyY+I9eyL6M6uS4GijXwtIypPeZYhHDfxHZWLvOglhcbEoRnXt1xndJy827zTNM6b
g7+YoGlKFwVV2cxMboqE1g7OQ92WYVuxa4D/mpOlQnWHskGYqZ8zsuLQDrN19pvynbXq++oTqJmC
idyz2huJbdEfq6G8RuAGykbHTJqSaLLF6/ENHoTCf0QJzimf/ZH6aFMLiiZuGwHuLh5I1Erg/cfm
xhPFW1dUxSYC8dNEw5fV+i9xaikiM/VAglqGS60Top6s9pULpRGlN0UQ4ovbDgiaaffNwcqqnZmx
G2ojMpqXot5pkicOsJQHPdvbUbThSCJKxl0hdysUukZj6svNFiUu3uVta6VRKGh8yxRSG+iXTdeQ
i5xGpy4lKj3X/XMjp71lVW8O6kWHAs7We5iiEpSkQ0B3oSGgac3HGHZZQZvLLscjlPB3rnAZlHF1
jtG3r17zqIooQsJYKMQ4kQJIDLvHJS0L/6fuKcoXxFqm3Z2DVCkZ0xD72OMM/J0lYlGHGnYTy8M6
lq50nR0cQi67VD2peKiM9OLrzbVokipcK/d6NigJ6YonlPcH3aFZ0qcRbpoVPcPsxlQtQwcnMMv2
lvS81Xr3o/a9pOG3G9r5x49Za1ILGZNyN/rFuYnHR1bhYLXZTx+HaNQOPn4AO2v2xsKazs2Rtftt
Nx36gcggrFOnebDOWD9+mAGJciQuLnMoy3lguzauA+rFmehqwBaNOd3gs+WxreZ9R4diM0t5Yxhf
tQGVGzVHxGZ03FNDArtLDxh5G2m5I1bUfNQI6qVF6eXMFyBgwXt13m1k+sbGVBt/YvDCcSpf2hSL
spjST5FYX45N39lDdJOP5Q/CdUZDmSW7lnxhb6CylqNNIzGUzFidJxgpMjAy0/8u25SJzQWjsaxw
XVqSaSeXfkIG5FAWd7MOvqwiUnUra6fbJu0ZvQREXXAsu2USN7MjPnyzrMIZpdKgJc/xnW4m+qZt
qPWUNYt6l97nMBgenhjxwL16JURozKW5LT3X2BCjYmNoP/ipcTePS3Y1yUWgOsE0JKkJyC4zj1WM
DDpGIaQi0M2SSUl3cWJOtRc6cfyWRd0NY8Quq2ZlobIBiC9GWOfWHWMRQVNrSVQVCeRZHp9mvZeh
jV4ffA6tNm+HsS2UDaXxxn7M28cShQ1iafdLr+G9OfkEzKt9y0j0tu3k1ZzH9FT1YNL1JWhrXPij
Zz75ng67wm5PnI93IlkXtLtbRxfPsmyx9+l+0DWLcfSS9Ji4McZ0xgyH4F07lkW4GNURTFkU+nbB
GzYOLtPlUMdjth9M95PITAzIse1vMzdn4LNsXBEkgbgGBf7UX97nnPz3aJ4Bg8BiRDsO3BBRcobI
xl55EvXFHJAtbb2OnKmqmKi0/iKJSTdSgG00jcILLet+klSKgU8SNTAWZ2ynH7R9iYunODc6xN0m
DKrRTHRROk3QSFy05UiDkwlfSHOSKIN3MnVX3mdjUHm2q5dcZO+pufA0lBj+LQ/zfbke3LI65VaS
AaeFFTzYrxNqpXCwnMs6EYhd2f15Lh1UQ6O2Io4CamukVIFQwkWhu767kKI2BsiRUHdv1z7Hv1am
Do8KQp3RF/8ccbq/4Y3kxcqZUOSJQ0q9lrqTJvdOKW6KymXfvYD6t0yTI42TQKI+37KcOpUwWjY4
Zc5k825GatOQXKa7dqkYMF37vl8NGr0zNobIhjdi4EvxSaSgCmjvZiSP20ST68axWMCM8Ujj2aC5
NSJMMCov2wnh3YATpq2CDYY1IEY3+j8jiWN4xzFF9cRzWj0UM2a0YqZIMfQW+A/XJZMKOV7RW8Z1
l86bqrDvmFDHLT7L3zlG1ANE7REhH4dEiABP8cvU0Nt20RXBZ3GLfWyrAYigoNLo/Ue6j6wWyndj
cOUeGzmCsIHFHc2UEzoYrg/wCZqD7XU9oyqJPZyv9k8bY7aPEER165RuXVpxmEvih9qd9uOEn6VJ
35KS1gml541Gljpz3oQlh7TvqoQX4bjhuojyugf3tRHNeD0XAOoE05WNqwwTb3035hGGEjGXxyki
M22O9btKKkLzMiSH1a4Y5r37KRbhSl7y4J4QoqD/s8GPYVLn7o4eHcN+TmaL1DstFxiW9XrPcL0n
B8NFrbfVbA46qnPIdVLvcAkBlu1df+tblFwNcwpx1PVqUAF+szgwasYIjAg8rpngidAkHJUyNBBU
7Yr4y4m6r9ylk4gCxkTBv8XCxtVmuEkzdO5MJ0d7ojdRl/ScdDMPYgvRn40yYTtEcCVXMHJDjbvW
HLrH1ELTVbeje0QgGoP4LW9mU0Jbr/OXyvK+CjGsxHmOymxbBxSY+62xRCRMlbe2N14aozKu6OA/
i4qdfNNiVNX6fGt7ZKK6xggBixeN5xRpiaO5qAU6HdwyrRZXlrdVntrQxlKACDYL75wgViYVgPbo
oZrR/3KM32ZhIUHuJS60qNU5YnheRFD9DORdQutDzO/DrkFQwbJAd/mokjL7QAK0yzumqbgf8GVv
rXzNtomFZy5dykNmmM/JQrYVSBZK1miUo1EVfrMpnHX4HLmkwd01P4ZCzmKpI+G1pS9jayfT+9Im
SsYu8jiwLdg7s3FNDi7uJLYwRY1H2Mdc3O+7OPLDlVoH1B5wqtXACq2baMbnFOgthy8ZVDoDYxw+
BEXjg/2+Aknc8B2MC6wWkyyZ947VgphsGXYq49ZEytOwfuuc+ZE9wEeF2NjNXxsx7oj8fY6MuDu2
7Xrn6oLgmI4yGbQ8mIOGx+U1+1+ogjV3knczGnQIlmKDt4p9Re1ik6Y0LT3/a/XtaXuqLdlcKdyn
0+Gaygu6njNK4GDJfUS9GLrikpWOXsWfTbygiWUQ7DyVjOWa6d5N5GdtQatiFLAPaHb3hWQBX5ME
tjWz7pqtRpJzQ82N4pSuXKYpQu7+SMtiORF5IALUDxpqRuBWnlmx0WveJbvLB9QYcI44Q6mzd6E7
NDwr2GBeANFhVgP07JV5grFvPhkdBaAqcw/kVbOn8hKTJffykvcvZKhsUgPIQaUerRolXzAtGn0u
nKzNXIOFnb6ZdV6LlDGp0stv3Z+yg+crXWTdIz8TdFs7SkeVp/FwuYEYpLOt/ezKuNHzpg2NcSV+
fS32w1glR8s2nQAAB5DAjgixbn1a25VS3iSHk84twGjCbZ5U3Kh1GSRdw62nlVPg1NWWBNgsnJHQ
6IizT47ABrDE7BZY4gktgXnzRAYK+V71O/VIwCspCwqE2qMxPjXisUFBVgsIHpO2nIxkvDMVeCOD
juvr9E4Lnapp2Pv+mxEbFEcH2h56NlFTKtJfiqP7Bt8N6QwM+Mv4vyk7s+VGliy7/opM79GKeXjp
B8wEOIJEcngJIwEiPCaPefyn/gr9mJbjVldXlSQzyaxu3ZuZSAKI8PDhnL3XFpQaWYzGoOt2S3fo
KKqZHYKdsHoIw+jcCt9YGhEjjcdn3I1O8FFFfC86mB9R7384Ef3DwksQS+mkLXUhfe4YdQD1uLBt
1rbpPei4fBdob+JFQRMPdhCJ39h/jq65lo0RHeYoO5VW/TV1FZ6qubpKM0QU77p7m5A3ut0Fm/M+
7Z/MAexeLQvO3/Euyzh01uQVpwyXpRgIlotN0lNzInpTQeQmK9wyz5UIqG/h6jnRzwSMUOiOtbUG
H5C3kWyDUmxF1VbPHBd2MDgFviTi4Nj64F3/xLoUQawcQCIbQw0ksHwfci94EDJnO5mBUiMhA6nm
IG2cviFLF9uDdsy9fWfqn9C3d1mTliusK/raNfDkNqXG6XZkZxccCGvP3hpqa+FOE0F2oKWYLkEs
aKsOXIM0G6U0200BrX5JjbERwdc8FvFGNPa57Qc4lVXkLKqOba6Zdag4BZvL2sTvNoviVRfnVODh
t4Sg7mL8qZWkbCRefUEQOQz0VMPkAHbWQjQGwv1UqGq40tAU7YPkJA+CYenazpYs5zN+di3NrR0O
l1Ue2H+iWP44Y+Ei8NkOVvMWTlmzDgbnt0SeM/TZvWwmRHeG+xmxzjTusz6n+o5E+udARD/ArhAT
EX0ku4jKq1k8ptpv5FOFUYl1Cy/4LB3tm5Mo0thTC8ue9imnGbKzMRN43rnvh3tjgjLcm8E2nsMT
4pElwz/dDcCXNg5/tohiLF9+g5Rj1rRFzz1dq5L+WtM+Ah0foZvQT546hC02bejENZK1MJg8TegD
1vQ6ifjE3ulC8YxG8Yhf1E+MfddXnKxSAAO1P0E8eB8Slwiuvt/oQCtwEM7rMVYlBo5bsx+UD3Gm
vTeEarRGli1ErCArU0j+R1U8JY1fHeL4FPkgC3sd5K8tBxq8vsJw2N4yL4FgRzqqVSe9Zm1krQKD
Tb1r+d+Z2e6mJGHSDkyeC9fcD0AEjDEoSY2iHuke80IeYpOhG0tXX1slnWZABovRzr7wclyla+xq
390yMwGlQmhO/NRvpcaobOlWQs/m30nZNAixdJ+cM3ZcFEncpTCh9PEJ02q6x41PWTbAo+FgBDdg
4YKaoJTm0WZRl7y7guL/Qj6ntjhsOnutPI4EJ9TTTKqzRRBMl4YbsnXWYcSC3eVfsUatFbBGzGkX
k35GZQyBAIpCC3LQsipyjmhFQMfa8pJDoMoqZMYxS9OpAdJE9dGq0oWZnpCEcb9Sc+M1Sc2sJLnB
XYcWMorvg8imnZYVsDzTO0TNb42fgyQeEVy1NWTe2vNW2lSuhJZAy2kwBg019ztlmxVi101Sdvem
hSCxWKUlOxo6gukhJSk7KH9F5HMsMPXXJN6HENG1RD4p8tai9qAiiPq5drVkLZVy2fMm5s/p6OGL
O7SGxbkEeZZw/0T72jcPhoQ9EyscLcgTFceyE324iWuMV1azM3v/niDJPQsdkkafe1901WdOJNG6
KxrqfqX+G/WOyQK3Q/pj7Ac0Up2wt1FH4AI57CSPYY9nUDLN1PgpSKCFRNCCgrL20MeXDfkKO1i5
xl2eTOBAmP0yr9sHejeszbMlOLJ3RUScRXy/mLXsYwwpCI8a2wG034JNfEJ8vP3Q5rCqmtl/qJfS
BMCOkJy0AjZM1ASutdOeBm8yOUTjw/LsQztx7uqdGkoaB1h8aptiCFZU7ItVQgjEElfEpxcWP+MQ
oI30oZ16vb5ERuGuAZKt6jG2lfpiNXT6oeDmUn1kluu8776OWYBYv7ugWSEWYocuOM0EXf9UZMT+
WTMzDIPrieSTmkAMBpimgwvVELW4DYoyrCmLNsjTLaFN+FjyuyRrWMNTMGuWnp48dcYIZ419KPt2
HswFTladQnFseM42Fc2yavJdHWa40usBKVDwHRbNm+ZUOXsXp1VW7hGHIHnYI7OfeBtqj4rR1LG6
jSBnmj3FFtWUVcSTbDplUn+dGn8Xw+JbG2D66APCshQNy/gpZYHYjZ14rDpIVhOKu2XpIb0j0yLH
nhe8RJkrdiNluNTUB6jg5UlyiEAZIg5u+wC7TX5WWYlTymED2eYaFqDkmY0a2GtIlbOgaAoOroCj
W/+hauiv0cy9WdTTTSTCmyaI+oVKCYzXjkI3DNfSV4Lpbj1z1MR5NcttbNYxm6bg2TbZt2NtrniU
+pGdB1uDIjjlOSWF1v4gPfwnJ1dr0Q5BvMzF/BrJ4sOm1ZUGA8JiBN+SoWJYM6Qn3tWPOCLL2FhT
yqCUB5Wy6p2rljnNGhoJ0fWQD80IiX4W2JcmOE12g9s/xIUYQZYzQ2PdT7YJnEF8FXhm+sQQq3iM
Xzr35LtsH2+7/Ej7BnpG+MpMim6ZQq5voY+junLrZOk5A3BAl4qLQRGCCRmlkSeOmTB2gz4fZ+yA
GREpGSrISLdjQCzRV+YgXQ33vl98mRiLCp1IkT5XRVFMNAgvLFvuaEBYJInPdyRBHwmdfHJp1AzB
VuqcMkTC6gSa69kIzTcAi6QlRORDwDUI2cTVXvVkTOWVfjk9lYHPZ6SdxdEvP9pu+uSXU7YxIPIt
ytZ4niSSO6NoL4QRPDCL0JKtkQEAgLHpDs15+5mGoNNMcT/0OoKfANNb61U9y4StL5lD2a+Pz02R
PrVwKNg3tR819ZCNQ70scjOSYAZKJebY7XIh7+DSbMfmXm+Tr8aG/aT32otiCCB+9Mq1gQejm7wH
0kUBN0ZIc8fm2RiND1waApfFQNaEfi8sHtJoNB7cIePMjoQisUNJltr0Gop1jVSeupI4Rfb0IWd2
e0413GJXPBIW2DKmJs6cwDxHcfRpyv65kUG09H0gd1bx0dyLERRV0OXdFiIccsvkTg7ZR+wPP8N9
6mMvi+zqBxUyhSJgreRRv7gYzuAB+WzcK/MxN4zvgnPCGuJ1tDUkT5TZs1plqoiPIAq0WKu9x5V8
DkO0Wrk0YVGi1q6BwayFf0jQ8xHF8kLYG3J7v1HQF1ZS4aUkM6d+z+xOXVWo0+RgIbGHH7Oz+2nd
iRERLcxigEXEudHnij7l3Fj7si6wS6kDfkOKehSS1Ypp0Tx0XjztylYDnU8Q+1CT+UmiU0OPp963
KDdueBbYCBVhkqZYthZiOnJHVHG+G8V9X8/ZarQwuAg6aCKfOMfiVV7aDIC2+cm89kdzYPFi2mF7
GYWfGqLptUOTbdE6toaj0r1wAuEUQbe0t1/9WsAaNO8oW2trZuUfNwIeXRbDqjdpLtbGE/A56j5w
u5cpN36IxCcJZWKJq0jfZAkwwsCiDp9RYj6P6aMVz9HKSkL32bAfR/Fa5jgKOaJG9VRuzbj9qOqM
wAt4szNw0bvSSi2+Rdvs0acfQX4sM0c8VQS5Mg9ED03d67i8GoTo4fgdl8mbNlHoyJhlA5e5yM42
laKHQLITmrXx9Rgte7YrEWAUECj6gPtoK7W/YTjQ+bLnqeTsZ2IF5vF4aeqxYAn0n129bBYp8izW
1U2K1H2ZpHdVOncPfjJfzca+Dol8KVGgFGOwcnpZ3UH3voAfeSjnGJWeq19LCQYMEEY6jAs3DJ9y
id+46r9L03+t5oSoNMfACdth+45O3kjrCSLQyZzh3Qj2ARH8olSXAXOP/OPVuA1G4UxUwz55cnSa
Rg5c5oZsRNt7mxrOfVbHEAp6Wgjk7GRLp9De+DrB0oRa0/FuUIx3VlZgiMRvxA7HEiHVS2PejRYC
+wHsftEUZAM31TmfWQxRmQ4rygeQ3QMEeQ7kMpvsA8bKOpbiu88orzaGC8WbDI3gl8gd/RBGh2hu
4r2C8ujF/ORUyakt9S/0xAszoBZgYpZe+T6N5CFl5a9RSnEAWPota9oP7NJdBM6SguXwJyFzlXLZ
waJqss/c5M6YgeppzXjs2VhTsPtBcA4STCPppxxLEBvWgVSIPxzOVnM33s1Z9SbrSz01YBnng2cx
AeRxO2+VC7mQ+rZwu1PmlQCPPBPQoos01RuCjyj3eaKz+CsY4QzM80cUCijPtD+1OdSW5pRAjh1H
/Ns2BMgH8vIoQoV0bwbqIR9DSIG4cXdm24uHXjcxTngxrMDCUrUYdgK2/VRZ+HtdsFAAcbB6TUyD
br8Pc0QMzmTZuGIi6tAsqNrE5Sv6rWRfSy2rfEHU92yl4zrwEEsYXWUzp/7ObfHSWfjK0qT/nGg9
RhRUq1Hs3YadRlJRe62X013flzWuJmXRcAEOiPqxHKlCFdFEcAB72ayD/AJDhdGXDQ5a7QmCrhO9
g1Pa2w4fsGqLnIIxTbFWRi9QRc+2Hz9SurJXntas5t47ta2E+JTk9ACBgaz1uVdOhWlTOrjTqb0Q
dNydizZ5oenRMIN1EWbnz5wTJkpxLdqOpflg5xQVImX4KdD2OrVIXot02XoC+zFeiEZjVFIrXGQW
7HAnbpcGBqqhVtJSM/UfTPtPGXm7tB+/FdhI/UNcU7ehjA0oRlIPDKKEgCKudVz4hwA9v9RFtbJc
ihaybHzypJ2ra8Jkx0r1SGobekwPV5jv8FsZ4Lpgjmm5aMVHaIANCLONN2Q7CBqv4+Clzzry2LL1
9IU3c/OFe4zwS+NczPulSdvODcZve0KFT6/4bSA+eGGPxrBszV5uQBCyaZPQAS0S6VKvOkjPIdlF
m8iyosVrEntGwZG1fyDosExSEIaSkyrPFC41q4L4oMLhjLp7FdAbIUiV68Zqn5mOiXupaF04xfSN
eZcAZ9jFhBdTknCXptVAemEPEOYwZM3GHZbdSNKM7jsveftsKAwh1BjOAdOKji2ae9//REucRO0v
d9kgiIPjcBBgFEhiqNs9eT12JvZ9RyjHSK/fYY8COs+d+YSz2RAunuFOCndejZtV7zgTIOowldWg
W3vaeIgr73cMOcYatjDXHCuwjZnuU4XE4KFD+rLsgA8tC8+kUSG0Yk1ug3yoyKAoa6ryGCBTEpFy
IN6CzGTTbh9bbBsrr2rp9jb5q1EG38NAvgcmHn81NiM22D1RopALrdRdu9CnCq0AZpjj9a9zygmO
yDAnGEW1M5wKf+fMllij8rNMJ1TiyYjlI8+SjeUW9NWy3mavJZ+8KF9TA6G51wIRoiVZLNvye3bt
Fodx/BNBBCBzCmYWKQUWRAYv32I1GRaxnsKhHwD2VVH97oIwAu85fgawooChiWFZ21T42hlpuZe2
W0uTGky5izSwz9faXCym6Qcjj/3AgSdXnS7ykqoMwLjQ/hBT6Azmmx/Ldg2gHcRqVG8EdoPASFaA
2A0KtmsziM+CadklN5QUsydJg3Uz+YxmBJFoTIYGJSTmmlphQkadKCD8USjxNNhHQKxbToGZDw3O
1KtlOcXUhNkeQf0rn8LJea1iLV7ro/fVAgAVv7ac5SqtepioAjumazLwOjlQHkwPjsIWFdkMbbrH
fjGXNvUEzmqg8Bn8LzFc6/+u8Dj/459iUZsbL+dclFNNnbn9l1/++1uR87/b3/n7a/75b/z7Q3yu
WQqv7b++Sr3R3/8SP/hvb6zAPP/0Cyo5PIgv3W89HX/hlbf/iPD5f/3Dv6F+3qYS1M83ymi5ipuW
FPH2H4k/hm7bZLv+3yFB66b8n/9Rx23x316/ZVv8H/7u32hBVvBvrsNZzaPlHTiebv0DLcggSNrx
PJ0/922Pl/09LVozPP7MgBRC+c6xLcbMf9GCTOPfIPvoAZOw7+jglIP/H1rQv6CCHJKsDYev6+J/
N20j4EP8Y1p0hCtwbAmMRtaUU4KaUKX5nNcQBvofkw6yMtQJav+HawWLeooK+Y/RxEQQ/+9vS4sR
hJJnG75h8v///La2ppdelg5ElObUir1xKB+a+IFSRPNkEjhZGlVyiBLzGqt6pI9BSduzyhYfgzCv
YThgq9fs5M9Y41ClzVKQbnvSRXmiZnT0+oBptMQeJdJs2moTgqyxBGkGlYkCNNz9B3wfZJiBzllP
I8WYQu+ZY+NuF4AoW/X0BTmHA03rQvs8AmjYB0JKHs3wKnwLfJKHLTgtqN1HBe1lpE+nMNXTO509
8Wjm/sJupq1vGuS47mVLB6MMXUsBC15tWoZLKuzQVvplWgr83zZGqMmAcBS31j1kUB0Tkz7e1QUq
UPx9ox7OO7su/FXo51fTcOs1h9aPIieLbPasFzTQNPkKkPMMGXb7Q3IfueW0zUqt2xaVlBhFCdzK
vdFfBXO3y5Lgy5/tidzCTqz0skQxhWSX4CS3joy7pA/fOuyELJ80G0oxf00pguEWWeBCi8klSDxq
7ENe/obEMWtzSWRWQV6SnX2HkyTSNWMb6gcO7lwIv0QSLaaaqS2dUB7XHngXaYhN2SHQ9HSXZFOi
hNoyfqpIwlmTMfjH0TydHRj0qAg7HzA9rTDUoZgzRa4Xz2E7nuKe0FEqjnBSfdgCVHSNPlhVER1R
mz75BjzpNyVMylFOdrUG7olPlOtdyFF1OU+lwxa/Mu7g6TDspKZD4wPcY6CGWROWBf6748hRiQd7
2TllST0eBUZvt8rLrHONffSTfvODnZBJFiPzPjGIUagdl/po8AdVEc6dGXg6qSRLNBPjLoSzyr7S
ZCPDLegIV1R4G6IPzFw/RCGtEWP4HCrb5fyh1lsXAvTslK8NyAIIsoy7iHqIlrbFwe6Ts4OgDE0M
Yrq664mv867OiJit1WAbhFNvPgTZvVMF5D7S/ARwDFur6zoOrqlDEyfkRzamh3Q5qzdlH0085o6/
970OWVkQzxtXLei99xBIe1Pzbekkh2+M3q1sOHh3CJqchvCErsyfpmky11UBeRN+hIZDIRA0lcxN
46Xijt3qGdMyxRz1QwhCuNeHfNgRY7CFS3YUcQ2mMYnOae7QqB8dZ13aVDKr1BNsozj9o0aDmUMv
lgs2rk08kisnk98GYM+tiwRMB7HzXKRTTOl+HaUFsqkeJQlHNgaqPn2Ujie3zlQRjohhcjX0VkUE
Y9QpT3zFg21VK9l7QEo90R9zA3S1nnnuA7Gvw1JTW56ypBPkiGI7Y+Km5cYvG5L5iEqR8Eb2qWeU
93FN1SIhE2EzxNF7rBA9iFv6Y9/Ck+Zx5C0cMAkkV+uRMI4DTfUjNW58jq3dOW9umKQYtIx1GyEJ
0NfdMLsvAhbB1p9r9uwR6TcprsgtsMDhOLluy6YAFaxRUwrQi0fsbRApMl6VoTMHNe5u6SwocUUJ
7mdAMDpQaFkFUbgNu2GCh9wPWyMiBKUpGnE/Q8y5Eab6hgLMrPnWQ1XHl25KXPi7jnPIXMQcc2oS
JxUP2UPjJvkDsYAvQ0K/Dq4NrUsR7tDi3Lehkz0MRbvVNCQbcTUdiPWbN8JqroqvcygnUj0627uT
XqZz/IjQHAQZLDC7Nfe6itUCwOMxkMQ3TCYUR03WUXllzI/0edfFRIYl6rnh0MUAf+ewZTcvfRSb
NPchoSf3Jqvs2vM7bWETqbcMfdz7UeNDOoVLs7cLl3O+be+duXmTEQ8FnxdFH02FqDP2bhz+NP7s
bt2QJneHyfwh0pdtiDQqNgb00jT0LVXn6Ix12DsZyl0CpIBiwYSuhvtWsH1kZ0zbwYPEMRjJ+wx1
elXWr54dDrt6+FMSY7fHO43DGN26xwZ3Ibox2NvETxY0EO8mAsXGtkBai+8Pw2uYHZoUnztyHYqv
pB0i5iLzQaedaLV4G9KuPiSktLaZva0Nky7K0FymBB8mzvl3+l3PbF6HLb2NnoZn9T7pxVFLTXfj
Sf3dIbwJx7G9HKOBs07/QE4cOINBP0yJvHCW1rCrWkes7Oy15/zQ+kxVKYoWwjtGypVG96d1Hka/
LHZp1fFaRz+URfEaBdpd1zLvcEzFc9vSktarZFuZyXtscwQ0SPeAkmLTIkepoI9nHJLI5AJjppuV
MUE6fY3G0SW78i6cLXGYSLIFegWxPkuGX9ZO6t3tyPkaPye2Bhn+5vPW+cFp+2HtlEeHc+dVmSta
V78I4JuM1JMx3jdV+hgkxKAk1ITHekROEJ5pm8F5t5Q8+WqZ+oWu1NVBwsU0yQDsob3WEs7F334z
jfFOzDQH6gC7j2ivOiWMhe39qaqOxDz+sNP5jWKUP8RQkDyAf6vX36f0WZjjNVYeQ2PUL54vz9NT
6jfXLo4uwq6v4WRd4AfS3HZPTc+PyDML3/fwEUfseIzDNAAhRPtBSwfmE8a0aws7rDSM58TDg4GE
hZYOH19ro4M5BVQP2vdSvvynuSkq1ecu8Ho1fXvtNWvrTe4Wwx5uwjG+DDhtmDwvllZslHbEoRzt
Yy3pB3724Op/HOvFw14xTY9lV75rExllQeOce28hOHOQGULQ53i9vYuujRf8zFcS1KlvOwD0hx0S
4B3cN2T/b+r6qg9K0PRriRy0cygr3z5ZONFH0vJfP6jf6iY4E2FCUcktHgU1ULOFQmUYjygHL7XZ
X9W1wwbTGz8NFUm02/NFpMMVdS8BK9XKxCYSNutMCrCJfMkwMy9a6L8mvMYpLoamvU09igmaHp57
nkx+RNWTskEZRaIeQmHNLUj09kXLqRWl4/V27SWcq4Xo/3hj8B6GR0gG7zw7zKOm/E0ZntRR3iSJ
JPTcpkunJx9NfNI9fvY8o4lxP3x/uFgxP96Jw7/etEi2rYy/bnfczsJTVQJFGLTwubLpRnLF7VeI
Sz+UG17tyFrkFrJh++52y9nUXigjn/WUckzvlz+9sa7JOOGzt1dmnqsBcDePQTHTwlzkNhZdrtlk
cbnVF7q9pVsxLACRYXC0jmqEmvhMPYlMjwF/exdN1lR7tcNks8Oi2cWOTr5RokH5yxVCu/3jTxMJ
es4d+td9PI1M8NQCSw/vJl62QvlVx6ABNc9MXgS06Ur2Dvp1wODtpz85/tZpGK+p0e71yabDNl4d
tGYI1V89vLHq15IR04zhk5aYdADw9gXxnvVgF6nPy0hSf97m0GW65OCpp4/j0qXurV1Yijv13+oF
4RH50tkt+WwZxrqUC0fmhGWMjOHize+v6t165g02pRKpYgXYBFQLNquY58I2uGqNW9F6z/FJKbsj
osOoLXd1y+iKavNCAPhH4zt3gCq26hEg0TXmm/OgUJw+dh6arpkn9zbS1Y1Qk8hUIm6LPfkgscOQ
F31f+SY4I/9cqstm8lPUU6X3zU/hkT+qX3LTfhqR+6v73iqLI5cgL8e7yS82Mue7BaRjYlupMjXR
cJcT/PVO/a2emNKOEGmyp+lFDTzLRPU9XElbwnPcXguNUZq4wVnHSDJJ66Wl95ib1uE2IGNvuDgM
RvUCA7mIWdMZ16qPpL1Xv03T9cqqf630+j42EB/MjwWO2tuDpw/jJqa2bfAEJDlu2LrY2oW+N4mx
XNSVjvVyfOvhdxtFcE6cjKeOV5lpvE8jb3N79xrLqt+GB8OmYOPOlwYoXxi219H3D6PqsSl/s+21
1zCIWLZGUEvtyvIUynG8sE+9VsoRq36KHssX2Ckr9WCVBrqJXtvDgr3entG8xgSsDxcZTvsJ5hp8
EtD78iiUQ/b2I/o6PMsmPpd7NVcSdvqD3ptnr49/yqR48UpOgolxL/CmspAxl4XyB5MXs0+CQk4k
7zqlJpcaM2AnNqx3OoUlNMTP6rLevqmapWTZXTzDf1lKtZo4PdsgE7QgjchH/EE4fep7sh9+B8u4
Fr34sM1Py4jwumGfH4x3Nmf7hKPsze9rMAnOqQY0gzklFn8C1hj1LEgjezLJqI5GpgFpfFfNslZL
TqCWFkCejM3xMsAUpObwfHtkNG1ku1o8A4z46/kBivCN+cdVuAGe10sHyLb1vVdi4Rl4+ByDtL8S
5PNrl4A+vQ91KSRYgFifHlsrXLkRCyoLz5zzgMz9fSq6D0+Gfy04YEd/bk9clPIqv8PjgAB3YHlS
tn61ZtHuCKvwzVHO6SkbL1HLHUa34EIFTiU29NEdrsJqP8lLk/18VsX5iZdgg2IkCDSRsb9Wr7EL
vmnF1+4t8ELR+2jLz1b5IyEtPEYoUuBJxovpR8+1nzr3z7laAVDk4l1KGRY2PEuSifprQ8+D4x9v
YaiBPTbT9fbS2wVTk00Jn8g1gmWVOOg8vF+JfVi3uJo9GVksIVVt3FZh+uQXBBGPOsh6NcpAKLPC
aec801Z+0x4sLqLqdbRW+2bY87ugozO7v7eFemR8JsByysk7UVVxOUfxgW7jN8QJ1HQDWehHNdoy
g6VVPWhqnYg6fe/5mKT4byJCwC3EfGWjPTjwVn0I0korfXWz7kpoIqPE4qIbBDj9tUhSVOIOMpnl
KI5k4H+qB/k2y+mzvNNssEM+6ie9fa0y1iWWbycwjlRtoJPw0yoWCp39ilOPjyXWYAUf6OV0hRWI
h56Nf/vrGwO2X95P/WQE3Lu5j8mZGS633+yld5RoNG+/0H2+cJjxHZ7kzHRHS/mqXqmTT6meyNYu
HkeHL5O219rkBnpJeZeXEpah+pp4TdV0YKRyE1v1vdYzNQT5L3Vo9nrVIwVkcuj7y+05qYrx6mPW
6/L0zm25wdARivnSWf0bTv1ooW6wesDYSPzq3QZ9P2c8JuSMA3xV7NR/DzyDlR88q0UN2AliuoSO
NV7Gs/eknl2FJYBPtnfwx5iWfSG2mOE+FTTYtYeejeNtDPaad661O6fqrrfVj7iES550L6U/ESOm
fbuIYjEOs1m5ujE+77l4d+LL7aUk3F2Uqi/xrRf1ffhR7HtZBMUwXCNEDSCgsMgy+TOLJp568PBb
67QIaKY8dmrrc/sIt1kKmjKXMJ4udsi0Uqh+HDuwIs/uQ/SZACCvpmbw8KO4J4MY9wxfpfm+DVHq
flcOAhstmA5dMRwbj7KO+gtYjw09YjSG+skwv0yN6eZ29esi3/hV+eBwg28PmtSb4+DM9Ji6q1uw
eqqJzjH1LXP+XctXooVwnIoK1Q60CB7IWW2bwOE8BWwraEwwjznlLiY324YxoP727ZYA37toyQHt
9tco2uNEo5dE26sx67erOYT+JuqGg5ruKg4j6rtTG3vyB7HER3ZVG2vI0acw+kJOtRWt3KWtAdpC
ASayH/W0Z0b7RnDJj5rg1HRUZ+KFVsxKx8JM7h4aHEEqFcNTram3ie6/Vp7inlPYx23yHptsWwBN
tkx2S3zo24ygfmbFysge4RJ18R8Cm3EBcGvGEqe6lHuQaN+Tp51NtYZicV5rNid41k0BL9Et+xeB
1xrzzsWa4OVx7OGfiAERO0jImjy+g0i47WW6snDEqft8m55tXOWIczd+qu8Fxn01/tS/g7naQm3d
yS/1hdu6fzUoMsTUR3NSPjNLHPs8PHOWgYeBSmnM7HdL/9Kq4eq52qkFQaEF872cakLYmEui+fKf
M5NZq1l3ir794pTa4tKgodGN+tHmakS+OGQWvla1oCLoetLdZA0e/Rgk1P5azFJ1Xx7I6VbzrUf9
YQz9p3muXv084LD6142+Lei1IkDG4AMAU3Cj6zp4RdoCWWLChMUBpMKAqfb4t91UyUbJmPL7DBta
n0Qntd1SG4/bs8QcnDj4zEXwLBL5KiMMP0FyZ1GxmViAQ1Nuda/aVOa4b/pxNwtuKNb8eOJ4kM5K
ghPeTx0S/KbKf9tIbtDC32ObIryIkVJNw0W9XYeDK3qZW48mHB+Nw9zFwN8OHHC4+liYuxhfPhda
wIrK4u6oltLbikyI+FnA457NjE7YfFVjNuibF2XcsZPpSlbu1dEAq3QJmTTu018HSbUa2wkLqouX
JzMfOaS/oD3HS8Yf3EauPxs03wCSs6KVCJ8WFXQNzsj4O+PJ/EC9cqIaRk0T5bE9hwdnLjdq16Xe
K2lYaCADETX0flvMLbgk1EofkLms1NvePnmEwuR2DWz9twrtN6SW17gcd52f3qltuppWUMj+eObW
Tq3vEcaf2oypGwOUnP8Yg7OsupOBSswqWex95MDIITmJmuWSsNVHtUzehr9aSKHAx4vPDAiuD8//
NpmpC3rbzd3WlLLs3st0F2b12SoO6t3rNjyr7dDgnGLPP4UlCz8KmMLrNmIanzPQ/yI4QMjbDU8x
aEP1NW/XV7erTRD6dPZ4RtQpsil5aAchTzbE7NsAVNO2VnxxCFZTqmkTbhDSZvCwvSbBb6x2SToK
/9hstrcN1u3Rd4tXyaBJzImlGdTLbaNEnrI+6sfbXVPDwi/nawGBhuRwPL75H4dnZ2RuUN/IqsqT
jmlFPbx/fSY1gfBZ2IhQzZHHaqrvXXRTvc0tdKEBqCzXn5wwKvbcapcubYZnkwB1j+pyRRblstab
HvXc9CoyG9ZoUwks7eTX3H4buVqRhjH+sujkD/63BSw0MN1yDaMEQk1aLlOB9gkK/JZo03KdFt4e
zl+LmBffiR4Z+9hCq9TRQbd1tc9NyWQJ4uAQO1q7pkmyiZCnEWuBK59GMIYUXm1RBWUkF6ssbPC+
DsmL5PS5Q/CAtp9ucCvbZydH/lZpw4+hrH5z7H01LvoL5UlLvfi99ppHs9PknWk8FwWdKQonfEyU
vlODazzDSUHIPJmYOu2FWUeHTWjzPqRK2lHXWbL31CnXjPUmD3/o0H45UfnNTdFXbHit+DOTuU8P
bKKrwzpZNyxwMmTOc8vuWdTular5t0TAC4tPos02XWNJYPa00UhUPljpWurz/OmYW6r23XYs+uGp
QH1FQyBfJ3F5zGrnGQQ7Rzk2dKD3uGOudt/26anIR+CtPv5h20E3GTgHvuVdHRWIZ7OiXmek/nbS
/OnK+Tj4ziUaaFqE3mNhUkE2UvONMKBHAtMFAXz048Oaqtz4FsRoPmudzfcCHAku5StKwH1Q0tM3
gwj/Vvk4jf46D13k4XTvEkDWSkWw8APjkdoyBOJqJCg7CTHeanG26cItCUGX0gQqaid3kVZyPkDk
7DbY0LpZ3I+1fe+alUf1GKbGNNDWoqQOs7wH82R8GBL/N+La/SBaanCBrHaz7WN2oDZX9SF9MsEw
EPFrQnXcL63nzsSE57TRRzXKnRYVG6M0P+Es/i/qzmPJcWy7ov+iOV7AX2AgDQh6k95PEGQyE957
fL3WZXVLHaGRJorQ4FVn1ctMksDFNefsvTaxTBHenp6UTV0g1IIO2lDd0u8xoTyEflTtere/HzOs
CqDYqUzJFbtIUUmTQ2klMbhyBX5DC98PSkmqshzqd7Z5RKXzaCraU4Wtq5G8Cj/ehdP85QO88SCW
p0m01ExMAORtBltdckAnCnNRD9ihUDKUaHHsqY3xAJDjR09YlFRBWySL3iJspAP2XHwvxAR27Y+P
tGdT1nQYoYesLaOi4i3dlGqTn1VaHUuhOksjmA897QOI5sCv6Bbbq7CGcUB80nvliGunu1+leo41
l5A/QuwBfpz1GV4vwfA00rdGBf5JMSfw+nSUSn8EyKz2d/kU/075nU7mE957tfV6E9pqkqPTBZu+
TpuwRGnWoIHEPUk7ZhW6igGwwV1niRMcREjd2WmzpUMaGXHZ7ERj1BJ0XqMTRFj7Dur4Q1nEWLU7
CJVJvgT+95an5mOZZnvEKuVKdgy9bpsYJNfgd8Q41DyzE/qKDQ5BlVMViyJ5QbgBSDzX9GU1g3ZJ
a/doGAhzuoKmg92X73SkP7QBWUjW6G9NONNZy5qTY3VvcybibRnEm6RDT0c0/CUu6MhXgx3t6e2S
3qZ++BmdCdF8+Aqxhn1VJp4S6J5awlvRWKaaoKGIbGMvH4LnxveXKjQTxf0BByk4SU2k5hgPJKn+
KPgN92HXXDOrZv1rQUu0NEg9rQueBi2clvU8Zmu02iyVE2pZI6j3QmvbQ5C0xAl02UQeX9o/jgP1
NCgyjskWDT3nuip6/6AroXJQZtM/hEb4i6tRkP8LlrnPrPyI20g71SIHBXilBi9WvXZUIS1nlOnr
fd8MqwBB4q7HW06oNLKlwLgUJMhsYkbAkIDtzpvxxXDZctsv4GboMsOAQbYQrv9vtS3/lLb8x+an
kBFTzf8DAYwh0Cn9Q9TxP1KyoJSfo+z8T+HLXz/zl/DFclCwqAj4ELY4tqtJhcfw07TEXdnmvwgx
IAQLmjGTG9KWvKBc+u//Zv1Lt01HuMhkLF0TuvMP1Yv2LyLdTJUsU2KnSaG3/3cZWY6hojD5I03Z
Xf/932xD8OsMgYzGUE3bMF30Pv8UvrRGZAXJVBcINxEJBQO+0rm2u1WnzPGKhl6uxXdWGVSemyv9
bnBaHCAjAi6RYRvXocHoWoKSPUOcSaeqP6nwmDeOAw1mJErA+uowsSCrw9889mMMzbrDB85StdUG
oH69o1ztClFqSAb9Qev7ZWnHwbICoLTpDFceqEP9WOfTXa3RHZp0trwJ+nQLTrVHBla6BvFKUtOi
jTplGfgZLJw4fdc7Qbe2DgB2O3PnzTqmLHJS0bzXoXPKpL2izIuBUklYrmuUTYu6DkpkjoR/2LpC
QRtNhT5OwyZD07ByzGDfk/sjskp4oRW2ixS4O/HubIQyCx2skqurVgWtZHYk+JHn8d2ErcoqBvYm
AFjDaYmm/DQ+Dixq27p3PCsCIGKIzmEXSxqOqeqnfIQjo7QEIfhac+pmX91pdlzLeIl1UtrRRikq
Hy2rfTaJoEGEAT7FmYoYY7/4QFVvr1UU1vNQlXv25xvFMRsirwg3Z2MBXqbZsoGkVAXTdZUMnYK+
NCL0jHqdN1sJKaxj/GAlqILY2n33ukHMQNh1Xt0izUz9TCd3wRXQGGd3Q1rKY+7WJNggOaGxXz3Y
dfGdG8howR9qnlCcAPdq2t5N2biqddAxZG3gdSnnfuOmoe7VfgZgKwIJYo5fnVbVT8jSd2Mu9KUT
EclDY0bdwHpCxK2hcjKKPgB8C24GrX1Ed+mQZoG6LQqZ5uZozzAWxq1V10cHBMNisgTDcsSBicq5
XDtGpEFkZiOTxilYZfsutEBRmQa7gbqCHuPr1mPsKqd0AOpukB4L5VoBc8TnMKR0U2nJ78IlGdji
CJk39IyKZU7vyh1UwcOsorkvGDhaWrGIljNaHsf90kyhHHMFz1JpkPfTcdycNaVZ6T3Ar26ufnxj
JtG3DKD+GwmK6ihnm0fEtrIONA43bpZ16zxIHqmCgSUyHY7oZr1M3JgTtdruBqO8IBMHLE1GDqIi
ivsuAl/a3Qs6NrCarOKkz+0mLIhrSIorYud3IOPQFgJtbVjGdVD1a+qnL70xfEEHqNmTTS+JjnJJ
9WlplW29y4kdPXQz5rihGIZNeEyGCS2ob7O+OyhvMW3QszYcttio57wBrJHdGPTER9p0cInfEejr
S3+MPhBqQFrpnVUpPUDYmjuwZAuECiAq7flNRYsFGiUy2IuTcZUBDYFb6g1Vw+JaNGstFvw+F2V6
P1Zr5BxfiCe0ZeNXlFblAcnU6LuMJkqlvJlXtUOUWcg2hNa+v9PKMdg0gQUztcN9gBMQVy8mz6ym
968BaIMI1byrOpkNJDLdd1NLEKAD6CVJQhAKMctywp44QhJzu0FNqzkoafL73kQuh8NwICp9aLHy
GKQR7ABVQWyoio+kBbM/eY1aqsupSN+t3njswJ7hhG5wxoMrZ6ZA4se0W4Za7jVaAZohVX9xR0v4
n/wmZzxomY47p0D5Sy7NexsFDxln86SPmcgA+hJ9HmwcF9kGKkMd2e9vjB12QXcS50AsDlXlZMs4
QpsRZ2sMj86qICRnVQYOXI7qxbUtd01ckI5Odxn3KqC6KUAaHpWfemwqyz4cnoy81WDUOV+xyk0x
HOyJwdjs9Y6o71ALopWWNz+KIOLUJzwjGHJIAPQfF9Q+qJFXv0UzWadSdY6pyY8SZEGhXACbsD4m
Zib6s5wSijJlKFvhT6HgoXOj+2ywZ8/Ukc4V5ZPCVI+ON0bXoaH6j0r3A2jSYsjYjfcMoI+xdA4M
GU6DWDPU+cOvweyYPs+iqSenLuU4n7HT9MySwxyEZ84sLGmm47ceHhn6ZSqFoSdRucXaTcd26eZj
tQlI08ZiQXsmrdjDV6826TVeibrCi7YNt4fgLAehDEl9U4fPOtH8Jau5AahE3+lDuatiZ5UTbEEA
LSpJRXHfhFEg9RYCxwN33K3qR9FMNjgDg+BXLkDSkp4uX6WubTqUsuUqgh6PosBPFqowUWzS1lrF
VTam2kBokxNm35J3ko+ek5NMUTnWh9HlmyQr32JaQFujQ3o5OT3z3EzOTd0Wxz5j1huTfgO8sfYy
dVLQIQLlymsG7FBmMOhBQ7LQbqn7kmE7oRlxs6WalqYnwAkuCapI2mATJRwlizF8SrL5wpEAUKqh
T7tUp0eHvACDJ7ODh8CXwlVUWJh6AIXVHdfML59sOAkgTkIH6xkTGJjgdRAE/ZI2sReVKGkIx5ws
LoWhOeVq4tH0Ond1+ykodMXWKd/6FjxWycTZ2Ca+w4AaAcFE+5lIHqbd+KGq4t7rE+stgLjklZE+
Qxty10bOU5DErtjZIWXgMSVwxQ6cvaIAPlkULF6Q0qZ4ZUVlsb/9wUH9r6/++9/SlLjGshBnt4ct
g5Y9WOXREWw6UUERxooiz+kyZjMHU8C+XfNQhRV8iFqEXOzs2kcFgCqfbNK+xgWLRege28sdqkzU
CASVLPUvDJr20g9MgqYNmGHyb0NrrQwBE1btR8T8zbRKbAH5YVJx3bQc9POBrr2wCVDp1O0gRvg8
zDQGoQZ0nLpBP1ROJ5bxjOehDy2e6jC2UOtShYljzbMpeiDZg805YPVhpnwxHPzz2K+VJRHDrrts
oQhxl5t3JWgJz1as48BzRwB2V5u8KR8pDmeqJOajDvC6soTdHDDJnyjMdmk074rJj1a1X9/D8QMU
QNGIcALOhR2vV49TiotHRMfbH7P8yqHEwyFdXYeoyg8DfpjD7auRBDIwFcWfv8Xy/7z9++0PnVgs
xgWTzZh08dHXk3/+EQ3YPrvIzlaFM/IKZbDXetve3v52e1GrMci9SN1hwXyN8qAU8iLIL1t25/Qx
QWMY8IuIx8OFXhYti4WrBMkxSAKOibMG6wT1IVQp+cq4U8aiVA9iwH9BDKXi5WPd9Gurb7JlS+wO
7kp9PBgzuaEL6/bnXEf+Unclj2f+1A2XxOz6KyKcjwKab+PHq2L8eRqSWjeqPItAVi8kWRPlB9xF
x9kGnfuTq4yQTiDywzCxMBqar6FLQI8blw9qdzJnLd2OVfUDnQroWXHXJieRdp++ownSP5F/qhgx
q5AimjUHv6YNqW0ej3oCgbTCDc9GBucoYB6SLl96BTaDZtofma6ueL2ZpxhCjDFeS5jPQT6XO11S
wAaDoWJn4aEx7JcS37aTzz9N4qLmBpTOmuc8gJTYl4jhnvSe57CBPB13icFg8soqVxd607NTILsd
l6mJenBeKe6qk0wFMgORKdNEK9mZCNP6Zs9EX4fQsTAx16TUagt4UcEdBTI+ULpFzutpVtesBETz
XQcqn1ILtbVmhNdb89oKjdSD3lZYwYMUZNg0LWxL+U2zk1VnxWbQIR1Ftrqd7S7Zzw4bRHwfVOyM
EqfuMJfHeD6ac2bsqzpIlnYMUjUY2p92tp6RaLq4poM7AAal11UhcTFZ4fWVQEGcoDRyhHIh6oJt
gCRytJntjUAwknybJ3W8Qg27cEpabDYbZJ+m9NLqRb7lUd3a6C+pkz7TGNQXQzNR/gC8pdYVqaED
/I+sopqkZoC8UPCgEY7PWThh85zGejUHoIDcUCpLmcSirNiJWYGJ2idLnpZrXWATDALhUhFJQlZ2
BLxaAbsLG4GUTIKG7Le1jUY1HrIX0fj3mhV9s4k1cfC7n5y3Duooh60Uc2bOUo8h+wJwe+Kcdk1H
x1qWKYQHzNVeEdsnp0BJLWg5pzxFnu0aR51I4BU7k2vvFPcmZPfaJegtSgfVk6Awtea5TjD8LtLc
3TdJu2+R2mclgFs/mPfsoCkcqRHBnor+mpHXRSypykvdlKzOsXPEynfS3UTcF3bO4NBAt0bFXyKr
qAiQxU33aunR5GkaYUlWEj6HA4q5BLJbm3Ep6wjMeiyIw7RJgvGh6sVN/5hLsF9uqY+lQiiRP7Zr
8JywoOKrj8wdidl+ti2SSnzeXN5hlmvHdG2XOdQRKdC1NW5c1ocPIbJvSnwUPN2Rlqo//GjZmHC2
Ml8KFXMtPd9lPEwPiSrveRxHOJ51lZQnxSNR84TI661NE2xtZNdx3K+8HNHlpAV3uuWR4FNxCiGo
wR/vo6F4Kc0NXNCV1bf9Km0kuznldASBwnR/IA22m0BJvuzEPcXMbXYTbSoVXb0ViVOsKedo7GBl
JNayb5rQm83Ua7URj1fRUVieg6cKJ3tU6fdzTLi079xpGcQjUsqi1nqTv8MS3WuvutyAYIcX+Yus
sg1x2hcDL/Eatd+y1eKTk1Dew23y1hOqTYAwBhjdH2j4O9/4O9YE1D6P5AgVHKJzExAVTWpqaAU+
5NDtPMWnIKlo0VeoDsXtro+oCmujw+Q7wRyDs7SMwUksMpggAemBMgyKp6VATpaVx2nU4j2hUR+t
Ox5941OH37YcTDwAxlRsMwOWvZLfcTeRT4tYQ646ZeuhRxJomBsVXZ3jYqk3PruoOtYJOmmVR77D
3zBYI0wXo7+O4UzlUtOchT0QLFG2lIDDEgosg1P1IS1GlIhorzZf3QzdqFXhXaTvlUtnQnSxyyP5
lKnEjjgqtd7IIiuuy8ydTYqOga/g6Cs97b148Ilf9kHn885VlQ2461t4gToaUTI+KDRBqLj0h8PU
vTP7gJBJK18PEBrbnljkXCMzm+XBzkkMr2WDYgAk15dQYw2DeB0MwgSfD8mh1IziHqLdb/GWG9lr
BuiniBKZeWSeIrzdsM4pGkteOLWVY+vWl5AkjLEJUNabYhlFPNJTWq0GWBq9L7aYWd4zk2xKODfm
FkEIp3s0nJIuxok/OwMCJmXABQzUuLD/UhyIXUG8lTLRqkImyLlLy+ed4NcSPjR5U9Ee6yG+w2+i
EorE4xlpH75Q6fo4qFChxYUWc3rva0fdHR5awEBLk0Z8bGJBHnccAvv5Kc1e/H40nzqsBrilgZ05
1bjOtPCpI7Aw67JjAHtm4cbJvGytaleBP/OKrD+RwjMsbm/ZjtjJUQ7eETK7rMtBgTSsc1QO9f0o
HJDnEiqRzfWXXTlr/CDNtaXnJMbnjsYHo6V+LUwL7EKLT8Vtd10M0WOyfvrQfguD6dks01dHLXdB
qP4ItbgfKgP5sUg4NBaVAZraXDXWsyZEcnDt5r4O7vIorimkYP2e7ZNiZS9O0x1a+CYLN6fYAFLk
jkoDadKQZSaLtQEWF/mUl9Yw15Yen/p+Tle1CRmozOAb1OUGqXDyJQoOhhoH6KQVx8BlI2ZHxLHh
rmCQ6wfdZS60ibWtMykayydqXSpLT9eQs41OgxMFu9RxslqPvPsEoDDlcdGFjNzBvgNIChOVzG6f
wr83jmFF6iC9hphZEmqD3bgGbjTrTclBVJZYs43GJAVuZP+Sjs2yddSTTenIo/BYLmeONjMpzqU7
QbiNy1eMt1f2bZ7a5fdlE5MXRaxjE2gPuQtdA5LkEnkYzRm2IlONT75iXYoM80we02oILEi0SHom
0IMuh3DPnGqDLXS6nkRLBvassk8rXxQFjFuAZhlv76NrUTybodosTFu8ke+DfUVfYjLS160DdYdE
0BhDnaUMckfwoBqA8+h57tpafHROrG3GJH1WSfG1Jj5CMg7HPufgoQ3tc2+pb6jbikU2R/dxIsOw
HYR9StOQqEoFqo84guZZvrFn2mcUBF91rSKdxvF6V1b2gPLEtJEWoVNTTAqYOzkN2rpkFDulZ6uE
oWT+sZqhg/gj+NfKnS+Gab1E/VGd8I0llttthzImqiNYRyMzSaF2196sHvphIuJK2EtTJmhqKisJ
PigR5tRzVZ1nZOzSRalSM1Ic7aiY3YPqaKgxHeVFCEmv6V7a+GxHriTNjjGTEFFProzWZBHtY12g
A8ZfXGDgWQTGwc7L+84k/g+c+L6yeNIF6l95XZkxbMjGxtrNit9RdmDyev5qddezkvqlAjAhkYUE
la6q8IHsEHqgsKd5FMWpNf07JR9NTob5vZtBc4cdO9rUL4MWgBJ7U2NqqQ6vKJoZsLK3HAzOM9yY
1Zh9jHTn+lGUDwPO+qqjflmjrlpEzjyuKtV+An66L9qhXONYk3juhMrf2LFJoklWCovtsq+CjeRY
ByLqyQmSchMIkpzNcd5hWyUzwjBOZB2lS63FJGr6CcknbIWzhvviz76+NO2OvAo7PvcQIta2M1Rw
rWrEXup8geD4yqyYelmbluTXmt/zDMRcFNZl4KAUOHHrEQV9sZCv4kVnhdD7Z4LGpq3wfRAPnQZN
zL30Y9niWcuclwbaBaJV4WSHYayY5AObYmicPhIXTOXJHi7NQNrk4NcPKcybEM5lnBM2P/lveYTD
oUjQu6+NSXVRV8BeEQHxyGSstRTItqkAZ1NSQxUZy2lJtOVixL9gkd+6GLsmlTjVVxHdw+6ztjHQ
AEh/BPwldy3aXQO1VuQSWJoriD5t9ViZQMgJi6A6qHTHKFJpuevMSJljLyOXJngfRy+1C96GbPKt
70zPUeP/ME38jr37Eo3GiuiS1URojW6Q7Oe8pxowVDRXlDG80FGPuSCiFF8gUQ6UfdmxeC2QZ3TG
ihfjFYNuEsOK0k+9nn+phGPfBhu54F4sIA50TVZt7BwvUz0frWikMq4f0UbcC7N9dUWPWRMe0qBh
eEyefPMhQ5EmZnyd0GAbGgnfI/nLlWy5TBaoR01/BmtwH1slicshlGcBrHmXu4RepBbV8yS52nB3
vCFofkrXPvq5DRE7cScwhO1rOBl3ccSiV8RIneSa4vTOZw5FzCsGFhU3GclygXxJGrgXtCYONCpZ
I8EIht1XHg2bB4pQyAraO1t9D1ygobjF1xZtBnJutiQAFmSe8h1dXN6X1K7Aq8C4oqdD3Jr9OHYW
swQVRG/So0tfsk0ggAUItGJ4XUcIUdGwrS+xb6ZV8Rvr+c5PgXSVTA9t5NDi4Xw5wYNJO+xmcW+n
S9vJ9k3hzCtnP0j0bxeYxaqS6vSOWkM9gSwPAOVQhGk2Llbepi6s3ZpICpBiiptTDkAgoFjdxUHK
N+bzo+VCMgF5J7bs0zZCm44mh+50PrqGGe1g+u6CqeEQ6IIXUW0Qx0bV7uh4PeecmdAoq5vScd8p
uyBTBQw+qS1tM9xYlpTIRTEmtdxqOU4r7xXK9D2GzB5kIKjgpCtGzHIdc8poIKZ29Huj+rQSkigJ
cqhXeGLMYzYj8UEPqMUMW4dOTjKCXtI58pc14aTY8whz6Zs7u3L5aHFzAMg6BZSKSCImZqFWjrFa
azgcWT4oyAY8kzGDAf8kqcY9SYYKA2ogRy03X/IxYfGNowFYJvIBNdbx3FGez/XHgU2LNJFYp8Km
pdB/wo9IVoLPikIpfGsT1CvQ74aVpub7BpdvNOAUtFojfeky+hqOzeGgU91VmPtvak59ZnRfie34
HjVQEbByQcwkRMJDR1wYCunm8NPRpbMvJPW8Lqo99HXaPYOEOg2PlSAfNwviBxjHQPSmNc4gtr6M
YKjAMYcgkN4zXVUUFu2zU5muh1bg1clZVNu2+h0yn0e/VB5dk/5U0BUKn1FmjpN32FMyhWIE92mM
ftWUOcZOonOqnRwkG5u8BnHBVLegVvidmbjZ6R9vYoGXn1mM+kITrlCbJ3jdowQ9TWr4p7Ln+MiS
h8vFsVXnA+vBehYWHCj84ANGwkU1UmYvA2OfusTuTsEDEnFHIocGjzZnbRkNXVWOwEOvbrsEl0MS
xL/u5KCy72HiRRU94bZamyXdETaWuqdoE6pacxdkMBuznqNKaxntY4XnItadFyXvLwR348BUYURX
DRGIPV0xgRVUEI3qVQPNXFJwHhUFsGSklt4cRZQJUAViAQzXLRtaqvknGnuEJxo8xLb7otvGS4Ww
VQFCbsQUbAxzvNo92Wqhvc2Fs5Vfk9X+Lf9r2cZDAJCkaxCJjeQNUjR3BvVCJvS5IMNrjOdzMoTU
PtS12tYsuuKpqOxLbkYXqVskI4Pj6/RgjOmHUva/mEQ++2g6qKzNEJguE5uNtCLKsH5XBvFu1/ah
UZgrCb7S/fLzJiV1Erqs9KAn8SmloKLuv/qy2QMuW0vdfInCOi36r4rogGSMHlRd7Frq51L4XBXp
Rf63w98Zkfoz2W+Rrp1r4rxKQbRXVb8o4S+HLbvqHkPisG7eRrkbVJdStiodRKGMsIK6n7KyFEii
0UhdpT9ICv6Ja7365nCp89XNeISa06dgV8idvPR63TSeqJ1BHCp3Uoopf1iKL5nLvt2E3PQh5nw7
UcTuz7GM3ZN6aZ1Mqj/OP+MlJSBLSqWxNxBsr74283iWHiyja04zbf1ozn7k32mAf1BjbSfzIn9F
rCTvZnEvPUKj6M4xDHgT5UGtBI+2MVzbQD0PmXaS0MiAoCz5bxF5JADQ7pCNAQrMLlIXTKTnJcAd
ThPvIZ+Tdy3aERJ/Zjd17SitOZGO01m/OgEpPPx37hBqDu5azZWd/BW0ZteqYe+10ryIqTu32BFy
EEA3MwnfK0Wxegj3TsF24CdbvdHexXTfJsan/BbDIALNRQs21U+FxTuJxnNaWhdJ38ism3ckatsv
+Xl5aD0ByD9vgzUJYYf/Mk7+LTutSRV1krOGYYpFC1dGQprKvJP66kg0GBWDZx6Is9SXkrv1Oyn2
8wDbRA6ALg6vpcXdrKN5qQblvY5iHYspxkW7v6O878kXcYA0hOStyJsnx0KXNu+z8fn3/ZQ3fJ7F
W5EcsxrpcBqPj03aeDclLoNC3gH5o2qbbTmM7eaiI4UYmK8cD1wipe7OCTqnqmGNQBJVcQHkReDU
ebHmzzg0nzW+dNP4Ql3uQjSE+S2vYecj4xXy6c52dYaGMTEvhBUw0IbstdJ+bV/5rmrrU2psLTfY
uEB40dt/NoN2gQLyOlofges/C/99AhZmELCsa/fy3kpBvXwDzcfcuRf5Co10NLkTHkSEsGwrLDrw
7P/a/qdkNtHg26WpyfbVoFirP6Yc4m7OQ/mj8n+Dj0+Lwr98r5r/Lf+bGMNTPkxsWaT5h3cpPx5G
q5UInX2nhtchJE6vaxZtl77iNaUebtyujHxzVCRPVidwYbqPfZ+RCOJ+Q7gGstj9moSCSt9abT5j
83ilzcxVIRm3Vd+liTSsjIs0iyYK5g6apNOY78053Gs0GqQ1YRpwY/TpYWqLpYHafLasda/Zu8TS
LgHPh3z5tuatvgymQfe9X05zdfLDPw8VBaiDDvij1nVKxC12l6H9kp+sUbSlM1kbad6UH19vut9M
0bzJb+77kLeVITEHx3zqWjKI5NXOcnw8fKcl1sWYfMmbeHtQeGDged4uWY052uQmD7Cykdcup876
vGnep7hbqo59qHjGUdmhmsgepcMzQWYtb7BgMBexuhkG5b4cYLcRHaoUsEjRajdzdrlJ7P2uWAPb
ZGadmBwK/L3Kd5fem1H+IpcA6XPC/PFZreXMLcXpN+9IlqZHoEEr6cG8+Xvk1CiF53/5fKQqvkmC
u2yqlnIKM5ris8qaszvv5AQn3yFhg3dxQPWJiyqnJPnRCaO79PnOMtKzNNXaA89tkLLXjp5Nuo51
azI74WqA22xhAQfzjNlkldnVWzJNnHnRm8OqvCipvYLed6hxXcmIXUrHLJI5NoBpO/nZu8pFD3V5
5p9aCmrhwaxDsnHHKyWni2ncqU64rGQFihmxNsHgcfU1pfrKiyuG41c5juUAqSccjHtEv7fhEjF0
QMF9I5U9CgiMlH//NtHKNUPOlLEaX+TX4wrLra0NL7fVRWrqe3IQb+uNSupZ6r+RKHKRiwL10Ugj
2NLCYsn4kq9Kv2WtRe7GD9QNZpG9Cb3v9qPyysi35kcUNCz9kbn4QtDoxR9rLFav0uoAbPtTTM1d
0XGE14NLlKhMxPVeDrE4x3SS4b/OdrOpnt3R/zalxyuJ3G2XW+toY8XJn3+qYxyKZv4DWoRfRf9I
fp98mn05V01I6OMEjY+G4ZM1woaUZqOmYC6L39AqfcgxWnL75KWdKvWNQ5R7kr69UBfopbkvqZZv
A7PcyEsgVzcJI5DzqPyIorIO+XmgoFE5dNrj1vi8fXJp6csMFhUGia8BH3oOHKqvjLSZWyfNMBxb
XnvtNgXJZ0xeK0q996QYLSqfmFI+vDRRFwGVsCi7K+bxegNApBWsCN6krisPZCd83/5RPrSuQ1gU
20vfJ8trvD3xcshxgLiDrcVbmM63S/hnCk/zDzBI1QAQocTHzfXrq/cy1p51zkpa7j8GpCCPpooN
zP8uh4qW5mIapzMwLBRHPAryNRKKKGjSl1XZIqUff/9+Xd3/UR3GDT+qqupG/ho4m9oijtVTiO+P
zeTVqdJNWcUHfJ0PNq95m6BvhAv5ofT6scVYKa+CG7K8NGL+NdpXo/KfpBNTXi1pF82oeKj6WXEx
VLl4qergTc4RaiRXM+TsAfo6brocrVUSXB3xqqr1099Pq/wt6ZjtYams0q5/HnK8BdwL+e1q323R
em8KF1+WyRhvSbVov/SKPQOZxqFmn/jtl5u9qAsvQ+2/SQuXnLjk7hD+v8bBN+0Fb8RchYN2oJzx
phF+wqzlV59207zLaS+t42/F+a+Nlpyq5MNppMneQqAgZ2Rf/3Mn2ohzdYxUqft1ypzHD6fhgAEz
A32ZdTEN8Wgn5w757HT6RGwtzxPDhqR3lsDkx6beGXCT/v4nmp51ZdzJ63j71IT/+OVjl2Kr0u2j
HP4w02WC97uvPCqBeWGPe1vIqdyeZsAstaJ/SiaGHNbSvW5myrYp9HUC/MgQByqX3xk14wVA6CfE
0m/9TyZOFc2peejvpjZ6oXdEligh5jiflb6E6G3CYmQB1LJVHQdHLFg/VADxZu3kplU+dLNMfR1t
Zp/Mut3flHbezaIk6quqRa92NVApRt8288pIXy/SWzSOFidK94AOjphfLOJZSDg6VjoK+nmaPdfs
IgJW6qIWm7gzNn3M1D8vLI2p027/+JXkSj27DlbB+gSTdpVo4T7T3c+RXEtqRITwErZr+/BqzOmU
iOZLLl4Aby9+R0c0DVfSTi2hDhmLrXaesC60JpBhRo0eV5/yqACOYR3x3TVnk5tHqtOit9x+aQmm
l+Pmz+ckbilLsrX8h5vjrf8YlfZ1oBcHuHF9m33l1VK4SDE7yQR7ozPFD/JCEfTEvlOGyVWcmZn8
lTzcNOOwk5tYdWp/5VQ/MMfhDr+fVJsAT0JTVvIZ6tX5DKjqqs8fhLRsfTRPt5lEQmSILSH0UtmB
QN3pDIDbEvPX8iJHc2P4n8TRypXSKO9sEofkb7yZoOUiIBcD8rc4ObZPLV/LfaDcs/na+9CUH7cp
R04PU9c8aRpJZ3zNCet3ZCqp9fI7XHdMVnJtJe3mCnVNmrtr0T2pEODkP8vVIJa+JPnc2LQHJ19w
KGQiZX1Ggb0J52rvB+JTSKaAn7NYo8zAxrOKFf0Q191jgd6g4Zgnq9k53BCZU63j5tUNidkSiGN2
Ev4jg7np8l8DEuad2PpySzI12XnB5kBPtpYTIZzFC4mZPz7MDwXztWu8ykBxTFubiLBwGe9tAzVA
VMOy1J6UXEMQp52dJnnA4Cy7Z9R0OS7XM28V2etFisZ5V/IdDSlFeIxzEoTQZeLTDUNaSP3d7f+b
W7TSZvXTueWXQt2I73Fday9cGoVyKoFRdlG4HkOxltsd+aLy/cr36Af+0sjsQz6hUYk3cFovt5+X
15awhJ+eXmhgvQdDAmJnJX8qtZMLyverDBKXr14LMun8cpe6GDYdGeYY3f5dZloPkh47Boe/I6od
HLvyZ9J7Qwlued3zNhuK8+2SsNjL265mo+cO9v0YMPKU4lgBZpUYI/nOATPfNmxG169ykgbJPrm9
25j3JFee23gKWFeJS7uXm7wsRHomF6tBT+87KnfC2NL755IkkCP68Vd+U1NTEu7Fs1wya9ghbGQ+
Uw5BjCI5Hm+7uGw8CoolN6yQnIUNjlAtDTq/i59uo91308/bMxjk9efUb/4sH814lXSO2OoPUSHW
8uupi/ZdGW7lAz6ZYEzwKd/8kLfp0eE4kon1f3J3HsuRLNm1/ZW2N37eFloMOMmM1AkUZEJMwhKi
QksP/fVcjuIlm218j8Ypre3e2wWgEpkRHi7O2XvtPDSJTFsoGURfyjftYf8taX+ZGvFkPdFNHHAZ
oB9qsyNz/aUu0Gey1WA9KCrvoWs+UJRvPWs6wQH6c6xTVKq+cPbh7G7920lk30Zj8g7gL8wlcdrG
a96dwKN9qBsb13vkcC/qOVDPhPqvbsh39Q4Y9AWPxLhc1F1Rd/PnFqh8+8gTHAndnWXw6NThn5Go
RpIaN01mvZrtSa37ZshcFS7j81DRPe/5uFxRtZ45fvEB6PHno7CCq/2APWnguiT6UU4szB7qv2Zr
bvKwYt9NDYMtvVZzrqfwkBO3G9nOh0z/bPOzMDzQ/dt0oxFEvXki6+Zj9MarKWNOtSPtB5YJM/uG
yRz52UlzRaD2Q2q8/Ix/rs2SkIrTIy9g9Knr5AL/Uf+onzFc/YY2BSpuJqXEYHfRpGB+p18iD1dp
w/a5zm/U6vnjkGZzWOXTnnLcXtf6qzp7qxVWFU5wLcbTVc2PQON3A5tuNbWqDfeAeTvx3tSsW4nm
Mwv1D300iYXRfvy6+FiOBdLtJIvZbvypg6gXlHK6sVEclcwEUtOe8v7Pxop0ptsR6rXaBIvef7QZ
7UiEIblVZ/Uk/ByEjCv4/ee6B50kB9KuOK+zhqrJQE1sXmbd0TvmgUkvbvnq9s1HxfmN9gtzinyN
pk3ByhyJktkLJIKYb0DQrUeqf4osVFMJbKiniZgR0oe3MhvPRVlsRIiSKYfVGtUWrmvQDA39TY8C
nnoVXMenziFLioVU9/w3j6JfYknYDR9qLjRY9QUBDJNB1Dezj6O5L2n2S72tgSpiSHXRUuyMMHoc
ff9BTfZqIrLldDsnCDaYzIQWbkY7hGmffUxl840G6SFGPKw2aP4Y/VbLo/RDAqgvQ8w8xXjuEZ4M
mv4Kj61HQhil2V0umTz4G2ojbxUFikX/UW2Kf6alhWUP7BXBhu6DOmyi9+diUicVZLJr8+PPMV0d
3oXv7XxazGqbxobjo+NrXlAxOanjfqZPQBiWTThr+E1oAFDbYKf4c5wp03E75+FOncjUrZ0z+aFr
9GF6cFPIZMgjM0tzY0bFQXjThRpd31Li85r3THNgDZgHNZ/8Na9gpLoXekWjgfoE802jO1xP/aTp
3UaNdmOOPmKXy8/TWY710Tead7UVV//lpdVvQAuD0d4BEw2pn7pUp3UPA57stqAq6rGY8rKpb+6d
nBI0ZRB3pI7H2MTItc58AuEG//tnskDqc05kjCi7/zlp/0w5wrx2JoWqKXlvcMgyvNRCPbreB5s+
2vXVjaL1+aqQjNW2trQPeKfCtt7U3a8z71zD4+0ZSyN7SMbXidrzt2SFztniOab8zAPMZ/XRduJd
L0DZgMPSao6OzIjqxxKKP9W8g6Z5XXLtRSO9koUWazJnUyY9vP67IpuPaqpQpzB1mlULXJW4UACh
6/N9dRRT64x6wnIpH0cSbP+agtQDmdbiK+w3alVSN/TnWgwpwZNOfmPMzqfauqn7o5i4S/WuKrFo
VD5nrPWD/NIl4qU8/sJLRhkvbA4oLHfFoCq1cNgiqubxnVCaBLV/VRvqsTB2wvB2quxNx+kzB8SG
JvZTjxzyKYsbunA7nLSHjrXWZ6ALd/rqCE4OLTph5m/1x4xFNXTr+5kqnsvwRmb7GCIuUL0D2sBf
DeI1IJl36leoorwq4GfauZ+bi9onRyxdi+19Iv7kOET+Eu9M7ZGdklnN2cVD+VZRvqf4eYcQ7UOx
pxR+ZioMiOXirDb+oymxsCdfWoMEuJ7vBpmx8PZ79RuJq/itug1F7Kt6/g9SKge5yLghUeOtqHqy
HD7H7qRBpLGSt+679fwH9T5Vtc/U5UVHHcgLJe70Gxrse5zhp5reFP5lqPzXRexH5gZVMXTN9AWu
WhLzgfjjEIOtYySIsHizzMO494XxqX5WvbDPBtWhHqrKiCoteAn3RJBt1SdTTYmKI416D7afHLBx
/3wdPDM1qQR6j3PvO6x782+Plor6JHPsfCj4j/p1ObxHXT2/8ctkx6eizreKNRQvXHmukaN1tzZE
n6qiS2u8Oj21gwHLHNMSt11VNt2wfq29syLq1fp8zUpgUYCVZMj2uhSf6oJbI8YF4QcZk6f6K9p0
1gykAGof6nXWbUg3To0YiFA/l0BjK+rkDY788Em9R62r38IZBC1Xx44fKxTBkrGvkGEuu/qCEYVx
bl066b36uvorqSonAEQFEehvU39Cym+y/GNoR098Ve0nIm903/tSNwajwIc/ep9pfZ3i6VldSc11
zxJmlrrg6iNkvvdEWn1W/PnJdjG/pIbABNuhajqhCDwbRY3D3H1D/f9bfVL1ylpZ3I7IMnvJqQ+X
Gl/+QZWp+yosqjKa86skgEBxf/Bz3RagX4jo+/rr4naZvHPKBlcZV423olnyUA6SnCf5ru4g2k2W
wu6Ec/VNdbNaAjCc8sNnBC+SukNPAWcgb2Woz1O1XI06/1AInAZ3lmm+qWMkMuQrK8zjmBRUkJkG
1Bb057CpZ9oVwLF9hDuxTr5CPUYkkX6rGpeqHyp0idqFIL4I5LleirMiNqlD5F97UkcLd9VA+xuS
yl97VTEVBzOcf+gianRanvZhmvWvVMzgpt03PNos2YzqcLm4KlKM88QC7EwRhapyW7T1uyqZq697
o9wSF35Q3TVV+Umm8YrOeFXJ4UE9FKotJ1oeuxJjpsHJsd90bAawWlzVj1MXfbP20tU+keG+qWkk
SdLbOmtph9M3gJCkZsb4ZFjJb9MGIjQO76S5HrDSb9RUOLBpQ3qVXCnb6lxIRUFT3ZvFie9qlDh/
7dYVMrAumrNE22YTqkSRnwY41nG2uD3LEsWQ+5/neDkjT39VA06RIlsa6u2gH9Vcor4mBo3ZyAvg
xp5Gdhgj4HbwwHv1PKkZuE4ZbT4s5qoD8MrSXrCNrUpQP/OuZkCrUaoGthsOZ3C/ge7rlyljhzx/
qfmuBq2piJM1ezr3VYGU1FdtiGxIJqDr3g/PatZQ02bBu4k4T/ILf6ajUD7UyJfUcFd/dvmRKSJb
ePgBjC2yuo579ZtFxyOpBrGaVzS9fM8JGm+GvYn7RF0A9VZUHUV1Wk1y5evUexSjCdtKv8pQvreS
3nk1PKgrYs3mgz89ZepRYy3WtAci1S/qt6hXSrl+avL36uI2xMRAHMa/fUc9M+ondFhpq/lkhM6r
evDHLN0aZnFSn+HnR+P0xpzttRoVaimcHeOrMTe2pr2rC/VTrxmMV5I51NxgO+EzK0JDwuOqRdgT
Z+nuZ86IzromL6ru1LJCqXHa4SmS9tfsRV9qCe5E9XVVD5x6EiPT+IrW5AwdjCTbo/L4VJ2Odj31
0TshmHr4rnrYP10PRJcPoZ+izPogieiihp1TeJAI4x9wllahDhVscCnoq+/F/AOc4l38/umOtPVq
FMOzekxL2/rATPfa9Biu/vSUFXFnruOPuSjv08ldVc2bXtYX9dPqRPozR5B7ajXiTZEUbepVMDOw
tIU7dV3U5RvC+LN9xq95LZvmMSbq0jOyj5ACJM1rxJ0LUiYWrDEOKju+6S1YggioayKqK80kqUU7
h8m95dNDZ/cy2fpXHIn73P4gpY1bAQxTEbXAHJ0TFom6fODR/q0kBmryz1hYfO8CTRWSiH6l15ao
V/zS22Jb9PNB/VzG9nsMsw0cjvNs0ocqyqBX5WZ2LOr7s26cUL2jwefcpl5UvYDrZ69DtW1U6Yit
SsNui+Png99QB1/KZ99pV2ODWzLKTpYEqzY0mzr0TxGbdH+KL0vpfWt19wlKgxYwCM+mftHJKqah
gvsRbUXzhoPh3oId4rDJxSr9QZ7StZ2cTd+nR/VXkM1SJgSBW0bU37pfzExsM9y3SaOgiUUzZyrl
jGxToXeT7Mmbsp9PDhAWyBxfLKyatsflBxdZO+0nTiTOYJyirBlQ3PRbvYcww8kvh8PPD2Ucf7tJ
Pjh2v7L4vOqHOJy9udMEjjF71Okqqsujrhkeq8JlorYBmMRUHzmFtEu1Zd08dpX3y0kbBCksL7Yl
n5B6rGLOGwDsMcYn6YPU1bM2k0Q2/VafnhTBezfB+MQ7VO/UXrhgfUH3NkZfz7zb0PHSBnmwC7kf
hvLb6erPipM5qZvniEDIkRum1mKE0Mw5dnfADLz3c+2q6si5TfeL1uOA60iLxEpScFEz/J+H0Htl
Qv+ZndUD21OgQQQwiuWidplq4qeee7YwVan/r9Yi9Wy7OFZ7rblDop0l4Y+4ZMzcXwUBvBUMPPWb
Im98Ui16QiSu7pDsWQyOqmcUob5iF1R8qCfVaKG6AeLS3lvnTgRYwzMmpUXsotzYN6V0biJ7wEHc
LM819mbegoFyJdO2ZYZTurHeihm2jDtxpHIz81FrCXYOqw598OTfObN5sUq3XQ8OHzLB6JiFQKpa
58bIdYckZN1FOdR94lykD94RczDFXBlfnCN3JhYDIrycHDoHOoz1LMSNa7P9mYqeZPma7Ip5HtcO
wFJoDWKNa08ZdKZNukzQuBzsOhOmWX2MljVdFNj3RnQ3uJvJd+dAkDiAx0LfCelkJJCgeOwbHPHx
kvUbxxqPxoA6MOm9W5It2h1E5nxTejb2FPgyyryfeHjyOk8ZT4iUbsGjrlE+rb2m64LYv3gidFZj
Hb/kJDKuF4wyQe7NlA+qL9cO79DlZEFdhTuLVAlCEG2i19LlUmpdigCxc7ECsMWas7eqHZ5weWNO
8FMQDW0TaG5InnNL2q47Y/kzKGX4y0xqYoDwkXBI9S+YhojgQiKfqlkm64ZeajwcLAwvPlygAF30
o9c19sb3Z270Um5z8VA6Ll6PtE23jP+7XPOuEbnbKN3Na6g1T4nhEiTaemR94Y8ZM/ExJrZ5ICeC
kE/GphX1Ifb5lTcRumiIXMdE/B7FA8patLkBbMd7aP9xnQGV6u1+Y1l6MPk+5pySgGiVsLPGnDIG
YdjuSoG30vbPsb3ALqNYQpdjNZPpF7hA9gPDw/6o9WsbZv4mrdeJ3uJb0EVGCIzRrNq8fzFN7YC9
BEFl30+BY/F2Cuy4DVkDUdcSd65D7Jyza5EXeuCorJxegB/WSO1uy11UxCjCxFKsaMcT2bk4AyrY
oUXYHb+EHRle1dxNW5zg1eDg/EBPHcUukYFD+ytOScNtCX1opCt2S5qTFMrpaXQ2KSnvm0zoG790
nTUJ5ninLHY60yFbHFLoTPa8MWAptJsPha2RkhO/ibAyAwT9m9GSeqDbno2qmEACnrZmedCsEutl
0x40LcbTTzDEjri4ukdpiaYmCVpaxVtAH+tIH/wVOCOME44ekNGQMVh9sR6T9mEYZn3dO121Sefq
JF0Ow/nY64S2w+PSH/zFNAiarEmczsz9rMXmStpcD03HldvTBnXYeu0GqgprPe52xO2dExsfIfU7
BEAOGzFznrAl4kNHLrA1MoPE6qJmKCTHiBSTpRUMu0tO5sPahymy7kZnP2FBWiFGA3mQu2s858tG
OsmtnVntuksKC5Ic/YJQv4QCbXesdfqW9umlHDGJWBFku94sbpH5jZh1+e1RZdP6tb3bQZsuuRvt
oEr5iD1NRtloPHUdeRyTWF6Thd3SIu1+HQv9OezbpxC6AuSIeS9tAFhxn7xZU3aswizH5IH7r0ra
qw6AcuUKlshqss3NqD1UMyJ1vSnptYJ+IM04ia0hICmkX09NvLNdUkxD0zzabmfT+DE+IkgMGyJR
47Vw+qsj7CVw+d46y/A3kfIKi5hQgZWmACC2AL1A2fZK9npAiylCBGdYqPrr6yDYDugxjB3LDfG4
6s2aJKHtaPTsEmydRCLTfGybrApiFUhCgvCzFU+7MIyTncqPTx2d9k7M96dSu6PH3QY/o931zrrX
EnLoIg+oI86opDb6hbikPdZU8A1vQqoYnbj7WHBWcKCjFSWj/lghm10ZxGlg27QJ+G5VK4BmKePH
C5EkkofFzpBzINsee6P3+d00YuKMpmIfJYI8J+0unpx447X9cdINnieaEItge5c6sGoMEO6EzxMp
jUvXcnWTzEEeIHggq3xi/Zhb9vQzvIO+bB9CHUsI07ixLlpW5i5r2fsNIAjd+DZr7UPjhkrKbBPo
M4wMHAebmpF0YC6mBctj3WCvmy2aSV2TBk0+PLsCgIcLdQeT5WcYDk/DjC3/ZyYLIS2tR1egslv6
DQ0Ntu0tRjlzto4DQeB1483bWcwjvjXvok/1WpoolMO4xFtgccAmzglJccWMMBSC3FltJwp8bQNM
Sov8ypXZYKbmkk1CI93QfmuSZNhaPseD1p5PRcRgXFpI+8pD08kHn+BklLtwGNMKlQH/BkASOXq7
J/DsF4FKIQA9ViS3uLh1f2g0QfxWyONsaPVN4xPjwhOAAR2vS35uRZuSlGAQvdy6W5L7msCSzcVI
30SukdmCpXa1oFyvB6PY/6y+OPzstT8dmrFz1rnvkUyaYRkvsJvk/m/NgpHYhGh/4ZuiWhb7nET5
XZZZT6mskedbKJwJddcG3kdegivU2F74+E0Ca57OoE7lmNxmekvY54D1CTz3lxOjmi9ybMdD+FCH
3j7NpjgIrXI8EdlEdbFMv53Sp93BEQOaRSYnpvgiv5UIBRe/vwIHItgr4VgDGme/1LJcaWRADQMx
NGbFmqbfkY2NOEBi9OXMBVbCCR/TdjiCYv5OqxkEd5PQkE1asW2dBCZQN96T7fYGyudupE2+ajkX
Y0rcGBYMw3kpb0OZHfVS5GsjIiE5ssDYjWzOjR4jbMau0uhg5iZzEuBUkf4xYcJfpUW5n43+U29s
+lFVtJbVITJpC7aOfklrPJ+NSShDiHfC0zgwEP4LMdqUt+mg743EAIWJY3WRVGsHK9c2Tskz45bM
AxG9iEWofZGnU1NLntH29xqBnlZBA2XUb1r6VkFK7kmCYkVQpu7K19auCXoRdZClsBpLm5aBy5Su
QRib5wz4R+hfkxR/HhFGfsxeINWST4NufDuheWdqQlIrUtx0SCRHLq8FN2Pd05Nc6TW7PkYdqEck
x5JqHpupY1mIltODuC8R6p960yRyKwIOGBpowxvTZxvaymdLoErI3ZZVyTM+aho0Kw967Jrm0bDK
dCVZmNLs1l0atnSRVwaVp4yqy+KdmRU2dlawCYgIkoeAsavtSg9M/eSlmrsrHdXw6KPjQnwevrex
Z2vQDquEneVE4ChzKwntLgIkxY3BTE8gUjeigWuTl2wsf5lt9JTmkX6Gm3yJa+fbsFvzNmzx1Dby
CKaaTGqBljEqVzOlhSZLEBDl7Zc7MvHiNbIV3YxWcdyijwcBDZIBOXDSb61mLtdtHT1BbNdPBhAP
Djzd3JM/3BJKVIV1tqEkQvZyUzifzMj3KZCzY6I9AAshm49TxdylSE4yEl2n/C1eKLC6Q87eQDrn
InU2YWzasCjqfkt+ZrZ3K0hlLbecem9VHHDkRVBrzXUVi/YzKWBpsYv8hrRR3xWyuHWE8D4yZcuw
mF/vncFvjoljI9EVXbPRQQMEMxYydn1JtwP5dFvHhn2LHSv9lS35ZaL5vyAEucrGalaDa9U3A1OO
bOr+1izrp1CWNtqZBVX45CAFm4viV0RU06qwYfU3aYpTIBX+zX/8K+ITrkcye7dZJM2HKcLCzuS9
JlAv26SGebdIr7u1Oh83VQ6nCrLns6P+BK/nz58KK9TukOmYqFXJTFPphtSJn9vZACnS1eI0Vu1T
3E3lYUjH6uSkcEOB4U3bGlMX2Bi/CgxKa4ORvvzPmY7/zzDS/wRsfPrflWpquJ7x/4c6JtXfdu21
/Pr+21f1t1ugjN//CHj8t7//V7Kp8XfTx1breYD3NVtzvX8HPJre3x0Aj7Affcck+1T3/x3xKEzY
jzpBmx5tYNvCu8tfk1Wv8I/C+Ts0RsP3XZM76xm28T8JNtX/CfBI0JuuAbXVLU43vB1Pff/z+gAg
W/7L/9H/bzTZHtOC9ZsUwJVhLqi8Pxc/eqn16L6otU9jAmUAvhHz+uYfSJj/VbwpF/Uf0ZL8ZhP1
Dr4iz/A8zdb/KVN1husyOLr77owekY/N1O47PZ8PPVtottKYHrHi5zuqIMUmcoFY9QUxUl3mnxr3
d+5rHGq1fP/fvCdfN//pXWFrJYgVyQP/83hf6l3/w/VorcZm+sWgVfbFHtgKnt0OHtcUOepQVu/9
vjzJmC/HKeY/s+VfCJqlmZwKH996qqPRqKMaoIWJ5WmGH7AQIDDYy32m8N4lxEwofQnGcte8M1SZ
gUPVwrklPLuJPQWlgHk9FXLdaNajxdF65UQZZRLIkaxd8XtiQMCWFsJsOFaQv9Ey2gNxqNPcchxx
HkH501zJxpHUef8XZl5g3MwZZYGtkoE28nLmjV3ykQoL3BYs23u27JA8C45R84h9vp/ywDMnTtWN
uQN/FANJY0WPpLsZa3UwakKqFfazHSMXEAAgUX8RyVBrVBqOVU5/zSuPptkQ6ghdbQsuAvOWTO8Z
e6Aam+Euzyfx58r1jf5es8eiJ3UnXRzQfQ5NUIcTg8WeCyADsoGA39c9medJfSasFGeZlr6EflgE
jX79k6+h05YnqvaXMBZ3DUVxDFrY3D7RnvUM0sjc9BWGByOpn2z8P8FgKj51VD8ZNT+DLxvMJMw3
yPNssgv3VYtmPlM9YAfRPjULdzxJ0lgMeSdxAoeoYnGoXNZwRKJBSfFpB9UarylkIyzp/VNk1DVq
A9zTkTTWCB5oAaKB1XW+Hc77HhYT1niEtQLgRK5kVmxDg055AGWJ8BH5a5Ab4R0pvg+x5R+hEetB
N+cfRUV860DsHachHce4XbKJdkhlJ4pma6bKnd+nBpTwkBpOG/erjqxXyKwMHWTnfAMI3yh9GO64
ssErbkPLOMZtGFKwoW7RddgfULM347CRC4Myj8VhskQZaBkB70LIX3Y4ql0GEpHSA7W5aB9VS8R3
AYLUVnxxo4AMy+B3SLLMwzTAQwhoz+Iwy/4YVkZub/B18eTSr3HpwWMf3uakLsLNLsBEWztIBRRs
AJl6i9bRdPrOeDzWIhOraWDLxUxGmYvqe5xTeEomq1hH4hUDar8eRmBQIvqMoRlxw6gfOgvMpEkr
1paY3EAPv/vMgcRlk9UKM2zTlKA2JHe3q8ijRUS2FRP4wLRI4Z4kubaelHsrn/xzGRYNUjYaQR6Z
PRQX11XmrM3CGNeI4dnhziAPG4BxrPyD5q5Hi2qAk387WTNvfO4VaBh/W8c9Fn+X/LR5cc6Q7SBY
1vpvz8/u+mSOD+G0oUrBYdmmXWBX9q2Gk3UzxtzpbNF/+RXlQNFFHwboACPCHGvCjzjkLi+fphGx
EMDdAhnFT2kqr7HZ7oumT7duzt7dcidVfsuh88/eNTPqyzwxDDyPR5OaT7GyvFYZu9s93qFX2eaX
ny8sc46btfYo69gChaLxnoQjZ6V4doNQlV2ikaFqe+Ks1Y2PB5bZDOtCgNZqwZzekcmU+FR+OkDk
YoVBVQfVYJ0yAmzW0DT0bWQ056xLHgiLfRV+TDc9o99CJQq+Rb3h7ESxwuI9Lu60z4z8z5RgpITk
mPEnHAGDkTQ0QXxj6PwyX6fk6ZTLrsAPXVCpAYPDx+oSEE0KNIeMOgp8S6BYyT+9sTinI5P15HG/
NQ4JPNxcYXL4lB7Sy6sPBsG4kkn8AFiF0pk/3s6xDQvelcjw4OL2CZ9D6/ImMAaCDz03mLsRViCG
6mBpvVUkONqLJGZT2SmaCE9x7rOQLZH2gJq5DWj4TwGShcmmVlDqHcUwjglFBnWxMt9BLvBdFhRK
UXLFkhCuszHZ6i7RDrC0RFANCHNsEqvrMFLSSxtmVgd0xM2/i3CAoNVlW5C21SZbuFeWlV7qrOHL
5Zzcwk+JfCuE5SVhGvfaexV19TYE0ESKBww/u3FvxAynsA7bBNAsHVbkLLdLxwv0roRRi1Juryfu
r9hJoRx5EyFkXYnG39DH50yEnO+pXW7GBPYJ5bYWuGsaO/beidVhPJ+oAgPAM6F59bRAsRl7u4+a
aqHJocnwTsbgFgHZAMwKyM3xjadEMkg4Wh4BrevRAAfCKQM2FjgxH5KTSlYVJTP/NBdPSZ4gQ+m4
OSOb+VBv+n0PUa4wo3ljtVEcCMKLNpUNtQK4WSKLHYS1LjGZZfXaCxaqfpDiz9mxKEdnZ8H7W2kZ
R2xzrpsgi2LzBO0qrSZOMQlAhUrPntyS4DwYifip2wZhITr9xSSDMdrA1s63JtwjTqrDts2aZF9H
WojSo3kIU/MAXXFGhoovJo3yrwRw673VNRlFaEq0qlRl6LuROwzyt6sww/UGd4gDc5uqlR0/Hp2Y
aj3b9k3cnzp4ORvE7+lqWkqxiWzRBBFakTQDYjn0WOvnkRfIs+nWnr1LW3CBl365xBUI7EF9+Ba5
Z9hM5DfwqeVE2YXj+6slyb7G+o+pqaDbUBakQklZvlEg3I7TIFaDVgRZPZSUo7JkZ8DzJXre3NRm
ZB1VcIyuy9c81LpjNQRji8F5CQVHPyuyt2GNtzktBCt72VBeQ/iRWJzE68E6J3Flkhk0aSdroS4v
qTnViYORLQ+EEZt3k5+/tO0SyD7TnpLUuksLM/DzzP2UmYvvnu5D6LSHQiSXjO7oXZER4UpW/YeV
O6S2ZuNtLShpLKN3X5t5ve1o3YdE09ujd9TaDbHzN3Y12Oe6tN6sPCoPaYhMYxTt3ejF0c6RUFn7
PnyOelEd86UoNp0WQZWbLP+kMWs/gTF/qRY7Zp/gyVsm4GYgxCCtwQGCFRaUtkeNHE1jgtvlBoiK
bQqGuqatbddUpt9anoZN2uS3qdv6u0WmHrlhXQqi0c4Jh831FRBlKm0IPbmj3VfpluKGxiXb5WTa
G23KDKahZsZlR3aYTWFqFki2Yv0Y19aXxx3bAdEzzxG1/tHwn3rJlef5RqgmH7x42NYezXW2FQC0
Rqq9koivTSJeE3NPzMdNY3gXcKbYWFpjpSxRFbkFGSOLpRleUHwcERWDmLTXxSjJ6LJ8tk7+8k2g
4U6UKJwSx1+bTF/OwIvUFtngczt+4oy/AGo/Ixt8Gqb2MFq8imDpcY3+ptSy994DOWJQPl+FFvFB
1vhp2g5y1GzdDVQIWqR46bve1REmeng2IOwuThRWG+LiiUkWOPDG+yEDlAzJYGaZQGEMiG7RXZvY
r44qsb18YhenvwjklRIMEHen0k5+UTyWuynO3yvNe1gAf+hhsXUocultvid8eh9n8bGz+Sc1ztKy
gJh7j6ywYKhyCBwIm/aWttyCZH8s7WK/eDE2U784eLGPyb1voORo4kD4A6UU4khWbGAj6kwuHVup
7/QmvzhmHz9mFvejlv1wMJjaEPOfK30WgSug+w3FaB07c6DwVVA1hryB02iaXsAG22t7an7rbg9q
V8AfMfjsgK7qbYn4keE/bTXV+yacx9lppX92jdI6x9xZxmW/1436mNbLpyHG23FseV/DAIfQCU/L
kp45FNygpHY7JnBcwisNI4IWp2tTtCddDFvWXAqfno96OSV+WT/oojos/XOXYP5rkvNooC+zKwq6
AHfCgzHF+1KSVGFHEDkTCuaypDffFvEC6BqrC/VlDqx2fbK96EZCODX8/N4oiUnUGVK+SgJu9HiX
09NMnJ4cWRbzDWL5fSoIzrLJjVfoEndCyww93MtrVAjh+FjBPLl/c9MJphK3zmr9i94st427rEVV
bOLYu4DJ42/O8b3hiECrU3zZDEa3QdXnpUd/4DDVU6S3uvze9bdOGD7XNgdprkHPCZA6LftOBHG0
NTGfWWwqFdWPe7xFqsZ2TIWhNLP7aHrWy1he25rB1POUhcht+yWigjlavxxkH9KO4GhA8bdMvUbY
26RrPeEMEfkd03fvXKo+28uOYYctcEv1+NT31XNBy6ymG0EWDFM9neuYEDco5WxkrSDVfPcW+N2z
O+CPJhzAfowG94VnmGmEavubtNPALfPyYSRijZnIvsvAIlLMk/6mRAt2qiBYr1EBaGsHReeag6p3
Y/lRs9JKNn5+TYe5SGom2ARLk3Df+sVjhSqNZsOcj6wtpQwqi3DbhDpDOXLETvCLeNBPGe3pi3Ct
vc0m4TD2O7t18gsRvzn7Te+XoFAG2n7sdimeDsCc0TkxwaCRa1UCrqq2ovKc9SKjYz21XYCQT4c1
jUyMGRHgIzs9U/fJl/Cih0oaiNZr+wwgHMJ5M92VVEjnRGNy6BVEIT1yGAHPRLW/75R+oDIdMIHG
BWeqtcrDiE6+X+1ZFzwnTrbdJI6emWkBBcp3UKwjejxmbwBn3bZJEyLqw41Tw8oMW0hWQ7Wj2/gr
1ZZkRzzthkT5mhtDTBZknsOcMZbLyAxX0qLP1VoeW0kXsKkeoVqIOQdCla9qW4HmefmEc/mmMvF6
xoZk61fBwks6+stZ2ZAC5ICNN/ryrYmH1zos3e2iVB7pmLxPpzQyhhvH5ghUa2BeE/pzsIrmKNA1
iC51vCykcD/i/kRRk3f2dUmsjZ5u7cFYKJActKkKfCe3D8CDrTuWAf2ALZGgprDuAxQESLOkn94D
3EvvR+KhNk0D1WyKwy/NyLsjER/4a230Qlg27x3H+JbqK/ARaxxHibOin9eSoQOzVtdTeT/BZjMW
DyJSJq/SLoLZN+Qud6DbS2/ittrsqZshXWe6eax8ewg2vWT3ry8SO6RfPy1l9DJUy3oZGrbplngu
QMg4Y/FtM8p53OvAJS3Iw2sVmI7QUF+GA9ORv25TGGxJEaMbqlXwdQuFkNnSnGHraLI/+sRiYScl
U6TiFBqjWSXdwN5R4aWqxFkbBG0fOIOAfFbaZJK63bqLHNhF8Jl/eo1uWSPj5hfkJT/NUa+EQGps
fbn1QAnQJqZDN+txMIuOU7DVGhAPzHvDjtoVh99NORbauo6BdgqTLK2G10BDcoNse6Kn0z3bR551
+aetiWO9Jlsu2xDMAbpddToH2FxznB/iqRlWo4cmYvhX8s5kOXIkze+vItMdPdgXM9kcIoBYyWBw
TZIXGMlkwrFvDsfyOnoUvZh+YPWMdbfGTKazDlXV2ZXMQgQAd//+qzDvrJT9xV0VEihZyE4nR1V2
zTFn494gs5vDYCLZxzeY0TNyaOe0e4OVwTDV8ClILjFK0t1zgt2pMYCL7gCvpJMc7QHHlfEyObyh
DH84u3A49UOhmPdI5o1Bu6iS6MMaI7tsrTcIrHHlu7fDqMXkVHK9kDMew2+oSBpsiIYiQz4xwqwP
SFBUQFI9Px2DfrHYQzuSc2l6WLT1rp/IF7Vu9Uarw5oGtJxouSDu7+leuHdLFyWY5PYGlkvIdDse
g4TbR4JaZKSaRarQGoRk9HeEvaNLcd40g5h87D6XsvdwyztcmDvyasUBtKvOJygW2iEwgO8kUati
4Kas0i5zbq9GbpDFDx8BykfeWee8Z437nOMBI95bUxuzq24RNr/1MV+CKHm4ChXcjzHhaAwCqByy
558HRRuNg8KcSmIX5xC9M+PNSuha8WX2jJQjajHxgm5QUvHfjiGFFPCc6vkgvR9kYV9TQV9xg92Z
/zV59WXUJ8I0pFdCEZVHKOaLl5DdPHZ8OILUoRU9Cx27ycxYjxf6TSiuYFkLKzEeRtpjWqk/VDNY
pmNa7TZb77vPhGsl5mmYTAoOekqcrSKm6MyA1zdu5+HkedyzuM4y4mLLM6JgfZsgF42C6SPvEOD8
vEAOEjWdJNktSYcjZ2hgOK2hMhiVj2NT9DP6NkOQFhEOCYy5iqiSjtzYqR+29Gng104fVEMVW8zc
rqXxVdUoOkgTzDnV+mSiMqR3c6ltZ1LMXYcKejTH2xwAb3ZttrJJ4as3H5uZDoWJQj7yrwnwVHxG
OMZfTUD0dUCEOokoXJ3m6FDFjyOcHC0YGZaiFl1HQtU5dSI0nKUDpym+o85He53E68knJRLSB651
mcT4qhOfr6lCqgGoz/tOuF0YaycQX0L66MYYKwC0Oi62Wd2RKTHJLhT6sBFzj3aM4XLjTiiRFr54
Ej9QBxELRK/CXuaE/HY5yAYu7TtQMRfydM7xmRrPP+oEN2gvyjNoHh6ZTmh6UysWXPsEs1BAUrQE
vKA6AWAIxYpQqyS4ohlhXRkKwokJvK2LPAZvG5DLuf5nVhgPacLQWTacJFNN0vxRxsdYUWQdu2vt
QoCvImOtkr29JcjwqmniWCXqntBEcZg6YLdq6MNxXUEzwSEPogR5EHPhwgqqBGmxCehgrU3zNhBx
aK/voEyI9B4og1jMfb7Y5ZrVj7ggL84y1/bN5P2KFyI2mX+mtfsPdA+ll2mxY/OGHsqlcNHxBemm
GHOXBO75oNKU9xR3bliX5Lc3uH1q7eyl1QG2Lt3a1LZuF5KBAq8EiMp4kjwozsoX2YZt6arlJSUJ
rsagX1qcjMG7QLSZ7c13J0COUVXGmQ8Alt+ijtIUybJaeiCXzwYSI16ml7CE2RG3380PE/FDDngd
X8Ci7GiYkoSLY7bMG4pM1KKFkyT6zfXbJ1tne2sy+97wqowxgy6+XG8usUQxhq7B3ROBiIBTgASN
eh4SJhGEhRFIEuim+x+keymZttDkMgciMgFzTENlXB27izRXTSSrso9m7lqszgq3OBIxnq6d+pmH
I1NdGsb9p8NBunLGtwA2m+hjQFOtAjIDXbMVG8L64uVd81Z7MUkW0xGZIS0QnAXxr+zHovks0Kdb
bU0aH6DtNkepFnf8Vz1MGIHvX+Ab/vywNJIYeip5PnLdugQChNx0gfsAkbDRDdp9kwGtKcLtpzRO
QKz8NymIe0KxH/78eSjw5uQWnUAbNgYQoWcBzg0WI+EEiOfWaU9NIvm21Tf1UhPxejo3jNLnTii1
WyZ/2yWeRbWDxWZNOUMfkFqwMCaEpn4nY/L2+qmhESG3QKxHNL1orqaBl4u0jIayQfu2IGAuLKU8
1GaKoEh0BuiH+0tLLaqE/DUxGFsKmct0EmgTk00JNOB3OI3Ae3xs4lsXHQ1qUh5Bfre3riZjYC6U
4+qXujBxWZi8uwbItaHZU9jqCA7aZd7aOVseoM/OmRALw033PV9vWTFWtu54D811ILk5ZSHTeEcR
FalWHxGWcu5vBySXPFkkN3R/wcSdQW/jQPtJJ1jwcsp2spIkzrVAxMbI6YwwaaLTIs+iQIeCJZ4e
8ArSKoLNyn3MSr267vLd5OQTUyZDluTAJ9MKTvYEs5klW/1642nZ2i0VO2eNwrb0uyksA5Yi4XRg
kDxQVeZkW9kENz+30h74LvVCv1CDCkhpPYDZsm6PgreNhyPgbiNWmUJhaQ2v3CFWwZ1WQ3AQ8A2b
A4Dqrj/gl9TENykCZFYuf5zxkL0M9PygTTYwEv5FdnUJmR4d3icdq2nAxsHaoicoZ8RSHEfSv0On
CxqWyNPPpTnBqo425w9LYNxa34WEQy2vZ9u3vwdbfa5eI7/NQIXLIJJmvy19B6hf128dCUM3Fg5x
jFrxEvvs8EnhfdW1hV0h3vwccX8OMCYy/1Xx8tL6pAGlGclSAx/OK7tXOYJ5cM6Arei7l259bb2V
iMQXPaTPvT7mGxdVVKjb7Gqy90+dXZ6KUXv/OdhCz+phf7Q4KoU/e/5PvY9xi/RNcc5iN8zX1ytr
OfzY/sSBVkQL3SLb2rRwguMFM3QetQE/uEKMrleUPbejvrEUP2p3BKwjqNqSCcPvMWxC+JnXF6e8
++uSRg5YncEDOCDQ+uGjYk/cOGVyI2wPnyAfo+eRqlrCSMGlfuUDMdfr+QvZvU4JARb6/tYqr7is
YGwG9iaMc2fPBynpbOarzDh2lXFFIl8esiUwozmw3vVhv6RqIeAIcNI0vhMvh5KY16l8fDcQv4SJ
Lh9Nb2Dn4UsAT3VXfA2jFThu6p0qrBnbsdP4VdxFP19a2vfIfWmrkzP6oi6Hkqt3Yz3T0UyXUe8A
WaGvO9gObxOdDyKUhQeHqBYy/9MgozZIbieyUoGzYh0pzXO2ZA7a6IwdQZKvrjdO1NvstC0IaEhY
P6dqK35seKpQlQBa9UFHdLSp9Xgipweow6/JZRXx6vaRBLg/QBV7vZy90EmIE57oDEsTiDWlfbfE
E+9if7w10rW4ixJeWMPNNKqDzLBiYyWWSOfhj7OcaFS4oCudjIQPJtRRD646IiZOeWvmIZxi7+pj
kkeTJeBp/fn0Q2vZSmlRzUQGfXSoiEg6LPFMq5vTPcie1cjXlpvarkiwx207+UUSpkxLVFgEcL0s
jc7Eq0ZGcxgsrCdyyoAC5Qfyf2qkUhnWJPtup244tAM7RWIxRsou3gdtY+ysPH0BIRvQc55GmWmR
ZlbIqwfaDUYYv2iiS72iBdHjO2WeicMg0fajbbKnCq6uptoAp5LGKEYfnj0fgxb8PutEG7lpXW2r
coT4XFiec1dSfIITIG8RMQ7xxAlU3ht5TqSgj62BV3QzSnXUppWCJeUKJ2kRtcPQhUNCFshMDZbg
EAe0Mnz1NRQuU5naT+BgtT2EjU2PeKCoiz01GTV2ieUZkchoIyQIfWOv3GBdOc6hQneOfmHTGEjw
DOeDtpunrvVpva4eFenWkTbSkdK5wLyNFhnFqV67uYjGKjUXzIOT8yqIQOhscYaprRloIFUc062v
gsDxbdKQ6OybrAQeBQ+s/BlLDFr17X//b//27/8DJVLyXf8XchPzX4Uu6GgcnRhbhyM65Zf/KuxQ
cMDt6CVvtKHDS9iBf7doA8bePt31hlvsW16OaOQguqeiasb/RpRAmfnQw6Xt7xzqZs5yDK5Gm8iT
LS4dpwvkrqmLoCv+kxbT8pcW5d/+6Yr7n0/wVVNHjuBN/ssv//3/TwGWbtrUzP7nzf0/WnVvP1Bf
if/1P+t/kl399VN/l13Zxt+8wHSoMvO51X7gI+P5e6+u7f/Ns03kWKiyXBp3dXRHf2/W1Yy/0XKL
7CpwTP7peyZ1vP8huzL0v1mG6eo6mi1fR3tl/T/prv5FZ2Shu0L4ZbhugPxLt1Fx/ZPOiFofLxh0
r6KxT2veplk3LsYQ39VJoDj9xe6bytnSl3GBNRjNo4x18GV4Swa8wL4ZAu3/9oLY1Ab/ox6LKzJ1
3aYW1kVXZvHF/PMVzXEdl+RhVJvGbL/o+4kvLXA/eQmFexgyFQYMAt+z1fwqjkszql9BDtOHEa/c
oQ9/6pakvOTB0Kwk9L1W5I9N0lOMDXXypFUnH6XF7SwFghekthQiIvX1SVUh7ymfr338sBDXc2vq
CZOT59i7Rsp+jz/ADpt4SW5pde82S9PejL6znKzKicgmEY8qzyN/qR8rcOJJNMuFdOV+U+WVSRDU
4p//4Sn7L5YQx/RWTdo/1iEHdsDk4PEQ8E2xRvzLd1RZ9mCQnuUQH1RiQEh71A0Wsy3tT9s599pz
btGLMFXaXeyr3VSYePyEyyhaceBzg/lpNChj4CTzYXG+XCoybERBhkYp3AdMUwgANB1xj0lyVFlc
pdAeXdS8fVbtBt/Z5bJ7pehp2UKMYxqLEXoNGNb8zgBkZj53K/6v3vX+LJR5rXoLCwxPtGFcDVsp
J2q44G5HWuwpm0etbld26OGJ2uWwnetfutA/Cukf4uKX5w3+7RizC4k1np6JcnJjPPGUTfZNMoVm
0mAA8sSBYnV25uwRP1co1AJ4tiA8mhuT9FctYYxEhONV76OCyEqsTEYjvIgVfHVg+zcIBhRuGxKe
BrTvnUlfY+B0adQAm21po372OXpkjmeHjp9eQPK/hiq5r2ZrRK0FHeM4riIgeDnB0P0ai3kOZYzv
ol102uKGllOgdIwwcZZbufa/SePiZkCQudkySLqy26bnnt01XgVqnJe6SZwEtNKMx7jI1JvCQbuB
Yr+X7rdwJxuZgAWsV86A1dO1Gbt75Nxscebeq63s2aJyhiTOmCjGwA7LArkfsOKpp+ImLBGOeErd
ddaicVi37bscVEF3a2vfFAmkCjffQuV/O/Y4meJhM9Xm8OqTSUlhAin19S1K7S94PMC6ORNbFAQU
BRp0Z8dQiPVCpynBi1NBZ1Xpow8bg9dg9VSwxmW42HBENO7wPI7G3sXDUiFj22uOQdJ0cK7iVZPi
/ta6/kkfpuPAIOa61YvKrDNs1hVUmoT8MtMh+D+ha3BoyenBJIIE0UpxRPMwndRwznONtrlxfkkq
gX4GPnQYP3XjgFKqh6Oma1HQncG5jAgVi5GI207dHGbZRn932+x5lZW7VM+KpU9PMZC3burnJAi+
4bilgdQ8K0SYVYJ8zzLKbRyJ+QKYVpN3ghsIeYvGqLHAn3t9+9X0oAJ0uqzhqt3ZrIzlgBqFzko6
gnF7FZy4YqHaA73gbPW/+qkOoIK1J5fr3vJ9rJHy6Ugv6loQlcRPfqAm6v28SzByw33nrViCeVsJ
QMxSNi/9xJRa8wTREkBgD09fYXfPVYUXx5pS0pbHve8YUbNkM2e0+FH6xJ5lPEpxfFfQPDZZuGa1
atu6pCdM9CRw4L9trfp3gLzpmEwAZzHzX97cx6WHYowU6yyACe+PeT96tJhT7p0bGP8bhEJufO1L
C35q9u7LFIwLnBD1YnWdBv87qdAgLLR1Ec+DNaCm3GAuD7mR3yeatcPqBgWWXehUdqCbqNPB1NSp
+i5VxdPIqoUyxNv2wEw7bk+Cm2PZlY6gq22m+VU9SM/oTyiOLNZgTJxiRssKnReVo3rlRjV7I9WJ
q5a4FB9N+2JnsXu104XBNr+I4KtWNw50u+houuQkp+8AfXnUVfbGvnDSRKsx4pekniZXD6ke2CHe
T9eUN7qMP32NiWCAAepNIDL7sRndVZ6Tb5TlkpSLcTHAVIpOb6qiJgHPqKjTWjIKMoUaSeH4rNPx
tV38AqLN8qluQsPpLU04dgvzXJnRZNptVLETtpuHc7eWN4OJAp0Bg00M3j7nwsWdetK9qJ4Ya0BR
n0cIu/V8yH1CGm2DGq6+mu+IvELJ6DLbLRI2avwwksFekw5piTfJiAZ8tNQc9ZlEgJwMIDsx1rLK
8lGNZuNBrtUPDt/mWgXHqjnjdbLie8vJkfMWNxoIHd18dB0MpnU05x7qskZe64pXOo4pVJAIboc1
LclpWAAAUcQeGYiIKsP4cAubTRxXays0Olnk/WT49SlfOlre7Pazn1bW4kKDxmc9Fq/YZ46+0xIe
WA57LjCN8oued6+eX+37WtC4Uk5XsnHfktj8SnPTgUPDgQxnGkkXpChb/GwPifSqTeKZbHiAuSpK
pP5ozXkdIZWSXEd1SlrrNrVwrCCXpxBvvlFrS7g+Ga983ddaEfM/9XqkZu/WrPOD1WE67qpcALmJ
B52mLQqwi/fCvLELbMICK4UJQSeWEQ4eVbc0TLrf4GltMb4Ole/C5+Z3hC5coQERbPrQZzlK38LR
mghogqQ1ccMfTRm8od6oF8e6X3d71Hh/PM24wa3NZcjfbo0z0+itq5lTFxM0c7FLrPIupnFJz1nt
saev1RtYTsy5+YMY6C5oF2DaajVJCUqzicYrnCf04tc0GwF8c2j9pDigJ/zdD+UdE/LDMOukmWLj
8bLmoNf13m9NRl5ogIZ0AdCXE/z/u12dsaKduyJ71xYUCKKg7JSeOTV2p0lfHkiaPThB9tCMqEhn
dBYRw+JRxVxfmuXbPBXsmHI/Zk3AZpn9zloohm4RxJPAmvGE7obqpZ3y+yGDhqxE/1wY2ftCFtjJ
dHMzqmF7UDNAIU+gwe3LpHu/S4F8r8BQOONo28RrLUOjnD/KttJD6uXYU1Mj6huM1CY9TDNrkSdH
DAr5zu9s8npmtMo60dhieexHKjeKHgc1JqLPpnwrdZctsX1JkxTiy1nQlTTkqtcuZaRGpl159NJQ
E161V66GuMnHkuu3B2IU7Mndicirq68uoAunVI2/oxWbOXh4csssiMxOvij6RQ8aepKNIYOnkiyH
I/REX2J/tJ0ZtlSn02hISfhy5K1HSkNZY35HdPvsF9CVAVT+aIj0YKXafWcSF4HeBlm+kVqsKA7t
83V28cWYIux57gx5bmgOAjGRZzdgD5md4ND05uMy6M/lSJBDbEx0nxqnsujPxTywRnUee5V4klSX
DxRseCqfoUW5TdlaiDrQr4E4ngSscdz2cXFsLbphHQwHInP3+VQyb9DcW9L0RR84cUoPPk0Vm4Vw
8DaD+0hXpFIvj7S8yLAPynw/UBDudoghGqu3uR68ty66yV5LenwHtEdQY7upwJm3/qDutGQhI8Gj
hZcaBYrOTeOWjvRbOJQPu7aXTSLKo52aZw84xwKoAIgtQkX5bDQNME+NLIAZqbCCtf40e+tNI7xl
m8l2rc+NQ+yY/Q4zO3O91kWYvNfWbcsFia7T2LxaYnymOeyPo6jM62IeytrMr1j5etpwMiPejbML
8ld+2oBhENiBc6BEHBt8X7+y6N8MabkWn6TmZvgDHjJGMdveqeGkORRLVDWucaSv3jl0NuELN32y
yB0J4sWhDkhsmIDTGRxIKOwrGq2WHBmGW9tUBb8FJGKe8JeNBTw1/PW3SW4TugoGHYSYbzYymo2b
akY4O8Zp9YqghOwPLXVtprZb7OVAPABVaE2LbgtSrfXNs3bshPtS5EPojM7F4uk9Ow0MrLuEWZJk
p2ou8qgwr2qa6aWoQHuw29ORU4d5euo889Eg1TCanG8YpLNRJsVZN/1h0+rNCrmGNG8jObDPcPw8
cSWRxkNBcVxGb2E2tqETJH7oqObRGTJtp8dA9ZRWP1n9UXfJ6RJ4b7a1kd2omn77MkctrRklkqPO
4jfbVAlMz7NFSW5CHgk5CexWmlnzFRbpB4tAfjb13N2nCqPFwri31XqvgJBjn9Sl51FChYHHncjH
VnH9riWccHKHIqQ83s29xS48L2QeVWfqxx6Cmp100ANOxVPzPnBf105lErk8hFl730CpKZzqNgjg
BVqiJ/REvyltZDB5+TYYUDlyxP5LyoAPOg3wnPmfSY0fnX+2xCRGflx/T7Z6MOw+i1rf3ZeucaDW
9Q8dj+9GXI+0cPVh2yYULE38+QMNb13nPyjjRQek3KiBCj/XPMHYVLDg2bqUyANT54dIeIgdr7BC
NVd/pO6qnYlWBWzLI1lDJAwm07GbfOcwWjj3Of9X2EDPddXeTaD7YZGU2JismowA0rPcSbxWhLjd
CnxXnKhJl4ZBWQhP2hnwWLbSeHDGX2o0Ppuc+y0VMnHqa0+ywQtd0lUMD9v9bpv8ObPmR6KrGHsN
xHe0fgY6H2IoF4MTLuCzr9N1rL2ubQ7RAKlIZCdfOSVPB8xPWCgN4mAQUiS7GVafiy/W+vLnQpnB
frKmR6+YiXjzvngBgRNUjRYqYIUhKkoa6lw72odLBGKT4l3wegrCtW9KSetLOSQfSyn1rY+aDfXu
pzMYV8h2/bCG2PQl45T7VuIPPShV3NSux7bhfw9j10fK6p8kecBT7VK2U30ilXpJCBVZksE6NO1T
QVwo8OM+gWct5xXlpNwUJH8cMgip9Nm1kjEcbYaFUjxUMBqbANUwq0qFR4GC3waOnPCNarcIUg9r
zj92gD6/wwOn6whMM83g1crXe2sGUSC8LxUM6Y749nck1Jt5IDlQq/wD6EV/YDNZxd8h7Wc5U05Q
nIv40GXnLGioPAt4Y9Eh0XSjsfeSm7U+o82IxgwVF5O/9TZJ5Z20ldGsWLKbCv49dpn9olEVOUhG
eVWlF9w6qvs1tA6WLyIBQgSAHIFl9taID8E2iurYZeAe/AP8fXttJpTjfr7v0CFvCpL69zOVFXVP
lDvOIOBq5COF5ZEcQyM6tHHyyU6GDmpEF10k1NragAqOhaJJyw5ZV9V7eEHYYiZqLx2qqGbW29aw
UJ7FWCWpwWg5ZnKYGt5VXT3XvZGcPTMyg4R4RreG/hRgHzbnndyYETKa3i07bM/TWh+JXCPGgAUN
q/qx7nM6zwPSWIL41SzVa5do+Dyc4NUjZe9gJoPYDALiylyyr96ENkJ7veXUUx9w+K/q3BzLWptm
5x9jnsRhRz6Jvu/j/E++LCMubAto3ScjQgbBW2ZFZaFfY0TAOexniY+Pzjh5TYbpRJme3HJE3AX5
MwE+4zPwDg2DTqQjF1uy+h012GZ4djShDv2C+n1J3tPSRAc82fVpznMSftDecrrBEIUcIcXpHYka
H52o9FDnYxnIdQjjlcNJbzFOON3yvIDr0x3X7EAw1+Zi2o7bpdibagGsyps2mi8oXM7OgI4C7xxR
Cz6JCl15a9u2hzKk7skLim+NYMwOtV7+bkqek2zuXwm4aickm5S87aYZLKCxkTzVjbl6KJ35orke
7sZfZjb/anze7sYk3Ssb/YOo0YTN+XIifUHcUyy/EwGaLTVpv2TdbH20wXbq7msyuxwteBwQDz3Y
fvNe+xyNmyIgBs2B8cbWB6XSzCd7Jp8PjWm77Mn6hqLPaTHMW/x03Q37rmDtEU6kAUeiJXYOdkwG
nC/kJyVx6b73/SVM4Pba1TNI+9enLbBq2It/clFXIHxz+E4KciW8bol3PpxqY8nmfKckdeTTnPwW
vFSQgd6DR2wL1kdGMi84llN8m1Up2kuz/8MMRgpRwZNm00NAJIPtn7AEXtkpOor0zJfWZn328ldi
OmTrfqBeeWqByDAlw8Ebd00L7NfCw3NImvZGzS6ZLe1WowZ+Q9IbyvGDIMDYMVFFmjwCqwD0qHVu
QqwNq1Rlc8q3AvYa1eQxr4jc+8S3JwWjuqZwmyrNBQeMEUQwt1X4XRlE4+631RFQ1ih3aySUVwnO
SCrrvz2TmGVDF1HmNXQyTqyFpZWTN4gEgaThB0uzX9KgOgQorM8dsNo2jjm3j7q0GXERBdjmfmwl
Z5CkCEtRgndhq3ONCThAehmTxvRt2gMJFIxq28kwvDBwIBpdJCayIBwQZxF81CB47Eu0PRxpcNhF
HkjhdRnt8q7mHtlyHXgZDpA9puSSegTEcNC5uBz2N00+5Vtaw/d1P1YbpxhfAp/yFEPMjxpN5qJN
bktmgG0QIPEwrPFY2jxRteV/JU3+azbl6sQpb3ELoBlolXfM1s9uERykasV+sBTsZXFB1oDnboVl
MLQwKwGJKvSo5ElVQh45BnTRGlbmkLZH+gsi3J5zlx2HJtEi9cCvF+2co2bGZxQj4AwY6tZ3q81V
DFeI1bbiZUH0Jc+myTHWgokwey/Y4iFGpKrDAtb5GvdSG1vf1BGUMOlZag+HUO+lljPNTVYTzon/
goLzWZCHVjiFBQzXyD37h67N31NiR9K/151VqT8P4lBLnZ5GQpMhdalxtAlZHXPA10TVV3cdMmbR
ESzOvJok003PHrlB91nhv/SpXxgObkV30YrtdgZHrpzS6LR0bADp9G0c89uGBoe8Th78iYvuF0DB
Ica43CX6hrqdb/jzKOFx9fzuxtdKEyuZqE+lVcIoc89Tuj+iRk+H/ai/ow1epWlO8KS4rDFR016I
rNzjBEU/mtsGY/jrgj4cNTXjjAzKJ9KYEJvG6Z8Bc97Wy71rhcJ2ErTl1o5CKb7Ev+M6aKNyQpJP
BBuPBIhH3BvPjYcjeGzrD4Mdb+NBiFg1qpdFFESxxbeTTot4h8wirxtEO4miisiCzUU1t1rpiJG2
ax12IJj00DbMix87Hnz0FO/kYvCeOfcc9YdV4XsdTcyeCza60usuVUH0mtmWJ1redaCjFV+d8H/X
2DrKyhMg3TbR4xqS+hR72mIfancsifaYx6jn3iCutgG6hIMjg1rxMkUd1+eQxN7dhHSWfHbGripF
dkXykyABlOhjKkBZH5BPl3iUvWW4KB9VG02pj7Y2jDwu3muM7hxfVRa5JYWtuAwDy+fRN5P3NkAa
29flO00RDnsu3nY8mAtXPHQ7LBwnT4xH+5nO1pIpnDnbdFLik02XrVA6kZCQQ0LNK/SLr6K6cDQl
qSlDvtZlD2bQ+RHVyu02KJHnlRhIqCRg1M3db0zClAMP20I3xkjT5nd0p7vW9jAmohxGsDjv5Qht
nw7Gu2uwAZQBtlRpORyhKDDWvSDYtm1rbOI2/oT/yvaL0A+Yp5CHMnCldqpFc9Yc2fgKynVZakE9
grkAOqc5QVsYK6ndRjFAspSn23ijmmqLk90V3rtWpMA4q1+lcJ5b12O9y1xEqBRU8ueejDJ/tThF
mPYb/eA0yPZjjfWfOpup58rMJ330nhqXDYLKA8sJdjkebbfJdyxhMuKEftKWqdmQa/drlBgr7My5
thlABImq96CMJTYjfijubsnQecvpN4ctoo6ytOlln6nFxoPGUaR/YvUxcTbhTOtGAJzAWosSvYw2
a+ta64epYXM1Jw66TdlhcdSwoPvncnIfBuhdBBX2rsywxjDFa0SkF/omeYjrnLXXj8REQ6KU3ofb
uLeCbDt2Q3KMpX5xlhhdQSBQrLbo/oDBOIpKdWMRQ0sPPIOvu2uAe4leSYEUU+13qUoiGxZOhn0P
sOYjVcgJyd8Qh/ig7Eawh6OUzavme/CxWaYs7ZawvqyR7r+UwLthLH8FAANGD4lAA6OxMTr/LrNs
Qjxlo8K2RnSdIzL1sUxD5Pka2yIDl2YWO6+c9k3KPFMZHZOsQYA7FjtSzNm9531sDsckSWH+cGN0
HJh1enI2es5NSd0Cq5qOSWdGKaIC6ztonIuqp5NecM9FtqzZxij6prxYhXfN3ucgJDERHw6F4EIh
JEhEUIwHxSWJq3I3bgEfAZdS/TuuEm83KfmOff69Q2O/bWdhbExkGhr7y0LQUugHIHsZcLi/HAhy
pQllwfBqxf6NnVVV5LTdWlLwuAhSQ915prMSAbYFuOgNalmNrxuzRL4pJ84mpME9SUX2Ey4tN5FX
xP5fti73rBjfP0tOKuINQPQYja2HsUX6mKz7pxWeH9z6Ek+IdYhUfpfGeHSC6VZosC+t+UQgNNEN
Gj+LnT8KHjwFYeOZ4kip9lthMusr7VIR5k6Q0XmFiDesX2xHEpbXGrEgN7CTOkcJxLjEOmjIOWd6
MNDpSUJt/Z2bLflmaoOdpmOS7jwbsKRtdkRYNYcY5X7Y1TXZvnpzmCfRh01hXTHwr00WJDhU3rnR
rWyjHsGpviRpVQxRvLVt8KuOhy/UerdtgVBGr+o3zeFR7lcYH2/jw+JwRjMC4B8nQFfW582LThKE
M0I+ZaX/e9Y8BNh96wLALCU0TX1DM/JTVyL3n9Ox3ldTiU2dKunGrd+RK1iXieiTakXInEpH2cs9
EQOBhLMGDN3jHuRh/8U4sLFkdqutv08TkBlS0HTdxQuZHeW8ExWgdz8kW+l1kV5mnDFM9djRQsYj
W9K8rupTWpEa6NI+x+YTX0nDY06txHMzxgRyjQ4aQE/bjNb8oRC/B6kI8IzSx2YpC8+XTZZDZsCA
lgAFqiNMzQCu75zh4jQT4yNQdingDAj+p8UbQwFKydQnz6qDRBvErjF5x5M+Xni1R1hto90DxtUh
4MZz3y5PzqBFBAnkxApQ80x2csRQfcgd7bmm0x0JlWdHDUqF0eTwgALNeJrZpiCEiQW1iR4se1f+
9Tcaa//xlz//AmPYtxPT6+vTVRDJDCNF261n6UWZD62uVOiTsj4ZpCR6jX6FC7yarZmQfcOBKob7
SlUAANAhqEBMBzHgk8BMBHd9+/O3DvVzU3xJwFDPa7X93Grp02xyGG2IQtj6VU8NWjxjhMXJzc5B
lwnNi6/YxIMje/zWjpt+n+S687hIVpqBw8GNW43DeWzoix37OyTy9cbuIYlIcSQPY5y7eyPBKJ6Y
LJq5q++Mugkwa2fWs/o22LfsoJXPs6vu/Ri2S0eKf6dZgq7LbLSIgkN0Rx8aBQ5zfVTsu6Rv0HmI
ctVw6HNKGNREml79KtBvsiT3zm71v0k6j+W2mTWIPhGqMAgDYCuSYBaTojco6ZeFnAYZT38PfDeq
ku2yAsGZL3Sf/gooMPdRmnIgYfZYCTdr12irTX+eibnCCf2bBeKjq5Yodsucz9rSZHeZvXIiI9mX
6EZ31Wj2ByG5VRerq04liReIhr1RTn1hZtYtRWadF+6hy0ky5m1ZBvLWa506xamT7lFQ3zCQjk8k
koRngRH23WLO0AcaueujhTS/Ao1KrhOvo+ze6rwMf4caRqSdnRwYcvdhQUHHZLlyfB4d0MbMfibt
5MbfpYgPY6RFx38fqrSx/ZzMxae+79qXDB/OXrp9tPr3KUprng893v/7DC64XHd9gTona4iNrMfb
PJXiJdSwFSuRxad/n2YLdbhPE2P771NAxdNGtGI/NxL7eTPBbk+DkkuPcrCetIToaP7s3wdmN2Zv
5fsqYrNRLa99aJf6ZWAM1QUen0UZLrt5fFgiiU5j3LIwC2S6aW0HG5sTmM//PiwCRsHG96uoqr9V
nO3C0NHu9ZSw3g21Y2ykxVVOyJDxYkDWUeExZgZ+1rzGoky2VH6VynZuWg6ueKqDP7ie4YkAWn3i
g31EvrF3lODBzOAw02Se3XHQNlZM3GnIfPRh6tPwnwoSnghpN3ek0/nREMTfBMV80NHkjkNJFwC5
1Or/q13x17KYSS6/St4Pzr6681j1oPt7n2kTznUnfORGEDxSd/Z1FkSPIsfHbnmoI92M6XYe0r7Z
iw4CoLK+7VJTY6484GmK+3KvPL7av19mAeMD581Aur2Y0IcjEboxZMP8ppU3oglyZlRcI3VB3SRD
BoBd5Q1+FRKfEjl6srMq5MqGVuWM9M0vpufWTpuXVV2b1jt3UIIFlB1sRwaJrFticz3q4I1xLBaH
yp1/gwUWYABA8jMr/3VFGzwssCJSfjSwMv80VMdu0hP2F2nVzbKTZRmIn3Po6/oGTiG5xKZ7pv0G
u8LXRsuKVIrlIz80W+YAbigDNlt/I2Dxh9iD/KVr62mPl4FJFujIc9KXP1J442ME0aKwwOCyYbgc
x3py12eQ7tXfNHHL9yobPrwiSqa1NfCDWBIVbjrxY7Zlmx60onIO2aLwpsm9U4Bo5wom0ypPxuTU
TewSqJWyF3o4lpputW2LJd4jyhlBFu2pp+4DMqX+2g2BexVWsJjTfVsgXf2Ywn47NKQfdCAFLY9N
suuyOILhvmnM0FvPPaDHiMVaUSLAcayFYpXV4Wfiun7Pek2Hk9mjrMKIgRbM7kjZnRE+xPY32ED9
lHmx2CfxKN9apFu5kQElNljR6K7JYrnh2k2ssN8Mbjod9bB57dNuYmjxWvYVyX1UD1xG2GbN5RkY
MoBGDEjEs5E9xqZJLm1VdQez0wDWJhpDDcsZ9lmxxFrl+nSoWcTz48B/kqr8RHwTvpsJv1tqnQtz
xeIUs1x4HgUh6Hr7ylu6eQV1NrGRmM9Zo9VbPL3mpWz+q0oxYiZicK+14mzDAptiMisHUW/wGstX
Iwp3OqOYAy47tOVqOAF0OmjcUgif4vGERZAVW6TXe88kDK1w3VMYYGFlz90fzQF/75h6EYopBrdJ
g6JlNGg1KR+fPdVk1FadtUHmzdnTue81x9TO0rD7GZ6evxg2qJC4Ds4OHpV4tDOguWH0BMUlfq5z
LcYPG3ZPqZPLU1bnwQr5Fh+mQTI16DWf8FVmQAgszv8+mFim18pKzSdvaMytDlrF723Vf8bzeJg1
JEN2SOCNAyjEFXr7Pk3Ed3Ei/ibppsvra4dWb484GRSPMnArxJqz+OQfswZiGL2X+RwH7t9Amdob
GX5////Au6n7E8p0PKs0Xw8E9R4rHrNT6pJn58bG62SwE2XfnR5cNM9XeB9nN2RkUnT2scTQCO5S
sEmHD4WtqYKtLQObE8vxC9Y1xwWKtY+EToza1KCkNLNwZwpgvgb41zDl/aPSPvIhRDQvHaUspHJb
+5HjUSAZuM7hkG+y6qpzAX8LwEjC1Niyia/aMZ1b4pTgL7KDg+06ZBn0Rniuuy56BFogVmFzM81Q
XZyQA1yXPpQfzR6NC6Ala+Po3rCzejBJPaJIguMOMrTtY2c/HK21H0XWwvuH9b7ulAXPtp1eR6fB
kgnL9DAVNhnbTXSY7EZeBdnorqb2ReLa8L+hogm38ZXXpX5QEu/R6FW3zSbeJJ4cxTMIhRVhPwbi
D8wx1WQxbzQBKLVxmt3Voo0MLTUs06kI7Cu5B1UHUqjLcs0fFSvHRgGgDUOMClgCSj/rQuvqDeZN
lYT1EkAYvmtQM+qAHGp7isCxTpp9QjIersZqbPaz4fAf2e5LmRef+pCUWxU3tGwyCRnScRgPY17s
IZgHN7zmb2HfZLsx6bcIVYvrgHukwujxMGoHhh5XozeMgl1IPL23/HaMqTdYj5Cw2nXMq+vJoLkd
JoBBmu0DA4k+U8yGTsphboXeeAMQiBgQPMYxGboDF2VygpavraI2PTYiGw7YU7JzYnErq8TZs1v+
A6jAvsmIhULaup9WgTqlb6Df4dy8u3faowZxqg7hfnlva4umFmVq4YO/qg+ITKacjKvxxcyU2A9N
c1BMu9d9oQeortBJVgrpjyM0EkLT9oE9qDhKbTSZi+k9Rbrbw2pb9i+UoUnP+0tBlbbr+AYggrxX
Z2RGbPTVzUlpiO3Ubo5lVGB1KsRjxp38FuKXsvsGtmBGSkAZFu8GRLx9VNni0gp4Bvk4dGv8J82N
J8rYzyN5SY78qKjm/8zVj7DQRdT56Ppg5lmEZmW8wZDVXlxGbjwdlBJd4+4r1cZbvGhgzKesONUz
8CUyPeJnGI9zIapbaCUupx87ED2cmcm0qeEPDdoDMJruNtSjD105DuNUfJ808n8VV+aRHeq00azp
T8DQzM85cA81iANPc0CDB5lz9lqNSp61WzVO3ZnOgDSExvmvJSLgWbGgSAq4d2OIuyXS5w1rIu5p
wdIo0xZakKZ8RxrbOE/CXaTFz4C4o4tCfkqPZbZ+KMPmFijMx4Ciz7WVMtTn+Np1mE44d+m5glG6
W821nmddibMbu+MdW00U92+BgSrradbU8DxKmO+uCBJici2c6J3YN2biXbyhKF7IKzxLfQrQEcxQ
UUr2FtIU7F+G4DbUo+HjfnWQPHNX2qJB41KY2nEEYyV6ZmJDb/aXtrGn9T/sVtFgLGMmCmTMGBvf
GLqPRAPL0dfwEDWlEw5X1Bt4sJc+SopNMMdyNTimefVmOHlRMhqHYMSgCYJdPbFyTi+t5p4RQeKd
71vz0LrwJ+ZofNcSGismoCzIR64A8orNwCN7RWrufuq50ptxetQThMV2nLxDjsHoJqrKTwGDPyif
/FTSXbMLiEBWHLsJlaIxBwKdeJw+z4HOIa/s9jh0cOQdkfDnTfVCrAYOtPgY5VPOS62YCDbxNnHF
lxdM+TEbBsyMc96/4Ojbmg1Drs42krsI0i9dueYmbEih1hsUh0xcAB05EWSRBczTeQX+hMhsSSiE
nFR4rBZtjwJsgn+so8FtQuauoNRK3r/1IxuwJulRFX/Mo/b1z/iA3VdfzYh3eTYS3oag0w7EiHKx
tP18EMqaV0aV0tznrfZMDDemZpGtuWcW6dBy1nssEiPW989dvTgqQh2N8iiLrYmELRnD/cC9f+yj
PvGbWpwjy5z+5IApFfk8nIeBd51i7WG4VvUp88g+whVnLR+XL7rp3MMaoWxoIt1pUqHf45b1Y9yq
/3K+1X1r5voukcjEh6pctrCMb9n0oJLpuk9AF3vY5SwqLX8MmEU0eid2CWGdTsJgrPG8s+Ad0g3z
nvzLAvT88EgW/hsL7ulkLxAhttntphluA8Jc33SH6qihYJIs8sCv2ecIdeI5VsY7o/a/bqajThgc
m5HJwTKS4kWPxQcSivDcM+ls9LnfjO2kbXqi8CLE3yyTm/QOsVU9kdJT7sG4PwjFKZ/DITx0NsyL
VoNpAOlkevMWgT6GDopHlpn09ohBHBcDnEbqSW8eTLXcQUuLr3nU91lSJzhCta3R2iz2beebYDjs
4pXxUDG/1H4w7oFM8lvuhIKrW2L/rsVzKDk8min6wjHj+ZbllpR9YQGMITO3GbMFxFGcVETjADLQ
kqbfGfgwSOoLUYzMst17NDx+g4UOlL09bv49XRbAnyeTi+EUGkyfS7ohuo6RVDXwJKFDeTFFGObh
NV3GuP8GV7zvQJ0daP1BIphx9Gj/MR6H2fWtHB9uqcWMHC1Lv2RVDJUicc+ZHKdt2o3GxuYd4kOD
/q5EZe6rrpa7PKvuaTCVZ4oJiqtIAgknUcJtlTyCMeXXFVbV8qrL5FQO42G0sJZhtndusQAgO1vy
BATI9h2NnYeF2zwiWOwhlXYJIw/TJEPmF61R6aZHD+PVNWlyi6tcdQ4pT1Ap1gJBlmE5xYsVoItq
9BJ2Wopd2wulpMZC6UK9U7bh+CF6horpAZCnc4RnI3fIYXrmA9qPl4BWsuwoYi+aFijys/AAWszd
6BPy0rAW3wxEFoEKE3xL1VRCeq9uVRoJ5mZevvl3ZDqFV+/FMPdc2wEvQxYFl6nP4cYUxtUje5Zc
k2XVU5EhkhEl7xYueiRrIce5UUAGLNszYTS7mFKb2ZIlfKNh6GP1BZXOP95yG6CRZdAdT+NX1FQj
hu649MeK6Po6fEmF2ieZLU8az96ha6wdPbd+Fn1wDPo4vU8GRwoSkmdzsRDjRNd8Le7dW0+V/LRY
fx8Di1SHK3rTZcmHO8Ae62D4a0U6b9KyIEbEWJbQSMspY5GarefYa07oNJ3rLGEMG518YUAXnQyb
MlpE1lbWmgEQEmnHv+OlllTumXEeU5MuPXb0O49qu3IY2/rCmAivWyTYJtsrX2mJ7bdQdZq5cg9C
R/gSjvSwYUrPR9j7s0oXvoZNsHJL6n06/kyROV4zFW0Zis5ro3GsC1fgR9HbNwyeGSN61a87xwv9
kkZ4gyCAKMO4NHH02r0v1Www33YM/9/jOpn1vMG8HJ5TR/24ffVg71CdiMvINqmLAV/F8a1Q2d/Y
04JDksXmdkB7QoXMpFLYrIcs/D5+C5l/19QTa9nR3Qza0OyqmFcxTstpbYC9QWYivHXSevSIMclt
mM0UZVXg43Uww6S44DUefTPWQ/zXqEIYa30ZAVs3s0iDXRUVANLaXp7MNkOq04zs04R5x4PNw4rt
mReLtHaIEqx9QB2w99CN+JCarb3tWjzmTqDyZ3cotjojxJtkayyHivTc7i4h0WxFx5Kv4bl+A8Rd
MuEeXO3MhJNlbTqNL7bJEdW5Fl5hSFVZ6r33gdP53qg+3Lq5T2Orbz2TwQfIJ5Y7RDODjMmD/+QA
dS908nvWoAZg1upw4GjXEDjEYcqDx8izhLlxXGkdiyXDTi7Snl+DwcVVh/DsqtVwI+WR8uwt1PM3
hhzZNbbj3E9BOXklqkXCVA8BQW8b4ZXvqjqS2gy5yCliX2IDI1urQiNuuKdIcGZ6bk4aj2byU2nj
n6kc051WILgeCHCCb4O7bKgWcsz3iMTe7yVZBnEXFWf1rJLuvzpjgN7mg1+HizKkYHrduw64jUzV
aH8YiWi5BR8psp6BG+3VnDPZhif4pAcGw1OVZgfsL3sZJB+NPlprldi2P+QFZgoefhw3nuFiU0cu
sJkV0YnGPD6XMJpmmRTwqyPkveQT+UUkfP3DRtq0I3Vh61qDvg4qtOMNOnmvNb/FHBIUFLvXcPY+
B7emklAo+FtWqyN1qa05BAyrtj20/THTtbNVksc59NpXyDPyZPH232MLeI/xcrEzzN+zLL4Y2EiU
cLd1FkOvEfq2XpToSXKbWvrepp0af3amJaC9uDqVPR2Zmv7pikb3jTncWWLeI8054V3qYDPqB7YL
5S3Ti4qEc+wrSS21p7mlZc1jukHVVdV7YOgHmBUg+wvt0ce6sZ8czgHbqx8icsbtnLWRn3CzU7IM
b6hq2bShnEMU3Md8dQ6PMe0fPWvbVRhYpzkU19qwW7+LMslad1T4fwqsX9Kytj1jlE29r3IduoKZ
XbQ8wYTGdyd1Ew8ZkDwxVNaqr7ZIcOTWLLQTPn/G62WOrDO/kYdHaEb3E+oAcWNdOBtgZ2hm+q1G
O/okA6ouDXxM4gYfkys3Fo8m5yqLUyfP4qfUHpmYtihIdCUBxlc9h05Z7JqgyzBm2tJXSHzKmUSd
AP1lhqpryrrdZM2vIXJW7PCMB0DigdSgFAg8Bju40KpNQRww+xe2klhlj4Uh3+LC/eOGYDaGBsSo
Av8PNyD1vTrOLl2P1QtRVOjUPBKhuSuS8zxBjGFa/yvFTCGdCYPFcIxaIAaAYjQhKC8QHQBiYtqd
RzFoxIV00Z/GkzdVEVScs6YNwXXRiyOhLN103YSAEuG28zgVxsGavegJ5UEFIxuGXQ8Glu4yrIiP
j6EXao39Nabv+YI5Ai+8NYmcWydYK3oTijbJaDbfRfKcuEDhsFDTIHUdjgj00m3NQA6dFkU+fz6B
1V13k9MCtEAOguqAvWDyreuwJvgPTB8ZHqPNoyx97ndmaDPyr7o5T1kgd0LalyFzF/w0nhRvdGHR
IAMu2CVg8frRdXZ/WgsMtKb8GpqcJHllW0+qY61uo+HZ2+WqaFt4xHQm1IIvZjHCkyChoAGJ7oUU
jRGYrI3Cwtc3gOWzCcgFuYRjAE0/DS2I9d68hR685zduI+qq0EXr/Oux4rjRUdf1mLPXRjf87dSj
a416l+bqjnNjm6XtK6ikQ19bJwH1l+ydrWJ8x7ko6w3jiwGo23A09YTteqc/MOTcPM5FFMcwBY1g
PeO2Ru3BEryuC7LoEVi68hay52TsPjzlc3+fSvesV/1tOSaigTLLBZYN+wvtyTCvhyFUG0fKOymA
2KBYD8ZdTnfKxh3R3AexP8JP6/6nWP6k89o/ZDj+9ApNnqjqP8jhAAXN3jO9F7pcordbVd1LKJFP
nW6dWuIQ0iKveREnZOdmco0Re41W/dCRI/e6UW44FNdUQfnGzQfS8oTzKqM22kt8dAi9EPkEiPAi
3cqRdVr+HMPQNmGNqRGqRRhEP1rrBdtEJeAmWC7aXupbYfMuO8/Gr9AcxlqtvYjtHBdLbBl/KsTk
mSQNMqd25ueh2a7165yRvFduxkZtHZIzR1ve9QrRlT2ab7g/53WtA6fTHO8/gUdmiJMP4EKniC58
eT7stTIJvnKG7Kr3AC+SufpbtsxIO805yQTvYlvcrSJ94CW/AQoazGtlVfWBVoI/CAc8aal6LwIC
40rBiwjGHOjgBo7ft8a5BqhUfdc9hu3l4X0ydUSKiGIz8afGO20kNIYdjwfnXYwWsP1ShQOMEvkf
uusJ/UeA1ygZPkgde0bHc4t18mFj+4QaEggI4jVgbHtLa/fN3Hu7RHAet2G7SlHwm3ZdPhVSHEqc
KoYd/GrUdG7eXMKswMtavA+2xaVq49424xa7THVVIH3zsv1rBAbNJFNnqjQzh2gFL/9GD/LXpEgT
LgZX3VpPxuyX2h9jKv7Gre1sAoyzakb2HM0T76fEt8gciJKKtbigR4qBXY9I3kuHbNGGiM42/Bhm
bHG08AxwlbZtY/y1ia18riQIlIfQdhj0qyNQbOCvMONb864s470GhVAgjGFT5qzckeVR1CCiM3hy
mMlvguUynVgXN33zm0zZFTHgm54v/Ss6TVA+nl8K6Hijy3iSKE0UobCB7MohnlRjhVX0d5mpax06
7y3jCi+ZmVK41apqHYlnxMYenPiz+sqwf3b5n9x19jX0gac86t/M7r840A/Msg9EAjxCrzZITUQs
KxV4Sp6oHW0BpPyoXMm6f3MzFlEofL7dJerAPGFtQrBjm7/27D417tD5boATOXPNfpMaebVC1DvR
wloZtuUObh1TnnBqWn8CHr1p0uDFyp1rMixJEwI1gdVRMzB8s10SZivvMCydYM1MSxL4sI4gJWJj
npaaDbEccM55Zw/5xUyz99YIUc7kf1CqEOwKyVQ4+p5X7tKBGntyx+lmT2H6VHUdUgAcSTM64IoO
LB+qnQjEETLvia0bTUhMRKvDRhYPClMCwlMLK/1bSdbnON7QE1XYWwTgduwonuRFVawfl4cFLwOJ
wOzZgk2T6NtBJM9xJ6dXBfUztLrnwnYOQaf5QCnPuAlyjdAOt3p31LTVZu8LR8OLndvNHiv2J9wr
QsVs5gK6gzZLZ5Y50CEjuNvMpti2lXHz0goHS3atOGPQQ3N8wG5ZxV05oKTnr9LCh1i36qEtzk71
rjXWHtgLupT5kdoP1bHNkDZXzIB9d0q1ZEmDf7eubcsTIRMSGY2d0cz75f9K0TEQ6JAQgszytQCt
UOvyiLKNMzNNnjFgvM/Tp4gAPJkVsggnuDPWTSZj7U7c7HrevGidt2N8Wa/nmWXW4ODACfzRyx9G
WfFY2OzHMdY9EeOGojQ+mFSFOzWKjS6nv94Sj1M4iyutftZpQcmnhRbcNZ9QJgEbMXxF5dpfrSTb
6nb8mndmeXLq+cHffLd9fqnLAoiQ5PmTNvkhHRgD1AeIipL4d0nzk6V9lh2XmiOQWI6qATNvaOe0
2c3a/DX5XR8M/yXd99wDhSsab5sXKQEhifxIzG0r0wz9MU7asbOuXU2t4kgmNugRAScemxQeQ6bT
F7Rd3e4tvdgMZvweRPpl9rBslHndrqb4adAcDf8UtgRup10sg08ylYaVWVujb8Ejy9Do6UOeH/Bs
s/usgMkxADqFbNCuADkQBE3fWjrseK05tBt2lHMdmWs3G49EHoX9aaiH72ih89YWBDV3SO4E6njr
FiYwWqpgZ7lBsescCNQuOyFNxD+pVgW+HKsdsBNnRXDjo+2HQ2XiIDTwR0L/I84hJkOLGLgFBW93
Fdop7Yt6/xuiw8EIupPC2oWcuQenZIYvyH4fCTO1rdRDkLllvasm9TCapliRYQyoP/9uK65ljvif
UDPo0LDJPOJWym1oK34/dVXdIN7j71r+ibNVKmjBqNFP2Qm2Ca/V030VaGJbm7J8MGIgp7gp5h+N
uCeDMdwXFDucyX2UX1yVTAe+DRJDKl29MlD8Jmdy+tEyaxfPVv85lHCeYosNwmR7MfIc4OSz7KbF
13Qdlv+VL3mng8/e00nMG0pueaw1zTxbLpYDE1jJZ5uhsFv+aVEHPznCiBfX+ze+Dyra1HjBv6FS
C925/o7Zzv77p106EdVpZd59MGixAMV4u6m21U1hNfz/P6neHCOpf1IbvmxAvPYVijiswZFsVElb
9CCtjy52+brkjYBPD18tjCMvbE1xz82A7sdfTWCjKBQB9JWepxutmCVGpx6vb/Bd6snWzqZnlvcY
13U2RCh8sJ0uVg74I5rfaSjVCoSUkOyA2w0zhXWpMYQ0de/mWpfZRAZszg7qQuvTcHmF8T7GHkNz
N2AZ2XoNdMrcZ54tPPmwRh7k3KzmHWRIF0AKE0CWKTt9bs6wNLHA62xjrZx3vuX0Z6ccdwH11Lpp
MH/MjgnUlIT0QQBjiKOX0unm/ZSnFUXb+xjUTFJIVYYlE6wruHVEkvVorQYIwAJbdB1b/3VNumFZ
RqpShNwlnFw0L6VbrmYEQEMReysdM481YuYZmJAJYbIPh2vdC0UqMSP2NbvY/lyC23waizssZDJJ
x7BFJK8l6zDOrE1Ys5BL4hAgYgV9q2r9liBzn6xygtvnUt+aFokjwIPmt4mozSOF4oBbi6gMCDr2
cazXsfR+ahTmT4HDipZ4U4DoHV++4NUolUXxJ8tXA00uVl+iJAIqzpl5poWB4Lm3tEfAMGEnYw9m
9wjLp+8gumM8Covy0mvFVjgYfrKyGH1Kbeh08BI8W4ZHYTvTdizau6GAiik9a/YR7uY+rIx779Jv
NOYlaaRCVi018hZ4ywr0nFiyLYQOAenMXkytors4MZUobsTy/DIZQZ/i0ZVkyBzTZMgOygS8h7rL
Rd31ZEphY+41mQ0Neb8XRu+XcZvv7JGA8S5kWgOsaNgK26WoCKIj07N+k+PUe4J/eZdw9P0a7//W
DPU/UBXYosdM/5Lh2lnNowWDdZywOjyZKYHqv9S4E4lAGDgaxpZI7ymZhBsculTZhKx0xko1JkgU
wgNRJLT1ltiE8DySQefoo85YBRffUtVKu8CDjGuLkIBta0T/KBuTb+A+R4gJyFCY6XPW9hyzaBFL
C7FUzo3/2uM5cNmzFA00fXLlnigTkzNJGZfMS35xMOAsSctkzXTxOODBPGEU/+jK6A0nFJvTlGZ+
0KE9ZC5B0I3V/JZ2s3hNtNQn9KPWsa2hxJhW0TB9hrMoYbu5uT95MQd62msr3c4YPaLtm82029Tg
nXcueH7K+4vBk0s6T+BtXERw3dL7FvXiE2JVr7kwahzP+uBK9/ZFUzU+NFrAzIv0lX42SNpxPUFU
gIOHaEKbl0DYF5eIbqz37RLM3QISKbB8xJDU14bSrUOua1Q6LnPrEizkWGN80Fx9n/SW2pNezfep
fjsPzy7MMIRLHulSCJ5I6mbq6KVjf5ws/UAZ1hIss+htEuGDADYF6lvVENBTzBu9I1hUZMnBHek3
W2v2m6Ynpsz+5X+jLdXnNW0v3G+DYmtM7CVWjTKNfBoksGxXWL+bHg4GFJ1Yt7ErZP7glsCuogjV
r9K3etxsDUElIaDKWLWB4zoJ5jPCPoJeGL/4tlP/Sh3La9l3vDRsbzfLxQP7iFq+J6xunPpDhKiu
o71hqjSYuDgTsYWyx0xeDi9yQsTXy/hTSxhpKFxtLNTWKqvdJ0NnasSEqtX0ilGDiX1vhtmS6jCs
dFnptKubJBTxvuxg0dotDSzpDhpdyUxGRsAbfciSNeE/MMm8KibBjiyrcMCFSJ/uxGH5J61f3GmY
QVk06X4UZ5PzBoJtsHYmHEC6pq3MzHWf+gn9tSjUBxCPa5CyHmqmYQ8/yV3GqjmEfI3pUT88xXVG
yFqEd3/qHOoxiy4yRmuyE1H2rPjtGubUo5zs1m4AhpPK827s39sQj1yVV+YGfyyT7QlLrjH3E2QH
WENGfUZ6mx6tyN02gqpJGwgUnFGXWmGRbgFQbzNixHbhdII5hmC9JwVvqrNoiz96S0z2vpR0KWwa
2V82fUEnB85MhDVGQWblvtcDvsZpS36nUjhYEmQ0oz5mx9Gu1G5ghEsZ3nLUHoLYPVgd8/5iSN7H
xe2Tmt2w090WFx4OjjVhz/xGmH6j6RYmGlzede2c+0XyI1OzADn0X0zyDJQvv1OfqrO/bN4ywOci
y2/IFamRJm76Ifk2OMNJqo5xYecY5JsUCYwesEIiEgLAGJ1k22dkJnBIrKrcvreiu0m7JKTKAlsq
Z8I5UmRVnBLZ5xwxKPLaM3d5DIIpu+Bi/SzKKYGCWsG1ns9l1GOLC+2/AXoVak3bxenLjs5y7P+m
NOmgOoEbon+MUWDiW81U+VXPfGvi1ZQJSVAZXS1Jk79m+CqdCtWCW185sTkpJRFMZVv60Wg+gF0d
8d0eqyUTO8lDY5t54pIkFiML3cBta5+zaOgRk840ezWY9KrhoOss9DurDOYyamyu7nZCDpiLrTOm
L+mY8WM4GQ94Xr9bkqD4QMlvYS33wo+ML0FvTc9Nys1qBLD+2eYq7A74RFsP85/IfhXQsHywMU5P
wi8M3NwGR8kUctwhUvzkfCCpZjyJ2vuoZfqTuRj/mWbKDdK0W63n/VpO+iELnBfTeqG2XzwuTAFH
pgGcS/RgyXsSyhwzuXdUvThIo34j7nlpO97C5lgvRoFEMyjgoxR7MrLLoP1jlZRjMYuLLL22dAZT
3K9c89frcIE6qSSGm+/KcmaNtJuBoyXCwkx7mE3lS0SeibOYjYYAVKlZpfdo64TMEqEuTG0uV733
0dQUMISDDp215WjdjnP9MGi904kGfyptndCO8hqFasmmv2UVzJE6IfMJIitxJmuve8HBDPSYvqW9
23O9DKL3mp1d3Om7ZXCwEuDiKQRPWtXekF5fLcYXi2UXtdw798OzldZXM0xf8OFyoRBn1HjVvrJH
cse9ZUMimU1OP1k63BS8+7YDX+NnnrYB8YgkFQgH2VC/GtKkTV6F+cqzHeXr/DBeAcw+1VxW0FRY
OAL2TucgqivzFWHfwBoivI+jNuyjQqJrd2+T9mpgCuFKnd5DkZQrc1b70raQt3gkVZoQvaDwp4AY
HDM76W71mbJNoejVnnOWuZj+Wbcg4hpP4QSAA5/BW1tZN9jsz1CYyZ5T7zlv3dgtP/Qg3faI4SDB
5VCuOlx4UfnRG8FfURCjVw4sP2TfYrs3mTs4CWYLc+vl5fusJ6uaW51EEaJJZbftXfMWzD5KVKL8
wAWD+e8X0Blr20TFqzBkOKNxlHH+wCUqkC2p8r1u6wtrmE8rDncY+/HUFN1/LlhF4jBoAiAzdjZP
1/8oO6/e1rE1Tf+VRl8PD5gDMD0XkpWDbVmON4RlWsw589fPs7gLdfoMZhrTwKk6e7tkilxc4Qtv
KCINpopV7IsYCDMgNBlSjAFEYgIvPKzHgmOychLPLfH8Q+qafI8unNPkR1t0YrIK6JDAboWtKA4V
6UdWAGaT87Nl02wzkTNkZumKvc4NWvyVTrdxUHvPkOVtGI9Yua7ErlIWkK1kPFryttvJ+q4d6y+0
QUq8ICgExZ3xSE+9YMqVEAMQ8Jb0rSxUywZQEsTAFxlI2gLI9MYeqbdHZnfRY7ZSGzCURamv8LXn
JKi/pzhdCUelpMwOEr2SJnLslZE4sGwc2h4l/OFF5Mb7TtFHUSmnwYMqAM3uaFnge700WyQg8X9Z
OZNya0ZYCzDjrkau9dg3OpgdUqbdwnjy8cCSkHsAQR9lfrNCDEHf4m9h7K0RRTrFb66NOX0ZllKs
TH2eGYgiFbb9iAgzPsMtzYUJz4WKpvYqlKVjZJuXxlLVh8ktOwpU4zomVtrIxexZlmGq0dFIwFr3
RS2E/gjw5ehkp5+kSmwATZluFZkzPmO2gFmnd1URCql9/RBAilv1Jly3UR0Q6uyNjSvne9+Rb7hs
SsfY5U4Ei79taa2V8MpdZfhGaXTVdgTucl0+K/U6rRppK1IOnTYWZqihusxIKFtj74/Qvwy73zUl
6kuhUa2MvnwEFOyvIFthMeYAiXQUNaHyZ21ix3U2kCc3xoAFj6pItyaISHNCezO11P76utFWOolj
jh72oqTOC8TAXY5jc9b5VgKtBswrRWINc9AlDTYUT0YLNDqJBjSXZIlUH6Ru9CrTKHyIOmmD5ky3
jzRDX4GZ+O5zjFodc3wn4npu63HVaGDyp/KMoDo2E/K1AGDELipbDxyLrzFShGsE8aLeoF+ABwUV
TQ05c/fJDCp/V/ndg4W6JyA1+bmlfZfkhD1osUM20O55TiHWEIpCarWVhzTZZMBRoLgXv7UBGS2U
G1jt/URU4QCqM3OT/pKRTmx13baD4rmrIoq8BlGXz8zYRB34ozTmhKcbhm9gDXaU2hNRHJlbVznb
LMNhbaRmD8EA+KU1wNgkmyMV0l8kHS/GUBn2WoBASA5tB9cKxHhogVehznsB6liO/LTvAQ7iN3n4
lgowGZjpUb32gcGEo7VWkcOnE6EItiVEAGt6i3SkH1BixzxR3UqFNZBFZcEimVAODaHGOWPzRIsT
W6amKTHNMT58So5Z9h4o+GL5DhJCsovxVxrvC+wlEH2JPidVfQ2U5k0J6dLYbGwmMiiUP5wnFHOf
G9mCtQdGGxBnSVHNsF9yXfuqVI1GEKaymwpLtyJO6HEMrPYkUfWdHX9RiYiXUkOqUJlDtj+nZpg+
0qVkGHfIu7Ro0NnTSqftgpf3e4jskooQfEofaeHgbrMYJEycZWdhwfgAjxpvO1M54SyTANuYngYd
eUm5GbdY+qYr2UFMxeV8zFtnA3s+hb2+aLMRZCpG34Dzqgcc9PRlgaVPodOmxVBo4uSp76p8kw1o
GzJZQ4GvzxGTHZ4hjJ+HLI4uVYNIqKWj7Vn4H01uQosQb6TVyMlTo33FekPeK9T5RzT/inGMwNvo
e9JoNGByaPsTiSdAlHfff2plmZy5QlSzoYZrjWp4DPJhFShxvi1dbTGQFQLdgj+RY/0u+SYlYedU
W/3eZa4cIc9uy0bTH3Uc11BiPnVBox0oPAVUMhENQdwsewEZe27RE14WYwYTW7gKxbn1a7s20Z9u
CIYqN15IvxTvQlD2QGsI8tA8REWhUwjcDDX7dfPsCB9dP/j6yVBTGxkQtAjwX2uBAxjpsoyyLzfq
rtBgsK0x4g9HCTCzRaXAQoH1qNvq3q7jH4RoMdOovpvUdokF1q4aXqYWhWHgODCCUZGQS+uQ+STi
qh/KqxZF+L7U0ASo3G3HBrLQqfXjrgWV3gCuDyxKJ9ChRdEG7puoK0USuB5ZwVfXyLt176DXgLn4
poICMUmUrqLBhKA4lj8KkFm6XyOKTcWwqZz4HSRbSmqkfsP1R6RGInjtWtBWkARBLVEg1QRBM0Qt
xNBFC5tjJzbJk2Uj0FYKsR5g+98w1jBvGkS4n+xgu9LZGXz51KKzk+lJtkywJ1jV6YnjmJQUERrk
G6frKPNdwKVpd0MVSNGg0gyZAjlF4Q2+g/B/MYVptNGnpEFVcYATk6jPEQHvU5gXG5POloLHTIfK
yboykeCQQcRIJlRyF+k6JFSElocz1Y+dk93GCsXljpVN4XUT034EdE+XrD/1ErAy2wr2Lqa5D0NI
v7JweGG+GZmrKYqfEXeDaV4c9Gwo2ffJYKq2NrEAo3cFr57gox22iVYDbafmDcgQ7yF2GDzNrVZf
hmDOwbsl3eLFdJVV7wM7Lp3ih6lv7iRfKP+QRLR2fNOGDjQ8Wqhm77yXDgy3KJLVtUalpjK0YVcM
H33okuB1zlXL07cQ3W8hqeEvJc08+ANAjsmQgRkZaI92jQfiiUbkQFGmU7XvArxkDsPWqGvzGpv7
MK6ybaDHhwGt0yII8d7r9IWp4UVRSwh7+0gW4tDXn1QT5WU5LrXt2IRfZgUuD+mHXaAl6dqJglOl
QTXVAEBvmIHGwq+6cZPDXg0kqsekDQu3qqodRvFUQ5kYQW+cYjaodox/IXAe6Ahm1GF0rjFsuizl
nMF5wJZbe/dfC5mb/4f4vG6bmqraqq0BmxDUcCFz/vN9CTO//o9/V/5HleO/2FMYoLFHhUVNsdcc
ggpsu4t0JaeWuVZoD16NQl1lvhPsDVm5xqGKupIdV7vJdtNjDUfQ6tJ3c9JfMlMPjgmYTJxnwDqb
E6B0Gk7bchwvBqvzaCWtRZNsfCxEyOqn4WlUR7jDsE/7J3o5h37qsx87f6QX2d/6pnihU4cUKGp7
mfYRJpFKOqS/dIWIwEd84cisYczkNawLt/h0WtpkRd1sbX2UHoeMwhHdmXSkp6jEwRUhgOPQGP6z
Edrdzu7BHuXxsU2Dtybtuiuh60tkpsODLOnZO61NtFHZ/Och/2+5OUDQ4X//U/zOD/SdSjg+/Kv/
w//6fxo+/MsvYRPx1xcLb4R/+csqa8JmfG5/q/HyizPiny/AIkN88v/3P/7b73yV61j8/se/f3tp
CLuybqrwp/nPjgtUeJ3/2qchzL7rf9v8Vt9h/X/5xb+sGjTnH7bhUB83AFMRoxrO31YNBn4MfIvK
YavrGuIjuDj8bdWg/wNxJt0gsrBwpVVM+59WDar6DzRBbFuW6ZozzRX1v2PVYOuq9a+y/7pJr4KW
MfrCjmKJLP9f14sE+3nMZEBcLqbZWeiC4i7XuQYEbXQoyDtvkzreC1t9wroYjxp+jhK2V4o/uKZ7
TlzQDwMOS8003sU/QY8Mslk+1blyH63Ri8z+MGSgF+ZLGt1dHnVvUH8VBD/l7kUbsGkagXAVdXsO
0+IXCvCNxnLuIO/qC/L+lBe0Qsct6BL6wi4yrWyant5adx3NvFY4RQqdsSmGUWeUSGHhHQbfIHg1
VPVGoZr7TMhAe9AiFZYvocSFE2pWqWO/lFl/11N+MAc4mR7egOO/Sd0jxbQfBRl0OQqf5ysP2kA+
PNznv9gwhiJLyKIX68Bt710rTN5GzUsqEICox0Jx69fzI1jxdC9L/7VW6Ox1PMH8GJLEbatl+qX5
m2GQ3yL6flR80E6yQi+v+UPdZ1TTi0eot1w6ORd2/Wp25q1q6E528t0ZQZBEKhEHspblwG/Mg+WW
/X0eo0iKvqJgU7fwowf3wFB/kROeLJynXAP37UiuHm2OVdKgb1VnFNhAF5T9niPfWLrPwBUwsLmi
6UmVXf3rsc14WlcGWgA2SmDuJyxADvS+p39S7HyJrjTXSWuC7VHSf26Sht5bqCVwaqUHQjrsXauj
5loIxoq0M/+lbfXjt9ktMjaV+J4oolamPdKAfO2wtwtrZhWEvofcHs6hmGKy73tAV9/USKLOwm9M
pEOL1g8fexl+P5cLbfsT2/OXP2OJfBCRh+oFlBbjCGBlZuPshZoBjEVuvdeDEwrtK4SW75nGC5ni
+j3UnueBdEiMwesBLtWcq4N59yKPJ88tpNcMxiN0RnyXb+JH86ebinhsNA7z0+vp9A3mwWMKqODV
6nz0OhE/E1Dea0SdW2q9oFKffZ/ohUkz+eM9HEavVbmpun/lfP2gBHnPnFNsJx9OM96HghlOuYIq
Zn0Q668dlXsHjwegsbETaupYsHt9x6MNE0+iVdk1ABDnRE2wKHJWRhsr3tgnN2WAmY7SIK8t0W0i
pxxX9FTyXxRZWuiq/DaUHvIsYPsMHAlDf/Aai2DxDCpnC9JiI0X5rUwy3CynjSUzkSrsZBfyxNvI
NTRmQOGWMWt04l3N0zJSjyUS5QjQEqGIO45i1ZsK45palDb4s9qFq8yVTvNABm36K95HhPyUL3+r
6F8vlND+rcfhrtjqe219xaH7mbrRyTLXEYhE/voajHQ97PwyOKhZNhE3hJI41JP3uNEywDoMvlu4
ENKpi0tVfv375mS1uRUouUm835G4XAPpITOIkT3epzzfo7WzS9LsZCr4L+rcS69NnkpjDf3syLPK
7By71kpNx0tD2wGqBGNpKXfk9u9FJ5Q1TfUA2QOza16BeIZ5yOZdysjpJDnAXYXZCC+nlfRPXREX
QJ+vr7LXjJU5sUzSoif71odb4LAzKeewo4aDl2PT/IjvGXQyBDFk85yeJ774ccO8R49U6fR753dP
6qQ+UCHzxGY+b+K9lr9OkIfEbiy27XnucOQ8IV+AtigLxZIZFASxF0NqXKMk21SttncU9n6x24jf
qWR6lkP6Nh8I7KRcg7dVCOEGa9fxTOKfoWLS6fFe04YVjkGIsdDJ0vt0r8TyQ4bdgVIwNlHNSzPc
kD/BLYzA4FbGQJL39ykwP9iYja+j9VFKEI+MYj9v5fN/qCTOKEmcQuJNDuuQqFtFU6dzgvufWSj2
Dwli0jh95+LsaoPIm3+jcjlsNIJZ8VVyvEXB9QYkHzIGcyDvKN5NH6Xd3EClsmVPoec68VNcmQ/z
iI1ud++YKPCD1uIwscGu2UAt+pKhEO8g0sa7EclvEqMhZuf87m2048lZshc3fBYDOb8ZhzufLG4z
RLbmI7MRifCDLfTL3WiwJZv+s7jnqFDeqbXO4//n5NLxYombX0tRb2iGoxoshhKu9UaOHcpr3V0Z
+e42/zDr5M8pzf4xDzXWJJ/ytG3FtlGr/EtMnGCkfxYE12GK1iigH+bxpYVxn9fnn9E2m8MAcbuK
wXQhyTuPY5f5VN/XaY+JOzVhA1b1vOYcCzwkotRLzWdosjsssHBrtRQAWk3+CLV6FaT5flCx/VHc
FH7NKB1k29+U0NXpzyP7VMTNvTfbXaK2zgKphu/WNBDYc+VTjE4xmpvdQy0E81CygE/pLKCimyY9
D+VdL+GJSQGjDkJ5jcrwBLBrVZhcNCsD+6EY7G2lQYLI3FzgCCQ8W7XsSii9LSIpRo1hOElEAwOi
twAoCw8myg/qvfBgmQhtu6aPwyK3RupFkrLTi/bbptuxcWt7Hw7SVzH2V0c8qg8Tf+nYxqffOo/c
NduF/5hQb7Fa7GKboH+oWylaJWAk6Lgci0CUTmRE46wgWVk++HEdFSU3prhkWudMp8KrASZYdE37
AkvjUji/qQp7SSfBlEfM2zpHR29IPlmJ+uKzmrdxBsmRqi8+JQCl9LD6KmFWIVfzC7Tnqkf60ZhS
GQ9s0CGS0h3J1hGarc2lHKAxKcXOKclyQPwwYfxxZQf5j5GjfFRdyRRbBasSXMHhzKiPFICCtkHb
SkXoRQr721j6O8XAzxlFYwcyCEa59DYjZDojC9qShF3yQg1BbCKBR0BHx3BhytJvYHQXv7ZpFOjt
Cem9d1wp2NKt8AdVpnpZ7eoYyWbY9JDlR53ar3Z0YXQ31DFUlXIaqGDaTw6FVGBfFG6bhZ1quAei
85CG8ksVx+c+V3EWBQpfNOOHhnNiAOKNp4dMGDFaKAJ3YCP8ZoNU0bgEjnjOWK3LqmkQpcr161DY
2lIao+eAIjryoUgotbqM56Ou4jqgUVUVMu2hJhAOSM4gEtPHG6fL6YsKIyRaxJlPmzjs7TXijMnz
0I7nPC1u5rSyHBYcskEPDR1QSFINXDkBaMhABYS19JUSDD+UnIwo83SnFiotHdbR2SSpLDRSlhq5
yDqpdQDAvb4a0LBDhw0jQAgNuCuBJ0+Ct75XHmUVliI7VVS8NaOyp60tzBLQdYqn8tvXhrc81D7z
qKekH2actzIEWUqX4I6fp+gVwclfSWFV1UXxo0nKiRYoMvPnoEXwJtIkOiwdHueiBCEMFWobfChF
XRD6mg9PwxyLPQ2WswWuIwlTd+PTlEfXJ9qH+a4GptWopwpIgilfKwIaGn5Hc1wlPWBJF8WsJQ8K
N10p12aj3yKQXBASwjMYnl3kGMG6AlmwoHBC/w9ull+PQMNThN+C7qkbUH6xmX25XVGcTX2aL2q5
FEdrYjLEQakFm1LqnxI3uIVGj+xJqFI/VKt1Gb34BliwuGUPr2vqW63eL0db1N/QKl2EeXAxo/gN
EWZYd3oUHyyLeWRQvlriylo9juAaVhWe2uBDpAeqzwju5Z5PYwRBy+jkBEcpR1A2rVMN82fzFSHP
LY4EMpG+C/TLdz3JpOvVoFsqZF6VfWL330PjnCQaJ13o3w3NFud6yX6S0OiyhCpEXmiIUx1NVAfg
3UwSzL0Cm3Sl/IpkJLtpy1YOiQqWTCsEorZI034WCJLaVoiwFNVW2KPggRLKKiPEUXV4wQyuOfWI
gaEphsdAgA0B6ElEE/gCyXq3AQSgRWaf4oL1ngj710YaH/qxhp4ycqhqpVlvLcN5KKU2pyGaTosM
XUcg4R1UvaDdRVMI3l/WdkkJcEiX/YupUkDsrOw71tGLhidOVx3J/EbHeZnG5weoj2tSozpSwSrz
sXHA/rLQTPgB+CqB6H6ZLDxsNOe7qD+UVo/efFvFjhrMwzauwOdy0lpRAFszVIwjk4NdIHphr0I7
jS4nGxxdh9wwBbXyAVLOGRGUaNmlAVG5TdZG69wtrA5mRFE89WgCoySVpMcpzzZT2pv0jwHFG0qn
vqgGmGEw0YEsAclFnfmhQOxOBBQrKM3vJsyzhUrWBr7J/4KZg2yPrXjalKob9BKoGqvOdhp4fDsM
UNakxPl08mN6mc0QfpV6eOixKURVzdw6qi9dIhcVR7eR4elk1r3B4/UMKBGDuA7+QVTgKJskSFLp
QWjuEW8jeA4TEDspYAoNzK/a2UIaf8r3ErRecQZXjX5xqc77KHigkIC3FVK0enUZUdNeGq1+kof4
fTQlZ02BdAvq+xUsiP3QJFg8RtK08VF+XfC0XG48+0Ns0HvsnouC6riYRzoKlsV0Z2snuavUg6PB
gRWRcZIr5HIhGuR4I9aw6aIoYM0X/jUgRZWrr6oOvzRVBsTxFCf1T0W+7ufVwfTbHRpYREWqCBEH
50fleNSrD47yYzn2XiDztrLGf/ONBzgnewwKF8iQALvt9yKGRT+Q1NyeNnI57EtRUpBH7cAIrZEl
uivUChCgvocK8V9qHe3WX6dhfut7HiDXRSAYAv8JbjwyZ1tWHKzEWotMIlbSVa6h6zpyyaRQPZy5
iKBb1cPwALkaHsT9wbpelvWbSLSVdLqrmNBG5i/gLLJjEWUGyM3b0rBLKuOI+YT4TCiujZtRYROz
ih807QdeXa90RA0+DWnHYoDRtfnnANeV/wail4XJ0/RyszaScpcp5NfolMRKg46PeQOSSBDSvs4P
VeOJrdbfoFR/UvtB1GTELQYGqm7i9WlIP7TYvc2BZQO2xQ2Ta0oJmm8Y71FvH9MAo3PiZ+RnPJHA
zHerJy52gPjQmQdx4+KSksujzrmVkiYPuW8+Ou1f02MaGRDjc1StV8dk6FARYHXHx6iEo1nP84d/
zcNbj+hToEwoJyslpFqOm7M3F2TmQQWfP6rJpanSmzAB5FurtHsyNAW2jOrRVXyYquxp/sV52KqO
Ue7rVSM18wwx3OEO49WTfe3MsbZMxuB15FBWtL/ulIbqpg5KzjteiWTav5HOU5nt5DkogNMFO1gL
BKgxcDgJoDykPm8am/mNz6WZtMNJE+FpIeg+T6yq4iEmQ7/T8Oy/fUd75269MCavZyznTItweqtb
/t6cym2FFZ4pVtS8rJTI+Y1c/aRL7WoeTFH9kUp1foVC+tvPp9VIapulyLPAhRFzOy4MlLnSFfRO
gkj/O0cWGcDZLnZdtMnr46gxn5B8BRFejqdUydelWDcVzkVx8psk0k9Vlm8+lQzAiV5Cd6GqC3i2
pFlikSC+h7ayrq/n0ouoZ4giyJy9uQQgVpIf5wRoSt96Qn1I54ifMsnnLBCANlqF32UIcL04zDUe
y5HQDIp3Us5NJDaK+yEWOT4zWgMaiHDP6Jk1BoNG+6Sp5F5ZHayAnf8pppkoD1dNf/XZ3hdsZ1Qs
8l/Z5C8Dx/rUOhdjzu875W43BcJJX3MlUiakIDao7HJcto31WmpUCM2svaVtpuK2WDZI09iZ2I1J
NSyyTAOBpBKhZCdy8rWUgv9OsOvKtbfAXHVWAYMjlhFU2padGq/yfCJpRUEAYfKDDTzSjEpQLzUa
d6EQBq/U+lFzzVWjoFcX2/lZUjsPp3SKXqOxR+wSeqFaMtEq/UiL62jVHO1yCIscucPPKE12iYLj
Tq56aPQ3DdjLAT8oMH+qtjRVt0EiVjtHFagDXRPHQ2tSuTE3E+oGklSe0zzcAl0GrhC3WBrieIcS
vLKoZaggGSIwtTVcQ7f60cEWY7SK1oxjnmmkXX0TaeF2OAd92y0x9fG6Yrqoln5DPOLYhS2e8VLT
rlQXdag+NQ9Oan+4TrvqZfAshZa+wqc7QZag1WsxK3j6g1FaT3FYXFIHS82iRzkxMPtHfypRP3M3
umxOnzpWbMWQH4ZaHde9akJiqOEI5W5eg8q0v8PKvFtF+wQkivy4pkpRc/aQKxDXZSmgVy38pJwR
VvKD6RffTtgSlv+gdwuwzIRG6kqDv0wF6N2o8TDTDOKcyCDcNIaHokfLq0XN2cUbrKyAN+h2RZnU
f4aZmCPj0J4hSr8HGC7ILrxsyGFfgXAGgBlwazJsEAv2Jx0N5zixcdvtXXmr9NEzlgOaWOI5PSaU
cLQhB9RdPaUhasMSDpAEgcPa1JJ2ZYfOAWWwjLwmU5aNMmz/fNrnVlUkO4ASNUtQ4XtaFMXKSexN
hB4lwMkYbwXFPVHDKFaqFa4tUC8Idb7maAEve6zySpSUVj7IvbgugwefPvwimxB9Ej/WkMYyfLqm
HJxLsEsEG5xVNoWNVkGCMrnNxcNW1DTMMV+VeXNM7eLSIIQtDpX50IzZqybb92pUMqyxehW7tTgz
FQ1iXla8GWaEqBHs3ki9j/bkzTueLasXySZ9FqeC2JUhj3s54YDgCClp4M2b6sjWZusYnIidEtz8
rwmvNiwxD0rrnVZN97RE76r6Evcitssek7q+KF7j+Z7EkSzOQZTZD5hureeTQhxREII23VNRFdsm
PRboDmGp/lQgljFk5U4qFA+9odfBeEXF9tZFwbwLW8MhtZofp9omSv8eiuaAmbJN/r3l1Y2yKpTs
gEyAOFOy3vdGjSUgdk1fns5Zh/2nQvHF6tq7KmqgMv6Oadm+ilKNGXCtjpM39106KigmaMZ35uLO
ms6hRh4aXlqmaKKN20IZ72NiXfv4z3bsO8pdirmybk5caAJuUyALwKkjBnfIh/e6OnclH3BUar1B
gKZJuUY/AHAnR4bZUblvjFe4gR8adHaqCL7PsdtTntKlH0PWnuVc/eugEkd1QVI6tdOz6uvnXoHo
ztf+8yi2HOsxL9Gy5rsifaLaRr0cMVq3q5+TRvHkQaVBk50SFdAUaOr5zsW8CJL+4lC2FSPahsGz
jIJ2Rswxl7Mo9npzMRHRKjCC4XO7ksjJRaVuPpIKc7wjKoe2Z76uw+IXqWsU0jMUY0A8z3HFZKqe
pqtebY2cvPg4WyXCfxnIWfE6SlgK0Y7pu2iyAvUK6Ukj2BAvUcQj4sWIrwOb+YqhCyX8/NgoEbpz
TAN74vEzEe0wA2OUaij4naQe+jFBiDha3Ta8YWukDuxbVpjcVJ1+UepQpS9fRtd+tDNrjqVD7YTq
2kHOKBoAPcAIJ7sgLLIKrfaxQIcJqHqyRavzoKntfVJQPHHxttEDz8pf+9H/Vioqjags3kVEx+1z
FHf3SkP2Q1aOBuItWRy+iQZYFH07g/kuBroqCBLE6i2M6OJC+kY8FZNBixyetk1MT+VLydWtO5Ub
0ROhVOuJ/3diaB1+vzba5DYvK1F/j7A8oHYAjxOBgSnazdNfxHXiLYphrEB2iuCSzcGE9u5gYi12
EKunog8Uqa3EXsDaz/vu2+r28IcUNi32HqpyLIj4LfVlT4Q+ja16c8AlhldnNHAWPox1sqlF9yNW
2o8+PwqFmUWQJrd5w+nTyCtFUTXALxGM+gWHTE+r4U0l0bMuTZ64pnjgVGmoIYReZNP4ZK6KORs2
2Ra06Ubyv9LJfBU1dEpQd6enMGMVj+JFV6V5I+S5By39VRf4snjRk3wHPnCfINkh/HWJEFzx44O4
acBWJCN0oJAruEWpszeNYgtghbwmQgYw8h9l0aMQUZoaj96EsWlq5BdIIncKPgjPyBvx22i00KHQ
2vtg4Psj1xccClnmSnd3yuKE9snaFfVeTeKkDJJvNAlpzpDcuCWxI/t0DZelpb8fjRhgm+Na7Klz
AGcSvSGDMMe6xQTGy9TQaqOfyHvWrfTYwJGXU16NeHY7HP/kZKYIwua4s0PTYIG75VlBb0TkMHPG
KCZByISQkOkg4LiIfRsF6DtEWwLTfLjH4KInF22rSfZs0c4yQ8+e8ncxmoDL72L+Wfk2M6Xv0qYm
G7XPqhb89dGSfh4xpmT9zLdQ1c5PE7qnERfmOdNsqf9T6N2B2dlHpvNj1CQzJ9oFP1POxJhfiZQS
FtvO04DSvMhXkT+AE4dNIn8eqvZVadeYpP8Gw3AHU3nTVd5Yp3VXsQ9Jmmc10k+XxjuU/rbief6M
ft55A443SlCe68S/y0rxKxK+sKG0XKDSSoIg9o75UEkHmFwDuZ5o0Il0TDQkjLE8K/QPqYLMgTJN
qrvVcFqOz67N7LBZxKMogKUYNLSZdZn/IkJqpMYO3PfWcCUq5XzCUvq3vgGwnh9y018DUrzj+Uxn
pf+mUHOeRmdVWIE3dy0qEJRJoF80yh1iL0mN7sWiB2vFwxZZxV0XcY/iyvTuPxMQrkNNO0tmVtQ9
dYu5C2lrLOop/U87kywGO0FNABGdQygKHHEKKVZ0WENgyUjozn926FWJ3qnYgx3jguXQrnVdPG35
znmKaioSuY3lvGpJtlA41eYdgbf+69gXI1bfW625ZgrHosyGVTeHDL0GcaKJ1FnULqj3LfWgPovV
LpZ0VfGVAWBgRE009LTFCx5a67eKcJNWsNUx0OxkQWYp/3FeaNB279CueV70a1GaFJsPFQhqzZTo
RPpluvRd5o/Wqf2jpNJtusU6HwOljSAgKpIixx/17BN80rtFybXg+J+3I5mKQOqsMln0PcSlxGE+
IoMQqz9aukzS/rPhMzZGyCCL06+IqpwIk8RROp/GyCi+tvDLRVlhIsISG1yLU0gTDVfdoT0o6iFi
l5vHTXJ8T277j8zA1pstw7UjbzTpmxIShJ18zhlEEQ8prfVhoLqU5b9iu1OD6Rt1cgoXtvUCsRlF
TFYoDIWF4Kkk/XfqBOz/DJhf5E8+LBakp9ihDLHElKUsIRXHATyvk3nzBkLcZMq3WGCacHtQkkex
0YnG/BAGbyopn+TaL2LtClNPmojGKi7DPeJu7xXp+yQ5P3r+2YfSe8+JnajRr6IWR7/RV4SZZxUJ
gHmXArjtL9Y2BJKIpnrq6N4czonZhqnMk4zdi7mfgzFR9LE16F918s5WS/Wf3xRDMR/oYZ09IFFx
tAu8IaL8ue/C298nj5hl5T6vwx8Rdc2zdp6/vVpcJLhdIZgEq5P3cTV5IpmeizNiOwjC4NDY0loE
HgDiEZYvnrUyvc2XmHdRcW7GkJSzFsGUcZHKkddzMvriDHXQKUag/CAAILXBBwfVK8ShHPpHcZX5
SW1SJlib+4yFNifcYiG3urq0Ejz9SpnAh3naI/0yTMVGfCqwu9cyUA8iPyvE2IszNXXPHLzLsmyO
c7symu4ON62pRwQPPlLKRwaB0ryI+bHY/OdvV6mwBFazCgvjuca+XXxgjqZE17YI/4RbfoPdOO4g
ZYaS8Mh2l/XsL1X7DSNWjod7IeoZcokejfKdijkGqnKdFMNOQGRqTtmY1doHGd7D+iM5vpdZx6mr
bwI4RBXFywtOz0i2f8BTraLOOaYOSZqVnWZ8h9jMbE7SeZfLJtZEY1WLPtIuvcMWZ8OzQDZ48BJf
AjBj7MAlQ3Y3vLk0luslZmK4Ag19/yCl+QVveKD2YsUxJwQkJbYlDG9KlJN1khYOQdvPf53ujnLh
VVeGnxCtZ25frJ95yehS+iNdxFpwDNmTimBXd9pW/Hk+KIc2OrRpvBYfEDVXUYIdVSSQnXAvDjU/
VgF+u/NiAqc0fxs4tBfWq8At0ZXWN3C/91M/3DNbJhyKb0CLzVomtyigGzsnVMuBSNQXziy8tohK
Sg4Kp2XcoxEB1D6G5Gdg1j3u8iG7xQ7Tp2yszzQtrzJEy1J2OC3K4Fgl9QOa0RwCBC5mVq1w90Qw
leIw2jw1RK25Kf8HyMJbpvTNyceLaDvdw6oUfKuEdHNqn8Q5UVvd3ZC4oVZZtXZxm6Ed4r1HyejN
30LLQiNr0Xz6N4b0omX9zX8TC6tEOoT26fM8IbXEfZ2/ktf6lUWbOasQ2eNc2RUxvoUdktW9zms0
7l7psXwMsuLNNVTKANcIODrSr7+9CH0yY3h33Is5OO9+95aKqAzNHoFo4IHS9AEuyPN8SKYyA5Fh
oGKGUAkFlKOmIG6hKQGDlizxNdHn1AMC+IvYpeaFV2jRlzuuVF8F7FU91HpwdtjsBLgKtUl2p1gn
QJ0HTSwZDOy8GHn/tLFh/gUPmVKeq56zlfaUB7PyOqm/4OCIZMSB3oizLEcZSp6cF5WplDGlaueq
D8lbX0/bXu638HcvPYrGMxaNNTAX9cSyKsxg7SNeRqOfntNPEvItjlG9h85Z1JWb6OIn2tt84jij
9GNSDCvwcv3fPJ3HcuNKEkW/CBHwZksvWlES5TYIUQbemwLw9XMKPTOLjtet1y2RIFCVlXnvuabC
g8uDIbdhufPMm5bhOtu4tLZJKf49hPNPcSgBQ44gRX6dpvZNo2Dx24BoSfVH79gd5s+80LTHxsKz
FHHUkhXwfPEHoZKtSGJGsHc98Z6mxs/8kaeJTVyQVAoaP4FZ/+kmVSc33HilEvuGKfATyi1O3qJD
8mj36lve5CDfEAVxo8M3oRyQ20lZde+G8zp/rvK+hEbxK1eROOJ/mjE3qbzjtTpfJci1XGyj8xfl
9ZUvX14/eCRPleNQ7Pvfoh7+8OZy80OqrqvkrA7HPh5uYFVuesARPHmokQ3aNcr3SON4TBc3iGRp
cmkSyBPyvNmgdpN7tBT4yQtbG5yc5JmvtNr3MjjI85c8ns0bS+YX97rkeFAD72+lvzBB2kRUoo2m
SUoZZZUq/zbiblYi9d/xQG49Xv0ibOe1dJCGtDDDxWfpkF6vaichil+SAvfyE/ar6Ke3twJXXJUh
oHOMH29QjiTlruQRwaSmIP/ux6VxTwtiqTfaU8/5bX4jltc8BFO6nf9QGh6QkfJUqgOjCx6rhFOw
kmWPHonYcxnRqeGPH3MBCiUFRT0cdeXBtszPfwdE+XnM/zdrL23dfcjqXi6aZcf3ilUVJeFacCqv
B/1qcvXkGbB3zY8k2sUxG2HDqUxe3cAav4oC+6aXT5vJ3iMC3cnzSBqyKMpvOB8hDHrLIVljvv89
/4BJNr3HqFxRxu/tnnWcG0h+q/k0J3WT8qOMtWSfFcpWKN6THyIwVb7lEyIYwocx0ZmycJTzFXkc
TzFnwTs4yuFYbXO6FOqfXzc3t/p0g/ZtkitPmqj3sqNLyoc/F6iWgPBv12SJNX/eRMNIfZezuPmo
VMgWk/yb82uVe0qo5sdYkzR9Hj2Xn51g74gj0pZKwvTqcs1Q//j/MVuW7ZrGeC3MvdqpXyHaAfLZ
bvJm88rLhBa29pG06an+N4/U3Hg/4HCXVZYsxnXLuLcTj8yov8gT1f+LLQVgdGY6mynHVGTl204P
D2QeIUulMmFw2I/eJYayZvnYMko88BPaHo7GXwqDbBTG4fyQgCFn26IlQR9ClkO5EA9eOzFeo/Yj
N9imthS1c0vVc5uYn1b9Isc/shGopeNfwr6i5BnB6/016cVPScGiBlwqEaHLq+/zZYNw/zLK0wtx
pr8BPmSrNV5MOMLxdzuG7J6T/mNRVzp2virb7gIdl8eSwr13D9M0ksHBrkYNNvc2/PQrdvbyyWjw
bOtmcp5L+ZjOEpSv3v6VdbosMGXLLVU3Qx9Lu9lBtlU7WXLIvy4m+9fvDH3lQNEkjzH4kZ3e1o8/
O/UiPwT5bMvSk6R2DNAv834gz59y0zHG5zLyXxMO/z4pKdsmGdb1FK6tDhxToUDH6IW2pNDjpqet
xsHsl6xTclnib7vufwvHeiqnTkA1MC9C8Q9g1xhH6NjDqtRLV8LK1hMojmWhspYRY3vvmqpfSZZ4
pETmKvGwHDqqijHILgFaIhsKpemoTr5bn8YPVGCTSFvbCp6m0sDkglgbMi6Ob5gyuYnVauRlrBEu
PJKYOp1ow2JxikO6wP6ltPsPQ/jBNx3Xy4TGbwHClGC4isMoDLwXtUO91PU6+GG/f5VVupwSijr+
ce33AMq+DvB1cIdVWnpnTLo/ObdVE3O/gRR+AiSEtiK7z0rCHIp2zITJsIe3ecMQtDkcRA9t0Z8V
41zQMfD04d+m5E3le2oAcQt/cEP+d28uUeVEfbbvY6xj8hxNWMBboH5YfnqXO9ZQsIGbuQK9N9tY
tAFlvSE3waiCHpXf50Jk/hFqfq2cElItxyW6Cf9en5sSaGfMxxEVGAHfYD4vyDLo3wbBvUBc+JjU
n7ogksMTB7nHsZ/8xMGXnLyR9P4re0RC3pKltXKd+iBXT7l0GSUvEvQYsjr40cZdto5sNcN2VDy4
U3OztPso5fWyrJzLy5gjJyuZqVRLNy0esZl2jXHv5vMXnTpmW1/RfMiR7Sx52EFhdPXwwsszcDZq
V0K5UH8591wFaFGhopuy+7+jnCzEOfrKBvV8sOapWkNpPsr2Y87rHaf2JVTZS/t/fYEJrbaR4ehn
lZtbWWVmfI1+8eO5O4OHuTLi+5BmP3HIRyUfoyh5g9xy7BiNJgDmaZOkd/k4yea03t0iq3qXhd5c
8cnmNlAzlDjhWf5eY/Q5weeUfVzXSknDTB7nM0fqjOdUd5dz1WL3lDWt89TJenO+RVhavmJtNVeo
BJ58Jt1RTpbVvrzLZVurkucmcxZyT01KJDJyzBv307VlfTbHRf8IZPiL4Lo/2aE1M/1gOeoHloh5
aejqH6iA823gTIjbOfsJu9y7iQfYLb7P51qX7lohI+Ao9YoI2k6TvObt+3xglT4P2QyelC+3GG8G
i21MYWZ346tccDUeEjnIiKfsNw/J6OiKi448zM/y54Ha1qG2lf/1kwSbrTg7vf4137RGiQqC4AxE
KiRZsKtksfosr7JnVB9R+djzj8bE/xpDougKogPE39xbc75dq7gbChqNrr33rvcij53yHDqveG4N
ZwTA5qwIuDS6/z43LmWbTr6TwggAXMTQdhAUyGm9fEYc4ppGJ7so5MmExpflZL9g237mvjb/Bl/G
Xd50svmiwN0lseA44UhcDab5VBno/RmkyG8or8WssrAnfRnX4mKow97vsc/K+5qnC3Hac8G4Tcb6
reTV7/k8ybhOjmjz5pVF1pL2UNy9XrmicFwFffom71P584M6uYoWdzD3wCD1O/I3slCcnH1ZmK9z
afO/juvc6ybOC7CK9iXdKbLzk1KjWNOwNpzg6NbutyVr20zpPtX+JMseXTN/mRvfB+tS6t3HVIuv
+ZvK+kSw/U1NswkmsUbwpKkVosGQp4y6xXHD62hic5CzrPja6eKjRPWvQadOJSZL+KsqOnQljt5K
z08B5dSy0Gkda7DZ6gh8h+uLD9uKlW2pTfTr16bXOCsGmRNZ6PpZtYgSDdx+0zRdwTGzLh4iB/sk
kwIZcq1fg4HvFgJm2ht9Qp53m+9t1XIWeBhRh9Y1VPocPoXwlfagIv6n8yNolZkHlyCtJXyBn9ZD
JRoOFLGXafSR74mEZl2Nbbdny0o8p9mOA5sU3Z1hGdXDiKpSWxcqhvUE0bNgRVq2BjAi7MVLN1PN
lUhqsQaSkyw15IB1DmyWitmm86W86rVS7QcVXYiZIkcwkPhWJF3aLkSlNmuXiEyDk6itU6EWylHT
bgVx23FSO/tQ/bWclgGsyFdOWyEklvFvHXG4bf9eT8WN3J9+nTdInKuJy0zuFHwb+lV4hz/h2xPT
jbpM+IWytEvrGJIEv7D1mESYgvdkGUWx8opOX3m4Pl3wqg9a06fLMT6oowIfrPKhsbmC5IFMh4mG
PXUqvUPpZLSSymlAy06qnKEb26Q3AHKO76ExmpQM+qbv6x7m4APu0KqEPhEmqbOGLX9qa70n+beF
p2qbN3rdDy7Rhg+TOfCROsJcKjFcjgYlP/iJaNOMjrb0LXz4tqvF2DxRMpto1YIs22oZjDYy4qqF
0SYfBfyXTaFWKUkGC68eIJDl/KiywDhhmOMmO7qaGNcJoYGWKIeNoyEyaM1PnYiT5SAQ8Bdx/wmc
CFptOrwqsaZtRyvNVplfSfT6OZ3AwoCgqlGc6ytMOMm65IJCslk0PZSyYHJ+okytjn3bIl6jhdn5
7O+BnYZI9RAdmM1o7DG3PFZUO2sE8NbsKX9UW2unN669BzOHyZpYnHgCdKXn3hPsh1M0Yjtuh00T
dBDHStUCpyxOoZ88joAliLz9iHzSp7w2YektEJiEifLger8hNMGgykZI8YO9HCIB8cilNy4zTMcL
6kX9UGXhZkg7fOIGLOvUK6lzAUUXNJmDBoQuexQuhPrXaWLiYLxVXoEEqpzWWospD1eixREtEIQu
mEO7iM1Tun81F27DWkAdGTnxU1k176nS2390msN0ILDd9cNno3XEMoQce4pHprm9pnpvsKkA7taR
dRtLXV02XW88dz0EM+F65rXx3HqNEdm7FBPkk4RST2YoxAvfE8EuC4vsYImAk0zbEAcTCv9ExHqw
AQY0XTsfnCTST+1GiqeGqbzOP6u+eW0Acf5CPVxFHuMinpUn8DycaIbGPKqG3tw1jY5Q3qnvQx5p
W2QOhaNgdy4qbxHb8TIFc0QUplmv4iGjDc3YmVttZWXtbpBRW3pbv07UoCQvtmCPLY2MUHCp1fji
W9Ol6Tt4/bylrZ/BGpXwQGoI5C4med/qmK01HUCaj5h0CsjuApTDLYZQJ6xhp9YQXjUk1CWaGJ6k
B2b/zS41+1PujXtrKuFyGjWVmAuBux2K74iMWuJP4NiOL32b3jBtVMrIgAu+1tg3G3NAqt2QaVGB
6w6tbNuWvnplUjAE47UKi2ajxuj2wbA9V030q8fRB6jNXep15ZJge+0BeNFaYm44HLyVolwZPlLc
hCDRNbF9K5cwJ4goJVjEqNuKonhoE4gcnQ60CEpNwZeJCk4IHMdTg5rIgL7h27mxTSP9Gik1H//k
buBmQ+PqbfOxHr+DwPjWuQsXums7W6D+dLsb0PBoYVC3gge1a/IZlBo5R9MsBCjWoEjx92R3q4UL
MbaN2MSaA2BkBB/FjWRPannQEL+tFGo2B7/UkshYMi0OtmWY69DMlGUEgQeT31soPPdUGTAMqvzL
hgujtz3CccLus9J+xTLOYzKwpbj9xS7pFhMShAgWBmu5pM1Sk9Bw6lTyVhqbXjVcSVww8bpWkEZ5
A3nm8OBWmQpaE0APMghj+Ginp6KrD5ORts/kHz3URl5vgsGjAVIR+0EOVE/43KSX36Vuj0vh9e46
NJrHXKeUtGAaBDyh6Nf7Tz2i4ZmNoB31kHUyhnQMQ8Vj6m9FgFTw2+F70uLlSEvHelTC7rHqAJtW
BruDH9t/nsJbjS04RY7BNpPHKy3rL0hTKpDlzIIc1yPsuFBXnF+DriddGbGqzVFzilVg7ebDoI/7
cGJDVJgtRNYioe4jeUzGM9juq2NfzAEoZqMCKHJs96UqOrENuzMSbDIKAgTG8BaeEWohLBdKtLaV
ooH0mTxVDSjhHg47Wll/p3bcYw6EgjoVwK3Z0FOlevLVYN1HlEGEm+iItBtyoYonHFshfmcQv3E5
fviGtE+FyicG+PfOnxCYARyFMZJfpsqigwRQROjh85D6+Ypk0letYOIcQH+exMIUDSmSQVcd6ikF
dUGW8jj6t9wan/pm9BEi4AYiJtS+wvQaNh2PNkvzlCxCVyXdy7CXpPJgIQVlAxbPPzp2pl9779zY
08Zs/HRtd46xJi23P8NaRCoUwZboELO5UXSLw9I89Yr7jCGOHPWIh4hLSsMfJlZD/jHns2GXeRbj
kxBnFBPnJ4KkTLGOBOag3hDHeMJ6ornLkGxUHuWBIGzvkcwYLuOQOCunGzc4DDXA5KzvFE5nS32g
TKlcl9cS5cc6mygr8C5INDeF2IIUtXhpFOaproZ+aUSkQ9grGpA8RZSUwLlHkH4BORa1Twh2XR+S
sFsOof1oVg6lEreRZxo3mKCgQgE0osTS0fzr/UUJki/PiaYH3uULeQ2riaD4ba61uzGUtSYbDbji
Zl16urMoivat5cza6rgpBEkpOGleywwwvpo9t9ZwpQ9yzOOqgxsVtKseIwxtr4CAdK5sA5x24fY0
G3k+1jyFJ8rSB8vKnJ0S+iRskwapm7YDjtYeyJS2t0mGGDIhjgvMCc9Gi06eXGKJqSIHXHyMMeG2
eEtQCUwmaaKGelbdVy+gFEpg3rGHiBU8ZpRRdbjWUex7TvrKuu102ygm3kXR7evgRW+kQw2Ihjbd
MD6Bq/lwrEufH3J5hglLaLE+CDyr2xJedFQLUh+c8SjYC1iUCFyBF+ss/GnEW6Xbb0PY7OAZpFv2
Ix2vVEYQWqaBA80PFUAd2XL2hGBeYD/NTX9LqY+e/thJdY5GK7rvnbvsO9Wpv4xanByyYS0FRCN6
elu5tC3xAwBvxuaLBEd6BfRmRosUeg1pP+cyyM73MEf3xJlVN9OngVwtPjka6lCKihGSZNrd28R4
HEqX/FvQO1b9PI97UGhkFipeJ1yHRXgfzYA0JfzjE5ncyYA3r0teMAK1K18OlmhosUzcism463XI
fQDWZIEvzc/O49DmEKQAK5dq+0SrqFxQEC6mKTRpZiXst/bAk9jbCyuoVqbBXQRy9kLyKJzu4qlE
rpCDsMdg85ZllINZpDz4GgWRI31mmtecgCOxx4GzVV+qd23Id4WFbB4OIDdmm+Dnw4o05Caup7FY
WjqszXJ8tYSLC80cLkPPt3GttiXeHqmXkz5XGhLmxCIDA5EqQg4j3Jm5tdFGhfvfnED9tMRoTVF7
RF7G9W/bGGyte3LYRVU5GbaG6kLm3ZruAJReVfQLc6g/8r7e5oA1IfJ5xdYHkFjF4Vm3mfgRsaXa
w1JPmULap24E0amkU050CeFGontkdDnDDW5hysrfTOGBUJI/JXR27NohOUsqnrR2MY3uIyjrmPOB
TiQlDUAUM2lYPU4VM7eYHnOsaIiRSeRO/bWVTyqNeBxtrhI8KOHFtQt6+JSDXqLbS51Ec494q03e
QDnyyC0cDcCOvZ2DlgYZyajyohdA8sOk9gjqbL86xX9W1e5ogls13F0zKdSdRk7WD3dyaVlUZT7X
ItbUx774BgJFbSCEw9aePpDkgHCUFDhk3CvLj3+Dtt6bAG9DZVw3rOggcsj1iLzP3B9udpdcaotw
hypL01WeshPnz3EYXCY1vdGavqR1T1wKns+2cw9eSoqLm/Rb2j/6yid9m7Fvsi8q31qZ5vgI+JhQ
4zI9hzpg+zousZqpXHhHD3aNG3yMlXpoI9XchfkvmeT3cg5pKwjTGCjkgso4AKjlMedH2h6zosF0
XvRGj5YDfnlTaAfsmRrWx/IphOZYTjirYgs4VlqimUWKv7OibtMALGDdiE9qXd+mNrlPuU+CVJFz
bf3p1QDF6mBaRq047vtsWppkoa0Mo8dpL56SRj1MgQ5G28YSprX8vbRHNRgcQ9rqncBJrkdo5xt2
7ge0kAmSbyyCal7fNFOvCZxCOEWG/VowrVyTOLRwCk7cOWxMzgvWi67Y19bcRGNGIUhKpkp4Zh9F
OyyP+pZ38JN12l3p4g/YunWjbD2/uQMa0lYkuW1U0/wbBOd5FRNgiZAp01f0ABK0PJ29yG2bSVoR
HooSUfJImjakZI52pDfYsEY9r9zVOVnZBVk8DGerZt2b1budZBqGVvUGhfMg8FSg1EpWIu/itZni
7q1CqB4ETZiucVAoz4kPZf0x0xezbHkU2vg0Vn63TGir0T/cCH0kDMp78JQRxRB1a5CqBzx/FOZY
BkmbFfugA29aWskbae8XsvroXNT0GtSWfRPaVPhQ1O9sIEeLA+y6jqGZBQRb+qa6HG28oD03GxbL
cRdyqq9GFKoDaFNL0M22q2teiQ1+6nXpGyOG4MXIEPRZEBw6GkyXdWoGNpgO2RhXRBVtv8nhFpy8
Ap5nDRO5DRJj0WZwr0IB0DXQtaViWsHBdSJWyKZ7ARTY7ipNUVFl5NgJKnGYPC3bNNYvBR+60frV
0O2nUtdLDLjmwsR92AEwDAYFuaiRPg5RgIgzEwiYIrzcZjctJ6UNr1la7x07rWhYqsMyULud6lCL
9BiobXi6S0U3W6wu5SOnYuLkW9rm6UALwWylpQChaDjaVORucDYa2M6iuI/edCkCwhod1gtFreG2
OegoiwkxcBjymKivIljnJVCr0SQjZiJzk+DTajkQUQZ53TkW2qSSmWB8QSamwKhjyKv+Lmkx3+CU
WOrqACwAdUKoncjQRmvQ1s6yIFgWNnXx7kHRSoeaCLkGG7aDhD1vbflhx9+ipZoLJmYMSRu96bFg
nCRp1eTXBjw0waca4fLWqDCL4BVy6LjyoMpwxao9tFFKCyO99FGPhiqgYB3FG16OD6+xo2Vpg1UL
yWTL2p7haGk91Fb8i0+ayiX/6DTtnKrWV2aLXacAE3Cm75JTkLRyPKoV2SNJjYG3atcskk9VVqMT
BOG5tEKwJoDcWpf/SUgCox1zQrQTbSKfhynvokOlcjyYIvWeuu0uCKI1vc4Sz5QzMt92a/+vG+jo
1PRn8BBFZfE2xucM1vDOMo21T1OGpYOQPdsbftSUZpJohtMwRuGylgr0eIDSaeJntXdkg+0NW2yp
aN81l2SECletRtoQm5Y46rp210T9GSuQ5Rw9fqhwtvsDdQptODprgzRiGheC85ifNO4Hq5O2oelC
O9P2bhr9zd5RbkWm+8ti8uFHp80CrCHxqk1913h+yINlRpt6HlLeYFgzWt12RfHUT18+aTcLjAnl
mpSOn5LlUmnTpwzSSBqZOwudp8DRHI/eW2Mwfehe2/qZEKc/aJB32R2WU8eAugCnwjw3kN1w5lA7
+ct1g70TeRzV+GLHyEBOAKTuXPbVVfXTSa1b77frFCugbGzPvfW8dXjJdMcK1Ib/PHDyG+u6wzwW
9AbDHt5P7DpzITg33u0nFts32R6XImW/LnE4qXhf+6sc98jRUDs5xLkspBRurjML88O321vdoX/E
CVRaykW+gKnW0kWinyxTe/NSYlADNgEUD7LsBBy5rcAwyD9LjVvC6YKI6FkXLXUVM2hIcQ40mVax
gwKNlrrUkM6t79ThOevqB596z7XHLznip7S+y//KXjsu1hX5dWdpU5BDKE+lu5S0iCGrD/mNaEit
A0s/Sldjbl/qYbpJYJOco8nxuDIFhxZ9Kz2As27ZHMrMTYZnbxqhPTjGFsfvPXbKF2J/FlITmXvT
V2PmDwqolWhq/0LeX6O4T9KvJZL8V2VuRGwGM7bpb+0rOTpQkPYEYFXB99TFd4QSuGO950BGYZGd
Lbv+sy3Xxd0ShcFLjPxQLT/lH5s0/tMfVC9+jGl0NIRsW755tcGIEDB/J5fxnuhwA7zvFBmkFGbL
e7DzoxeFM4tUgkfWP9GbvOsmxgrt+E1z8tWiJ0BX+By4A7NF+mmlph7rEJSjVIJn4kfet7mJxjn+
nAKG3eihB8/cRzwJWuF9RzqNCMRLYRW9SGWq1MhIrcxQxbsotrfy8wRTMMte/3d9yxQ0PVoVOc9s
ivQTt4zUpMdTuBcNaEB0OPLTlAq64mYG06/UdcjPD9L5J6dA+XFrkY45/iC/On/yaFcMh2H+gBUE
VYj8F1p6Tb3qTcpaZlOAfJk5LQk9I8gdPdJM2tI1EEsO+T2G9yv6h8yyP/pQ+Z4lG1JsoobZcw8z
05EaIimIkUrb0NQPMltE0wr6V9WT/LpU4cp/MP+oML5krfM2f6DhcDOyd/nbWRdfo8stHuSLKgMc
clnyGIY8FtwOilJclb5bSh2DmjJXDYYViWJni8c8Y6QGoZoTW7pWTHGU0t2wxu2fv8RylFaO8V3+
ndzhtnQOTm18aOKLvtfN1BmgMSccuDkLvf3rsJ05uXKWf048c+OEzsM/RpPODkCo3kCTmknMt8+R
yeDTI6YTZ2P5opjjV83lnsb8bqGjCNX2S5C9lp8mM3mRuKfWie5hkNwj7VHJhitz0ICXLF8qBHlc
cJxpNDvbu7q56ZHZ5nFyZ0KF3LvUd3FSbKU2zOaDl4I4QzBo5wbI1BEl1avf5cRvs87yokL+LWBz
UnPdDQ7ae5DgAAna12jYyNc9YVM3iZjG6rsLvfoUddUMo5L/XDpep1G66LuF3o9XsxiwHHAK9Dvr
Qz41JOydOZcsoxcbBYXUQussVIPTfal0bcDiTJcSIW1s6dCPrmyp91nq06u8tPAgrOjLR3swP0i+
LT6yJck68o4BP8Cb56bLe/R9OZYAkT25LVI5njspcBqq5jOMNlZG5K7vsdvihuFXZua/VZuc2DhX
pDKiYHD972ygHe5MljTfLz2nPBjd47xuEMz0Pf+m5SEXOQ7q8bnNWbEHOd5WEO/KvkXu1++yi22a
jI7d2HryyX4paQ/pKflNA3AxT3v20viujUxKvPG1k2JG6sifdMx3k04/lbc7v29iHe6iseB3WQRC
DV9Tyq1cxveYATHbrqo6X2E0XiywMPOaxG0QSrtXlIR3LyXHRu8JKGzX5AYdTXRvIwv3mA4/HqEk
dqO9WHQidCnc1zvlsdIwq2BeMtiJ+ho9OXEGYF3A6lpooo1fLDW/iYWhzKoejCBfUl4+WoyJJ2mx
kSFthvVqxgOwKwxpE1+PTrjKXmdanPza/BtPlQ0idSf/otOlfx15nqibcKNldJlHo/6Wd6iFnYIy
xg+GP6lHEFwPcOBmiy+zuEtBaJhUz8ocqWP8yAfHQ5csEhz3mc0ejQyC9yAFmGnBKcZzDhnb0MDO
FgGj9VEa+2b1KyWNUyXDTT88dij5LDbp+NkiPUpqrg16IxFxbeR6YXms+FC3hU1cE6oTww7Pcj2Q
64L8i1qcvvnRk1wAbC6T/FJIuJ4fjc/Aom5K+RihGXDp75AoR/+VRyGwGhqgxl7+PszLx5wNZn4I
5BeYaX7q5hrc413uckrk77Q63fV+fhcoI3yzZP0B9c4yMW2hYHxM/CJF8t433Xc8ruQHC0L6u5fS
qs6CM1cKKjvaUsCFfoRifeiTu4vG8Sr8a+7GNxOTnPxMrKL6AjEuLwbA6x95YdIItQd6UGBOZ3mt
Z+Wz1IKWYmeVZJdIqWAy1H+Dj1PKRujQGbe+ww+xbtIeN1P4UyX5Q18erdBf6WxMYc+o0Qj3+Ik3
DbWDYY0/EtEncJXp+T+knVzsEpmM5AywlpyPBlOMfINtujbzlDa1+KpH50PtE+5sb2mw+vBrWFlN
sKLGOsR4dWPkfxOCKy+J90ojIxelJrBMjklC6ji7pG9Gn5pY91Z+l0uvymsTrbiVvbYOBuAlPUtr
Z6IFaHGQjJwPRfPoo2cUlJTy9grtM+nXN/lH+avEXZXptIDH5DE3jZeMpLe14ouGFpvvrIIxxbaY
08n2Vp7qF4+2S1e0cdojCvlrH6jhvuYM7ZQlMyDP6lZJ2r5brh6fKxyGgIGKcJ1OpnV2Aah2KjSY
YcLC6EnaM4jtjTPUTG/NXqXx2WuHDFHJFGPDcfw3qypbbhduwyzMdoHRf9ia+xCN8cocSHCLaBht
OHiGq5HEEyTrylrHyMkJF/wBKvHaTwtizWk0hgGOfkVj7pv66V5RVaRjwfvg8r+a6WzQK6NnyIqo
iPLc2RohZ4ZyU8Fjd7qtbvWxvhSheUOEbK0M2VjosP+R0kdStUm7nbMmeIOe1U6J2lOvqwhih/QD
xjarjgXxjPFcbVbTm8HhpdPXOuQwn6S7ZUbiNDKcAntF/dUYsYksgemGB2Y5YAZYqdOD0B+H2Ed/
T+QYJ19CWRNvGZLorNNibGTetJl82wNjoXK81qZ/NDusooEOzZ/ETExcWsCcMPsqjZ7uWGyRWjig
RMoSZxNx3zmqQ7M8F0SIVyPJgs8RMHqYfbLFq5B3OfZXGkwuQNJJLEH9HF3u3LoSzolUo+Vgtcx9
02YjIMotQFEtjHh8QbRwsxIV4FiWfTC92LBGEsdQ09dLRm8DIIf0c3Mpgp7o5yxp9loeEnLkbduq
DFftwArT28qtUzinqZq2bNTUf/bD+txa2dHjx44xiJDA5zZshPM+IFakeB4ORcCknCiB4BRbHErV
6uTEeXswvORG3/gQ+HG2cwwyMbyiv9SFxc0SimWFqW+RZmGM7f5W+QTcWyE5sCHZXHmQPdOufRs8
69TLZLTEqk6+6Z6VUbsNAqKRVj6BMPSIMSLv3AMfUV3VMn3RKnJiitx/8AO0MKP9x2SCJj5Hw/DU
+MmVzgBNQ7WicafREfX1Z96wv8j0ZloFjYlBvtoWkbewvAFl98QHXmOtyaYn0gUnis7XaZreawuS
QQq/n8wdkAcT3f2MxldrF/3C7dJXEWqfXlBDO/MZYkpJDDHhhF6W2wFprINDhSTO4Kvz4uexjaVm
yedSq2QslS4dsXpbEurTq3a2VP3yqqBCQfPSXEsaIGG0L+3NWEbjsmohkzmhz3k0pa+rE3zDvP7J
da/kyDw3Pi3DJtcfJ195yAxw6YnV7UtRILpl306GwNszzgQqNJzLxD6i64BpWG2YtS2EwiNo9rtW
8c44Dy4VcQIaweOViQ4lAvbBS63yumIOrCw0S/nD+kB855HWmJnV10kycas6ONGcQHvc/5lj9mQi
ZmUO5qyQ4ZPJGWwqL1lZubYxHWAe9JiYvY3n0fLFuhvESZuoQ0dsk5EwUMc2h76qAAnn9Nmx0LcL
DK5r8u2NKgn3EylP7LUjOzNboo4sQqjfMNztbeUFr37Yyoec3pEjtpyvzz4XmSVh440+8ic9pL3b
lKfJe+pqR18qvnXKajTUcjf2x2ypaBNqmlDd1GlUA8Cb3sBDrzRbWfOUn7p0lWZkP3Pkj9sjJBfk
UDpZQ1OG54/c441q6I+9Ui06nfqrCJF1VFXxVKSDu2hfS8N9a4vgwZjKS86400ZJUHnOVlRQJISj
hysSYK6ZgUHP6DjCp81L3VvrniAqmM1fyWRcMgOlilVZF0fpvkmWX5F6uw4mIyaoVgBxaXi6zPIF
0C4EQbpMup4WNIuObefcxrQ6THkEfjG/jhnagjBCbprW1w5pmGy2/vVV/B0U8a5rs7fJ0S4cf4ad
PuhrU4rDwbW5AXGuZejcmjAwNlbv3lyn3FVN/JYMioyUZLTTIAFEJBJsGlKlWBwHXKKt9jYCK1lo
vokVtVonEQMkPwtOY6gpmFLSzair+ykZblqSbOqqRU/nd4cAVFBVXR2npyOdWFeNRukqz8QW10zC
tDi6jk3z4u37lnSyVAO1raffObftouLOCWi0lP9h7Lx2XNeyLPsrB+e5mUW3aQqV+SAvhRQKH0fx
QoSl99x0X99j62ZXIguNRgMXBzeMFBTNNmvNOWYlzn6dvTgO7q1ON9ZNM+1lkX8PdrJLrGCjS4Ma
fprdW6FLkJgQKB/vRX/KckFfZRi3ZmoSU07XIm0+0kwo+qF/igbDWI90krrSfJKURYKC1SZaUMLm
qeJmTfYHidQ5Ry4nrEuRd4TGt7fJQL3NqslsxlBMNgc7TmxnxkNb7YoBRVllNzfVbD64XnpvT937
6HZ3GepLEujMB9D+OyYCOxpX40x6/FRfxpJelWG/OVrM/ZP37jos2ztSgr4CUdwltliT0cLwX+Oq
s5+M8VAULMmmRRjldIVEet+3RFnwVCO1hxBskAzZNH3AQiHepTQxEqOmUi3bpR1Y58FDiB4XjAU2
AHPP6g4dvSXJFoQSbnqgjPhSARVSV8e2JmCi0jhQPnycuwJUHGy3EkWbpZcfnpsn+HtYILeFs5iJ
DJsKshSy6GfwauMpIuDdj7dRJf1j6VUblQEzO250dONV7ZvpXne6TT7PPa7P6Q6NzAGNsouUwzgm
sRXvysDYWbC4z6H5HMeOuQsbbIh+sQRv59yxYMcaWdr0ygeW7kaUP0yT/on29FB2UfreRkRe0fck
uJAxno6UN+ygOBGdlpVra8xJJOnzxzb29G3Yj+SjBvqmCrK3KHid6VAtsdAmR6FW7WLdmvO48wfb
3OQm+AKPwbQ+U0jz1uPkkjrVA5urPaxl9ApCkX+H+niaKoYUJ6jIqBvTfmmi0K67gdR5Epu6eGa+
EBSMwDOSgzy8a50LALnLHyNZJkjiZLchMRqV0JwetPrZntBxyir7jkV0iPrwzY50ssq7hrsmbZZG
DuKkdoozvq8c0AFt/agHnMdFhqoYFAiqYsZRyvNVncNqdmgTeUV9Z2KaY0dLUnhoPjEnXtJufkZ2
fXbR6IGXijF0+R25LbMGMdOwVY8uWZpuMgDrZUdVsox00m2e+c+jnt00UXwyrfxOa/G5hJT/y7lh
Uur0i1OxIHN9Xa7MOrkjnPdWhuQf6vbJVU6GuKLRXRBelp19YkiS3FsBGNiXKdfL8UnoA6NqqX1/
kY9rHQELGlv231b9ZRYYuVyTZn/YvIaN9wLAKpCgjYvyQFsp2/kyv4mclv6HCBa6Fh2IvKI1XckP
WBcbxk25NKmuAvp6j3Rx56n4O1R7e9zu5ziPp92Y+EwoVdQtwfIDULaGaiNSm7iTmYsq9tg70t3U
7AwtuC1Tg2aNaWrr0U030umB+3YVzeNkXnNUm64OdnXSPWB9YdUxCPI0e06oINy+0vrbUNU7wQ4/
Yp9JF36EwARCKfGFhJSHI0SDiPwlKSo0J5N71uQIm7hOnFXg7nVr4FzEB52OIcTJ/NQCh4qb+KWZ
yR9uOhAAEnUwd/mAEqsQz46lnUstMlXAq7Ik61vhHmUwnelGcfcM8aOXx8rpoK2FalhEoh6XpW9v
pcYdG7pLy2Hei1tcCV4qV+3gPxeGATCU9WgNlDJvvADuPPaChhtlMo1VV5OOZ7bu2baic2aSO8YS
N6b4umCBSmhMSPJcNWX3trVytOjFLkkgDqZ6RRp0t8prxL6OETOZkXTlcYbbJq+IcEverFyeHW8G
djWYW6sq5RIrirfK54AJkrIFawawlB39sSXBBGIhnEpbZB26pxwQa0OaYmgl9SZAE3Y0+p4VUyK/
4I+7i9hq3ntit2hJecXS8+tNYVkvvVBbodp7NTwMijPPTv1O7DIE0KdGgm+aZUH4k4sYJij56MkA
WxLQBoJ/FSnkg28gmXMNLe5RSlisXjy9Wl3ziRj8seaZKXz9Mw3FAKoJEVta3HvtTrLC4Zr3kE8a
67EeerrDrcMgigEpHQCtt4IGoX03j+YZ2lm+j+zS2bSzXOnpvK/9fW7X+TrXycI1W4CQVrvgFDI8
qRIIMSPzIlICtdQ3l4Z6pUHILsrxG9MnJddwN2HSXqhNEoUL9Xdl2NaCfX6x7HPnLimG7xS1bBQ2
Z6wyL6UxPBep5M4OSCm0HKAJdkm2ZAvcKHAptw1iYgFSrtWL+2zesiC54zOY2zH/cnv70vXitay8
O1tUJAWlzkNSi3enNvmFGs1bcht0c7LKfP3OpaWwSg0Y2R77JPq3VOSGVUDmrUrxeYJpMx88DZ3P
DAoN2T3cTitnJ1XNUJSZg8UgPnwjJKExiYioMIe9E29jMqZwb3PI9LQOAZvjQ6+1pxBtAnsof1d2
58olt771kEz73ZhtCAO9C1XwWMC04FCzpPIwDZchIqt7lujj61Qc60pxNTOUc40xs8Ix3WNAL7nK
iAgNp/q+D0pGjrx4tQO0LNKmgy4KALEB8F0UruRk+eFmJN/BA7SN7uocRowHruvApfCL9ei3iF9Y
o3QVpGLHJr9oMuqv0qWSheVk7dqhsTTlOgiohg8KzTLYOjF5PrQxhweulaR22OgB2EnKbduQDieJ
+juQh7BrBlNfWw26rqrJbwwnyJdiqp5yvYECSAcvk7JaxWzCW/HVNs6rKdD7joWW32p6wnnKn3Uk
fGuC5KOtwwEyAMVpW2ztnvm5tR+lMbxiiH4BChzeun50Crw9qp5szWq+2mj6fQnqWlU7HsJQF7Tg
jVPXB/YmIGNNT+TSJyN1itwjnWII4Su0mUd9BtIHS3Ub6b0SSSP0SD6czmrPEyn1RKH7+7ZikA4s
g5NQsbEmwTJp6H5GKSWWgSAD5lXY0IBhXjFjHSDMK8iMu0qGYZ1NnU4dYhjRYozvkfXUeC0nx7en
XRy2r9agHVwkzSsgx8lYayhI+ns/0tnGO/WelrSOgHQ9okNahZVqXrNwXps6lRZPCy52qG/S/NgU
lbGLcqQvPd6bZZ4UH4YFW6VBhEEjmVs5t0NAzo4jV5py4Fq6769hiFabOBZLuM5QvIcHXYATTJHX
rKfGJ0G2fR2oyddkEoRpc99P3o0mBptJqmBZfmPCLN6KLkXdLHSw0uV2GJtTwo7htnTvQkPUR7Pv
bwF0vWvWOxh0FVA7N6cafctkTUC8E8Q7EVZt2inr2iVNt+l3w6i/QRRW/ADjw3QnrNR8wYDurQvA
W5SeKBs0qBfBQIbLvoj/jC7TYzlaZ3sGH4014gxz415Ud21Bg4k50dlQ2hA6VaVqtC4MYnIZNKxF
7Qh4RYZqSvYXd9Tew9jsFyRKH6uAvXyuxauh2SegAJa2BqYn7fx6GzSccSjJDNyttU61ql6mdvhY
h8bFyj6TILQXQ29MG8T0dC3Gkb4eH9AJ9oNuIzkuURHzAcySbAHdk0zUYXvBesIOta9OzOj4WZJt
pjrliS0VznPcMhB33Pof6A+dNYe1i0mGoBqYvmjesNbnTFs4uGAWTqpNC62db4oQTmoVTZfMXUG4
KIjEHDHzoExfFgbCoGPszc8WcqBF37KDxgm3UL4bQht3bFr3aepxrY1N7TLc+wh8lkWZvYz2G2Qe
exn0KNGTLr8dmvTkU5nKCTZOE3OfhYTKBvVnbw/gFzIkjVq4tbXAZsU2FSt2KRwYrQM/JtUp6e0l
YjUsFgrT6UFYd2r0T5c8i49jUtk7SyQU8qlbBtX4yX1rUHpmOvQmc81ejFLYLBRbbtvZ6XyGHYL9
2xTbyp+2XOia0fBmGPAAoSlN1FR8QV7NLrshWzcwyIAqj4WW9Qe0WYJaH4tIhpXm0LiPoT3VN9VA
zFClV0c/d1+aFL0tvbAuZsVVywW3LKFpmXY/jsaP3XkPFiuZlWth9Iw7Y4Sa0iq4AG120Uw4vLfD
hFytRQQBX47M98gKzqntITVCBQFbkoxBR5yLlITgVlINsWX7HieEcmoKUmFmU3bj+OYO/1SzqJO0
3oxAAw6idxdJ0ZAfOfsv6WS+dxWViDAJMbWZ1o0dZ0dZxy95M/J7M7sNC2fNjaH+wccBe8rMB1gk
qLiCYdPWzbQMSeze0J8xNqpuLGukI+Ekhm1mX2TkNGuK15QXtXRCH8U6LZyAYjhyY1QlD65d73up
HbQoepuz7kJCmLHMteJOb8bPIqYxkpK1hI4iWldVdtfQG28k6nweKW0xFz/TSB+LXVA35m/cHt1m
DpwnO+hZKAQEkcbCNvE8cwVtYlRXqNHuaysO1k5b18upHnexpcqBmYnEAKxU0kNmFUV3mbiYJMcO
jIgUdfejP9wDacsRmATl1nSHdqXlMQznqen3mp10a7cboFYkFCDiqbjHr9xa6HuJBxkUoTt58GdS
kDUyXpNY24b4Byr2TdPojB+Bb561wf4T1VQJbTb2Hm3uNbYJhu24aFbxjDHM1cxwXwc6PLwYDqXW
wv/AUtTs/KDcW4aQG8/MehUjcq7ILd1Yo0lLvY31U8922dM6bwGl3HoIE9RDc2jdhFWKrkzTN7Ux
mou+Kdw14lZv2Ye12DSjI9l4lQSs9p750CEHWeeoNVnQI3TSBK3iwbI3tc7cVphbxxHTJq6jm6xs
hiO3XH5DXexkFoIlidHfjDgkwC4gQ4SNuOisbJtHensSwgy5/rQep2lhWImHbi24L622pp3gnSwx
f7ho86iOg8WGYxZbcp8nM3GgHQ67Is7YgbqY74FkWRTBq+CQDBNEMR1MEjVTY6SR/JgCK1h0mBCh
StSCC9Md5PzCmlQRz6p2N1bDvNb7ECaavXQ1gY/Edr4Q1OerBItv3O4tK773S2TGOvkAFFATrBwd
KH438GHRV+3WV/hOBLPMAGF2lvDkdpBwxaYkE7mAePdCFe4WQyBBMhWKwM7HtJLObbUWboUiNB93
cursgy3TtTGwAtEpW1UJzAdpVYfMEPpZJPFPDz9+PU8mo9hYX+p62E0tqi4TGQvrJQBuYQPgBTNU
t+KJ0TdZIQQgnjcsh9QWWHcsu4FavYMqxi7thMLCSPS5UQ0rwETBciBUc+M783zsPPIo0yp6K8h+
OVYWvk/Rxo/Xf8IuA9TTsuAOglvYTsqtJUZWL9Ja577O1MMnAG/dvmGpy1c0SWAs2xr9twjMxTTf
sXl96qyOWyEN/Fs39XcBQ1XCOvwChcrEM/Tgx1G+xm9zMIf6iC5ekD8WiZNgPhNaBEtcc9sDXdkJ
On7dP2u1hivCHawFVh7/2BNusav18TzNLVnzKOfYxmKbjR8r1IAMG62PL8/IdmGOZK8ZopUvwCl2
uXhLhvBumLt6E9uCuazGs5NaWEDttl4L80fK9DmS9OK4i19srYFNB2KHHJ/WVhf2JKumIVx0cBi+
nGwty2yTxBM6KkefdoB0nIVFBTOKbbkUOkgiuhYrKqifeS/wM9Y+q9e0YWjA6sRJNCmcooh2s2Sl
z160tSRB5FXIUj8NrE8yQydEw4JJPOA8+La5B2eIw6Qm98iZx7ugl88am7tNdymaUdKTi5CZC+0p
nUuxcYvxhAuWxUzHItnO7I/WYXU2uEjC2gxJ8IwOqNVcbAIlKWN6C289zr5T3CoyHtJtGBvs5Gv0
OJCq3TnCo5t25ygupnVsUo23vF6D2BhuqLd157oLkD62r2ZD3iGyTMjgZlSv7ZGI05B8JpOdAAFT
D7PmseJvHX+Vd4jNy5AzQZA0vwhtXs/AhmMXIshhmvH3J9mBZaDOHggQh7uUhL2TUJp9hj36ZhxF
u5lOH5OeT1moa1f1TV05yQqDIsuItNloAy1UszQ+WrZ/TJUGOg3LxqCQVVtWx69L8GYBJfTqtjHn
W1CYyGnZcg+RGGl8B1S9WsgBlYmbIq9OPaEcHrvxTa4GktGHyxHvx94QawPF/2xGyS7XtU0k63Ud
2Le1D8nNKHxKpqXOvrglatUeKNmL2XiIh1FuTN1GIFrepCRPPNZddwKhna20TCnjpvwRTw/8u2FK
NpTh5l2ih+wl8vSxtndd7pbbKhnQs9s6ZgpqTKteeytmerhjVDbII6clK++PFuP1ounyap076W6m
d0hcXTtvumI8mFBhUtzYPlERy9ioVUIvzQq/JnFcypJ88Tg9gR+kPG6vyyHSD3RtvwvhECft7gh2
aTYYDtGdjua+ZVdB+7nf5R6a2rTC3cCoMLObY1UrNSzAjepSjr7zOfvvbkhKDfdJh5IVjb0kIWwR
OyE5Gd6MxywDhpIFGwJpVqI0kwPaj5dEib2gnR7JzPsZagReBagxqLIS0fIo3siIcfZunP4wsfxh
5tCWHZp6faSkSdjG2xgRkcQaXpA/EuIVby9V0C/8MjnPnqmjSfoIuUm7wB8Z48OHscK+0saFQozg
XMPkWVv4RNzOoCse26xS/PwS4toPg/u55qSD6fQWqWWekp7uMNtvktQj694I9d00u09kEVJbcPx8
NQsMfx3iCiOwflIHPxlEF/Jo+qhGLR3tcaHYWHK1JZ1iCPoaWuIgjyGb68gTTJ+S+4D4B2X7ztSY
E0pbG5lhyLv3kKEtfIvALUGna9/Yfb4pCZVc4TFLNDovOlEhncpbcD1cDD5WIb3Q38fZfZ9qttyJ
27wOE6ZkJlu5lGGLZ6LH2jc3FytqrJsg3/kR+xQnQzEf4aPr2PeruF+geo+ym3H7JOY6HYmWwki7
8F1ZrKUMnMXYJ+Va62+6QmfFUhMkTkvNENmFmm52cn15l5AYQHUZSwXUbwe7DwMlUV9DpEU3flPb
wJMpfyU1TWonSi5j65Ekr+GMjcojBThis7aejuy8rAwc9pYm2AJ47KuhX3ic4KGqz4Tp3GJi+dJd
o1khRARLU5vHui377ZTlT6nGsbMv2eUdBQ/Tpr5Zh+2fOkRMMMzWKphCcjKYzQD5LudZ4n6Kwz9m
j2JbcC2z0b1Bgf7j+qw+M3ZjU8yGvWkaSPPdNkw4ZdVc35VS92jHnQc/JMggDV77IeIQM/LT06ja
cFifE+rsqZ8/g8p97hGQjINgjjB9TKotInCWzSzjvHeabPfFpx6zEG/EKLYiHI6Yb9aWx5aJrjBY
xrS9Kz1vwwKbuaT0SEJtWWpm9Vef1c2j00VLZlQj8DsC2qZuHU70p3G6r+wsfrIHwdOSmE+N4Zsr
W09Qc9ggCqpBrqwYkW9dSG3dhasAVZpWFz/wzulYXnOIPMx0XAZPRvYKn+sp70o8uujKmmzm1FIr
SaaYKliBMZvte0nMFovV3r1PI84kOWgurQFcOEwQheWBN/S+PNVLaqXdrRqEQHUP2cEI7XkjXIou
Mw+nznPEcOggehxvh4EhD1kHalxWiYuo896Q4UwUg81tHZZi0WN/Ild7aVdUvEVRl9scY6XIs6M5
YvuU/rRrm/4dIY3SinCzWtrFSCdMar19cLX8YVDdVEpacMkX5ugQqlegN2n0cGdgZXKm9FkUA3sF
iiAeuxD6P+0qIgXIYVEIR8N86brsWHuRiSWBJl6LidgePFJFdGYauhlPrTf5S8JtL5yye89PkDAY
ai/WwuLw2IpjKqUyUZIwrA05FAYNQ0XujrSgHCACaDwXpHu9jE5/rGMwBTwwZx27ZB9RkcXQSnRZ
fgwhPEQZFYPkqUox1FlJlC0dqT+aVPmWWBa5yrp8imegRqPrH2ov5gzM+j4onZNvdIQ6RCQhujD5
bBhNPMObOKMP5djhGgxGv9Q81oyhMgrodvVQy+hPMg+vImjxQvTGJxKnxeznGBikIBGsoDCLF9SA
uk+B88SM9aOZ7uNIKzHtjeIgCmyxWoN7u3iLmuSxL7ithgH7DiyWdYnLVp/0V7+1A1wpyILcgWJH
7VG9n1wGVfGR+F2OUTH+AKhJQTHj7u81pFlySC9G8Y6mYeFKfKX1hJdRS4El6DVUuOdaTy92RWej
RcO8ddS6ptS0nSWZuERr7aIAKYJPqiLbI3MbgPdlwX7QMuMGGVINNJMiSYgZG98YWh/czb2MiO1L
70hJlwgsNUxfpfNjUoJZyl6rlsnElJsAAWMJghgrh23vWIGys7qHeRKb1jBOeZn4q6mY73KkV70/
rGF1X7TCu9g2Il7ZAdIyigfK5RYNGYZ8I0JqaUTUZ7XOb+8jzcTfMVn3nVN9t1EM8CxUe/o+eIzL
+L4yaC8UrvtaxXGzKVKUcbRpkJPnL6nI77LWuLE07ad0t5owCMlDE7MJ7Wg7G26GsbBi7p+gzBjJ
+GAN1k7XyvmcyNm9BbRBcGOxp7tsrAPfs1F5UQVFIOqu2hQoucn5EfKtrYt9LN3g1HTFJwE4Elxa
4KnqRfwiDf0zjKpox4OSHaeoxYwsdrV49pLurXdpmVL7Xlf6dHAa87PVKezCX++BTuA32ndJ/w5F
5qdU4mLaos/Uw4hTo2uOsnECjZUOXx0mzRSwgNZ3L4Xzxy+d787s36IKKbzpnwJ3pmLtXkyTduJV
w0qNHe5U+KJUnLSQAGDj0/Bayg5JcBDWhCHRvVEoPfWXlf5/KLufEafJTDDJZM2rAl1BaKIiJ7+g
LaF6K2dChnClJTLBCQAAh93bVZaquxeV1atEj5gmbjyKY0ajZLToVq9/WtZ02Ejfk2zrk8h7un4z
5DEFRkWpGs+zDDhCUtselWC2SiHQWc5ZWzHCYSAAcd8Y8sfOEQPrFTZQZBIGkZPo8EHYoiDVqmQb
B8POcpE+GtkqSK1zlRa7JoSN4Gk/vblRMnF4gYwLM6APr2jOXTWtrvHeKpbYqsKXcKBIzGEUKgiX
Gi4HZHg7/9saja15pC9jM6qX5F1lfGAlEEca9cjQB8Jp2rD2X4e9f6g4BBPlJd3mlwY4SIU9AbuC
+nbfxx8hIxiol2dSeW6pki1VIrXlDm+p8Rp1zbYVOs0o1CuRzt5Knv0MXonZ3DCCrPPI+IIp/cNz
fT9MVAwUBVUdu14M7xX3qfoavkOIVAUYL5LEvv10FBhcgZmJ0bzgPJlwybjai59WT+3Yf7k0iBdX
avycWUtznm+vX7g9jWj1KgSaiGOM8/W2umqr6cTdhg3IPyT8MYCqIR8fg0QVlnH5Jsk2mGnU8vmv
B9JgnQlBd47VQyzz15Q/rjS46nVstWkbumvXBOyBEFi9xiuQ7ab6Ex0pLGEB0KvpSx3F9XAocrzp
tN+p9q6rWrypH6o3UsJez5vXWtsergJhgjAYvZSMW5d/6mR4vv5/6n4x3y9zH1URfSVwFEvp2Bc9
fcIB+N67XOZKh2rP4xbbG3RL8DBxTPKl5gdIl4fj5AJJNcF96vKepMbFqBKVc2JwS42bFBmgHcqL
EYbXNGnLms+GNi8bwvlYnpm4/zryHrixrjHLWCLeLYv9OW9Bi6FEMsbFCwzn2Lf0TWbWwoLHrkji
fVrau1qZuZTPSjRQx3T3D5KnP7EOsVLn+rlOjlOKBEwkIOr41UFW1T2L80tQ2V9/ceyq6lz1sKnT
tV5xCyRkzVDmQ6ahUWjRdgWK3uvD0GExYAGFtYcpxIeIUUcVK+r5uSUS83q7XXnPDvedREGilcaz
OlFhxhh39ZwlNp84b41tHLMfM8WZmIKVbbABoy311fXqfITtk8h6aiB8aPWwYE24mGD/bZ45NWgo
eXSfRic8uSs/9HjnprvFjvGQaQY1Cdb41w8uPQ7JH/q3yRAvI474q0FkUuyz3Fg6U01fK/6ydE6y
ym+eRsRbqflwvSbqas7J/CdlgQ83lB0oyo5FkZtUmTCkQVW8qJwaq+Eboy1/NNt91JLPaV4R7Kwu
KVYinmv1fBtmtzFwJscjg+R1aBMTZyOx72vp/UlUnIr6UDF3f+w/ISz9I311d9JNgJL1UATRJsNl
pG7ogSu+kJIFdGzcJ4azF9O0o/DlWe67a9NkDwjOA3/5NejkRjb0Ye1tYhOwwW55ESB1WuQNo4eD
H9ae5LZQ2NhRjz+0Xv9xBv2j7jeWh6aldQ6WhDVjdM9Vio4ead3UdT+AWxA7hzDbrafc7pZXk8P1
HZWNZtLjHxQ5QBSovSEm9+mSZoV8YNn75aJczQPjVRvnr6DVHxzc51cPj0yYfrgpsYFxrZgCYzQt
KqX7+o2oj29KktXRQXxW/fwqY/pkTCV6LC7XKaGNZ+aI4YUK5A/V/xg9tX7MfMKGr5OqzyfGb/M6
QDNITLwI+cB3LPW46Da+9mhYBzPCzeStV0mRbsGvsBHB7sKv2cG8Ze+/y0bxxwpeCxtHjzrHasJT
s6YmEacU7JVpo3WWfLUKd1fjKb0O0JoTPljqryt+JkXWQa+QZfL/iOUeuDtW18fEMN1NHzl7x8xe
NOq4Sld/vUzq/csZLYc93cRqIFFzPPCv4sdI5bOS+aOh5I2T+o8Ok0WN6mqisxj/1cg7olMi5nHT
xj7YGuNWjZzq++oeEix+ozZ8UoPv9YW6YgeqmzasD/2IeoD6rpo5S+Jd1AscWX/A3JkAKPrfPZYs
QDhMkXpwl7MYahvyChuLJ8Sw+SdqPobRf7EFx1yOHfYk7uwB2nDXPMtE3+E1PlyNJsp6EI8DsUI7
bRqfCu3nmnByZXeP9P7xKHMxru9jucGt4/YrdQ50BtCw5c1VxEIx77u+3JJq8aMMP+rO0LLyWxCl
MvkGxX/54BDg5reM3J0Ynq9DQ0nttnMpI82sL9C44Cz29JNtTNR9nMt14LhGF0DZejRhkF9nl3l8
Qr/7kmmgiGbTwj43/qDp/EnciI80bwnVVisINQd30wSTF9JwNZHElURnYbfsJTXStLsfprlv9TQZ
pBRb9G2ILLIoFA4Gm8sMuzPrqTJjiUbTdBlk/d11rdFgemNzxy4rgfqrhvpSCVjVrYw74dOl93P4
16N4fdavD2UHVomo48dSLe8qcm8ZWd232LqrivCF8gkEABaY1+c10vodMsv96FDYNLyH63lXK79R
yge1CAmhiOVJcqsGNQQA9zn8k+u6ofT/9BFyGlZaZ6d2v1FiMraBZL5eSTa6F1veNpCXyihaqeWI
q35BeeeU7aYBL2h08fm6drje+TE5XT3RDOqPqj9GTZn4vpRBXlgeat8G0xi7Q8beTDnX4nTOFnYF
lifO764P2HXNElQBLRikLD3EFQdnwl8zKEr0nWsO53/NEV5t3yI4XRNB3ttMltc3VQarULjf18Ga
wPV9zmN+XeOo8Vw9pKU5L61AtT/QLBrVfdqIj7/SfEx5ovYPIIqB7HpwbTXD+HduaQrdZlm6ySum
1esH0sIcYVl6O7dofIMsPxmxWF9n2avrSH3G1uDTx/3GTeKPOTQeXPbfpnLWAo/g6nd0kvmgQoXa
XCMyguTUgk6GMm/8OA3LiTjuVlEzntpeHK93DKdL2sNHoEY4aux7vct3aj+RKY1WULQrB5hEDi83
5+kt1T3WiUs5aq8urHh12dSELCmbl2kPUI0HVT0LhTxrSXu5DkrA/fbkyW/U96/Dnzph1/Wy6m+D
YLgZJI+HP04bztSNmmBKjUGJ0vwPppbtPDn7qyEwZG5QP40ScUjQgvST+Fbqjsly4N5xuGpO0rTX
UJR/rmsDI24fLdxCjHTt1L5Nwer68F5Xwrkun6/n1qib02zo63AjPNSg1wiD602WqgtzffSz56lN
Pys/YCtFT0bdZwH99EWs+9tydtHWcEPlquyFiZwZUblnmJfVFHbdjagrh1valM5Zx96g0K8+8JXF
CEpdmQVpBH1FIRYZtZJXGV7qNBPkcpwFN0A+rGRr3TU9bxcEHfNa/6YMXiOhRGbefIe0A+sxPyEp
Wrd5feOzPFYLf8t0D15Y46rRPmNPU9PP8mr7Uw/PkNcUn6fHYARAUTHcL7Cd3sX0HJrGg2zD+gvT
DxY/+QeOx8LP+j8iXaktXJy5/3x6Ggm+uovXaZ7dqVQYNnk/XozhyJueZpC1JFLGQIbcZapo+9Li
nBiOCfi7oSLAdwKtXsMW2KsFofpjmtEcswk6uU0nR/v0qxyODXdG69pfVNcZRixMXd4ZNunFpZIS
11AFYu97dvAsMfWUFl4NtVBTq+yQPLwh/Olw5KdBuLmOJdehEKcKq+UK71r+5hM9alo1Dg0Fwy6/
cSR9x0nDYgY7Bo3oWQRP12no96//+Md//cfn+J/hd3lXZrj+ivYf/8XXn2VFbzGMuv/x5T+eypz/
rq/579/591f84xR/NmVb/nT/z9/afpe37/l3+z9/SR3Nf78zf/2fR7d6797/7Yt10cXddC+/m+nh
u5VZdz0KPof6zf/fH/76vr7L01R9//33O4HYxSpmCo8/u9///NH+6++/TbSl7vVU/XWm1F/454/V
R/j779N7V/7a8qHb8tdX+etRZv+Xl3+/t93ff2tC/5tv+C7FYAC/vnB16/ev4fuvH3l/40Zyheu5
lrCEIZzfv4qy6SJeZrj8zDUM33d9T+C8937/akt5/Zlp/w2drG3RhMSQ5/Lv7/9zMv7tov7rIv8q
ZH5Xwi1u//7btkz796/qr6uvPq5jCw9vrDBtbFCO5/q2zs8/3x+Yk/l943+Bw86kN5o9HZMHp3dp
s4pZvHaC4CqZR7fOLBTWtQq2YsSNFAzJ1gOP8+a367quJP0Vk4BJsoa2QwVUvMPreuNQYadFskTQ
HN4E9uAq+LimgmlIc/fnByFEdEcK1qrpI5vnv7rYltCXTYrDELfgfKIpfjc4WXX0rEY+dBi1F1rV
ebtuSPwb1BqPldTL20b9UzUXty8MMrSdEGlSar2OaGT00ospy0NmcdF9w1eSABJdfQX75Wh2LpXK
dhCLeBicG7BmKZKVfGU5uKpkEFkrGjf6KkV+SEgYqX8F4Vx08DdA3QELPpW1sfPg3h1SPbvvKuR8
kFOGHdzU4+y21VG2wl2OGhhNJ4Y2Y+TVBaVhsUZB66/a2TgnbROda82IzhY95f9N05k1NY6kUfQX
KUK7Uq9e5N0GjKHgRQE0pV2pJbX++jmqiHkhmu6ZorDlzG+599xNYeQviATSwAjQACUXFkwcgqk5
I9FxYf+0c/rB4c2EVdbWNjab/+YSxLXl5RlvgTFs/B4UHn4iVs+cMHCSsDQODsrI/9AHmq/ljHTG
HoYew6n5EH0Dom4uWDDJ/CmyjfwQ5gw7krykAiAjc217jrNJKlLimJIWB9NiLA5EGQ1p2LJ9alF+
mdBezyGAJ0+6KZMXdmcsj9m7oDhrM+/hFfqAJDLcwkn+9fJ+eNi+eM9blmalg92QF8w8m5n8gWDO
ZdC12QlfM3ExicgOKOX9tZpj91HlwgWMUKVQoMevMp76J1/HaEsu9nTKPBW+tXgSW4m/L4xRH5lj
ZZ65KBDqk8LsIIhj0V0xTW9y+9DH6VNu+9EFovm075tNY3Jum2GR/QBvRVHU2Y+0Av8ap/HJi+S4
IyDkZ8rzv5lMG9AREUbeOv+YrCrcDP680EJ1fe2GYUoxUlKt0/4hGkOvIuvpJSt1YJkKOFBuo2OH
gbAi9Fh7laE5bc0KW5Aa1Gem87umBb3rEPEmdC6rRiFH94zAzTlY0dZrDHGdmyq+/fvSSvdggbs9
RY18jmFvrwcbpVAB/mGT2+Kz4le51zm4LBbu7d7sTfcONMCGrKCiVqDkEe47LSQJ5NqWJVp/FL36
zxr6+R6G+Sn3ewTOiFo5DLAea7HRHOIBECHiPzsojZB70o+Mg5Xw+oEyPsupDa9lKlEcFbo46IZA
bdmZ9hfn2y7P1c2JiCEgfjDbttuMfSVEcDpttrQ3crZ49ceHx3uy9QsdxW8dtjtDoTduDPhpQ1EQ
pyAya2uQAMeiIRGnOEtfW1TBzwX4/rMO76vorADtWPWfsiGfIxDyz9pop6uEodRmiML8HUHwb+e6
/W9W/9cImKohweMraTQuVkJHnbBiY+VvcTB06i6WyUqKuG0/sUVim+TvTYM/Lha8M6rVX+PW045O
dhsSTydPsg/wDYyPGhj4euzcehEfIcMquv8U0ndNhvp3MwiP3B6NyVX7JxnaC2qt7NVz6i+HPNdj
Lw10HGR7bbOeEejUeQSmOdpvOerVPelkdS9T8aUhSz3TXXGO6a5+06trCtnyl0udmHiWNxtkcw4R
9EZ/VAnnmI3MZWVOZD9WdsyywfL36LPMlw7Q4bph4su+sJm2PVqr0lfVeZqq4WzoAvSNBkhLGv3d
KU3QbkW2AX53QxMHMTEjBHSudOaC4RzfPLM8D04sVgMQo09hBHnvqD8+vPIZk/JKi8UZof1Zwp9c
G7WJmwAvxBqjarIzBZwGsxpRzzWnxsKwMU67LLa6c2Nb3x4Z0qzCGWu0/a1Dk3UjGEUOOgJK5X7r
BKVbte3/jRz/kPu865GB9tQmjX5b2zxVfBrAlgIEDHOkLDhOX6RDJl9RYcNJ3IGFg26vI9/O9tqY
JJvJ+BR8WF9l+2Mb7oWten8wSBMNyl7e+pEhtkrAyjF0RjrNy2VKl5cXDqxr+t620MhI03ANrO0S
xhaSYyw+ZG1CKU8ucqzFMR4rrrUpiw9OarAXRDPIlHg+zRXILM1IOtp6hbggpSsgGDiwGiu7Wr1I
d0gm5Npu23aL+uzNsBJ+OWtjqW7c+nELAWmIbn1VeruhT6ERcxjv2HiH9+E3Ge1m7UYR75kozkan
qQNMtL9NPyOxQUeBvQw3Stgvlpcp/zASzd3Wg64uMEVhg0VI2z3MCuPYBGmL4TVy2eOyUMiek2kc
z+E4XFm6JsI6Q/rMwYdK90zIBkgwnLuPGQ0HyvLXIoRhgRQ7XzP6j/aRo+cHR4ZjwFoT6tUY4XLA
uk6TeK/9YjjmvKMb2TvDuujJlR87sHk8DwbY0RnvfDoCgDNdRJrLRT0taQ1p/OOp2d6yTyFgJ0/6
Vex1GtFGDKZAzliHehnieZn2rg/GZ1+y/jTD5S9sp8VG9HpyJvdyClIvnw59DzSurfOJ9Ee3PLae
x+4wsiS9Gez6+quPsIRlhjs82j6ig7bEdzPqLFnzvn1xTHawKd0+/fP4rY0IM2U7vbYea/heA2uJ
5RjHoWe804fC+WvLr9mi2vUWjn70PkZk7roJtGQ+vWJflfpb1On5NVm+jHn9/y9thr6kLO9mN8X7
vADdoJwaoJlZwd2gSsoFUeDs99U5AXPJup8bCgii2upe6dw1yrQrJPXrv+/iTHfuRVM9nCgbL3rH
3LJHrCkW1ebgr/UGNQXc7Rnx7NhCdEWV1c9vyAmO5aL97BYVaL7oQdPubo4XYWITdbx632v6RwZe
/djVnrVqPE7PNGcfafzTmS6KU7loT2d1qhctqkCU6inzm7Sri2xRm/rIVik6xClblKyl/e0uylbi
XNpLh9g1Gzyf+gb964QQtlkUsRbSWA2JbKJpBfEPOqpZSj93iKBhozoNe22LEShI4T48y4GtFzOD
fOFYZtsJYOhLlrVihWED8RSFUwBeWKy7RcM7NchAqtwMbINPiuVVUDLx32aL9hfQOCcfcuB40QXb
i0K4XrTCLaLhtlOoh6uoD2JVH5C77urK2i2S2ztJj9Ua77LfNuGzO/YNWj5EBgrM/CrX83irG0xW
LM3SN41L0haq19TNzB1yLGflh/mSFFXeY40cBx17eUp5uDNV+5CFMx0xKRIfkOfPfB62aTi/dhg+
UPCb20Rj44PK8+C32YgRADNTO+fUJJm16wqI1LImPhKPXL/GZ320gFRu+7FoCWWYfh232Zh+/Rgy
sY+qEt+aDTg9YqmvmUenfo8ngdKxQwww2u/CFswB02JtN85r5GGE83v0WZqzgsb2xC1trsoR9hMT
MdGydRVMlMw8uddzFbhi+hUjhUdBhIiX/PHw6mJu5qioyffxRlSFjFI6+1jYac9P8wNe91fYFJwj
2y6Xz908sb7L1aaSLnbIOT0mKM9dkzlVRlXMfgpQQIPqInmrBuQVmlnvRhkFczHvQueKxuAvk5cG
UaO5Y+hHMRPq+zbut0Wr9lZuBxHEKS9Mtm2K2MpeQMqjN2x6V59P04BSKa+ufs60stPAIyfFYbmQ
MRmgDBBckOHgnxOTUIBkQZAM9pLELXjspAMCSh/7oA7jrdXZh3HWdqp/yTrvJx5+UmsQu9S1d77L
zTUq4+Asyh/6yrWtpr9x5mMrMKUf6F4cBUa9c1m3YZjMgZUu8zav/dXq/DWFxFghBaPYQRpsaEzp
FjpzbyDCdLIgU6hTinZvwRhbDab5S+rAV+1WKKv5+ELhjR99EoKQDRNrm3QLgU8kW6fo0hcqUmvr
OZEJ2DkiivHmVhbAR/vPZDekBEHEdfX8HEvMbA650S4QKSN6AqTWBL3+lRNBusrqh4INv4nc5lkY
qEmFZjPhHKuV5+g/Te7+DNOzbjrV89x0H06c4JgKh4NZreBFMHlPC5SK4Mvza0T1AD4oc1GexGlx
YDBIgAPD4jwJAfm6z/BcUJ9nOl5UjU9oBwKebaYoLHczzaTIVZ5449P52Uk4vIk9Q0eNwMZS+Itd
0y2JHLRi1rVK2/ZQZ/bR4LRbsdbl8dZ7uEXD8OvaYBzQgvUQROzuLbQ0wqg8DDqY0FhUGBw0PACh
bnyMOOe4CE3kVv5Lk2Qbt3aupWTsFJv9XSSRg+3M3cIYn2fxVEfztfKMQ27zEoU2eSIu1VgC6gTV
bbijvT/2BKdYdY8kO08/BU40OVDzsrp4R6h+bFpzRN47svVBSuhSQWBIqWfU+5hHgcx9+1roYd42
PlyZHtVtpDdY2zovdsMw0CMHgXFh5TOkpAtOfO3uinYn2xDUSS45+1Ew6wXg39Zs/pgZICR2jxLS
O1K+vylxwpsRMsBKuzSyonu0i12nh++e7F+HInlERrohsSF7htBJDktlrWn+cJf4yaulz1c34q/Q
T/1XCEOAFLfhdV7C6BMPDr2GJnTV60OFGQfZGu5XfFixf3BE/2VWROQorkY0R5iQsumrfFNwT2Yq
dWC4q7rwe2KSi0tUlycpDbHtjZdJN95YYx8XW67Uxc2YJjbLUXQXyn/JEv2Rt/W3gNzoO85d5Ja+
ThgGM+jO53NYt1B65/IT954C0ZdhKkxVvtFTHZ0dp4rvw4jPDEbQDfcHi5MAlyAw6o6zUChgCcvb
0nkUSsV4hdRANWnLs1ay7HfaboWcld/TV1hkaxqurNe5DGf1J/dRivm1moPUZTGcg3NYEX/oUtOv
W7vItzW1XtRPw9G2e31HAMG8stxk6010HyWin5XLJP0F2qVRpb+WShjcK+OnCY0jAURAKpc3wDE5
k70WoZWTtk4AInzD9HZYSbPzQLTqz6q5txVs0pgu1JrHAxqvPXs9RHxrXcTf+cQfm9vV06ipXUP+
DDrKJfEpy3/oit190/WbUG/PvcY3svcxkSPJSyAZviRG+FDVURekbPQCH2k2ESNmxBsA4tC7TXxc
ymjHVWm0u4b9e54ULs7bqVvbzsAWpXLAJ1TlQyJw9an2grybYHIkIQ4NG7VDOmLk1fSYhC1b3bN/
69WW6wcqUHOcYeBGHGMHx6/mLUdNyFm30gWLwqiHMKDMDJj9wABCJxIRYxJdlOp2rgYz0B4YZnf1
fiBpBCIUh6U+jUnAsY5uLB3lvsaKbRXJH8tvRCBo9YMqrf+2jtJ2wjskefIoNeS/hs9T2sjwS4vK
IMaHtMxddk0pxCZ9RzMVB0pTFb+ttjdqizlb2d9gXeMkaJ6qtv0U6bYvUu/bp7oOCfEqQ+2Pzjlx
JLviGdJv4NB2sW1KPv0mO6AiiZ6m0V55MH6uedh+Dg2wHB4q1zO1Y95eEmin11nh95vHCq+beRsF
MoXEX/ui6E+JnTTQUFAmZvhYhqW9lwSX1J4oz1aDyH6Y/BVQOrTFMDvnAtM0xSMm2TCN66Pp9dUR
YdZFM7vxCsbjWqM226qOSskEoYTXfSBFwcSPocd+AT+HwqOO++NCJY285BC21V9/nnCYxRDQlVuT
IzbS7xXqt+EZWhl9cimpvUA9T4AULTNoMddLRAibElHCqq7qHZodqvGZTYOk44tadYisNpgn7y2F
ecboEoAHySGpfGqRoRLD9OmDF8GgfcCNRhigT93L0OvuK44f9sFaP51mr8SwNqj65r1ojt+xxC6v
c/5f5tjnruw/2kouN1fLx1GyqvEHBnr4i3c2Fydr15YULEBNBvIUtJDmE4miv46yXsTQ6gcgogJV
+DIHXkxgcAa6194yzcOkh8fIz466XXGXL0YTJ4o3WdFtaZbEOhuQqxIBCyx85NkIU2h1DbYCUlNX
BbgWYoDkKyUVwQ1nZwTFUVFjbNHCrnpKugMrmnVRy1s3uvFzZ9sXaQ/dbnKJT+2EBnZkNN48y7+X
GWOUahYTt45/QsfIeYxauWqMA3GUFe7O+aez0bO6ZqdvrLEfV6OLbERWP0gR2Zim4wd8Y5L2Tlas
30hC+3DKPYEE5ZY5tQtOJL+b5DINI7ayYu9AWCxZSRVGCbJ9YV0vlQLh6WP0YzT+iSBDECT5eEul
fyx1/bqYQIosPE2c1HC6dTCA3l963y1YCxyAvffudOHBKq2/oeN9lbK7CbPf1fQC3FcwythNTdy9
iNqXeUOabGOtidcVJeUqQueDXWnfldZNk5SH6MitLW5EZsUJIk0HFkJTZ9vYq94tt/sRhAbQomx6
E+NOw+cpUGl0z8mKWUH3cbeF8s6FY1oHu35i16uvoA4v83mWW573mxkaK7nee/imDoPRQFY1vIbo
rQK3npE8p9lOAoRZqcmu1tpC0SxdO9Abzsqkh4o7F3m3kXN+EcoWW13oB4JWObvGcqeHjAhikmU3
hHANa70yUOrKMxfBE9t+RhpQiDZ24v6xEyxX/lg8KNCZexrZpvG7dK1IoNAmv1knCZXCIroWaD6Y
nJINCK9ps2hxxjCUa3+I+2DSmXDp5btuc39gE2LBR9GdFzr9hHCbdej/0Zn8qymHeWVBuOkqiKhj
+0uCzNHJifnNVMU7Uvz7OvFzj/++xCbD8f2/f5x9vTlCbLDBlUwGce9MstBfG0X2BejhB/vrvO5G
ZNRMYlBGpEfDKY5etKDQK5rJMkWejqj+4qFgqmgvQMAwfKOzFGtzJIBUG9RGIW6N8AljrXHegCFy
/RduudWY7G6qanqJ6vw+RvXNHfXxYHLi3WKHJCGt3zoa73/oLYmWObkbONWEQx6bAXrfSDy1K33m
GbpgFAzOGy8Nsg43y60dHLpHRUmP2eBv2mjjysTagxSXV39SGO6LwX+TfQWPi6eAdeW2yhuuwBbx
Qb2Q2kbZVjusai0/iqeQReraqdqTW3H+eKGBuLgb/kvftOehXo58gUfYrexHriQVSa7NWIskdlaS
jfr8SbThqQbZQkKDe4rjeu21Dc2AK4dA60N6ong7IO6YkvQdrU/M9YFB3yMD0qeo0JgsbfDb0sD5
ZI9HZvDvr2pZ/FVTE35ezYBJIP9mKvLbM/eF5TPqXOKw8i3AZYj6QIjkBNZYc/KqbGdtCfrcTGEX
wOo7aO27hBi48vIaK5rENY13jaiYD3Y7PmUamhu30h9GZU9rUw1ia+N3Z3vHGPziyfA7a1nOFAyP
c6PlOrBxavrY/qzef49Te19mzrHLqXbN7iMv7hip/th5j59HSG/tmArfukOBtxzAsz/Di5JnQ9H+
I73j6sv+yogYS3885zqBItLqwD4VVOwGxzPrFeLEsv4VLxRkT0gLxXLFZKepmHZReMRDtvfs5ILB
4OAsL5cWscKR8Xgmju1UR8OTpvUsFKx663bGixW2BHWmROC0zvRcaeeCthfDUPQ7zyAT3XoZ8slL
BaLBtKHJpMtxl4+vma68dautklRN2AqGLbMTPEtGkwZTTAAgqb+RGX7houShGV/DjKFc19jH0XvW
M9ZBhQt3gQqeews2SBt+RHZ4dAfjAbcH3eKi019CaEK332o+eZYO5Qq+ooTQ0OkTNY5thRbmNuwN
shWfDj6VCRNbyaViWPzpg2sSMg6gLiXHAICqyQ/HyuOTRxUOz7U+sKmbrBO+EoC3HvJ82YPi9IlG
G4dH1VBn+jUO7tBSd80kGEQP7N7ctW29w4V/0uMIIFe+7bv8OoXNS8mKUGjN1bX7p6ZVR4D5HwCg
MN2/TJ17qrrx4MMALNp2Y5Tzlrcap/NIFgELa4x0rXltKWva3t9Gyr5YukXZIsndxf3vus2JQTpU
Mo8z0D/qGVovhVBwE7JVNQQAsNGjOqhxpzouO1gNLQ7ZddiZU4IhDRPOcM6rvwqzCVU0H5sqpDys
xvw1JtsIiq4CqKZj+rBthk3RR25Wb3E1MgiLjFMShjtbH19HVpPrpGOh5bYkg0JIW4+6762WF4L9
z70s5Lxv+3GX5J8A8j60NI4BcTKxMEcOCaJfcfGuEm3uVxWYOgBRtHK0v+a7SFy1qVMWefjgZj5l
K8/ufhjlABtz+Zz1OqGlJX6T0KToduADkrFTIuHAdmmO4I8qdYrtnZDDT9ESrWAU7wk1C67I13xi
3p1arHojkktWc/5aSeyc0jTfZy11MKJfzd718cBkONEKXlbDvaV+xNQP9GAx+vhpuc3N4ok5J85V
wSCkMMnltjL9UhXIholt7DdR04nNUhRnRNU9+66/K4lDjuv/cjTEm6QsZ5bLnr5vHDa1ljHswJJd
8N5ndyWew2hCjDgt8DN4E9bEaKPgUoKNEcD7mS0iWbpFwDLuSWB5KanSl9WcY1U/SY4kMNJhQFs8
SGVDJdW7xPTp3adhONA7ZycwXcpDNZkX9EX5an4DRO2sa21MWSPkZNTUdcD1x2iMGwZ727FypX1i
R1ns8fYFvk9F4qSwizBRqSjWT55hXkRKSEphMrRTkvK/WaNcDwpMvVb2msTiKZb21eTMWSsYR2nm
vEeVRV6o9+yzf9h6I4Mcm/ObicJbX9F3fENxeq2Mkqoxy74LgkrY6EEca8MfmUni8KzqiVbPX1di
knRb1OVe7QYOFNytPRAjq5fN2Zj9A5czMiVpf8jGjTd6w/GnjRPCT4unMg6KtGUPUH7Kln11EZ5Y
B9zzSl18TDKz7xE2VNvHjuaFT961q+Bmsl47p1HzZdnhVY97INM4wfJllcpUAb8mlGNJrq807p4S
Q2BK2qjB/ITA9VTbpliyTJqlUYONbZ/gVXnjoNZmxQzO7IbvAqaSPnPdWY5z1GEiBmk05KyasEiJ
sPTXBr7jJp+m9VzNewb6yQo2BCTcjKX6QOZHmf+WxQKT0JIrp/glIesm8ZFGGi67uj6EfmPzkZli
H8Oo+xtS0SKFcPaW5n3QfxFbalkbk6yjOHXrwKpiCCNucxXda2SKr7y04DQ75rM5ekyL44/CIF6u
6hiiO+H0xpACMzngj6EIf7uhOyQkVO8cjgJ8WOBHmLdrwGdVLAKc1Lh2AdQYWvZN0GvACBHEHct1
uhXGnijmAcrdLK26tkn2NA0Xc+Ty1vthB0OC992yuO6RdMOJqcVOzaLYD6l7lagp1iZVja3CI/tf
PXDyUdK0Yef2iZrrulgFQwjVrJVqY5Nxbus8unarvyFL/1I9s4/BjR/pmF+FnmDwbs+hVAZgnvhA
5Iy3KhcOFB8Wf2fHltoX8RuNO3a6+ZZU0RNahP94ibHTu/8hI7mgfyYNxPi2C96qApoaO0DQl/ob
mdB/p4nd3WTrOGa9fBsHtZyZVbeUkubSacqYGBH0tOUVqdsbvPFy+s6RfNYGXOJEll/5kH65ge03
W7th8FIKdbbLl6Jx1X4e1X9SJ2wqM6lQBzyK8S1krSUZHvCAfum18YKPetNN7Y4wx4hfYLqFpaTu
KZl7zM+hEND08o2Z1U/VGJKiyFiQ7ohhUvodtfs05bkDi36clzQxBsn4a4E5OPiWoQmEDfiS6d74
1bEs+BQDcvi0w/obCMZ/WXVxPfuv088ecmR5GRfQZ5gnX45lfI7EeOp0rKbmBR3CNXyYHccgxuKo
UC+MTwyburq1GJhPFbQYTQWWbR1EH3F5thS5Kmb5ihOJvGzugkD5o2BRqnsrdn7Wah7Tg+XTTMKc
GTL3Pa7I+Bit5CbC/sYYnVl00pJNbDI/0E6hyfuBZgKZrwEJJrMOk+/mnMAxBoWBKV5fbqju4Tpw
hZM3MnT5ObMNwqsG56kpjUPse59RRSIGwaT1wOwwdH4FGfSEf9wx5eKYrveuEttMj2iNQwkwKzsn
rrxZ8CYNkoJDcezZ69havB0hI4z5vGj9/FvsG88sERcBzXM2UjyXRnJHQvYMH7bbD8xc4DMIsjWg
E+g6wxaTzbHFLAxXo0136/MpiR0i17NoPhMJ+WKUdgZdKPvT+v/FxrQ3e/En8uedxSyN1ozs6dKJ
0FfgGDetP3jI743TleuaLJikoWOxWWRFVHkgInVroVxyn7qufzXaGDApltiBCJuY467wXjXH/hY5
bHZCFNCk9OzZKigMRJK1on+GEH1QDgTRBdAktfI5BMREQYysWuuAVWB0g2pQbKXP/gxIIQ9XqjoG
pH8rc/pwCpaCzdANWyfpxVqk3C584syp/BLzpIhBTgBe9+xhTOshzUmsGXkWbOT4gWRSQpFX62RI
nq2C5KzCF9eooNeZpf9NbOtRiyodqk2qsdw7K400E6a4gWO0Z0VlwOplweZEOyU6sS5YVK5ILp4N
YAMFT4hyacut4mg3octS3b2Qee7w9yY8O7GYjLNLV6vY/ogNTigPDEFVtIeuY/xF7vpIZbGFXkNH
7LoPW4M2McUQ2wpw6S50kiBLYBohRvrT2g4LjRQkXRzJPcUpZQATB6QQC5KEHzGD41Q9RWFqpHLv
NP/ZMmy3lkr1VUFPYbWOy/SQbB8Pq2cuIvb9TAnWek/NphX9F+AK4rUaxADlLP8bmuRBDjVUKtxP
gdsiE6K4/PfnMzsedsnUYCVmRe/NW8HG6gg/6jT3vEATwsEmRD3Hi7ij1khHqm8IUFSh7fOMKQSl
x65arnZA6vCJhWECO/cUEFTC7mJ89HrlvU+e85eIhoAZXlBBGts4LrnAAKH/KB0spJWG57YgUjgP
EyDpilOlor8aSZ1b6worWg8mt0zsd0vvTzkivjXeonZjTTDc8tlleC/xQxMc57mSdz1jjjUbO32Q
t0FpKJm8+LtmXQ6FFnd5xO/d8jDp8GZ6dNdaw/OADjLf5WydYTz97Qf4g8KjDm8LbTskYKf7gs4L
8YRDGTkyf8N8s7E5AhyFSSmmSQ38GcxhlKRPRVTyI+CV40iZzk4FBEtVCPUcmcYBWsVHMUf3mVvl
5gHwhvX9YE7dbkJedR+8QzEJYqjMrtv6A0ygsSqmRQ6IWAbyI8DxddxZL40bzmvAvT8pw8hDzcC0
XAzwVl9Q8w9vsrHznafNl6oLX7hDHaAlNIH9gKDfSL9gtl4MYQyrClL4ajp2E6+oxcJsVVnIz6k8
1y5rxpXnMsixWFkwPaHwccadkkW7qx1xA/qJUJScKUc9geFrcPHB4Ax9Ehf07BA2M7A+nQeeavLS
xuXeafFmCFXEG4hBf2yThPSx4v82dGrPmQUDEmYZ8/hVbg8RGi87OcUNw0yHaJEXbUYoTnLdSJyr
bp96qyt2oz0/tPDZI+75VKKT0AyiST09vhhVrd0IHVyi9FiNLMMxmMG6iq7Kr157Q3ODTJ4Hy492
XVMIamrwPi4tjT1v2gYYj5RI4UjbQPmHKAX6WGgebFe/2lH7wm2pd4qkzuw/kPEb8JsFqsHhMWbj
oUTUE47GE4YmhmWTWbBw9gKgxNbe6uWXZ4RvLqfzZC0enEup5ugJ+Uq1VSZjWXZG3pi9DlX8V4ai
2sa2jdw0TjfwG9k3HuuSfIV2JNHREGOQ+THh2MxmqtKEGchOkWfFu8wtm2JVzmfbZY+kLA9sjcmu
A5fh0WPLxYq7PLs6LcEQJ29JBRkYAFV6xE6+p5N9brMbhwRBrIka6Qu5hQYxHyqCIdiSxvHZJRYC
tPjK0p0y8K1K7Tql8yQRgTimtreu8/q5ZIZ+8zkDV5ZqDqXRbUQNTgZkG2sov+wPvSzJDKsiQImg
gzs5+rd/X5pPJuEeiz9yTCnMz3NP9EDCobm2/Eq/pRY5yY2Iy8eAVkqG3Uv45ToOAXgD8caFw0s3
hzgDeTOLiPgm696YpYbaR0pMKN659PJj6Fd4Qa41mWwAdddGBaXTbAQsYk3NR1oCGIGfUQKbqakA
KeVNBOKkbiFJyj9OnGXrXjHJmO38tes8/SydGVVVOuxdXtzAsEPnlhK9IYVckjPEesbiDs3nLvgr
2FK3jnHJssQ2y+4pj1tSSEKCWwvwTr07dU///r2HcutYmeqjDQHAEBUDIcP1gKFybJF302dBqN00
302epkVUPCxf6LTOcd3MZ7NxxRWe0rrktnzWIpatPpiWw79vq+Xf4VJCZ9ZiXhx73V+bky+Df/+1
Yym+UTnu/n/fZgWLjCIc4b9FbnTi9H3257XwHFppN7nkLNA1F43QxFiAA5htu2/02TqlloAIbRyK
0Dyy2nl0i8kMLKK7IYv8BRBEsTfxwK4LOo71gqRim8C9C75woyXWI5RjxSwROI/WRAAkB+YHg0sS
Jq2xENdGyn2pJ8DFH40DW02k9p+qH7y1XyDzQDkPHfq3FUO4DYeBu1TzhodJpiSJqa//vhmog8Yc
jGsD2gNwlDE+GtDSfqRF93/f5SoKoCaFu9gm56fBLb4PazvesOO4pr6wbvHMPrKytV+HLdTl33dw
GMxlXA2lDOkim1r54FOhr1nClYcmTuWD2YDNUIgRy7//qtPZzjoqe0+TScDWVz54WvqddKAfg9Ot
HvBmEsKEXGut+RrsXNeQJ6cz3GNmIBobNaN6FGKEMBHDNpogFK1iQ4ve2iytT8xrxEoM4hJSK97m
1tXoULIrKw1n69pGAGmmCzJHH8+jZj3h/TJWI3aHH9c9Tu2pI5TqszHDoxqp22gKshuB2eF2ypms
2vZwqhW573VDqTgqsZtbMEhVrB9qLcGENOj6gXyiaN87E4KYQpHmSJ6m5ANr8b+uQ028kc/AwwDf
Z/C0bA/LCN6SwQBFDRynZj3dCws+Yzi8J45RnmMB7Krh2beyZjfVgqFQDzg97/I3Cv2fNh86rAQD
YAuP6iky4TFWESOIcdTSLWNtVJ9RLtcm3DskqPVBRSJAH7rN6holegk8m031J7xb6OMtXshKKNiV
AtcTwKd0uMq4fDfNDNRBI+5Dl8GlLa0W0ZfIWINYckcI8wUJYbNRqXqOPdPkIC32haYz3q4HZlqL
viRjHo8AqlRxhzytDOrSOg6M4Fr2yaThvlWwLXeOIf+GM+1dntvbGgWVaquzCfWVADzIdGbIslMY
frNuR/UnW4abFQ93zTBqxSb53JPcYtePhOWGbvf/Y+88liRX2uT6RBgLBPQ2E6krK0urDay6qhsa
CAAB+fRzMAsOyQ3JPTf/f63t9i2RQAj/3I+jOVH5uEpmkZkx0Cymn5z1y7F5m4KRG+ZsQVttuxqL
pOXgabDxl7u0YgRU8Nmq3ekJpcTJKaUZupHCWSXvy2n0zlA+XSj19Q4lxd263nWuk+9YGf0+w1xt
kJt5Av3zaJLKJ9rg/MHTIHYJjoCsWHLMEnhhamQiaq8Iz7IbGg798HitDcqKR8f5oWWAm0zZb4c8
Ng/+aNbIuvR8Z7HHZ5naX4mfmDsMz3ubvXJPyFUDw6ySi2k1z3lpg9RUwx1092NRY9ow1uGXF+Dr
wSMacg0A0lWYD5PgVxcHbQiMF2J86uFzQbWXq8vFzd3HrnXQGHP7Bceqv41GL6Pc3dupZAT3qCYQ
0ANHdEcYMJDx+DLXAU0y/1s7jwAz3VovOicWyT8v6jDXUBXkWM1PozIeXw5i7CCUMRe5wfMWX4cU
p4qHqqVlw7KPvjJETF+i6THOC9zc6fwnWdyA9CmTn26yTzYk9FkzRGgANlkBajkD6AdSQ5vEq+rd
TLsxMyDnqWCQX/UKkRpTSBPJjyim4scoknYbJ5wszHGBLV9OsEXdmYh7xiwTyp9akidtwagzTLcO
hxTYS2k/KAAEIoj+dLnxC7YbC2G1LRNImqU5XAHLf2QO56c5Nu7MUd73VVvu/Qpc+1RVv2pNfKcj
cJTWHnfgnmlZIyjD+SnwqRVcdpnLYLlIriMfx4lvKC8SesG69KiS9iNI/PHk87zHS3bv86U2uuTu
Do91adPPdoheqfd67RlQ7bJK3Ra+/BRRyWjo9ti68t0a0z8py9BpyvIdGB8zjApKKvgtgRBhqC/S
+DUam90i+8OQBR/Y/veT01PVymrjy9Hc9lbI5mLT98lAEOPcLLzjJLwXgSlT+AagmNr4QO0Hghzz
si6QpiGfbby3PAtqlpq8xu6D7as003uj4/xkzN2rp+2H0QmKU4LILZZsh8d+TUQxLgjgQdg+uoCy
FE3TC7ve0mPka+vQttRAdQwbZMwBpRbQbBwThZGRniqdhwju1THH0i7jFV3FZ1/6qbwEydQC30sb
JuukyOt8CmeNjQOH+vsyJqSJnOqmbKbyFMoNm1oTK9cp/ZE+2q0zYC7grcCBsSzO10K/n13at6xs
3rUoTzGw0t2cGCbySLUzA6PdIQe+jDUIKidlnuP4ybWrDYVLIT8VjbcGcQr8ndmN+Htz9PlbuDqO
/tAwu/IRQEHY0c0yHAqZs8PV1F+UxRh6lbxAxsTjoAcb7Np0nSu4lSqBO24ycAGB+0Fz3Q0X8nNN
Jwn0kOx1ngFp5bX3YbMnzN3ymnUL45gOhAK6artv8T95wnvGOjNsJKVhMQWmKwB0bbJRl1bqN1OQ
p2uGgRexpZrDgswhnVrhp2U2rhr7e8FDH3KSrPdB1SHTxv/qVln72cXAohZ4/ab4Q6d91cV4F7Dk
bxuiT35iPOeD8+KllKe6I04Y7Q3nOTULjI3+qRgICI2c3EvTJBOBGwUVBgw6qonkbLAl8M0o3RLP
oJ5f8mS6p5uQlpIiONXwjJkLMPA05Gs5JH8Lwax461kYOSJtjFTS248cQ4FY59rZVdVf+t/2tgVK
JPqTZjEjqW6bFwvGNmEEVJF4cIGDL6tN3L0/0KXkOSZRkcai6qN6JgG4YSm5I6Jzk050yWBYY8Nl
9jjg6yJlggyC8mzLcHB7kHgu/k3wrhuYlitmzL2OWT8QV6SiBc7EHRnYCQcWAoK691x+MwXIbOZF
1t8hyzPm3CTj4B6gzKNdiRS9t+wD5kgIS2bhRhinWBXWtvs4I86b8qbNGruZTNgHe0Ptg776KYb8
b2vyOMTmu2N1YVkRy/eQfBsrYBLuQ1m0xvqrRMmBG9s+Z3ZysvuHVDAAiLCYon6UL7rjpzEhXEBZ
wTVnM1P1zSNN60gKmMUFWqsfCKwpzsVv8z8svKErSFJ1fnWWrQ03QLfnpo6ueaCno9LquRP9i0uZ
cpB1GICeBA4tnBAM+QKz5J5bnWPp/CGic5k0OwSDwmaLa/E+cftrG9kzPH54YVF0p7XxaCO1dmzb
x2ZwLoMgzjYg/HKZ518L1qq4jebQoGB085br28Cl6TBa0BkqXs4pFbA/nS70ZvddlslX3qBXxwau
1xx5yJTvupd3frX23eD84J7KzE0hvpb/akJPm0BN9am2HXlsV586DRPbDvZEaKuMxTPGTI9pbivB
KQKyIpofYuZn9hFTIXvMx/Eb3lTJPW+Rm3puk3BJ5tNkyLt0Kg/gr/8s0fhldqy5NYWSMjigOgDj
7a7zqv9yb0VQm5tzYN+jm5ZbPJKfFNxPF9cIHiuTdy5imwhoPwqFS8pDg6XEruEmrIW1+NeY9nCQ
00htXfoQWO176zACcifgEX7wrePgu9r2Qj0GzYt2zZ9oytB9174C56dxuP1LS9wZoUTT5R+/Ynfi
hlSyG/PTInJAk7V7bsI5pmPNJCKk5QnBCmtJG30gy6Y7Zhvc3bDeN04iwsKs1cEjYrkTjXci/vg5
meOw5yLLR9YxHQ9QdIzfKMVMNNd5OEcG4YOuB4PN3cjJMIASNIIl1Lw4kqNdN8DKAi7IFDho8Hqr
4ceK2xOBqBsUqz3srq8CfQNC5X2GW3W/5OOL4X2bejTCaNBO6HGggrbx07N2V5ktNrYv36hG/S5n
VmyjzLgB6N9gSUjVZDuumu+JiK628N9SD/9plZnv0kXDqramW/y6U4ODomn/zKR5+fVXjMwW3P8W
MlozdRCbBMFcdzYuSxTtigb10XEkeGl1sIt557ftESzOFhkEe7i1fPY82kAGAoaBLiryskvc4M2P
hxeXt9hrmU0E9i+c1AaNs3rk/8Gm19lJ5c6/W2cmV6df27omSkfhKUTwUQ0nwsnjZHfBEJ25nGVY
ZDh9EGw4+lh7kTR/TKmAdKrsrGLdnzvv0SnA4TSV8dUt8XhE6kknkgZNt0CrZYwrY/2ocu9PXTE0
s+kpWpb2cXbUNWKkjCTKUDg54MZ9E4AlTE9QPuTJN6/gtuFG3FPhMI6QbZmFrPYO/8vs/YoeKD/B
Ec/6RMaYrbj7Mj34DYYmSxIjaxsIuqCgsBZiiRSkfOG1FnjJocNhiiQBqVL4oy6ekoaEH3623QyA
EnBue0gdpHxP2czNIcQVfXsiopgyA+k+KQ18WhLrb7rIV4+WQ5IF5MMS+6kL5hcTN6EphtfWzfpr
Vkb7pFABFvDklTnouUOrYxD86DRwK4nx9X3gh4l8oOqCmMd0dNKl2qYdpTe+oqYErligPjzW9ZA3
/2LOhDWzSZ01efZj23BX0IWocTwGaH8GSD7Gx1kPW8rI++sCZ2nTEVjZ0ahT7VRLztpWRBVm1Oag
ui0RHSZ58qdnrrwdHIpQPMJLWMTuvBzvjVlgybbv+x4XvJt5x1xPt3yi3NyYMe/a9YfqOc97qqUR
mq/mevFXwPGE1OwxSNe6pI44VekgMhQJxteEq8TGatpXXfmnYZZrdDY/2FFOT13W/J1ijPJYDMY9
3yG5963My1Ojg3fBL6jrvSedM63QUDYVD33lN5+qGG8taI+Q6hx+8G1XnPO8+BfEszr0ufci52zX
23AsAf0y5cbDEenN5Ne0kMLLbyQpP9ykjmFejWwgDtICdh8c90vMC2Ph6ilfRnWAQPQLtZocUQP5
leH/1CUu7srCCclKX2Lbpf28Z5QeRS8c1DmSClPhRsw3Nv3rph+FBCXowF4rG5d4YaCrAZe23V0s
ONDgpTEPloW2yr5IkwxJmd7IqBM1b1baqDVh+0WiOLn45ch36AecF8a/fqN+GhfI1ZgDaEtn7O1a
+iE9YjzrGQlM2X4yrssPbWcSVEoXC7YQi0NmVVxkFxABSrZnEXM86dMTYWhExM6etr6WN92f3I6g
dCRvJDGplC7LaGdZ/dVBri/Hpgi1T0P8lLgvqfj2RziRup93Yx/hO2VqycDMPdQ1tR/YEO1wqPXe
9xb7vvgQLUY224wW4IUt0h4mtMHKHgN7ugBZ7rtAnsdSg+A1cWNwCFX5gT4ATMJtIc6za3wEo7AP
Ht182yj6lK0g8FBPSF/WK7pfvGsDQGGZ3XcneIS4rs9Tp3DWZsV0IMje3w3WtTQ8gN6TDx8hQghb
BL9cxm+2b537qePGDZ7Hc9+HiKxf1cSkaKlSxNbJPdmIZooV+0wePSP5LbA8UaZjv2d1HHYoq3Ap
AJCNzhN31+ZmDyYIdSNj/Ey4zZuN7OTSqctIDBuQCbdNZ7CD7IEoDXeZODSNfxFTelwpzGlkfVwD
YWO73GhUdUNNCiml1KLlRfEXcaHMoDuJ8d4ua32OpvnOkCRxK99+tiHFbNLe2LcdSogT10zg4MmW
jnfQhA0u5hvzYCZkmbiP6tkK/Th7dxP/UNMXdmSqzMXD0fcya9w18JqjGuW/rkfncAIFQC+MMOBH
JLTBtPmAhyelysBarD1ZcmMDIOx5oTw1pL35zWjZtBNrWKiBJQXqNf8k1ya4WhL6wfxTVtRXIJxH
R5n23L2a367mT4DhF+F8HO9wX9+gHTehF5Tuujj8MP/fTh5mKOJD/s6QVbNv5ytkY+9s6lxBWYI9
XFOjcVyzihjIVwW+Rn5PqiYUlYWk4Pwgh1/G6ceYLMLynHqxBBSv5PvyW0HYLp5/Ohd0aifilqmf
sacRsob+7H5bPfUWaYcRNKIuZxmHC9dWVtiRwNIonmFs4Pbs+5kMewvAISifuDAyCTeZPnsWqOSZ
qgVUuJfKw6FgPLZwmbfRUgQMDvAScJMRVdmhOsozqvibVXqc+1uf0kVedH5p6kBPEPOlunzPYE7t
GyQCgOBcLDoRfJLAflgm8yL7/GRTtGMzqtr1mv7nUmPz99sgPxl9G9qZy7uLiS+1IVybdcuJazzP
PhbQGLfaBoBqhXh2R2dzEcLwXAthbPfajvFLhZFwxGZ0Qr+pDpi0/C2nRlpJY0UEM/BJh0Sz2jIh
cWaz3Tjr6MP5nNIeaz0U/3n4l3fpQ7ME7DKzt5c6z180vYR5mp9yu5k4ROp635AvhRrIDYLkCLIe
YPVixyd9WRzKWtAbnMjCVNm9mtL6aTPjUlaonp79qEDC7DM/edWkyZL4y0Pf7jBrDHnBJSjI7vlE
QdXn0YlGsDqMMZmNMhUhPsP7eRkLqq4gbrcsgGLhOZOEQMLUaX/ZLaRwfyePyopM7qXhgBuGel7w
fpC1blh6bPo5p2vSZ/ZuMedPS/8oTDsXx13+pGNpcewLzaB49l0KzzJNQD2Xr+7gt2g6+Y+T1Lzm
TcfVwOLlc50GlXr9tJX+4If2WVVbPJnCxzIhv5agerXHn6Wbv7us+K8M2/eEIQSfD4c8eFPkminX
6XfsRJ+t598JKnFSC6eMMRm0cBg5Avssfktzfdjr+OL2hBAiu+/fcygEIKnq+356y4nB4lCptwrz
FF106JVydJ6rIXvvl8TckCtkZPdq8N1SQ8LkfeEIxU9BlYthMvM27kVKDNsaSKC1vtgRGanxch0X
hwBXxvrgafNTIyazxJAmXbic0z7uPiU9s2l3Kp6yeaITmZgbvrrmj5eLaT/M/Ydheeweg8OLP3jk
P0FT0+vOXwlygb+DVo0UmWUR7lmWJl+Tt5RjzXQRJWno0YvAb7u8F1VtA8X/UcaQ7TIOoJzpCdXY
GSAk6zNJXRyaDTMEVS8Mo2sbuRL6YDNKhBHXrbed1p+TY1GYOGCIthz5jR1AbWF6y4UxMTSkOWQd
0psYlcfxHnC9/7IzoKC7POVWmuwhRm0rUT1NNWVyBiNdIBP4OtL4l26aXxpt4LJMJRts55zI9IEW
8THUaCH3hmpxoPpMOUz17GfySTXeO7QIJLU8Z/5I6JW3ZpWEsQ5v3TL6iCVrGj9XHkNzbNVINuOh
XJECZRKxQw7ckmoU7Xi2+P4t94R/546KXkbuV4yz9BNGCliKyGFw6oa1rMx4InIOdXrJ+KNluWhG
pCJJXnPLB7RvI4/MJclj2yp2RVFPu5qjJpnQ/JGJHoxgTjpbDayThCuTOCUOfS9+jnFAvaSXKdI2
rnmNqVLa1PXABMNy7xp7qQ+eAu9X89gaWS9Pyh34WARou7lh+DNRQKxSpD0lOJgZQRwdQZXQjWCK
f93k+rcuXtBsraeZTkYAtPbL0gAwqyrzbaRdUBv2C48PPBupfgOmNgGRKI7VtJJtUjd7CDhuVJ34
zqf8AG/lOWrMsMcRz0o9bMe6Krh9MMlQvFFodfhjrZM3m3I/ut0zSXKYNWKngzmc8tP/h57930HP
XAH3Cz7c/xl69r/Szv7r7/037UxKxgJCBo5tCkYz/4N25pr/4ZqO9PlD03I9wu7/TTvz/sOypecH
rh0EJPD5p/+mnZn+fwjblm7AXdVzV1ra/wvtDJyG+b/RzhjrBj5MNjOwA8d0/ZWG9j/RzooUPsfI
nRoLGzOInBLaYrLOtT1VRJawSsUNbQ2IpMBrQVIGJDs3eo3jSTl9FuTzRPFb5+o+WmN77lNA395t
XuN8WS5wjXCaI+ZXPjvY6HHtMDV0X2aygD6ZwHaxvijYwD2FsRJ4wRodNMZmPwTkcHy8Xy7piDVk
WK8m0HLNHZI/zDw0gxqneZijJOg8kvg9KDsm8YYrdk12IKNPJBqBPKR8eTRiE/MOprf6EJB/BOoK
lYmdh1xkGsUx+hdRyWENTSbM7Q7mGqSkRhbrjiJc6XM35Vw/3bfkLk2mN+dgjWL2/5XKnNeApsdZ
3g1AYAV1fxldVLs0b5mNs4iY8fS+pGgDEzPxrZk0l1lIjsugCPeEYfBmzB72pKrE3UqQeLax4g7N
XBJAsA+0R72mmGZYl9Q56rjHEfpyNTqjSZ3oGs1lwtvFxoYtON90cfmkS/Mz6ikJAOLL2SY5Ok0Q
HXzXW5We+KOOyztpFod+Lk+DjPSucPVp7uHMwZfFQzIiSKngjL+YAw31P5tuZU9iGNi0TeduJb8R
UUdHscw7GrMwb9Qr/GdELK+4Im6KZCx2bqHxes/+I1zN53mpYVtXd+kSv+NU2hSD3hbL3xx79b1r
NG1YCgrljWl86j3jr0V4ZpP0yacV35MrJFEx9Bp7MqFkZ2XFY9kGGJGm4iGqO773cZt57sMAcHMq
KbhSZvoyYwRqWoIZBeEY5ZThQNP0miy38FHp1PvIa6ZQjnj1I+PLt9UtX38MN7oVhUG8/6FxaPup
3OKvVzdvzhyRVGLHC3E3fBW1eo4FNmsjVV9O8MrYj0e6cJZzblgnVVZ/if6pw9q+A6nuTxX4r6XL
CdwViB0z+SPPvZqDvRDx1/ezzL+FnF5pvLovdP+5jJCgyjBS9k/n1986da58vOz2xBZspR/9RDAL
xQ4u0rUVDOq2jXqcBhc/bkPKJfEfJW8EnVdy1UfWUhRC3bE0fsdixraWMWCTVXlQQf/ZzOlf2DMI
spF8d4qroYY/Y2Mjd1pPXeNBgmbey1WCFGrx23vdsddAb5yJY6sbZGdr9LuNs5h/aAEg0sBtyx0R
UxcIToskctQOhM5aZX5iQXogYFMoQ1DdstHauXfXG7GeoQMuRUuAdXjoB/Nsx6ql2emoG+cuVcu8
ToLw6K42yujNmkB+R2TithGxTskaC0uNVrPVrZCgIRJPGdv4HEDw5zeQPcYsEIgQ5kceT49FrPdD
hhMrMPvP2ui/G+uTahbitfGHy9NUYszjvB7Go6ZplQI98nHYiPSS/1gV6L2BY7XTrn22ffmNNx6h
yyUhbT4bKYaLvPjbZYh5dcMq5NspH0P04zr1FVNOzil1Tg9MSBgvcihODfKvuviUlo1vC6ZJz9nR
ExUdE9GxsaBNc5pZvC/tgKMu30aHO4qHtQVG6XUyOGMH7lM6UxdbNtOpNMzngOTu6OhXSk1SrL+U
+ARleWoV/xU6cs59ZJ2y+N4YPiuaqLm4AFWN7tw37lsd0QItGPFw8SZgy7HdQf5iCGqWJFejqT05
McYKyjZfTIjeKHPRd97Px6wYtvVifFEiuelLWo1pjsu2WU/JGalggEgpIctmepi78iWN9BNNuYTy
cMa3JaVU4GZe7J4xwyi/VTgQdh9tZjWuadgb6XsEWzvvRqfm+2x4tHWhSK0QhNzfA3lDM2H1p50Z
iVA/DLwmvtNe49xT27SY3+smqqid8YBtc+3NaHPfBBzmKW7nrmHdsll9Lrp9KbR4TwsXshNKEZTw
LuCGwctIFNSYNLjA8YC59KxtltLIKB6lShYKi8w0zJXcSLsiIofcfhi5NSeedZsaeW/nBp4ayIzZ
48xogUV3N/1UicNZt+RJLX30gcoebupHcbbHdzR+JAFqjW8pOs7FW2biOGUBEWsYuvDFS2POL22K
LqyYclNqu+0X/LwwZyYp/TvLR10ilTcrklbOYH01nf2eoh5rd3xzvPTgLM9ljfVFRWQB9PKPSTGN
bOnJqtN/dFHgQSnjK7P5wT66+VtN9eLG6BEXVh+vBDHmY6/cljYtKDN5SzYhARxEcfaMj1r7p8zE
4W8U7Zs9ilMsibLFXKbmggxmLKyXIjPv1RwRBKgWNEp1N5nJr2mAEe3puOuJX1QA2zdtHj1n3HHS
HMav1SVv3L1ui4DpJ6tpu6xotYii7BAEy1Hw39wZ0QTQfuElc9aPnKgGBWgB70f5CYuKBujRYRFA
4h3IbbqCsXj2t5yGE/nha+rd17S9hMzxzibhsXh+55MOzbR6LcXU7kh5n624f/bIKg/xfAaLRtz8
q+av0wvAjCQ7kSAAeDXheqHdpmQMuIjgZXaLp7ab3rHpH8cuebAEvFUlAeIFdf7Z4a9UygQWmq0t
oBMh7/Y20EntREjJXXOBM9jBTcru3EaewVK+ZpbxaEZcHJYqe6Tf5Dtomx+n4M7eGIEKseKdNaQq
IyYlbUkqEVPGFEXcJ1dEyA+cWkIMODMJDsxuigfTA0RNkXC41OlDikVzxrMJoLWm4dAew3EwBvq+
o5c5AnEDg7TbgpdMybil97kHvaOzMrXvvxlRUD67LP/03AehBkfFpXF4jofmFueCHtcxO1dz8CYp
3t7gXPb85d/U23g4cyxvSBeHPojuY11/mtpaR0HJgcq6XxOghoYOTI4wuLddsCo0Y9LPjEKKe4EO
LuRi444pyrMFAvRUm87WM8mTaUtw9FzFRzdKnuO5TjFcGB+Rxeg24I0w8ptHGBVvARmZZPrXNiDj
IvVU+5KqsXYnA35pPVPurbnMd2Uj7mYGKsCt02pX0LVb6Ok7R07PTQ3zp/2L7NXsSC2wuwXz1nUF
RueI4CBiu5OQWO5Q3038Q8fOSWx0Oo58MCm2uT3BCOPCG60EPDJAl9jBgR30RAlHU8GGqZcYZED6
6yc924DPlG/gatqv/K/AmB/dEc8iVZkY17T3gpfQ3xJTOcMLJM5PEph47iXqOLXZrAUdweGmLC8Y
lVhYspMcezYpc6KLm3MA2xXXcdsEkumY+qO3alYLQ2KukjiIDU0PpQRpSTSh4wTsoc0NAcAodbJU
wU7D7QTvmnsYWlXfNWDeBn0sOs85x6P42xebuddMzdZ7wCDv9GC+NQtjXlFytG8ey1kR5XPD0m/F
ekR9iVKUzDQmDtsa4QSxEERthGFu5IzlTW86naBuMWIEpZNBWgfG5NVipLSMUFTLZLsyy5bCivo1
W4wrz5rkh6b5EmTKqVicV4KvaJm1d+840YMcY4aFDBZokeDJU0zjRNpZIXh8yE9LjBpXeX9QCKdQ
6bjmvSvuAoDV5AywhDoMxemQtHXJzmoUVxfAzYbQ9ROSgA3whei9T5HaiISEneK+cxh22Ng4BmP6
iIbQGgiyRTWyQezgVkz88o1LBRj7Yn52otIK8yUAyDAszx1XjZlZA8n23r6r0a4aepzxvMRXWGUz
QpJ6ZC/p7+fR2riDI/dtRGQDQ5RMR/Ozs/Wr6bX1uei7lyoJsCl2MUawJbjyyUR3KymWG0KM6Wcm
WBiM597mltM3wAEbB3e0X2/wkwLreG1S5+zMNWmBBm3e0Ue7Ja2Gc/ZG98Kfll8FB9HVcGkOYTbA
MQgaPHVTS0/ajDvB9erz4Ay3ue23EwTLvs+/k/X5ilPO6WoOzoGfXQy/VIeIjI3SXXLMkukn8i/Y
xTyyxf05xcmCxgIyuK0we3spujL1Sy/1AueiTWasbOY3tNhd5BnuIQ263xbyAIQs0s86HdAe1a1h
urvhEP9JAcX9UnM+BTqtZ33yaB+6S0x6QAO3P4wQ76YYGS6tsGpQz8jtJcPdkXO7k0Q3jSbOdo5t
P8W6sRHlrTbsiE7gmlfnZYiYggfl2cHQ1CflxXXoGAvm/TJm1zi2BMdT8waBe4cHgpBML8jQA5Yd
Z/fqk3HcmlrijVNBuusdZJ5Z1r8sqdiuh3qvkuRvKpH9i0IazLayUxXnxp6SDQYMild7iqhkcIdx
P1TrcbuYvmcIBe2yPPgmsTPpXJbRCmui5IfJYigS2ersM0O55erB1Zg0l6HD1yojwathnLxhHZ5y
AYZ8qq0tJrLthMlhWw9Zxr5N5YlZmFtDONwgbfmqKs58mhWjV3V15F3G4e+/VhWd4S3BXb+ijB7X
fhe0HC0SnL+dviqHvuJG2nfDNAVH1yVjzMh7axcO2qdZehu8xTfVMRuwp+A0RqlxrOEVYed/8xKl
d5RhFpthDMatPNeI8lQz8SAK5rOhQYGdP5e30TxUOZN87JArQglrQIdTReZgw2gbDRVByKn3Hu0i
eJ8aUewieSBNZYftnIjdUPBxlOSWpkRsxwl/TZUlmryD15Fp5FY/9VEYi/xVZMsPN+Z/Tup/zSA3
qTGZ2PAjaD3EApnEmqSLYY2MFnhaLautRbXNflTEzysD7NXKCNKC6TLngxsXlAfUHZqyi2FXTcmO
ppR/cLGjA2sZuc0yT3dlExzwLwLPGPifGiARc24qHiQQzMFjStaOZbebOC4UhgBayeyNcBfHJnJL
lJ3WjQJP2JehnFJQERrUcY3wEk3iqorks9AnnwDNvLRA0wEAIl8QfErkcPEJaUZUJx5Sgx2Mk2W8
HyUqrgveL7Sa6puiXC+UfvYd+M2ZJClwK3BVBPLIDTQuto4UgASYzrGVDL3Zlqe5P66HvsWZijPq
vY1uM3ThtIyC1Wp59wczPljOTGh0oJM84ZiDOf6jh8p07KrDyOhomwkPsxqbJWwROhvTfyNAMNJ6
+NH8giWEha5gaoTfAYxrFnoLnqxxkMc558UtSVQEqXM3GsEfqpqm0K79z6gbuyPIGZ7q/ObqZTsK
jvmxwOFEQvIa2bQ/Mpn7inocm2u3etNn1I5PKFJzU+48RgGbVNBSmGFOl49iJCaXoXbFIup3ZiWe
GHv9zgVInlHHrxhaHgtpthcrby5TyRQRMNsH2USyyAEBm4ns1I7zA7ktnseG7B7UiGfoX94ajV+R
HiX2+IE7KfcrjqbF/ajZj6ucowZd8NAyZjqaYwaNG4yjJ9enksZqPWwU7DGLeCzWLp0KLKLdc1fL
mnlniQkfn2r3uullKPLLJJENZtOEB1n+1h5ziawv/gB6pSk2IHbZ+83OL8Zh07ixEw4q2/cSFUfE
/jMxL3rXGDwTbAdRAzuqXx6uZUwigwrxDds6kU6HSlXuFOfG0liUBGrAulWM6j21wPQte7wo1d4t
uPzg2TPCto+i9WX8LCY32zGUDrbtsPb0DeqhnLxX2RTuAYY1yAgIXXmOr3fh1L+V0pxCHxlgM0mW
MJRPtvOx26ZGzGkb4AkGiyfD7sewIy+IaP/PSiqFCY3QEiwEBAyTFaZsK3ku2uXRU7TVJE5z8jJt
7SstXg3mXTtTNBebTqegAhqbtQBM4rxSd3Fk0EEliIfztfcjKaeN0qwn8CjqxzYDK6Wr6ZIZTvuo
AzZIVbnDlmsnftycDxeteAlrzYUwsPFyifrTdR139d+BK0IflbFwrkvRf3T5HGBQctJtO78NVcPl
hnkt/FQOkXX7N592jGLHbT6bS8ioU/BU+pA2XEFpKqcTlpytJh+y7VbMukeSMp8RcRjYfusWhw9b
xrjvAjwwlrH1qmmvVUmdC3HqqSjO/NoOiyrfiJHifYCMBXK0v8aJcy7pcXf6g1Wgu7Qj6UKp088g
w1fv5w4+VYULFFGSRTzCYW8+zC1I1rh/aslHbmoxp1tgHCbHMOdzbaypvfzRMTk528Hy3Rlin3XO
Sv5gqV4yzm3crh6w7b5VtgcwMWA/ojQhpEJenl2BHl3wX3cQTgAIdDAuSA2TuH1sy5aPvQbUvOA4
BiVlM1M0xHHIS5rmIW7HCvOsmhJcQlywYaexvBtYP5dKO5fen46iJH+djAR6sNePtv/uWW9mM2F3
n7qHdkHvYct2t4Fyv4LYw1pMs/BmHMSlqwLAdslrgXRlzvKROAq2ecgzzKyx0NLwDr6ogl9Rg1Wt
rXMJ1bUP6uaUZtUtK1zm3xa+k6ap/045/eQpLbgGbAjgV2rbUaSQzEQWBlrfNiIoK6IYvKWlsHYV
JE2QBt0/PZCzbmwCjXWPTXSy4RhFDSryMOeoqxzWZ5G9iY6pWOmyk/SSx2W2OesIotIcGHbcbY21
ffBEVnxk1c8eie8snIyxqpsUpILpcvN6RPBgcwdasdP/ydl5LDeubFn0izICLgHklN7L2wmipCrB
e4+v7wXqvaeK2z3o7gmDAkEjEkBmnrP32q5zKhw+V0K3g0pHtm8QY2LTSwrKtdUrLodtHKdqV2m0
I5mrHkch6gUZtTFd2cpCN5RBmJ3Fl8gqbhSU4yA13K3npNZSq8dtnPELpligzC6HUlZeKlZ1vOV0
TEjRwNYs21UrENdWpqVtkzT4SihbbDqNcHoLZv5UiD2l1HHhV9C5cgQzblq/CehXkGFBH9RBsgF+
QtZIZKhVLLkIx96da3iPcrT5eF5FO87Z1TglTLhIuOKK7ThTcQrh6rPNGah3njDnb+0dNX5kEGrC
DURO1mJMcrxfVYTtJ8twKhgf45D4p3p027UY+ACe/h4rozn7KWZDpzfwl7TtSbNdKC4aYjRJ6jmx
VnuXfu62BBnJmpMxJS4DtZOIRE2tnLDAu2JNK5SJqrGI+piLKNZSD1hoVoeP6C11yqJZsY0Nd6+a
vlhlmr3pUzREqiEQIDFJPYuZ61Ylzey+IRFZB9PMtD17x2SboSin4wEvtVy6XJT3fZf/IW0j3ZgZ
jgpTIslLK7MkNxa/hKiqp4T0iPsJ7zZd/18KZdF9Q6kV34TbbmpBoXsySQqsBk7Fvnd2PovlrH6y
UpocfYZYQA426mf6IAyEQXDJhvLD10u111KG41SMu2KgrklhGzquTjm58CnQelQStCq86RS0g6Zh
FGWIQ73Z1MmwKg1NW6c1Sv4E9QuXEcYBFJk682sCLRra1Khuz27RrKRb96idOavxIBarwQqWiDPP
DtXOIxBfFC2lrdHgqi/zYeDJwLzBDuJvR/gNy9bK5R7WH+0frXwd4mTlWk79hB5sbyVlvnZbJlqR
neK0ibtTLfCEBnTqcQhg7sna/qns2pEWDWElk40oEENgf5Cm9snaajHZhAfNEQgl6Y1ktvPdh/lW
UstAh6ReKAHsJWL42mmesXuTYSPRiGjUMe7TDs8LEk+kDenF88hMjsIzCuXZrmLiXMbpsXMyt9hp
+ZcbJeHeKYlBBTbLVU2fPXJucu8lFyZ/M4mDwzqrR42YACjeFFzoAobOcCl9/aYjm0GqkuvOwPoR
EwFar/ym4FK0sL/qQg1M+p6m2AnPhXDQoJfLvv0t0VyUhfx0h4ITr+4O2XywmCHwpZIUxAcvp3AZ
Blm+mbLy0poqWo+dRDThZo8oMtcJ5nI93wRDHq1s0V0A8uFDMJqXLjcHwN1MFXXPn84Eqpa1bG6M
jBkS8ZX5whDd+5jBNtPAK+H/ceWyGQUB7SAyQaujdkyHEvDE2Hk4mhiaNE4Eapv2TetcAsBJy8YP
X2ij1E36bvUoLjw/clBX+6dgSs1t3JmM3IZuQ/a0FKMJsSWuSzCUHDzyA1jW2MHt0LVyl6msW5Y2
Du+RybGjtTsFTAO4hqYwu+PfqpgVx7NdDIgUviUvRa+GZGejB8aHh7bqDJ9UYsdx69VkGzn4lJQ6
u25vTTSi+9GT7jnyDHmaWyPSQbUcaWO7x6V7kJLihDXniERUmLCnbnrfebGIJlqhOZiOmlGQ3RE0
5mHUH+J+HI6OCy2HOSbuqY2fBQ6XQPA9XTbSXxkCERzb0AiO1kStd2rN/XXT9aYGrg8aaN7F8HN4
EjJv11XHlQ+yBsNPNpj5Me3av29+tjXXfRyq0IxohNhed/ze+POcqIn7jez1V6WNFYKMyCRv6efu
9e/rTZci6LreM2v7Faf73DKqPqVeYHGfP4cAoBNvrndjXwl/305+ccwao6diN99FyMo1pnDJ+7lu
JHchA8QxrfRiyo7aqLvRBl1Odrz+fb1p3THy95UKaX/6BtOZQE+42M77B1oS+vvr/pmROPpthTR5
6zj9pXIlEuNAu3ZKnV2WCOqh0/yc79cEW/Kv1wgJNfje+PPwzzZfAnV2onB3fdrP9nEGKBY7lJ7E
W883BZeQ73stoQE04fwG7Pz1IafsLexzJxcSFUB+3OZWUVTH6w2X8n/du/6Z6w1D5PUumMTqGMw3
P3tft7FuZ8lyvYvMTgQD0Ir/7PbzrOm62/W5If0CwfG9ywfAFqwW/eGYlMVwvN7TPaM/OjH2DTVY
cGLMHNX/dePPPj9PuT7w/To/D0eB423L0jilsLFWgEmhIlmuflQuJQ+cZhMZ6aPQOa/nraRt6Ud3
3ni9Vxm0HMKqWP5sSgFZoKD8zy7Xe4NinVglx5Si2PdN/J97jkXfsXOGdH199PqAaC1zpwfBPmtG
5d/F0IKP1xs3Krqj6jN4DdQGEBiLfz2g5nvEY9jWyXcjTu7r7r3y5d5GE349znLWwHAxlnHY/PuI
+j64rsfG9RD6OUroobPT9e+/jsC/nio6qsPI5TpGJQ7D7/2Dwk8Prvd5/S0jd25I/RwR143Xo+b7
B77e/d7zesCMiLjCRDDrnf+8PlBeD6rv50ShvQ4kGkHPK9YQayiNzkzdMnQ/qJNXFPZAdkK/ZJiE
PILwvdw68JYp5jnFEcrB7MDz3XVrtriAHR3Zdg8XKCXKWzeH+pzgsd1YMa9tWEV4itPxog9cdhli
0KZywjL2gypC2ew2zgtBBbtqsvBkkUzPAidisWmQ+gsjpN2ner63psrdlhnlWmaNG/y6+aXvgSfG
hrZrffEc5EwBmFr8KRhNlyRD9afcUve53/uoOEZ0utQLz0l9L400p7EybbVaJHu/CmCCT9mTrEr7
PNAgwTwIVLXQ8dwwkivdTY8WILIFVkN3RV3+Ya4iYSwQ6R1+loIeJ2hBQwuZttOqFSXDRYQbPpsQ
rRd+tnRZxoxmdQOnnkXFwPIdyzS14w2stW6X1t3OqPXskXm6V7E4o7w60krCqGfsIod2Ty2YHXl5
9xAUkHac9Ex1BO+iFoyk+ZHWpnX+Cl1Rvpb3KWSVG93xnTOVHOYGWv4SWZl+AK03bjJRSObT3h/a
MLejF3avfdjfslK4S6rQPML7BwXbamgH/Mo99b0xHaRI9w7CPKS62IFyu9jlVAqg/9KLM1Pck2Xm
bfUkTk/JvNlzshsnnCzEDu2z1Ad1AAHhLxXgWdBxLFcNIml1d+emdNhqacplnmBc97WW0N0IV1Wu
hnVUbouM8I2iLyPK7cCTendgVQmiJi1SBfOTCg6ZgnCtYEMQpfNukSy+Be9xmrQwvI1aZxdYVAhy
GA43+yY9C7o49NnmSpJOK590VYqP+ShPtVuiBUktmmeWcy6pRW7SFgiYq+SRZTX0d62c8a9MLaFe
+AntVD+ub/OKV2+ko61zC1JIDhiXlrIcfRZvyi0u+XQYurjZiQ4nDy5pKr8dPfcC+QSabkWNUOQc
EoQMaKXCAeKv6eb59wX9NvLiPzs6GceGH5tZtgOLTSNGgBzXhQp5x8HeonzOLm2arvvBukusqd40
Ic03mn/joN+UJtQfvIDnPnuYLHO6swb5qxRMUBODVBoZ6IeNG1EXoYNUnKYmhksQ4mlWiVibhn+i
6DGXRsZjlrA+VU5qo8x2Vo7pZPcqDFZ+OH6gpo4f64YslCFvkmORhx2Qshyff+bfjfxTdwkI/HUJ
eY8GXpETm3ZyZGDc+AGV59yV9yrqChCHXX4JqjWrj/SZJi5UAJIcD72nP/NizRGHYnmrBQ91NdG6
0FjDClqcQ+GEJ9+Mo5PhxOfKHAfcsYNaNOkjLyHXVlIA3Q5Gif86C/eli524Fa626nqMtES6PERZ
rh5yBgSD5OGLRo92GfWZvSKwGTxtRGHEbD37oQcvlhH+cWEW7C5YjM78ctp9Q2GTNIUrztStrbRa
7R4uuXiQ9UOJzSBI4vHVaerywKEE+JqjwwyG9KKgSiGkH9EasVybr6rv9ty7HW3q6F2gX6ilwTaL
9HhfDSxLzJCuSgOqHw58Frw2A12Psg7LY1aECVg4ZlvDNNDBLOfzhYKTacp3qRk12gO1UUMU3ajQ
lI+ZGlFDw/k6iULts6F2t0XU9hQ1/edaN8mJsqlaxWZsbDTWqycVWD2zHM3fGY5DFFSj9kXPmaow
W13GSO8WtsCA37Yu4rOIdBkqgsEK4nZxLMdNSctBZCp6EAULtUJO/dEqkV7MwLWyr1njh+STmiix
RpZoFUfPrhjRV2Am2ZDJSL21yytY8t6G+bqa4ZX1UWtBv1DxNPcypvziddQGLOQIiJ5iqPY9sqNi
jOQNmar2NhowYo1UNjSoZze9BqdSgBLHXPOGJ4p0LZPLdBCg1OI6rMNTPHSgohY+7vRTHIIkxbxv
UDDd5U23rKq0QcJsDRsRY6FoQ0ttysa7DaPO2tuk6FLSDYcTHhoEg1SkceUHq0bbFalvL+HQQvHJ
EpYEkXGZOrs6C7Iqb2oKSm1IbaoNMZ17c5ET9GhLRB5CBYJGPgiQWY2u6m+jMbjkNfVp4doNpCM9
32LGbE9ztnyGXvsQGd7FQH61pQx/zAc4GDkRIsuAlKSG91qGRvnkW1/QVqiXelHN4oU6rG6xFOrt
a8uS5iR9TzrXZhChloPKKn2xF50AkK/T9Y61jgqxDbbY9cx1F3sXhmLqij3Kf6MxntqmmO5ytEqy
ssmjtsOWSyDwObt5IM5OYirAHIfKd25CLJuWCaAgVX5rxupOS63p0MrEWAFxpkxiJ8dqAgvpud3T
FFnVOdLElngRcj1MBQy7OvhOCY7JTm2uwmhMg95E4llYRXmQvpIT4Qfc/d563YFiwpz1OO/7vVdH
t6+/bvzns75f4Joi8j/v8PfLKoPC3/Vlr0+43vvrXa6f5a+Xuj4EounfT/rrY/1ftv717/684//z
tf563+trQbsr4DcTMglsg7tBQNYvIqp56/yl/vNf+Ouz/Lev/p9f7f/8zf31CX5+m+vb/LwhuHau
U335Hsms34tB1fQfkOnS8XGyaWm4JYSleF6eJLt0JoxONrDHwYuPQK/w8zboq22tuZhhxoIAZw1W
qnxfyQqMdUNC1Jhu9P7cTlOzs+vy1kFdsqDCJlZ56r9NcffKdWhYRhXvUXozkCFttn2dfuCmO8Tp
xkkbwi3ZBk0cFWcWvOFVc4gHc57KorvtwGhNRmWshjKqlzbdchhIzspV/u+xND7cYUTgC+Ab3uCd
nyHyyrN8V+BfCp2JzMYpyFdBFp7NkCHayVFpPUQdpJpZz0O26bgxLM9a22YCb72l+dEcc02aa9dE
LEvmHWc6cg8WpivrFCSCfm8LvqjOqmeSeDHrxmgDTUPiXGY6TKho7GAe1Gk5lbdBm+urRpJ2qvVf
ZQW+mPnSmMm9JeJ6k6fua0I/khZriGvbDl+sybxrB3Tv/tD0K6sqnwPYTLOYyDGiY1uYszaw2Ps2
Kngz97d4U05mbpFKEujuZhyf8dZ2m2JWfg8ooomHUgoavzvR+XEIMsD/NgqiMfq4pLBcmOcuQyit
TKqvVPa2GT2Ald2Y7aKUqEk1Pyert+XK4NLJTcIcOpKkilnOuRkG1RNmG3Dui2hbVmG4TfT41sMt
uRjRTAR49iGWUO3UMO9TothkGsWvvDl3wHAcQ51QU/J/aoa2LlEvrBpaO9J2jlnZQSkX+k3j5R+R
YX1MvqB1S1GGfru37VJ6031o3UwmKwT07MQl+0wEhjgFJovcJ9HiO6t331WC5AkEwgc1QGRFfFDt
SsuvtNlxr3CWR+UH6ckRxAb/6FqqWWOiQBHixO+5cDE0kv+N/Y8iK5pIzKcbHMjDqs4seBAZzWaC
OQZ4hOu+2E2YetbxCGcjbzi0qP5DkvhMYi1eg7OS6MFpE8at3Fe5To2Neq9XckyOOaRdSAsUe/p8
revTS1+27z0RyyuVOTjZu6+MmjqI/uqlStyjqJpqJYUlV6mfnJxlxooNIfEGS/OWdF/qt1F7XyKg
3w4RMtVBkShATephVBgAdc3cuJiO8HtSQG8bH6QrXdxu4lepvBI5pkMxGsrTPZXVN2YZxiKpWEFV
Vv2k455fJ4IzDvnPynD0CBZ6fdvokE4JWAaFUNG/pja68RP6oyB5z3Xln4OaJreWNvSphw2JN6jS
EpgGArRjBvdEIXVYt4ZLjdPaIZ9gJHVnn0Up8yUdsj5Um1pyhgr4JlKWINe0mqqqSh+rrSIJm5Kp
0aBDQdmVBwFRzBioJxwDOmrCJdGy7tZWj0EXBGsLlPT110B8nb1ZBjLx6z+I5GZZdjVeMweUz6BI
PUJUbismg07Vc4EA7pcGWwPDNgT4gWPC5bQ0ZEidAuE0H5c4pyAGvYwDt3CgUQRijsWZ4mNOTshi
HId47YcJYDnwAdiBg609F2aZLAPCyQ8qmcuNtn1JmYyzEHsZ3CjH3uv+brVsC4QuXtUBqViNwUQL
bYGZWUubIAW4JQMvo09wfcJLpiDYN7J/pvl7Uzsez7GtVTlBly5bpmHSNIl/nBIwqeZr7Y9ngGug
gGM0bh7uGqum7eLlxHSQ7LEK5yt9CF+gr9p1G9dcDyo0B0SX+DRv253jjbvGFQcvitYaMdjLNCrG
ZSQd0sIc3rVxjeV8IGQd15SwJe2c5o3URn5G18ceqXsrq+dbAfLLCjpO9nkVSnJ2YI5oVoqiil4/
cR5qW+PzRToK1CdOu60YKH/N/KmCYYQUjUNUFR8TBkhHT7ND1uvpgQp/+n3vuu3nz+u9f+x33eaF
PON6T1DnoOU1v9bP8/7x5//iZX6e24YaL/h/esr/4u0Q4ZvLeFCkuvgxIgHzAUmwR0ReeRJDBUds
omHr0XpWGlEPMWAC1FygU1y65p5DZSmpltJAlVphKnRZcC5jM43xPlOWIIhmW+eJeVaV/jzB69jB
DfXoqqoTTCHUj6bQ1hIem0gZbyzyz4t5le725rktHqh2PbHrq21hEi5TQqg4jdcstNYoznfd1L7T
43hz64xQmmkHDNIg5thjYjGHPgUOyKXSfWw4RwqYYemA+IUgCmfRdnP7etgYZRgtY3EyBWtduqOM
9G71q6gPhuGdI9y9C93BIE4LGi25tYDIMnPuXmOoeRvkwrFlsER20l+d2wJFMB/bmSTooZxDdrJ1
pQeWs6l/T4mNEdYw5boqxDE2ZywXHLNwDl4lQvwlEeVH4d/DynLBuqUfkGve0pacyzmTUzKxz+It
4neNgbjaNrX9QCzANq8RAWp0lqlIFvHwhFFrp001552hvTI6b2N+Ly+5m701ay/1HiZT3snefIPY
Aa7dso/odkIkAtVrm1FeGcnjXvtR8tHP1qyO/osqzUuimR/g4vaaJu4KwzyFZvKG5YzSUIWw2oKo
qlnVCTTDuTPaFX+vGAbKlaF77cZuj+QQejQazaUmdyzyPkn2/Z3F/rMbcKnTLGfXjwSqtzClp0h7
n5niCI2CX6IeN37daMcJuxul+SlhtZy9GQPaNMcWw5qO5WvhoS9Q1OypF7BC5vAjh+SN0/zTJQT0
lURUpEhTmsrtCJMWzWLRn+rIOkUoBUYb1nxR+XdoCp5srXc35NdR7cR7Y1bNLVlBA0FQ2i97aIMV
P5EJc0Tc0JVJFoGLxtMvCa4MaioZY2rhaQ0vjRyfswYvU5y0u6ZmuVYkXzTCeiKdjWWlz5RtHPvo
PnESVcU6Sz+Z06wbTynKUiFO6ugPNTfQbS6YBeYPHHTWRZtbamUXvyZ5B8qGxLa0YVjDm8g8c2Wm
9mtkbNPQCe5UZlFIjr1bFuD7RNCrqmMdQQ9JdaACYKnlnxlKYiqkPE/q6TZE77IsARHRHd04FN7K
wHklq35ckXP81eboW/C1h9GMvrTJZxrN8QnZ6mtvGO/GGBOAU8BMD6YbTdp8BeHwFjUu2krmWQvE
UAS3Bhz+Zmme9dR2UL82v1H2bDQkGctc9AeTZtDSIX5lJc3mxQWvucQpb4lqywzzxSrGx8Ksd6PX
yi3YEBRzFdJBMnyEY/4e+upckwC7HLv0IlRPwAtyTWnJe5trxCKkgQzwtdzKcHgCyULaABLflcmF
qjMRZSiNphkExoXISSKrHQPbOBEGlnjre9htQWhI9BrpwjYrdQJYOG1K30aeXxvObvDnmO/wM2Um
vfVzKOowey5FyyxZi26NvLufsMz5nTduxyT5kALypu9BNXAo3WxiKtJrmEv6I3IU84Ci3mS0L/XH
JMzig0pppdrzkTHwjzZW+qqc2Fn71klPimcxoqHBmhrVgva51x/QliybwX72BuwPTZC8wOCmCFhh
NOU3AHl0BFnUAQBaNC4q7b6i2Rr5SLc0TIeujXisLesbkutXbRC3VNlhoo0m6bc1OorNVKndVCTi
qEIfWEbKRMbtaiBgNslnDcdNYbbIRg05M27baDs4iE+Czp4jq6w33LbUOEWwx2vQkgzbrufz9l5L
B0JMLSzyFBZX3Ug1KkyLi+F2TLP6yblxCbgHORpBCmhwgLmv2ZzDbETp7xSttRM4j80AuKLs3JtY
yc8McSwmKQNVeXWLkzXkGwZxSnkWxVeZHFkTxdWxTDu5ySfxwgILi0FV/ykyROBZ0qdPWZLSwrUJ
32Nl2ZA0ndku04HG+cK+Ni6pD1snOoPLGvvPLCkBEzwYRDt68amRwOynonqYQkIX6WBaa1JgySHD
k6bXELbD2kNcVDAttzm5zjbT/CTODmk9jLsppVuT1RY6I/Xeuu4fERgUNcf4V0wVlXkomREBINmm
GSDxBCTYeIDQQ9tDvjnB+bChJKdzOjMhas6idEp/2+sa+BTkbcod7gIDSyX/xiJiMl7shHDfqgGg
o9Pa707lVogsOPQiFe4j03sfzDudFfXOK1o0rxFz+OnREpKEU/8FCjWuNFbKJAm6imaHbw5Mk2p7
zSopR4/UGgQltWvyo4DV1C4VQdhT0KPWaYw+UXb5WiM9HcA2kL/EuI09pIVG7T1UcZ6tQuzjjI3Z
sDXn8Mk+nFWkwaqy5K+hVb8Ti3qvSsWTMlu0ZTQA8Vw7UFIt6KXj2QVSufJiEJ/DLFOkW4Vwq/B/
myEgl8iyfvNrNHy0WYo+ueGnnRJIXIXejk7kjgnHB8uKllHB+zLMCVcTGYFws61zl4w1hF1zmzfu
WWOg2vYJDhoJc2rd1RBvbfoDC7OL1QxSWldj99CCC8bdaC5pANIe5w3jOSNyiGYcXZ8xFuTHDF64
6tGlJ1hbFo2D800G1GzdAlt0TsCZMm6rrM2egbhoff9YZUhWdVy8i6rpyQgP6K9oqKZFE67KSop9
5MgbrYQFMdvHlFjbRvM1+sanCEHBTtNsCkdNVjBFcAsXl7r5Wybem2wQ3kd6+uZPn4D9xO/W7EmV
CLpZc0CxJekJEg4vyiaYhS9btbqzygaDsl9yG8imPzZv3UCFRlkUcp2a6qAb36J5u69jGKaYcjBZ
xGuzaVgoo463dSrQDgVlcBN73KdPDqAuSJrTqZDdNvD4KhyOmpYIWD2daNPxniVFZtiGEdVmrMJc
phcT7mMWawR2DtWJzs+NEd1gOgW+tCacxDrUSFztBu9UyoHvWuN9pjd4WysNGuQfzaFkUauGfg2k
Yd1/NOlwcs0o9laAqra3zgmpiimqVAQo5SXGPEq6VnVnBvbe5esP7VYtM77+sm0vwLjoKLXTkwrS
PxB6z6hAZwl2u0e9vzLduWd0rvvsMfeNDx9j565vL3pvw9ChVSTEuUogwcTM8qBzQoYiWS4nJCSF
WUeuV7Y3EJZOsb2aamoiWcgczZDEAhQ2fa5m1zkSJIluJjPxFktRyS/t6MafEQY0S2hUOfF6SMM3
OyHFCtNfbcfHQGee1IY58puKfrFEb93hLOoliWA6Y1PFJSobJnMZhM1LqI2s3E2xbx0k2WbDgV5p
/X2itBtg8Y/DNLtVxHQjtGgLxHaBVPzQJ71CHjvsWhSpiW/ckNxKV8TH2Fh4c0lGvg0ThQUR+pCu
GcYqiYfRNw5kDRDY+ABXjxQiRbUKzthvJMfNejKZcNc1qubYbtaNNpLKWzDbns+nCcGCZ/q/qXEF
y2lgJo14ikRiY6RmoFfDjWzlsi5ZfXRDux/1204A6hkdJkQjlGCLXhxS9y9zEvSNSUpapcxBWQ5n
7xEZieg8P4LKewKwHfTx/fwPWDG1a0om5LTCzkl15iN8AVZwD+EZi48A/+Jp5tPodXsA7R2/xyIZ
OGPElL4jfN5hNmFtY0/WpkQ0BeEUAXOnxfRH2uZs1ly0a7tBK8YYxzutucxaS4VapI+YJZRcOLW2
8HcyYqHbV/26M3nXuKjxu7b+rm35dRwSsfvCO/YpEqNMe+1TOoZhGQ1bnQE0SsAeVmihNBYFBhJu
AhQo73eMUaX/K2h1wRSpY4Fjm19tFey4hl4Q2tdEC+Qogk1rWAC4cW61Wse7GM4TX+BZhLBPG9Rs
+143tjCf9GRWWld4SGNLRgvSXenKQ2vDDV8GxzzNnvUehaOH8WmT2zhoopjS3zTWyU5kzklUJmFe
rg4kpx82s1J9JDF4lRToxwYF9JR4SibMCIG8Pv3oKypdfuqwjGGGoVccq/oUejRwKJfUejqutaJ4
zfUS8xL4BI2eJNXOjKJNi1WWOMPJJCanrvN3ulDGHq1nsKFnCo6uzsZu5diIQMPKJkVdq8+Ngf0W
z+sWzHF9JmWwOcO6oZxzfZT4TUpQHLS7rg4zyJVldvi+9xYqERy6ccrAbbD1esMnoXgymFjFRPHa
eM8c2JRbkbStKQPTXxLJW1spvCZJLu6F18t1p/n62XGGDJ1vFe26ElRTYY9nUkScdUl+w33fyxIk
c0D2e12/+sL0v6wetJQ/oTzQ4/jOqKddqNXmB1kVzLOTJmYpy1ItUlV7y2wrJVs2o4WVcoQzzBHu
UEVMve1puJlC3QJD0lASpU+2diCNHJGR/usmwoJ4vG7zu2OUS/dwfSzK3Qc40/H2H7tfH5Rt5h6C
6vTzKq4uhqPKBlCamEBi2Gdc+ALrmNmTOIZ6qZ9+bvTWPsE+z3bgk8wjWVbG9w2VdjQSCYrU1gAO
WpTxS0p2xOa6/bovQhOmw8JVr0FXGJt0aO/GCq0wIRdK1P7BK8a9a1ti216FfopYzq6eyByvCRWn
3IrkTzjIx1OXU9c3droRfIQAzw8hmuED8KkPZXHk0TXMDwHt9AS2Z5Mf8krNQ2EJ69vFxUjbz6vN
dG+iIz/088FxvYdMLjtUFmv+K7ZWtPUh0M36MJZ+cxjnP9OKZmzrQeQu4eD186ZSce12JvJ5I6ce
GJODIyFyMcMFCBwSTYkVSxQOB/tu9KhzeUMCo9Ax6mNff1WD8o5T08znUMyijQ+ioD+Qt7tkslQi
ME4wKAhyx9Y4IwnLa1txmLQAn1xem+LwfeNSg27AxC2ojHqHtE/E903p17CyU2DGjoZQtmYVhNGD
XeJ5F02bvANZbPfKlBUKS8TNsmlQsyRLmzCKbQprYcJmcaBSS98UrSJmznRENy60r0LTqwMN/WU5
2s5B6INzIIeBsbeBTeDpfnUCQkqkjcg2+LySQ+Xtak2C7MvHXwRsEUAeCGgAUHbscdIPTkVSOZEx
u7pCs08Ti5EkgkumuXKL+ohxVOXJUR881PVAR/im7WPYEHML9oAgSEjNiHPNVdHHM/xaNCtNnx4n
UjAXmqx/2eRMnJtspeq8hcIVvHOlcJesOtUxJP3BR8XEIgEEq23iai1CcjWiIVzGPQmeqNoENjQ6
1S7rCaM21paW+qsiAeimw9Yg/BQYd2OjjJcIjkAlHOG+hEdN8OUEd05HQZZEAEbHkklhFMWgLIsl
FD5kO23yQO1bTK1O9QTpi85ybkoLJM3SnflpMFWHP7mnsr3dJ/DssqOwKkpQefOkOe2J+UiAP8Za
eT4i7YCmNPqDCZKZ9xQq+QbPd0e57LUEKZk5aGLijcYUkOUoBTJAexsQCIsu+hN4Nr7gep85jOtG
R8xKX+6aQh6Goh8pTM+GUcs7pYagVhyiWIRIQFHE2xc1cQCZIsnzketcp0H+afvb1jR+08Uh5n6Q
26LkYIdr0yI1q58c8nG6PEj4hHhbCvywgI6oxxPNW2IG1LMsWPXNgwLgnQ4NNNIyvCnmLrtFNmpI
tZmgcXRt8Xlq+q2K05aUlmYb8qvjTKe0htkwyP1D3qhLYPr7uJqpKmAUSVcy4HDngNcaYmqC5A7z
2MXtzK+AS5zsGJxqLWSBIw7MATbazqLWWPq3bm5nS1y696i35bahnVjL8L62MybS+NPJGYSwUxi0
7g8MFBfW8g8iV1AIayzyKMbGwn1msf6AcDlcuwD0J5KDcMi/dh2Ab4bRG60Spx5ckEomQmKdAk6A
AEjXux/k94YdjPgifaHv0HYWrTVPuwlo5EHL7960wfsitBEWJBB7yawocV8Lsh5Aub5Qql/7iDBI
X8BdYT6geGKkSz4jfkesWLQK9GAmPjHBxyaMWMhwUn5j9y7qeTEIG+i6O+AjimbvOp5HzaHw97kp
iZTxygcoUXeF030y6cYW/6KjufEHIlUw9MfbmBaPpw2ncYwYYjsQXlbymfvWhtzJrx5M1j7N0WIJ
7xGuxA2ryDUdj+HcshRdkjCYlNnOmYWOHpxLQBMI+8gNRWLe7d3+dxshm1PUyulq3CBURQcOITMN
vTvl2SULleF2AEgSc8hmShwSlwkcDMlNiY9jTv6t0pkW3NDAZlG8NS27oMpdA7Tg8A2AtgyRvWsC
QROr8N7cYS2q7s0fLY4B8maILp3FLWhpIsT9fYZw8JcGHnLRKOMzCD2qCSNzuyIGrF5I61UlPk04
JVajHDUCivPfltmKtUYCdmFzZYpzO4WMRVFVazdjZB+qFmuBk06vWmXemxWwx56qqwMuxI6bcQPL
GHTB1H1ATDm1MiZtDJ5gpEXlEiqaXIcK32c9WNSdJGirCWD3pH32UUIlrsHNAIMU0G/ILBtU89yk
Wtb0ARZ2hzHVCOoALb//WuHtaweBTMSwjAVq1LeRgpJFVjKLk/QABjhYKi9lAtRDHyyGRL4aU/OZ
55iIQFdeqtqi1K2JvZc26zqZ1Drm1QhQnt6zAWNCOv0XZWe2GzmzXelXMXzP02RwBty+yGROmmeV
dEMokxJnBufpnfop+sX6C/3nwDgG3LANV52qv6RUJhmMYe+1vlVO10XnPRp4nS7+hGQNaAfCuuos
WD25DVxQgh4JkjdYKXL9zfHWFJi+8ZY03Q6t4L2t7ct2sPZo/5ZtIg3tfuyy29AgV5DYlDtHJQ2G
4SNF9NdBJRAmKouw5+nHJUw+oaWSCuMWV2E/jem1DU3kmowf1F3I11TCIeHSR1+bFCQlJdiwsxCq
UYe1VDJiS0Ria2PrTYx8P4yIAiQWtjIb9ja6kM3Qm+3GsfsHc4IVRpGwtoE6qixGQ6Uych7f6Itd
bcaxeLepcIMJI8NREuaIQ6ZmcS0gM56MDqOc7pH7iP70NiMIEgIHnQSiIacMzBTgt2eH0MiqtYqD
qU9vgjhJXHRkqcCoS2P0rxWRk43KnowH86ll1kwNAfOZdMqpJqeS7DXBxyO7slAplh5xln5vXGk2
XV8NI5HKu1xU8mVpps9a4b/6KyFOdjumZHL607WX6TdIYiEQ0HfYyrh4qGuXTkulYQ7RHTRvJoE9
HjM3LHA6KiqPc0DOeopZXHGV0XG3YCxQZiRQdsUNn7toKkiOXVvWRW1AuoVI90A4RnnQUyemJz1u
6/Qawvl5/E0KJRBI8w657pBXYI3aPu/jq0mli9aWvV1XpjdbJY/OPd3wVc7X6+C8Z0lJIgv6AJ/u
xLavSS418aEgWuuCbkROn7kaeIc2OfVdhrPD4TyVOGSgrtke69t+JhyV6MP3VqWl5sOd5pCeiscO
5G7Ik3WSKl01mbnPSjWnTR2RAei9R8QtgrJcZx4WWsdXC+Q7D3dHseDkbIW67DvQNtMmzcCET810
SPA0Mm/50PWNk22PhN2JejpAan916zYqHaqIS6YXN60NbaZb8fOk0IBnAae5x56JTXH4yZbF2Zds
dC2VRWuVOag+N8pVSu3v61eQDayZuBm/SZgCbYqrHhSmwUBgk1fcIVd1BRPzD6a5Fm27nu8L+nVz
Qk6uBRNua2T+a5/g4DLQPkOvN+xjaV4Zen+aVd5uSvBuUX6GXGzVjaBGXSrPaGyT3Zp6tzH+LEw5
V7NFbp8sSfQNVbYvZ2OHE2DnAawJq0MrGA9DiXDVIRY4U/nA6rPlmOi6Rtu7GcjSOGuumO3PNCy6
65Ag+YwuEGCV7NGLyR/O4sOqw60FV1we5ERxyDRfY1C1G8fB0ezF7IkwGn2NtfuAIWtnpSNfgiNu
Z+Q0g0BXfNjiJzPXYY/+mOHmk7g3EZk8AsPCHEBfxl9oJyJU2LDdfUSSfrRbqkokB59ab3wM5frU
qkzmcoTPRkazW9DqaAf3XA3+S02M86xHWJSI6luyF9vx73oh3rHdF1ukLzvI5/uJQOhmhIXI3pBt
Jmp5IqNJ3P4DeHPLpIVWmUxpIUiXlqVxCP3wT5Hox9aPtDn/o1M02vuT94QQ9SZWOdVSs5MtzKC7
sYNcnrJPS8Ru0fVDOTFUJF6chv6FGZrD0SMGu7XzZ72AF6IXj4nKyY4JzKbfc+/3ptwaCCJNIrUH
orXJRL1CDbJ37R1+lHsu+U3nNveFSuR22ZXMPi1jNtqJJp91iJSz6X3X8GHoB22JrP6KifhuiPoe
J+chs8j+HgkBn9fyu2eAzKDD1oyUcGyMAd6HuzRmH+kSJK6jAmlXP9/iAqVsSNg4ddwtz+ctXonk
AVX8vbHm96jMiXmbMVq3AQIYpl8tP60hhae2ttxNwuAIwkNIrpHVTJ+2gzoapY6z1RFibzhXn1ok
WCkBKMC3Exq4LWvEBM2sf+Kicjhr+iMcIAiigrx1grIBeT360voUZv41sQajmG5unVFVz4X7k6+3
uK2+IfueBYHupUp2rwZOVdrzYJgHYTrHEKe4GVo/UpgsHpxGXCLi8wwinrUe56w8+ypDHgIH/sf4
1sybB3IZAGKGN+azn9EE8VUG/QgcrVCp9KHTH2Z7pIZgPMXE1pvL8qwRMiiIlvGItU8EzFaONKOc
okLl3pvVU+n1N2arTRuJxyA9svn5Sp36qyZ8fZs31l25nLFfOmn9lj3QCaLVsuA9ZyL0QZlvgFNz
mtmPBJ6kzNNMBDTmC0/7WQbxVvDEleRmAT1k3oyNM63tlzTvbsPBiaRhHcci+cba89BU6/2czWRz
vKGY64/1qXPg3Jf+vi8zVt0uOYU+Wlu5dgCY0s+qre5kmr/asEcx6hhf0hRvGF/CrRqQFdjzYCQV
EaVtv0/9FUapXI9WMZNAO1s62LvwaoAVFydOsh0z544Ztjz2RoMonOg4FjeT6i1b2S1ctwOYLGoM
0y3ZGQ9Cq+8w0t9Pwv3WMSD3kmglH54CO4Nir2v5mfX7WNH+2NYS/bnm5wHlFk1axpZqynNC3uqh
n4bTWIbfNAKZMwEJWeHyBjCDwvqCXICN8YdwvUMJTj6vTPeoGd6XO7xkTnuXrTiz48xRwrL02hJW
UDrgmaANfYA6pY3T+LgonW9tThDsGQoTEI5A4GAO43m5aibzToRcfy2945UwtFTFd9LCL2y18j1m
ENSuy/GjXo9NsSxbjpMBPTr8q8Jgklc7bFRO5V7YNnKtedkMRUhc23oOqXyDfif6xk4PSJ04kHq7
SULdSA3cqFraPTiT+DSkecSQO+89aTz7CTv5xuQctJJhiXi9eh8QW4K8WfX4Po3br9DC3TDy+ZKM
sJCkf5gb62rxXZ30cGysdX8Lo/+5czWshnhZwuozLIantE5pO5gHS0MCtlKRrVqC4WJpfcR1Rxcr
0066391QAHXo25Og6TTOflFLu8S+G7AY+tvcrh4q8nwDpG+X0sXRgkkJcUtylohbNv3cvzjiPNTH
ya/f/KV2+PDDhzct025xHzWJhAd0IeQ/HlySt2HcE4RFlIjIXwRF9JzquJm2zJjyGgLId6cB5sOc
dztXjX7tQMVwbWzLLAIX1xr33dSXR/oX1rXwmH7Rk3G2ZOs3tnsW6iZwGDI07lbSxf+MM5LlubVu
DXaeJ4KA90kKWxMY/+fghEHZAotd6dBbYiJ7Bd7IxjLrC0o7zrPpJ9E8T0hq5iN50T8JsFUfwQOR
VGVGESIEjuiREBsvnOcp6bOIP5bEnj5TFb8VxnRoCGfcOp6rH5OKWC27gkookyYqqR05/iHL1vER
C8+d1gysnn03BsWEv0fkKFQFGpw4Y/OItB/BiSBaU0t3xew/tTyMZp1DSOVgNUy07ZFpQsnFUeqm
d6aQ9rZiPf0NWV2KF81Q0Rwmp4w5hrC2WtPL0qQ8AuX7kNlRR+ZHbB30su6vOWM0Q1fvEGGRicdy
DuiOTn5Fm9pbiHr1nPAspQPWzxouVUlyAcew62ZcjnpDCaoexXsPellOe0mlaunNceOyoICqKwf2
bEWMDLVNARoWlv3RrJ+dparbI+wlpgJyfx4mHWJ+2bXmdqE3llB8px3BadjU55ckDA8oIa6NyXR3
uaiJ0PoYLHoncIuega7CFRaYF3ByvMAlzGhFArWhaXRX29LF9MPmkgbUKZ3Yh7spHeA+oW/Rw56C
1BWjPSGVuEzEU7K2FYgb4F7zzeBBn5ptWvu8YnftlhTuq/fM8WjGleRvkDTTAr9eO0JoE3xpGVtH
eMsOObKkywqwBwiDt80wn9iOXycVx7CCzLH6o6G2b1vjg0vMRVmOL00yPKH0vhvIN1QXItNQq3fN
QdrmwTvQmS6ouWD1s4lloAE2gHibXlufPom3GtvOQvYy5immU26HY7TBChGxd10afM5BUfC0HuFj
7/UD20Rq/jpl2bI1TvRBSFqhwueHn71tZ1sOiNZmAJfi6J9zknGNQO+EPlqc0ONRnsktV4NnhbO3
wQ0O0ye80r34U9KMyjnQoTpjMqro3k/uY99aV34OarEd5hd/RO6ReV+ld4EQUwW20WLjrlAWjhSS
E1yod+hpMp1wKSRXLxrlBsOicShn7QvkB31YCvAr+ps0jb+LsoMNVN/qjv5IfB/N37CDsDwYT0hb
mx0C91MdU5lLneu4HW+oM7ComH0MnJUIJYszZukdYwgg5XJAj3CtE0ezJEI+dISG5OMLIdbNRsef
SKIp/VAT/2rOQ4F2/AayXLNtaa5PRnqr96Ye9PJGCy3YiBPnK1cSiWbYIxQrQijkpM90qvU/9fLs
iOGjL9BlCefKGHGUjf47jlkavUYFyXDOg5CWvs6+mBpKTJbI7Uw27JRPh9AQVB5c6v/LIl4zgxXJ
ABaFzq/4qHubZF+QxTkTEVL/ZTNq3bs17IHjgCxobY6RIHXEmr6Igt5tX7B4sy2GM+AXV6aYVdgy
hHljWL5XD8UwWTEVfR5waVwubhrZJyX1pGwCrulQrUMIHYRImCbwZEAV28jPygRjT/FuxQTsoFNp
q/gWMgZ+g3gyMBKg2EGvdb2EzJZJfGP31YOEIqGDQ8TMjLQesAR+f+t1sZgkZNgY2+xl/EMtBU2F
4jl3QPWhPsFHYAmunRIVLR4kA/vfAXmcjublH2/V7shYV+Xeidzc0tXeZk6H3BMH2BdcPrJICAtb
w5++YJOrVenbMnJI1RcKpaY6GtXIet2QBQPv4nCAkfKMDbPinAkLLOa80VrkpUP0gGI0Q8iSQWgm
4Bsdbz4RsXmPv+C57/Qnt0bCx3dK5OMzNFrPfZO0htkr+t9lJeiPDM19UxLVMxOwDpaffbUz6XeU
Em/XUAeltbCVHL213tUNnMqa8LR6uBdKihDPgOoKp7jMFlHEqUCHL/aFkp4Kg/nAJF+ELYHeXqEY
K5vj7x9/f2PJAgmY//6OXgIAWUofw6q/h1p76CWpH0mMgRnGO9qRPyVUMwRpVG2pfqPnRr6dW0O8
7Zw3R8JnqAFC7n0DbVKP9UFHextInxV6JGYgWSoqtgk9c1wMW1Vh0mz6npZP3rgcq5ekyV+tWTrg
9c0/bQ0Wu3ZpgtRd/2Av5U1e4We1ISvjSKuDTuuyzchJtldFTr0n04QSDsMvuzVDFp3FENbe85nZ
XOKuWklrKqk5XE3qIN2FXnZI2fawqk17ekkvurH8zNXyMZT2a946E9ub71Bt9ETGPStB66HJuxc9
fI1S2DdimZxdLumkd+SLIDsq9+vC/fd1gNoqntAZLkbZvRvQgYjvRNwwsUpDE0DRbpi7UGrcx8q8
pxp21EIy1xW0OtZQSEKYSrG4htASFxSecOvdcD7WSsnikjGckZ8XduGXqMwf+IaAld13iNSQXNjR
1mP4k9Tk1c8Z6kxbY+Obg6vSCWLxr9xivq/0FN9B61+LMrs42fzje5hEwJ+XTXlcuWF+Zl9S7TDO
CKgrgCoFR210g9SLyVqG5lsUM1an5R4n0jV6R1h9bBaTkZjq+jI5xmObcpikIqMHA/SZTROuFySj
NdoX49SRcDPaGvJj6V/L1SPeZhK0vUz/2Z2NNxT3EzQzVHGS47byKN6WXpE+irK5V+kAA+mFpwJb
t4T9uIP2BURsMG6UuyCUL5xZsNznrO8O0zPuRX0fYtOYHVXVVhNw5wH1yMphR4g7zRVKwDQkSyS+
5dWsc8wxhSCE8UUH1rwxoUJvNBdbfXVwJ7aHVm8+eeH4/T9Pg7lNL63s5E//b/+LaJSLrOmUxUn/
G5TyH397kSX////9kv/yhf7pdbt//32R+FsGX/3XP/2F0Uej8HH4bpenbxKN/noPf//K/+4//sv3
fysOxhY6AS3/dRzMw1f79X//z/nrn7Jg/vqmv2fBmNbfXJ++hO5BFLNc4fxHFozp/c21QO/xf46h
IyDmnyrZ9sn//lfN+ZtueETI+GyuTV0Xvvmv/0Kv8/ffvL8Jz7Q933RMHfgtW8T/SRaMqdv2f8qC
8YXlG2T62lgRTNvyxT9nwazm7EhY5tRDUgsiF8o5m11TXq7RGhpRBli5A/jHXB2V8PiMmH/M6vbs
Cf8y9ld+Wm+TdrnRkvKsvkbzmaE69IRwCONwvVN/Vv9N9M0Rmf9xWfzzMIhtTWdAfX2dx5HtGZGw
Vti9AG1s5wxO5UuTDl16bDDljMMuh9lth9plycKbpNEC9ee00qPff5h1I8rbNYo1eedgc/HXOCqn
NcoBVdt9+wbjSgXXRnoa4iSMr9TXqre02vVhttojspCf3+935bmn7uyaNz6KV9+Ko5nDdj5HiPy+
mPt2vmbcJJOIBiRXzrBGbVicjbW5lSuqVC9+HAl8MQe2UKi0I39IogmoVht/VeRvqQ9bleMUkE4H
YePcyCzqGwQsq3mtNVw4fplGHFWDiOxFe57q9Lat/F3jPQzsN/DLn0X7NXf08grn3Gt6tLYTVvb5
B9CklPFnhwMfA2SUyAqLqXMH6uVHUR6SNj+MuRGZK2+8g4C6oAQsn3EUAvehZuTQwB+hHi98nkpE
LlePn3KmYwKru39U76mmnF8OyYN6j0mPiqwQ0eqG7zmN2zYMt3ZbwrrMHvsxieIi3+p1+RTG1tmh
tNiYVqDXMOca7WL7+dl09agoQYe7MjD4rDN0eHX1J9uCNVmc8fuZq/ep99xyGKXPMh/fffMBRHOU
NvMPNJEzytO7Pi63HJhidh7rF4+KYCkNL2GvR41TvIcJbSdJpSzNzs4sz2m43khWmcaU56YjJaIR
z7/DgA+SLHE0EIaJt/9WZlkEqOd7TjecWj7UEPBCOhD9Wp7J64xIwzsbKdkdXH71q6EqZbmfU5Oe
0W9FLmaNpvQf5kLftl740QjtVb0kn/0eBcbWaviWfv7puvxMkOUpQUrpZvNXsYbPahT/Xszfx2+t
6KapTwAz9mw3w0+d5HtZZdeh/OslUiM/5wR1u5p3nOV4p8Uc6fn0vz+icuhA2CdznSMZ9i+Wn0aO
KK96+6lxqCrwSKoLMVs8YlJFrfJwjNQSYyQH2dwE3lhwqOd5H7PfYfn7nNrFGc027eyzt2hcaPWY
GhEJbdEktIsYtUuF64g6kbpTQH+eOtyGQ8MdQpQdCXP8GYWizH1UiXeCeHcYufFqwNErD/xBYEL2
PtgV/yD6i3KKxnX7KF2fy77+0EU/V7n7kJtX6r0sVID9unqYDHlWD+/SNU+mvhdreCksMnnI1a0o
a1oLzX9u0vg9gTPC54hTd/rqLeRomCRtbY16+ACpn+2xMN22YiKTkHb17D0WfhI5q30mte7Hp3NE
UwwS/fJTcxFW24hQ19yNnEtahNM9ex8YJhTErKib/Yv1mYnyqzXmZ0uau99fZX9poNrokSdSmsqw
iepi2KVJfD2vw88oq3NdAPqfjuZgvA7ts5EvEYnZ55xHxo/ld2YlESWl554gkFTjimK6+GbTEXXN
9EDqLb0z7bnFxYg/Whla9S+Ifq+h8YJR4lhow3G0nA/ihdSd6fUk+v1fHlWXGzj4S6SeELudv0Kb
V8J9FOqcENKnWetOgs2cGug5b0HX5gg85lb4y536e0G85lBnr17dXUzBZMxbje3lS7V+lgoN+1if
F2+NZFafQdff5mRhl4SFq+EGnP+s+9NdrAloImYUlmoMWW9ETKCsOldM36ChI8j4Z0CY190w7nhu
z2XjsSAkt6NdPkL2peW0Rmp015p2o3Ugf/3l0bB4mCRkWdpmZ+Oe7TEEkeVnSJljasJsHtWMk6AO
JRUhvs7HcqfWumptCQBtIRzFkUulXk3Zi++8evqH+gHqTgO7+FbfO8f07NOCRCq2cVb/RK4Cwhz1
fXbzqMHW+ftEJLgmae98dUQBCm1Ho+5aTYpDPP2I9JQ29fuczNeOhR6xVlcpi9Q419L1R60tA83b
tjK4apxIeGD5EjX21ZfNsn013bMa/upTqUegksvNMtYBp7IgG7Jbtayqj6Bu7VqwPHfFTv03xENn
7Pg/Vm5+dPkRjfrX6Bk35ZLvFrqIvxNdqWfR6vmvWfuhbh9pFpF6JguzfTXsN4NlxNGLuxgkD4ab
szUP95iEtiszQYuWiJhE7HvlPiEYTawYwrrfMWlHCNaEm330+vozteEFe2qkXguMUaS+jmSAbaz5
9/k/3obpEBsyw+BUiHKtPU4mOxJfMEpJLmD6UlfDr/tnGndLNKlrztRYGjTXqKqqIa6GtzCLz0yD
47pGmVucUyON1G2BBhKv31M5fam/qV8yDC/6kGNlGhVI9pw6aTTiLMyNhbaoqjUwYEqM8GpnARAz
kd1LzexV1HxkeY8c4P330Rys/hXufwc82qEEzeyqbmoyaPdU9LZV1n2rdcdJ5wd6Iej02QTEvAJn
5Ub2N2pTpW7R75jm861TEuRNcYe4l8Gspo/fdVGan+j1X9UH1vP5R31QdQGGlDTKUT6VdniJqTrT
4niJa+ujipldspTfcNpTFGWhnpkJmAHUZfIsUGX1h/rjQtTkJnPmaHLrILER0PLKnrF+LcZyyW6m
fzxtDCQ1DdJ1r0vxHg/MsUxiVuV+euL0j7+64/BjYCTo3adlvqBFhbxZndWP+X0wZHtfgrtRf0bI
Si6KdmkqwFXxcr3y9678Y8n1Vc3fqZh/PN36CEucfVq919olauUSLfDycrR/Q52fREj7Dn519mKl
gHWaQXSfbkI7j27pSWS2vaUJ3zz0lrigwJsPq+MGqT5UNyMoMTLpnXlr2FoV6O3wrWv0e6lSVSFp
HFg/s/3iTshnF4pNrYUAUHkelxigLyVMtPJKzLSvpx8H8SMqjCHQM1R0K+2SG4t4ZebC98Y8uL7R
kADVZ6fBjx/WqnzVLWTcZn/s0oGPDgUDG9G8ScgKkaIBW1csimSrotfc27mmztkDIN7YrYGE0suq
AyU6JEcu+d3Dgv2Yo7lfE9m4guoN+vSrNU15MODJ05sww73l5W8FgO+AeVMS8OjZ7I6W8zxN0ymt
cdRnmcozqMD8Dq5DgQrtE3Th9JBrxUs4gLpIHEBKNXygeib5yOjKdd97T3I1tGMli1NB00LOYJYQ
WApToipAg6HBfdgu0rlzW5Jz51bf1ZblUuw4+AO06Jy9yIG1Yu+U2jtqLPyJLW7HNqH1nCw+fQmq
OCIPpgVeypjfjOWkbMT05vr1u/LxITbzYy5nVS7QDrlsceitxZ9e6Ldht3KrLIOUBdAX/r7Cggkc
lIJmj2IWeAhJcvUe2jU/vOZLBt3BuNM13YFu8Fua2usxo0O2cz6gozVbZ/DaI0RJ5zjYd6truZRm
qxWxsuHdTbh5bjOsZ8OovYz0Gw6L7oJEt/R3q12o5Ut+ohDudWmiQOHZo9IUo0wdNPexLL/YCd8P
Tf24aEg2hWv/MWsnR/+g0QnJprc1LSNyj/Hs4siiuXccETeCxFIR0Ar1l1eXOEn8XdIhNcPfTItP
8w82brDVinEikBzo54ZzPTd6dkwr7xqRxnCF02RALC3+aHY37o0ObVvSk+Mc1mEMatejHUI4e6PO
WpaDthatf0FEy1Ya0BZsjjFzV884Gj+rPGm3Al0X6G/UKwtBFrU85f4MZ0NlJIz+/FSj6cYNXxqs
T9k2zhKy96gncdOQwtTYOBCIwihAU2pCXDGo8gZjys1NsMRXLnYpIoaQYLBfmOLWCci/hKGeTEjA
yrPX02oaN5RdsM5VRK75KHADLYFR07k5u4nsUmMNVKW1wM0zrkhKCVlnpFQVub9VYgZwd6hSVyjq
DN5LiowZgbJP5glC1ouZmXHQ8qwGhcBV4s5H36Jab9Qw5BKR1zsa1cQFFnkUh/QTG+tP0adPiWhu
SgbHnugksZ0667rDQYnQBzxEX+NZ9zd2rn7YgAVwdpC7VOGCt6KEH1GEN1MxzMGiewgOE3LRMlIm
N24jPmkKageeXYq+SLQgOUNroSej5/6fNmmPv/8htUiT89EvbVa4I6QI1G/l4n3x+XF/zFTEzYa+
qfCrbG+0zZGs+S/dIXdr4V5jz6O1X9Kbp72UUENEpRl63p3r+F+1xhVmMbgHlgciwkDC2JO4bM4p
BoQEK2JIthqciZOupQ/TyB5jIICbOIwbWMeoCFQMANnve7BHxqbJyJPniDE1Bg4dAWgGPGbju6eR
4GSPXNmtVULCJZZ1G+PY3aKpJl4a2CItjT36opulX+RusVMdhr7vB+08x6CnBXOdi/y2Kyw2T1Db
ygV2iB2+jDnHXBF+2xq0ommGE+ySfU2ACcGtOqlUcXJBb7CAdIDpgSUE6S0DsiAYfNTNjbCEi3Na
0vktNHQjBtnk/be/EtDpQWt3NHyq82gdxphTaanLJ6Q4QIITtzkYOvIKycgsbFLBfaLmLdInM4TK
XpHxlK+7YSL+ZDWrnd5XCLr7fbxS/sxW/VxWXhEsTf7ghFO7i+P+3qCQjkTYqYKa3Jw8Rs2kIf3Z
TQD2KDLD4aWd6rt0ny2BV3pfET7EHMUwaIf4NFmp2MxNzC3WbHdrgWmjv+loVHzI0HGTjlYzzZG9
5Qg0rF4ZdLqavXpEe2E7ulemzM8c740A38WVDNenWngP5cBQ7VD32NR0N2lSakFtyY/awVRIbfgM
kjPkKDYfWdNmIuuty+S1ZwWkAZWoKuq0MeXQvUidudkZWYPZ4Ke0/bAb03zdVrRtWNgJasmAWCFV
oQfM3W06/eKRY7rGCy3b0v0Dwg5/Kf0uT+TG1gC2D+KxfgG7kuLdsTsCAOuXXkK7AYUh6gXc/cTX
oHvUaPoiWnYRQyT3BY0NnPsUuVrjS0M6CzYpe6/sgoTGtL7J6kHfkBVOUImaEjodj8GI8MVFBZBB
jCWL8aGHIzXYy2eWsorPEyQkt+0f6CIi0eqSx9CSHQ3QFceOsi9ILCy/R50WbEGt2o+PYauQUwpQ
FduvGsmOwahWKK11d6ZgLXJrTHywJg6uOTMBACSep9jcIkIpt4iOJX7n5THsaIH4sQBgyykirlE+
ZS6ZBCh4MPzCZ0C7ck9QMtIsRT4vHOtZU1QjulM6E6+x5+FysBPOx6XlznhuiIWVoUOqqE3rgw5P
Ogrszu22Hfx5W1nrHKDuuEmVxO53NrNc84EAnnUjqWPjaLdSVo71cZ7CC802dHU+ISjodXhKmayR
JeM5y5Prev3ryvU2aU96imrVdotrUAyQiQwwSiUfKVZi1jYrEDa0zBB+Nu8AMePlEVDmE+IrNyVa
ye1UmhdjTkfWqeVUYz6G1oKoMa46LSi7mPk43VqE+O3r4SoMR20HBh3YRbFbNY/0jPW5yskJlG3z
Mkvvq+FZLka8pBLeVmXbTLdMsnFJSzLNSCCCFrwDlkl7/6rzR+fQoD1KgKkGyEhC3gWOBJ5eOliX
tOa8tZbyCMMQztWA9TpEcsVWk7FOnCaO7vGU9SiE+8Qb6OnmL6vVP44Qd4oG5ozWWs22y1o27FDV
WofVFXQwKKQ2oX3cwHlHhQ7RWYOPVWvBIGn6jkn7NJMxfuBAfBgFrRt9Bmjg4pwfMiK4IBqbeIDo
dubEvmVE7jjeiViWIWhd7ZU4Vq5S4h9oeoEvjtU6q3VHK20nIECMsXjstg0n7VJrgF9xU7sEikFv
IRkxQOUkGXlg6CS26GfiQCBhlDNvuKsXIkNJ0+hF/VQNvU08V10elbPIAuBpESW8+12pZDvj6vR0
Vk4euyV0H9hZDciVhzSAXXCyYpP3PwA0ZtV9oMNC43jgQjbAUHHvEC3GhHJcGsZigbQhLbiIHiKw
Jbf2k/adUf0kCyj2tg6aS6yQbqD3BDba9o8nm+fFQcE4CeeSm+MT03VHQ7fFlCpSzNQA+wJ79kht
0pLN0nFNMU7R3tZre1f0FWZdpHD5mtk7TX/laKZv4V6IbQWFc6T4tNVTEpEH7KgcLznu2Xa+bsMU
S4+Ni9WNx3g7SxrH+y732SoYeDhXr0WXNJGFnTVkLcb9jqoAfGLadXg5vKvMJHFlmeS4xymDO5sY
F/rwljU+4wpj16J91oJ4p2lkxR+KH9B8IM1zxbAyDg60A5M9zy6M7fJolubDCGCV8E3KhvjFaxgZ
rAdUNDx60LJ70MWtRRRlPOr6RhZ61K2AWEJ3eKcfqAUZGzSj501CArvz3YQ9UXbzu+ANvjEijHGD
jiktSDshAo1QCKsQG2YoWuAIPAJJ0iUaQFRrPgOOIi6hkrT1VjYOwszOwOpItvVp40lpX2lIIGim
pztfJvigyHwEJ9dT0+Nby5qLoCcmBOnd70VrY+6od4WWQwdWR+obRjB6DhLznH+FmZ1jknpLXBSi
VYz81dhDtWem8mz2ZaIne4iQasrkaIj1/k+qDVjNBXVmPBnUhuL3kqB3wvZ4YY2cMxqnhEjW9mPs
+hebI1fA+eMNMwbEFCJJAlvXbysP1iPHVornIRUpGW5VhWS0xjNKGgofnREAHcV7w8qwUEmkzuaz
FzZaZkk7uyoqHrW5YClL14IMesKXbPbb5urDBUyWDzHJT23+a2atHbbufquRjxN4z6jnfORbLOu+
2qXacdAYbPskORdyZW3H+sYgW9x7cz32I8z4kRhdlj9+LvKXZfKyYNL5hrF9SmZnIfZouZtYQP56
azRYb2SGNqcjChA/ho0B3/cfKq/l9ECHFLEzjqBG39cMnsEHKrW2iDASIo07cq79cU4O/Zo6QZPO
32na/1GbEDfEf5ijFFtHwhTN2oX4WBHiUnHfEKrTIa3hz2Ylkw/rzODizhtduQSVfPvdWXclTd5Q
pIiz1fNAdcB1RhTPDvOLzmxU5Oi0C6MiR2oAh46OmYxgI9CFAUnY+yBJai/djHqxPXC6ZUJMDFY/
12MbWzMkOFJrwQQZfmqYnrXSVBB5I/JztuvpOJ30lU+2ohdHn0f+opvwJxx+LP0+3i7SytVXZylW
ybWx3p21YACZgOpw/RzRG9CqcMQt23UmtYF9Qe4aCJ/XiZUz5+V0xGAlbOOwvq+6UoJXmhwwKDMg
I3z7Y0Pi7Mh2duyZH/SWnGTFtXGJNQ+EGYmQmDmfiKhf1lyyoDYzS+Pzd5SVy4I4UXVuIAxyOUwf
t0QyZGdroVXSWfEOszMSZk6JWe8/TjPOmaHj6as7tpcepOs4wUw6ZHA4GTy52/2wRb5TN/739bJW
7oaMqphoCJNJSopYC6UzZ1/xROHgZ5ufxvOpdsPboq0/lA8tSKyxDcSu9VKxDbkd/EaZS9rTh5Og
xQu/Rmz9gVepc38awoBqLDaIDZEIDO//x9yZLDeSJGn6VVrqPF7i+3KoPoBYSXAnuF1cAIL0fd/9
6edTRMZ0Vtb0iNScWiRTIgIEAXdzMzU11X+JakZ2rurxqjUq7Gsf8DCOfgnsueQ9RoQ60yUtTYIe
tiJyxcBfPZ6lmnDARFqyw6bD1Vp7o7QsTyL+nVliYas7ecwJx3y01Ipzm1u9TIKHF41nuPmtpDAo
MMRAVYzGWBkw3Ch7cIWXhBH7pj1i77PPFJZUCfsoE9RptA2GhqSPHCaYJOXNtRtbRIn7Wv9UkuxH
CTiQagGib4Gj7II0owjkjg+FC8fInTkcxQyX72RsTyE4DPwnIMxip+xG+RaNNfRWEU1nusCd8pdD
BFYjCibw49Sfm1GqYWiyMXtoUuCQxBGNBZ5P85XbUDrDeTRYVaMD4lfZZEl64zAoV42GgyWlCN2q
VhYSUldFAvEZ/99lKVjegrNSPbFRO5RFUEJIlhH1iCvDQ7+pQnPCGeqlBqQSmmBKnh4iwsTZwrc0
TjR1s6tC3hMrMQCktLulU36PHAD8SZla3axzvu6MNbJiKLLa5Rt5qr60KuLDwFfHUYuvCKeoyxdh
7XSvagilXZ41XrSU9aPkEybJROYO0wwDXZRI1uDadFRMtPwqRbTPmHBO8tvw3kQZ6devjjqVQUVP
n8w6OxEkj6VP8q+Mt1qA0q2LZTDQU5AyDa+qCqGVRg/yZN3tOIYvqF0lYGzJISpgxoYePGE+RZbV
QjtTs2Exu1hVsZyWIESgMgdofM9AXPtw2Lc91ZfUczBttZ4voTcxbLBFUj8IAu0jVlxcbzXUNYui
/PQd9TC22JXmmn+erB+UJ59ycSx3JuJ6YWl3uGtsw3B8dGEk2LMLogp8ylKfRtCWJGyNDd2pMr3X
3gnlLLsPdZPgGZmMKwNstJBSRzP+SKpyS94IKjxWHdKc7kcduQZqBXRLmAkuFntXgunHXlHHfo/k
rayaa7D1ngv1MA23g9890XJLTGwsVeRPl8gD33rWBBeYdlLChPca2ul5lj27OkNT6OF1oowo3miz
g0SJ/WBCF1k0DgUgZ9zlXvKSTR5H2gBecVkUt3QROU9qLjPBamG/w8bUERanRu6/V14/LbxQe6dM
TfFHZBDianqL9AH5XuxAyNNIXOaENnbNLhLMsbLo62Y7WQakxA6WIqKjWEQjS5GP3apCqwPZsPBV
i7Brsyy8YgnTGycFT2RSbldK0kozrCivDv2rYfDsRonufsG0mUFjuX7OmdWGqDiHxioZHmKowZSg
8oFJwtM0MXDJUtnzkVXK6TD8il1ZXz/UivMyBe5mwDR1WThk1lMQ3FUpGQ1z6J16N1PeNdSFZirX
Ol5qQC8RAa7N6QPhcpkZEGrqTHtgnztDFPtB8JDIiRsa0mUGaRwUsBJ9GjxIqBdK5c4V++ZtkMAn
K5Sr2ASGOPQx2RgeWy1kBqhPe8MljsazgV8x06KxwSnHYQ58o/6cchQXHTD1y7seYNavml5kA2QM
W3RelHZtCoOucN3pCiDbBiAiIIgG9Sx9iu9qXYHlW3+50YhmaQhlpVGbb9OxXiq9oVKTU1DCD/VO
MUqE+eaXtH+RNoqOypHJacjaukq1EUALql/fAAD3dWQezeZqpPHQ1sGrWYxn2aJzf/gJR3q1nrao
++aBAuaWHGITZPTKac8WADVyF/qbS/V86lDZH3+kWRVg2lTHzV66UjlyhUAB1jT7twZHn0rTbpyq
XY9KjaQmnaog3uQqKqtpd5CWtcqJqJvfUN9co6hNxy0+9QMdtrFP3wcHs2nlS3ommq5ujGzc6cH0
KO0UsykuiJ0htW5ANHDWic5WxVZpZdEpsayvx84NEOSbkSwAeSA/maeQRnewlya49KSk9Sk9tyR3
Xt1p23jTWe2KUw9uodSTPRICK0DkZJL+Pg3nn562l0E7X6vYw2v97G7Ylza6Y+woAlwQMYkD77Iy
uqfRDxe6Wn4lhb5R+nHn4/ktY8j+GixMkzxANR/s2xhe2TwNIP9IsgU6YrbZzseyVP4uUA0VFthl
u/K+pBuvTuYX5gt25H9ZtXPyYZUJCGOkc0WJ/Ku1hoOuDs/9WFLrmY647Jyl8164nMijkyAaYmjO
dpSe4tLed8E+wGdVC+ejm5H45np+6oDVJHkLhwBIZ52ewoROcTudDTVCvenaVNKDmT02SkLzEWSn
HU63cyeVLDL0zNmik3JyxuEHb727jFiYRP6HNLYGvd5Q0tjlw3CQjmWHVdIUBjQZKX/Qv7eC8+Cn
bwB9ToYAB1QsEbvQf5RevsBoDCN665vdUMfnfuqu+9radNV8NHILZkBxawx3seseks46071HWelV
gCNy6/Ls4f2/5lGMSuO7t/OoRv3uMNp5/axYpzqpD559ku+RGSGPGU+6n9ZjqrfP0qRVu32sTu+D
NoDW+QUBqKo7t5nfEFIN4N/p58bz78A6SwvSGPKT3DTMkq9AF1PpU9N437KuiqZ/MqCEURZ/UApC
XJGsZTJLrzZNjcufnVZcpV7/MNn+V63n354z3GdIN0vn0is+Kls56Hnwmg3BSyPfwlMLRtoYrI8A
IQSfrytz/1m61jKNqnzVK7daW79e4Cjc2GW2yV0OavqUW6h0KuFRM64uoDXgRfJFuD7s7AQxQMZR
2p9ygfCJIeY5KzghGPP5X7KYUwVeGh2EYObvOB2ak7P//TNvHg5OTJu4x+KoRmev/rXcBEBXac6L
y9DlA5OckoHgsqS1fEG5VfEFUdGjeGZG8CqzNa51H2VCCVMHeSHoi6wdH6eGZI2IIQtFgD2qVn6H
IMurKVukjb7LwXnJo5F2tY0A+ULgBbGT7NJJ38zFQgXOK8tf/hewg4aiiVvWbHDRBVUgf0J3Ai3x
IMFGYhv2PHjCfhTm/Fy1R4EACYBmKouTgj8b3jjr371uATwMdnHy/PRjVh9qn5aOnT/J9Qr+R/6U
3julln3Ggg+C8jQiU5vmEY2sEgkhrr10Tkq6lscm4cdvyu+eI1ibICDIbcnQwa5cVKr5LLcot2EG
wQGKJwdSDZRDfHlNN4HV1KjX5uFT5XEszWiT0XuXgIIwUmCNWBk4H60ZE5q4z0wk/DlJ/46OZaU8
Nogi9n35XNH2kFG83B3rRb6zVZDVK/ER++PxZoDm49EC0Uieg59XkDUXFBoCVycBKQpQJlDe+sx+
kwEKpmjVqMZeRsPGiDplzpJXnulBLSsX6dwMKRA2Lnn6Pu+XpTnpGf6oMcQI2vaoe5AxCaIkm6z3
CqtwiinyEzBMC9PCI9sH6JCG01HKDxlHuMpykFoxn/RkBL4fnyl+P8rD5rj1WEzUNfg7ScgaF8Pr
MB8voV1GqzemTwQ+J6J9E5XfFGQPsinKxpkY1mscPQ7E+DFNbhFf4FBlnnH6O5Y8i7mJn3L34JhP
8nkyKQUzIaBLK3MY8QTHm+SmK5Q7lbZT3zuXCSCbTWo6J6Tf9foCQwkAdFr69DkFt2U4P16gE0Pb
vprNXuALcROiFDTvL69P4D3kedop8FX36dd71flYJOW3huS1Z0wP8iwEvVNMsu21z8FwiBEkzj8M
tT/IVJZQ6Sv1O/Y5uZ99RNpVNydnBVEoRik5Ra0l3r/Zm1IcJY75AOnxhXqQ0CDbnOuNDxWlO8kT
nNY4ozp6CRsVvxIUO/yLja8yBq/FlnT5UPmLkyHgTY6m5uGhNN/KNH7VNeskoQil0G+FPKJGTiiP
1B/BXki4sXv1FH8/QmU/2RN5D1//+/+ovHbU7l0QZ1Vivtb+q+wJ8tNZD2+sSID6BCIZLXmortqs
Oq25vmzlAjvRDFBAs3VrSHHWVc81oFRMdDaIW2wFKxgnIOEN8hiZBrK9yhYqMT8/KIF3ltRFbkp+
batkCKmhIQrHd9tY6TaKgbmwy87tfEzT7KbBi66Sic4kf8M2xO8tAAXZbTUNnGu0s1J3R+jT1wzn
uuWx+Ya+TXN33ROaZqX5QNDUS+NTI0sZM5VjDAwMrxWsWYPHGrhVog6Ac4afUSHXhtc7X1dj+5nO
xEaPaNE6PdDbaAXF9QYDhy82zVPLDhyrhzaN3m0weU02nBHCfOQEChOe1co0zsvkNdZRAssQoCyu
0T5d46p3nqmjxMnwk/jaKaRSOGU0G3h7ZSBSZ8U4vXGjiMqfLdIZs1C3vorIGn+XgZxSADMT2sne
r4QUh7dDlz9KrqJhLL2QYZV8BhXpWwWFyV+5i5h623tvMC65Dgc6OC7lraBr5KEYTXRusRObYswf
+P0L4gZrZKT8FrZnHNxWvTXaaSmPSzbrsAQwNedgXtHYANxXjWDACdtKdTP32kouPSQ5iJAPcTDs
sM3qrmI9zU20npBspMv1gjjFfYKWDUKtHyoQ6gVya18yCBE1rRgYlF6NR1UA6Bl6iF5R7kjZz/Yf
2XiLqwsiLDsZDJ8NYVylVvWju9ZHT1kqiZU3NxDCL3hzdps0jJ9RE4YynZ3mMVrNcXnXmeNR8jEv
Tr4NJ3yf3eUoGYvNUX7k2mGQp0F1nKPwsUNqSx6VfJxtDOeC0K4W7q0p3BnCNuWhz+FdZg+igKe8
dVmf017uRScftoHiLQpNPdTKHU444LK43qggMKYknbhamnGOEuZ7NXxP6MtKulBF7SEM8wcB+w1o
cgRMSC1Il3PXoXJpbZz73wh8CeYXjBkRNXkDbvotsUVwwbWZYRVpceYDapwijzG9XWCOvknoA8TR
OQs3bbeC/hZQmkANZZHnSvWINTpeL8q3O/pfoccVK8iBpCYChMQUBwCohAgB3z5qti4BBkwfSWsy
v44FguIo9ZAROeMZt4zLAu8akGZmk2wmL91OJSbocc3x/arDS2Sov0I9WyHUcnNZ3rHtfQ20sD0c
isp8+BG3InkcvUFOjXJQZYSHhMGTGSiz14i+Y3986YkqMrlHXkbUahMjDVMqxhke2amewTL0ScFS
AzQ/TA+NB/cJHHOGYFhODa0lX/bG4gYRofXls5nhRjYfIzXft0iIBWDSJBS7uXbMQ06IvrIUqK4M
BY25bZj1gJeKb3mgoTbdRo2wMZUvwSZnXX1vAyGQVSXRVVZWqSJs0yXIq3Q/khXbgmgX/PbEljIW
ezUa3z1SYNfTryWuyrGyUb2Py/I2EZtDg/lR0LIKFDBO6NdQbxcyb+QUR0f8JHsKLA4+WhJUQQv+
ifnyUKBRVOT/gfnbQ4FgRvOPv2lQUspfL+/O//ibbXoc3WDMGYaK0afrOOY/00jQQGU5N+4P+gO3
beV8BQ4Nnp567hWH/2mjBjGVOIqOKOHRQW9Sed1/I2NcEoVeLhcjHCGYPn9cDSShP3OR/vLP/4SJ
xH//f2SkP3/uf26+i7tj9t389aP+BzKWDHA42p+em7Cn/uA6yS3842+fRX78j33URkFUNP/EW/rj
V//gLZnq3z2NB4pGmaqarqvDgxq+mxZukqn93TQ123JVXVU1OIF84W/ekvF3aESW4bmW5eEUamhw
iX7zlqy/y1fYQlkyVEy7HO3f4S1plvqX+YbEgOOiQGAbnsl1Wn+hLRmuPXd9T3uuLOO7YZQWKxuz
BEE5GQ0jelvOjIYPqGqJsJU63Lk/GuZo9vcwto8B2jsCOx6n+Ycg/62YgSI9mRPbyBEMYPqFrOJB
ODUOG5xA4OXoiPQ6DXr3cZyqUydlF/n8EvXLVovvJEGVY4fk5j0WInob7xuEtUim8TZjl25hyqi0
0OvwLImCbHMmDSC9LO4dWCwWhhZ9kXxMOAQSrTHo+bKRp17EvrZtU0RZO/PbgZWQwU4AB/gUpQYw
VbbQRCdtBNYARQi2KDEJUWg/v0c546yq/acQV+R1EIQfuIwdSsu7i9SHngZUO3HQtDj5EFZdEM1a
9xRDf4H+vw9pBDayT9E8ONcuXR6n/Sk9Fy5x/CCJh+zouM19mvO6M8ZNnFTXXTOeLSpLddM+UbhY
6IRaPb91/fQV0CV3ggxyO/Wck21qKtGvbK7GF66dHn5HcAnZzZQtM93cSzUr69OTRN4+/tHj9lmO
EHpJ/qsZMANAKijNs15Qmk1oc4zDjdSNQIueZG/BG2ArqYyLBPOoEBR1nx3DTTm1SRILaOfYeaBS
EiBepPCPGAOfLuybPy2x/0toNP51rjqqxpx3NYs5y3xlyZRfx6coDySS/q8pNT349+BERhSuw9aC
1IsKHVNH8PWqFTyZc7VJLSAbk/ORttqZLuBX7H6WY/QSsEtVDrvKOJ1eTAZCyB+qmX/4qndruDSP
aw0OxEAvzTimBjIR9YAAIPcnpCWpa8SARVrVeUQJCl0m9s40O+NlfZ1Teq8uM1guQ3D4DoLoWF5p
KViVqv52+/yDYj+6A0UKkyW6aezgAYlX+i9A6WVbVaJlZnr7wZdEPgUcxDTzG2s9FWB3GXmhqOH+
eqZtcK5GsHEpjccQ8E0llar8sq5kbTVFtcrRA5YSjaw5+V1n7pc03W6mqNiURb2Vn8l7+0aD37LQ
tObTz5WXmocvXBhhxZnBc+y7LyFzwI683Qy4Q+hmskgudBkpAGXqw4D4pbxHo8fVqp/ym3I3cuDt
Yha6GZ28XLsrA9zfhOvEjIx17SgXXBBnvOmokUzLtajBG6SBdWB3zy4bMFYRi2FGVuk3FYajy3no
1XWLIZos2289yc+tb50Myp0uRzycHxaYMt6H5BPCoVE95LYdiiNs156HZ1MKaYQUCyDNyTTHs4cG
AQ4X2lG+XUv9Z1V7l4HBCf4yOGU/HCFvclCkjJz3X73lffweOBRuvyzo+0PpISczXzdNt5pa7olc
Qq6lJ01QOZaO5YpqxBvecHJFiAHeQtjfhfPG9coPWV+uHA+YiYGtrRFe3MmaVDUfvLSxljN93xpf
+lbSGzmByAqUFKdWvCdGEMWYb/llOfSlyFYP2Cka7Sf208/yzk5+nx+NDcfaiZ60HFt4QCp/yutT
h4TK+ConjrQq7lAhoVrGyWfExKadl/I2iSRymWFqvBVIOXINklvLpxcyPBFizdV4b/D65Tipvdd1
8BIX+gsa+wt5i3yh3JR8isoRP2q6yzlJXpOLSDT/vkLLZDYX5h9vlxOrHIXItc45NWeZgfwyl4O3
LAdm3FOiDFMJ5ALkU2yl+pZvSprpsZwQHeg+cax9lsgm1ymDM2f4uyGvKoNVVfZJ7kMdf3q12IlI
rlwbEsIXhpvw1ei9IWF/K2XcNM8/cjXF8RYrC35LriQb0RFkw0AIzVenReSMPyj6fcjTQEblyyjY
dArnA+312bZf5GW5vNRP9xGqpnJgLFvjZHGXGaw0xa/vPOCyVRCcGvQxuVyZFCiDHyefti3nSrlL
eUpynVzIgzNlKIf9GlcnT9/p4FHfOuKVs0M493LElE/+/THdFGLK519eNyx9L8Idcm9SR5HbTVC1
iFH4/X+Hasv5KxvadXTXMZFm0R0b+SVVfv6nUJ2jpK0E1KlxYVOvYm9azMq8ochMbfFX7bNUqi/d
KK8z5aGG0WNG8RlDnm+pVEl9j27Ju9VeS8lPKmuI/nTNUapwWOcgIEjtNB4+2n4jhXJyKzQc+9tL
+ZI3h6n/2sH85UdSaIv4U2rSrZmj1jHtNWc8BiXaa66uHrGRMNz6YLnnukb3JCMqt6r9qKjhdTq6
K58W4RhXNwklloaORBJNL01zkKjn8k+Jsb38vfTXpRFiTkOOQ/jTwoZQeOkWZFFxmnSWbfmeIwSG
SPPWpCQwD+kpH8xPPAllozJVAjnRf2rK/ZjGgChoFPFhMxuYi4H91HMOIoZKbiLXUio18+y94rQn
nGQpvyeq+1VEYA6c7mbAUQFLgme5zt9hS2cGJ9G31oYHCXp63wHPnK9raM55nT3Ia6U50xzALZpp
Kh8nr0mQLELtHs0WMEQLtVxX7vwu7zBYlLiYn/Ag2AL32tj5LzalbF5tp9y2GAYbGpmP0HkLyHBT
job8pG1lx5aCq5SjpbSO6TWVsGndW3Te3R0qTsLPPiW8TZ50EL6nfvYqm+tMlilkOSJBEVTfl6GO
EJGiLzzXCdRk1k9E5saakd1m7sMrrdAfUNZ+ScJnZAdvkFdayQVWbbUqeuXGIrVCH5bihKY9JioS
UZlxvFw1oiHnSsVElFIt8LvCRIFa/pLwMBU6a343Huz6GPfuXdgOB+FmyxDDw7gpY06xPJZe7zmR
akd5DF362kf9a0FLLKF0N6aXd6Ow/wJIhGEtvuVdsj/K5f3RW8pJ2iTtNPNgD110LWmI8AhlpjdB
9WSNGqJev6Z3GNZ3KkwVWS7YDt3kKprNDGFFa1NeuzRgJKe3r9U+2uaOchWU3zDYS5M2FyUbxaJi
fWk8jUvT99/ly4SJmE/KW0bXzKaEZ1MmT+iMiZ+Nm9xJOk6+AS98OiqG84QIx0JykgD6aoYuGmWc
ZT/aaw45Z42ohGLdKhjrmyrECHb0PlJeK01VRkTeUpfLqlA/lSL9/vOJwSQG92m5QqhuFVfZXULc
ki01RVgQE6FfpFkY8ZO25gADZU978+LdZFgfQUvzh/sv0s/c0A+FIt0GKlkZ9rxmMd1F+JRJ+/dS
HxHoa+ZhpoC7KELhV4b4Z6lMQNBSMDepBs0holI03KnHSeauQ7sssnQf68kKsS+lZBrhIZQv5AfK
HC0dCtgtHUeA5NnpUnmECgt4PX3smMT6wNoIXPVg9Qk6kMkJ+ZIf+a7hvnOjtzBYN2mPYDQ6M8Ad
w2k+Y+p3pgN31l3ms3UOqLlpQ7nUPbZVGI+1EGjNHm1cKmpyFEFz+KUv60+pwEr1JxAiJn/PMtjJ
xryMYduFmr+ulHkrBbyGCpxUhGRI3LS+S5xv3zmPobFHVGUpu5DsRqlhvrstQcL8uHSWZ2rVPjlP
2GFuM+FYy7+BTNEcDpdD79/nBXlfHdHVvRRQZReVco2vBKtmRo+ehSJ7c+M3n3GLIgHMOfmqghAY
NsFLg4VDXRWPBhAk2dOFfJ6rCIm7gXPv5KxYilGXHEDiKBKOeTteyfgKrEBa/ZHz0wbZixR4A6X9
EZKAS5JelBR7S5f/sW+B6q3xnOQ9oWGsKHw7v45MeETTs/pVMJdjlGQUapeuTZDwRUkckmpUnJT7
TgSdqCjJ5sokhm9cL0eyQvm3XdqPFcUlqWRN1H6VfHx1qkM1E9BZ9AqBv7G0Ixwa1tPvA507kUBh
EOiNL2N9kAxLfip5XJ9+ofn8LJfSqP1LcK/n75ISSO5E5dcuv8q6v0vmZAlF+Xh5RlLSkitt4+wa
kYb1DEaxMRGmG/O9jJ88gC7c4/6MZaq5CpLuR+4aVae1Udm0wNlHTL6ZM1PUrbShO0l5WEY3V9pD
FJ6qNLyMmdwLrRsgreGdFP/kN+WTwI//jGUJ+DbwFt3UP14yTwYXqbTnjG5lDPIzb+iu2xghOC8G
G6LMgNkr3uIUSqJ2tur+Ry5i1LTrNjbWSvQMMvlZXpJ8z4fBYPjpvQyLEkXLuprvBEjge9kL9jqo
fhHp+b8gIEte1lZkcPZRlRBESubk9sHzXyUFA8O8iOb+BYk42O+EtpmC2/LfL639tyI+/1Q3+2/f
9T+wcKZblCz/lCr+S+Hs4bvOj9mp+yr+Wezn8mv/JfZDvkhNygZdY6uWySf+V9HMsOH/UqqyVbR+
rD+J/Th/123XdbCPUimsuR6CPv+naOb9najueFQNPJO8VFO9f6doZtj/kt56lCC4BGp6hkYxzvhL
lVYJtASNc9RfHRPtmSkApkWFlmZmtu/yOyxjkfHWwR9Ct/lJUsEpep276WPdh77R33hAtrdjuESm
kh40omEhvfZN2gAXtNZGF2H3YrYPs4vZTDYibunWOSSmZAKf3V23dgbMTDWzTV/MD4mqgrYP4fEY
TvqhRdiNd8j9waV1rjqjRj7NQiSfEO7Y0cZrPciY9PEh9zwanIHXHsSINXqh6Om1o9XdD7NpPbQe
GDZHz8qNG1Vvo+rYa5ANNEiTScNTznA79i3oPjMVjlVECxUBCf0mbmN0Gc3W49RtRTf2dEDv1LlV
wdwBaOtWCsV4DMjqDMNG7EaTXP9Jxy6jIxXD0pnK9Gqoig8QlyqaHmazjoqHvHPm66jp33w9C7cV
pcqrVGS88OYAcpKYK3NMD51O7yPL8HSIs3qADdaR81bZGlLCgGgKuvYOhrTLGpvG2fCqjZ5VxSqL
EOUYam0Fsew7n3AUCebChzXSQRUs3fGK3g6WeDiATmq/7mrntXQc9yE17UXil09mqs7veMU5xgxr
xYzyvaa57jaOGqQ7cHrpJ5CzQ69F+6pFOC+1wDcDFZ1BBSw0xDNv8BOC86gCOfTMJ/yC4cDhf7B2
qfQv2ixNry07vsWJPthn+Znmu3k7wzNCwLQC1otKXzJKM5120NKdbq0OM4wmYt+rwvgDDsxr7tlo
TEfKtdKyKwcmcRzTvtsWpwCz6Fd1M5ubMQcyoEfaNW20RT+ii98mVb2dJxS7y1YHctMO+LmUvXc9
FuFSw4Hrrk+bDOx+vkxRBVj2nPDWmgJJxvGx6DQDCOXG8JDhSslWT3fS0Lt61wTOnaFjUBMNiJX2
3jtST1f9qGGRpMYK3C2tXYUWrkHDYCzV1Hx2gHJvAzdENKqY5r3i4e2j8aiavDOveSboaSfDsK4K
n7qGipAypAu8pbyxg20/brqyrm7MmvERtuWmV5WP2MAf0emNfmcAZF/aE7rsYwcPtWsz5DeiQnCX
drKbAms5TkOMuL6RgCtN0SqfvVvLt18My8VFImt8YGIeIOaIeajU+bREmv22GqG8+HaiCAUTdzC/
ovt3HzHMV23FXWXwDEvNvTaMh7oxgn2eV8EqL713FK/uctOtb8i1G6qeuxG+fGhkR6+M483cWbeO
AmrWtltMcOfyBvXr4LbSW3Ux20G686zy3TccUBJTT90a2NJEDXjVj2m9ctJBQcYfVX69yW98K1jp
Y/A65DjdtyDSIPAu4D1aV9QFoS06PW6mfgAlghNpAL9/UatJuzF1r16k1gw4OBiDte5nAEbidzu1
kpuiTKDtTKZ5hRtVumq6u6ZHxgWH9rVqd09ZChUj1LxknZfpxktHZO8L6wl5BAKTialdO9nPid6t
S/y7k0y1V2Wj3xDf8RSoIMD6Jg1ws196ZfIzO1BMWbfruUcpPLIxyfRqjAeTFAz3oAEULhNYghSx
x/WQGLBz/XRcU+6oNNTPu7oP19jmgAipYmeDb7yPcuXwVaPoDq8rSve6bhDHSmyptca4spuUpYxf
8RXS1fiFxtiI8+XWGrS4u9CT5qb0CPBDPYG5xiBEDyxzFwb12jA6TpnWQxhc07AzbpXWgz/TOUgy
N4GyUB08MGLbemwcPD8Ah41Y+r75M06vBbiiyVbKhV0nE+Ki2j2KFdMm8GDdeoOSrNvB7VZUnLKF
bs3NooX3igvuoC8s22g3hEvKYRzIhtb7UJL41dKdCEp63qOL9p6mUDoB4OTLDmWGFNpxwQMfdRza
0cWyqzvpWldaTydcSbzdFHOrMMocA+eMjmfoNfCpxycF/h2scOOetYi9BrUB19fvvcivt5qFaOZs
3eS+fmihY/uuHa1TuJjryp8+KdLdTiN9S6zMyeJc44of/aig74BkQIBFuBUPGnWvlHGwje0J0cbo
fcjRKipcs7mZUaf1vZdMy7OVOhrtWnOLNyOLOCzqmLk7VnSCwzhiJpWD6VbV507oy21ap6tQZey1
FI3/wnO2upPm10GjweKpIWUr5Vc6YWoRUvGzqKS5sfERhOm21417K4yzG7WruqU94j4SR2JxVjRb
KAz+LgJ/cJUn2nDV5eD9aw53jdmbK61nF2YvOehjgwJO2biPuoOFhebW0EVLZG3x6Du4VfgUAOLj
3EJwjEC/36Rx/TqmPT/vu2rHXkxod+prysUKME/7BckQqkSJsrTb6hra984YtZM3gj8P/Zba6Zje
OZYNtd33IJZvUVygMplYj3qc/hT0CXYd4u121D64IYeoylJLoJP1M7A/CPDtGD0WBo85bOljTD7Z
bpBeodOb4fDhIdtMS71qPTgXyYalBizFgDJpTXCzrHLk1KDehU1IOlPN4Iaq6bWaATRFIwyg2AcY
HWbxQx2OoMzn6QTdsriiSX+rRtW1Ppbj0g55U0KHxB/wQaGSg4SBV1OvNB+KOnwfRv3gJonFagPg
UwXjSketv/JG9BdmGNJVk951Otyk7DiiF4OrWjJCnWjaVVweC6t5tkSwLOQX2dPw6EqC7DGFXAyd
CAZAeh0FCNA0PgGlrYcUSjqa8SjfHcSY1tORPnA6LFniah+HRXXT0+bISnRgYQxpmxSflKl2NpSM
dHRbu/oqMCJo1GRebjHIhobetQGxVp3BNaJKnjSopDaz8VaRShT2qN4ZGSwJ046Gjd7DvKq6culH
AXMWxydwzbgM9ci0rBiU1Au6DfS6x5KgRLlgSHaDnq/tEC0E6BZl6dDwr1v24o4eyVxvTAzNkPRH
W6EJCiBaEOLgSou3SJIuikKDuaZAfgkRkTRbHbSWCxsAIvum8jSBuLbdJg8x/rDT7rHQdHvt0+sA
NTqvfZJAgDrjCo2Zg9b0SKmOqOvg91m2KjI6I0YTShI8qRoWWFGooBTeuxud9H2V+Ua+Uav5iVY4
SwrsITZmnXYVNGWLzGyPFYjZH6xhOOnoJHrdECwdXXtpaheqLDzsrDDKq1ZX2xsKzOhF2tXSb4A4
jlV2HYPrgPkLX7Qd1FXfsI0rdv1Io5RiPGT8uPbG/Ww++FV7R9as7QpqGEm/QbVznyCPi+1B2mz8
4dzAE9pAWywWWq/WSw7DZGF616xUp9xVfRE99BYS5u1dFtmPdp80m7JU3gbnZqTsAP0WN6gJm76F
yra9i0CANuhE1wUeaI1u3njhUxdSBopbHwAHPKEdDb90DLtNoJEWW0MD6joygWNnZbDyIAsuGttr
trhOriF9m4sgjTOK0l62GYfiySyYuwiChRu9+UFxpNqNcbSxR79aORqizV0BUY7UZ+2Zk4GakpLD
QA45+xr0cacYVaPe21dAZtJR/7IMpViW9IbyArmbSNXWZmMf696Prjv4YiCd5iunymBneSNpRoY7
vZNDBzXgqKChM5rBNnzpwyy7ruOwAuSvwbLAnYncuruqAzxM84KVaUF8CisXTSI32FXGI07V3mYa
y7d6tLVlZBUnM4H9qPbTtkMbfwsagEo+VgnaYO46HRgUbkxo8CRXjsYWrjomoXFg7luWTYl8Asfa
U0qeMTpAwqS9UsbaXXZ0VbamOtLYZc9Bz6a5xU7tyYEjDLMJtptmDDgblQ62cIP2ozuM4IDBoxV7
R3nBrPQPTVVO6v8m7zyyI9eWLDsi/IQWXdeSpJN0qg4WySChtcZsciw1sdrmsd6vXFmtbGcj3osI
Bp3uwMUVZufs4yrRxp6GYEkvKAYUNusckwAYmOpHbbPtn4u63sB4HYhLwG+Ymm66d3V7HxodXskM
21aiN9629vZFMNUbbHsXz/SdJTBrwpADqyTq76zxIve51WiLiRPtpgfOrmNow1bo10tpBoOOiitX
x1+s3s9KrSxyd3ZXrUNga1+YC8sggLuCpWTA9+ZACZAAfvW6Y92JXRPbchDrC3CAx3jKjxVGjeci
hBuhzdTs3eiCbCq6j43vpM7ynVY2p1JrIE3kkbMIa3ONl3zRTskJUbK6LaqYvEntUumZhrSwveJI
KAaLhCWVI1GNNRa2A1dLDe+0AhbGFOaQt1i5az2ONogGWwKwMTOG3rWOQnXr9hXGt1pVlr1LrDSK
B96XCuGz1kmCSkBAJQCn3PFe20DUZQhSRFj4kflcu83WUiViJcXV5rwpRkUpz9GfVNoxSaoeGLlf
ogDjXd/7hb0x0rhZFBTtgspu1oZXnNDGcqS305OFy6yG8XKO9R8z1+uVBd1/iZXwceJB2ql6T/xk
aWJ/zIjMaiz1YTYaQiuqdtVO2P6bSD8kXWStStciXcxlG1qCv/MiIzpWvSSLQTIM3PSk2qG58HVU
GuJgV6pa3XaTfo/N1N1ymGgXyQDkiKDZ2/zE/qLDaV+FwGEnEnxSyrxEGAzktxs21Kmifx0TwgDs
imejGuUgw24xborw5DStvo90HHRF7x8zN3sirCLaWnHMzronXNxFaRKG6m8NfpcIyGJvuma90Lwe
Jk4OU9suWeBMbKVRQJTk7JPV6BkbbgY7kPKbIJp0maMnXgGFWBLeDfPdLyAoZQXqSuKm56r8ndoO
1E+OOzjGz9h16rAg7npa66pP+/3XyjkoMeLKzWwSZqybFDwKOk5+BqUrmJRx3Rjhw+TV7I/a2lnW
fvWdG8RDNiS/s4mQg+KM+jbStq5EdttxeNF695xrvKTV1N8Wy+TCTFqevgYtKamlypK9PJyhsNn7
DnADq54vltaO6yqttZUFRWTrYcQvPaANQVa+ZDa5O2PbrZ0SaF3gs78gGnJsfY77QCJXWcJ/5r49
lxxN1rSlhcODa08RQH3ajMcue1Vn3kCoWqveiimbxC4zJcvdX5Wfb7VXB2+s3gTJcz2pyrkyzW//
Nyr0eFuBJmS1x0GYryAxkcUxsHzT4veAj6wx2qqEW8oCyOdFTz5Rq7DjA1EI5yxyogcWmSdLg/Wg
ZTrmfKYp3LM7VqN84za+ccDuOcFcHta0Qux9kem/EcG6T5MXjFulpKYaACJuKs+igfNLzgrJ6OQ6
Hnvy0nSc4CvL00mgI5UhdePnLi7xyHkENxZ6c6e2Uc5PK2o2fLkKIoDtqlVM8SmNjJ1Z0TnpUtvf
NkF37dwRU156wdJRL0z8k0RnrMjm0pZIezDZ+JAMMvuLeAUi96gBpU1vHQVqNQDvPfVe9lKazPBk
DsLZ6PViNaShvrXh1nOSy9c2Lu+1kT0r0+yRcN2vymSpZcmJBNlieRsWVd+7+B0Lb5un3Zbgiyez
1FMoKsw7RYdJzOzDcgu/uIAq1aNtHlyeUuvg8yP6OTUPZZqfo2FU9mlTM1UlpnHI54QqXeBuyPIF
HlQpxzx1oIZ0AiTBlly68a4uWsIfZ+ioOp5qV2CKg2AVYwEsqpAWG0EudrAXOdtXD4bgGH0BM7oQ
GmuYFx+WQBtDwTcaAnLsITqmkB0BmB2lDRw09KGF/AgBkirqe4xaRnq8FoTINnsT0UoHN7KGH+nR
V9P5s/TZgACzetT38nsR0QxF/hXDoZzHbw0qJTgwyla/8re0gBBA7QF2fPzzxyojDih+E7OAqPtp
tWKyGf707LwHJL50++EWRJZ2Hp2SMT3+mQWeKT/Ga6FpmuTS8a7Q23awNn09vngxtUOBcJK/SXm+
NN+bKHnGGkmx1f+O4Hb28DtHVH/yyhq6XwW+J5P2FcqeO9EBJJMDcTMuA9y/8Z2h4pFGUC7vDPXv
F22l72qqTw5gtBL7QjTRQwQia8c9xVYaaQj7cqckQscjXQ89Hw039LwRBKPNBEmnvt66iVGTv9b+
nbTtUlCnWlg9u+ZPZg035bojzjBLiw9ND5O0h64N6Zzh+xXBTdXgp5b4S+R6y68RvmoQzj8B9FRk
33gujTz+6uoB1+umy2OUV39vDH7vA/6zjXxguQBFN/5ZlCknPT6fHUvL0bsqcI0HuoxU4XYjcd+h
RzEpQY5OB/ImVCxC997IhyWbLNjZ85+RxvutBaY539KizNrwnfOkNDmjiRam/LtWbY6cFjZO7n/n
AeIyyLS1Ruqg1tyHafJV6BAg7fhOXmtsXsK+vJoxBFNeQxpJufdGPOAVRPgfeRs3Xb/O6uWk6mn2
cYqyFmrqu1hF5BbJQKqbBNDTcBLzgzhO5O96PTzrYDWICl9hQDiJb0Auk/Q9nQYxfnmVjrBcDTG3
SFu1wYjYzefOJL2G7qd0ROWmyj+7+V80e621PbE12atu7/Ss/dUbDTFmcexgERNsG0MmltuiYBQS
qalDBJDF44jl4ua9iPT6MUMcGSXxQ4shruULtbgB5r8Pg5u9T6p5lY/QD/GXfF9slCdONOuk5yzS
pWurIdNZVLnyveZ9YLof8qk8u//tevfDOmOsAg/EPwhn+EnucKlZ3Lwc/iFj2udpq6j7EnV60S3l
pGNW4+KB6O/XKUzomtagEIeEIS6yRi45KdgvonJzIUqHig5tbrgTq470n330O65Jp7zqziYWObl9
DlLQEVI1LZGTtHalzylGBgcVf4s3NoFwLVYoDeK1D/laTFvy55u0DTL2ACG7DzAKVmSNee4x0xet
1X3Kre2w/sjwlhngNhPg25X/x9Z5MO130sd2I3Turnw2muQqzpObEcQI8wMRf08qVO+6Gh5uijOa
l7dHM/S1Y9p6TwLfFoWhqBAKOOE6rdq+fjKhh48k/TG7yCQ2wRaPYYxXsMYtA+i4TB81wuIKBgZe
20ynXqqv+6EHc5Z8Fm+NY3+Lb8p2pofRAj3Jnaarsgx07U6mQTFL1YzkgaoXoIa7WRl+/9Ej+1DT
k8FcNPpAN7k+Q+fYlGqCPQRNZYmQc+jOCg1w+Ht3IzT24ec2f0No5yyxqMQVgXnEwDNCoOPcVI/y
CMjwR0z0MFn6zQvVdIc5sR5knFt4H03MgDRHLkm0kmcSrtKvaCTGVNt21K6FIS6jssmj7TzaewX2
/ACC3mt+WeNoSDOjtjDqh9B6lDtTuOsCgr2og0R+6xqgmZFEKWiVRcFUYJQnmkkugjyHIjUQl9FN
coD4G4LzytTiDWLsgww3mV090iYWMn05iBwmxWS79VixmZbRbRr1M8g8OvrElMLrF8W3PIpBaK4m
eP4uXP8Uvn8M579GDCpTYwn/nx30xiYPICcXoJ7YfuAr+mwksePGfRRd+djyMI3dZ1sQSegV+5aH
Rl5CfkQK4qhuvHuZJ6LWu/Z/ofvLKXMeRB4yxOGfnjSDxnQ+4HXKQJdfavRXSSDqApnokhhdukhJ
jMJ4134jnPnyirBIz9hKqQN73w4KOFl2rFR9qhwaf1yHYIKljA/q9oD0wd8PQJhpbaev/8xDekDP
uvKHT1+WPKvg2OSCaqjJ4pT4B26UbzyUSf9KkfPptixSDv8AfCRGK7FhyQ+VCUcEIaNPOFmvnnRE
OqIcFIWh9NAr01hRCNrInAjJ9ZGpfilPKujzCzVWhH8wNNXpTuncV5Jn2Rvwgbjj2aDcpwPCT8Xj
4FBfNMzYop+HTYRfANmeM+Be1R8dcZa5MMv5pduPnV7cixFNJPMiBQmI5LD1gdjy7tciqiNAyxYT
3SFCiJwoj4CIY4I9RE4pV180EpieLlr9KTKFVm9fS/cB9M2a/u1ZpgvijrE0/n2P8j41ZgqLk7bs
AfS2/lIJFXUpFcjIlRkbwSvOB5LQECS1POWQpRecpZe26z8UqrEaneKsMHHK0iLCHc8EM1+qJ3OO
1zJXlW33R7NvI8Ciapp3pzAyX0WKc7v6PLspeS/9WGALwNPIHXFzZZ8o7lqejW7m2YjLl4TnSTYW
JOF8M+aXFE8ocHH3GMQ3BGdMxItW4AGs/FXVuCf5/e0LOaEwdIFX1A2xdjBYtMREduwsaabdgQu6
raryYVvFv8uAPkS4c4EF7rqo3MlbarmhQUxoH3kx8nv5O/n3YsPU1OFkVTAUk4PsqXrEn8BwkUjh
PpR/kyR4qS33QWybt6VOnr6QTHGiNh9l+yK7yYrRlCzlsfNEVj2Ff0LcWCWurBgjQkBrQNYvHdG4
hcBGF5dmi59LtNg5B3sPn5dPXVDj1D8VJwLeYa4wacnDIQN1wieWUvyqKHLfdsgI12RGdfCVEUp8
LzOqrIQxvrMI/xlRdd+yZET40lr8aZLZIH9u8K0V+NfQu39W+NlEh97hb4vV/CRmA9H0iViuxQfn
44cTjkSBPy7HJyezJB33RYp/TvTzA06FG4JbtIkV4pwEx12C827iiyJrFAF9gjPPjH5kRy/fI69d
499T/EssezLRu4qjXyz8o64eCqVb39zpwvyIhoYFJV8TC/tdGosS3B860hn34Ewn3cLx0YutUOT+
2shUipZLttYmteXiOuNFlPXFEW8iHkU2Nyw4LPa3S8G0gkH9GKRUCcTe6OFzHEr3J+GQPvvFpan+
znCysZYHvrGp7tFTL9RqWbEBkYcKEu2r5pMzjlO0NWkyp2eZci3cl6y/P+mrLK4yvkXS9s9gUxDX
G1slIiU5SVYmcWPBbN7syhoRExTNrjJuZlyg9fATqG8WSsQEh6jc0JiLJ2LTW+wHMcYBXaxbioM4
kESMnBB740D3E7iAGEeDTzp5H76h/YLyF9zIWTAeNzwBrBC6lkyQ1NGi+EI2+6dH75zbUeUqQwuJ
ZY5LtkjexEYiXnuf/bjiVXeKVGtw2ucQlskxeRLagqBHCDb9cvvwrWby71hmrKn91Tb/dr2AvrKm
ZitLrK2wlvIdqCv2Hb3gRg4ZEjaVMyFEY7mSzyLMiVvShuAXEktdpmNy7yXD8xRaB2OIN1Qxvqq5
ueuRhPyDRpDMo3zS1zpR86LmVUP1JoqtYXLjVZYRKCNcRoxIPj08zeR5XckeBqOvfcqTJU/VjAca
h8VNAC2yZRm9Fl7pGs+07BdkcFdo3ntO9aLlDWhPl3it5Wvy/bfHW0S2fX5J1eoqP1Mz5l+R5Yo8
WC6CSGN9Jd8FmgZhnIMeb/1m40nm9M7u61sCl0AatMq5yK0SOoTY3SSlq0mRFUzlQWgFin9Aa/9y
u2b8kxi9WOQMF+H1YJd+bvCmRxDAwPYgg/mSUBBVnY5tG69R3d14E2HH3Y6i4YN4BHIlNR/0AaNH
TMU9vmBLjy4Rmo6bdxi6w814J2QPO9obXf9+sxd3XLHEvGVrRfO08arxUDNPC+ZBokwSozhncK8z
ZV1P2t/ojMaINqWZH0XeLhpyMQ61+P4nU92pcABobN8jyvh/jrwg9P4UV9GQy00ReblcSIctZ556
CV6LGPaAv8O1RH2GlZV5lcrcqpmts47WU+aGVBhEXVIfKF9Qd87YaBOcIu4wEHAbFeaBTBEiC278
lxoiguy9XRVCQnk71MpX5ZcDR6GCp/CY/DDBfMkp+LanhLrQQF8IguYQC42BHZ4BnaGC0gDaEeb8
dYTd4CJRkjEYCPBIfiNTcYaJh3WlIMU+e71NVOAgxKcjiwrhDpw4xgeZXORrIxgJyWWUUkhQfhLA
8hojZlpYLDK3V8Up+QfLI/z093g8QYV4kwqDHEopHV1H6613VkV8deQcwWwhB0Y5OVnm8DASMS+4
giAaP28bLq+wHyP9p+CWy+W6/V0RTScmarj9EmVzGugM3/4+DcYLzEgvxQ/P9kDO2a1S/PnEs35j
H8kmMnbML5V6F92Fu9SOjr4Rb8SZKDsPmS9lK6mp3afSPNb9tacPnTLdzn33KTPqCD1kgiIyokjt
24sbui8yDERLr/f9VW6q0B006SIOH/IdMlnL6/kMSnp3m9t+3CGtKjIu8nuCrC6im+YEuhhV/bEa
LHAKYA/Qg1pd/xkLFKAw8keBNMhkLlsuGkBZYrzJ1pfdlhHH3/KVkQJMZSf3NeeVjs9/02aLm5Jr
ylp8Is551UTjv9EIOnQA1dNO5hgik8i+Ytt4HcZXuRWyRek07XbEN9vq3MzaSva8QOvQ6eQQZVh3
NO87GavzGBLGzZ9lPyx7ODlJTXQ74jp/SshIbgvvIl+XfXLgWoBgjaXcTssL2E/V1rtZ9u+pCQNc
+yOH9BTGR2XMG8iAl0bXuVJ/qxG6EdyKGDVY2MLynuU15XgW9foTZLrbxRHagtWkS7yAd0ArfkTg
Lee0WVnPmvklA4DN7VdIMh8Hpq38Xs/7jaqFHPnJd2DDKKc9+T82/secVL++fCiH+F0ukHw6uWcy
knsmmpiiR6SnX3JOk6Oe7X8UlIL5q3eEjFJ+kM/JjsWxx/d/vlH+rzYV/Nz2JEdG+RjyS7Wcz56o
6ELb9gS3yFWMJFJaPqIMypgtN2WovR1kaLnId/WyHzkUymeS92uT+Js1/UXqDRn+H02U+XXvvivK
egBhMed/D4tisZWNsBwa5VjRIKSQ0eMav1FnPcsGVd6O3N3C0L5yeslK6t3783CVh19mGwuUFJHB
K9ktdCCmMlBT/3xNA0E1gKIKxmYp/1b2pzITOSCrNNBVf+sUwZdsnEMapa3yUSf6gir3I7ICnnE+
8u3AzV2z2Lfj8J/C9U1wz+NcgM+6aZdjtoW6ulVoGYlfTDx/6RA8d77HguddQ+dNflAOnMsH0tUA
65qBdmXAu9hi394YU97tw8gsVgD7CjBOgPB8MIGAlU3/KOsmLZNfmfKBPZcgw2SJNkGIyaYYAbga
endyZ6qbczkYX6PgTio9NLi/TAzMfTa8JelJ6oizUT+NHdMfADY+pTwK8rjQcsvdgvArJuHySd6x
TJQ+IDSfC/VWgEZLQaTJkiB1F7mOtaFcNf1ZxPkRYDV9uKvBrOng1kRJ7oTmtg4hMoAKqZP93ASv
8nOkQNQDbdOkLi81m4iaDfKvVyaejmLRbPDIAH2jl/gtpdMCGBwk8f0IHE4+tLi59dqEZEspmO2Y
m8HEmt1dMWb7vgAybs/nmx+oBT9nZZib0+sEkw40nRjCIhTmssgyGuEmt0dZQWXr4gnbTrYqyM6W
fXBKxMrHiiSrq2xnGnxApYjJOK3aFAcQ6g8A9Ax1eOoA6hmc0FqWAKkzQNS/bw1SIBvnO42Wrqvd
yktSZqJ66VotZX/4thxdO1DEAbJA+f1ttOVe+5078U/EBKnfFrlBlkZxGomFKRhIrAYWaOCinYAH
1kb3eFvJb9twJvsO2a85+Ft14zE1i5NGuC5ym2X2GXT3hEANGRZQEfilNVujxMEpwC1JMBq75os8
bjIiZFqROlcJCFEOcbaQEeXez6ASe5CJjynwRJva0O0rqH3/NA7n8tE4ytlR5hoZzEYwXUzBMfJ8
yIZQCkqjc56ANtZi3zOY6BS8To5abfzgDWHZRipnPf6sAvhjEMZbeZgnYE4ucMjMUY+On+w0Nd/F
tMyQ0B1kamvi5oRZjGbPeNslhFNHtmG5l1OluJxlTZRrSCztNgZW2fTNQwG8Up6r2MSixrppshm3
VLLFIalYDepc89MGgZmzs5TDsWoQWx6ZuwEpgfIkj0bWPxtANAOz/Oij8a5LGO+k8Vx8FCZrI2Rb
75f5QskB6VpG+GbDze7YogPgCZHzRMVqzIij0miGGsTQi4SxzpLPttOSNSb0p15v/5Q6Gj+/MwZ0
oSNgHB1iox19zU5TrlQnv28jghjKwZjWtTI8eK4vGpSfMAJ7i2bAQYVnrJIhvYdavKtbtFXAdJTG
5vk45LbJBgdbft3QP4wC5UGj0y3zshlGbGEHd+PHQ7l0FBi3SZiu0skrl1Y3bHw0NguQ9NmighC+
CnuvAYCLjoakZhqyXWcR443ub+UaaKVC1UdZp2Nzc9xXDZsbogqO6rrarYpRJ4fcIWu2s7Un0nMO
Rd9cEcsQTNlVy5oUwH0GqXlozAdSvc+xZryMPpm89PpJgeByGtZuDksgR/rMB+3OqJLx9iHQKvJj
nB9Lv885sVs1UdUSOq8caipwC0dNyl1pNZfAp2gyz2sjD3+JuzQXUdk6JEq04Vpz8OWgFgk6F8UH
sigbaN7eqoKfEmnoUnNibd2P/i5JvouGoREknrbFRLkxUoV2qnPIzBbJskJzGZncQ616M8Vo5MUK
CeXKY1uhS7aRYG2VDvoQVYvNxL6gHv0SMLXTkhX1MSQ4caPatXdZGAKk9l4aJaSgWUfcmfXAGrHK
0cobJXjZ0jVenPkajMnJTcMGTpfWLVAgvja1ec59FHts0sMF683OK7NrqtZXoJHHyjfnnVNbe+Zo
6AaJuhsapJK60rdrtZRmiR+4IguBlE0EZ4bhaTqHZBMYNd3g1nUOzhwWazrnmxkEQElUxFLV+mgd
xR7d/CLfTUntAM024e255V3veK9KhvVU1cyPHoHQED8QYv5H7e2BGQsEFqnMhD3k1XK0HQXxa9ys
wtZ+801kzCoiCq1rUwLqCA0ximrpWuIfKOcThjhEQVb2bpIhs5QDglJUP2OvbbDK4uefYYl7qfWa
zKV5cMIv23pvjNk5qO913lUnCm/39VC++x1iAdNur03kE4nR6NoiMdFMqKpSbNy6zxauklmbeqAo
5tsNct+8WjidRIHo0CLmeptQRNjmlvYwNs2TYYfxRTex3Y/Bb9WmK8LjiXSqHNoFwf3Y6zxCevir
dzaVYsaD1qmrzG5MtpTKqc1B+3oJZG0SGYptiKOBwLeDo0fKrp6bC9WXZtcGzaYvY/VATpbXuvMm
05InxJJg3OydGlh7S5/v6tT5nfO5XaQzpQUTEBYS5HA5GO06m7VpHytgjBWnSbd9XQuuPXuxGdJj
oq3rsjmOgCkJ6u2Jxtb3ne2k+1rr1qWNeXAsPkzdzjZZW72PBf5J3QlXroUOuBy+qjYpSINMigNq
35QewIiGoXBfxnl4Mhns6ez+Zt381hGYcUdA/M7p8Y9rRbuNdPCWYXPtJNuKc+KmzXKR0XYH197b
ah7R7MmPwSlKjHClB+Qm9GRAdTWcEdUytrkmEX4epCWGMHAbOhmrOsNm4P7UtQ6Eu6RfZesId/Si
+DC6wUUSzGYj1Ddj0nD06eN0PSghiDs1JdWAKpjWG0sUPflyKqth0URqCXuDUVB5j5Rjk4N2CenR
r1q7szi5fuOnWWdD3O+q8MFu1PFgA7KKH1sdcURD8SGasG10KPXLPnWZWfMVwhZcp112zfqmBXs9
vqmzsem8hhwznEao2T8cQ59XoautaXNVCF05asWLsVEnHCX52rHfTGd86mb3U23c71jRHuxsfoJl
tPbUdaLXl2BEB4ifmBmAOCRbsQxCBI8sR5RprC2Iw3Sh1Vx0lBNlP/lrxWP4Z0o5LMxh3pdls6jN
cmbiNBAqVBh6kqjd9Am+/MHvqUryiKVxiF2FFok/s4QOfXuUfJ1FPCJOzLzokbINgs64PBqoP+zW
ala1pfmw0BSWDKKCRye9MznIrisLRS+OKA4umB7nBiB8bTvHyQ2GRQbL8JKY48mYg2GdA8NgX0Mv
LbdoWloar2R3dC2tX8RDlzBGolkC2FyovXOJR9rkk42D1tKVLZiUJdj2RmDfdXFsy5r8LMpwcIMP
HVJk9tk1vphhWxTpF9M6ft94hUPR3uh1fiq8cFqP2pEN+LzCm5ojCyZ0rOg7dEdmcUT/y/KePVY1
WbuKt6waDE+urXc8ak68NqecC1doLoro6LnNPNZDlQYh+XbjIpuql0pLf4pa35XZwJuodvxgNsym
Ha+nsO9PZad4qyKgxuuPYXpMjHmvFJFDte9qTnS6Axf8t0XQGBR13uqy8wPvdcwNDAb5eDFVtSS7
SMn3BAglQALT5qFpArSGWcJ/sGos6I/QTgmSY9TNmynsok3M9Dwa46YqSR5E65MvJGSB5EQ2DFqu
PpG30S6CcCTKvA0Ptd6xiISrsSJTzcO5MA/gHHPzXbHxig04P9cWoU7LLHAeIKL9ssluUabSPw1n
fzPovrXx3DtvKAGIoDJc1qoabZIqJHE9aefD3JJz2OjhpoqanR5ooEa6PFjbbZutikR/amcn3ows
uJFJYE9OZOx6tANYynNzdnOnXtjueB4DUcMiI11kGQSggFgywgXYfLdatqTafE4cd4kWj5uUDvfk
Us1IksB+jC6ahboiqyVBn4awoFgymaOs1F5t8qb2yGc/+P921vNVTKI1Qnjk2MRDGmQkYn1x8jc0
9MEvUvr0YVZ5hCZTO88mt3Sw7IdJH9r9UCJNdVnCVgby7860j6Gd2YumxV1komcjV8Tbp/AWFmEe
vJpUQ7bAzx5tI88OerjuaZAf1bDjlYNu3RWQJJHukrtObzY/pWwAW2XYkkA2rbUKPXrm7YdAjx97
r6TLZV1KwJAbUg9LsBXEVPhElDLV+LTv7FfXJoIlCrR0YSvkZ3aKeo50jHpeimWcjPCVZ+GDwwgP
CdowGzT+VF1sb9y3evfTzGm70ozimlcWFhvQt4NTsWMYjPs0JlscTE1B8okuKmqVENPWXkAoIBIx
M/0lqrF9UAYRmwHvqVeMi6q1xqHFm7ya+tgiVi0HaYWmiLmkOBdRHaxsJ5Le2auLQW+DutJeWrZO
ntKQTktzLk9FyhoBm1knAst49DuSbYim+1YC/BwObXJrpqeOWO63GcK7RHG6hd6PJ8Is76eA7U45
NM3SsEk90iYFQWlBWZMfma9MWPwBixXVRYQbVmKflEI76pYEJNY+LNJ6WqEwnTf61KN8Ndl56Faw
5ScMG7w3TKb10C/tjAsxB2D6ylnjnTNvhh6i3qY3vKWlEG3baVQ01205qkdffQwKtzwN3rBhcwoJ
36mwIBrd1gy0jH64mSwpRK94p/1aUwg6dX2fA4lTLqYWYCz6aGeF/YNjjBmfTU099ooabMfIJ5yh
Dps1uT5EKLitv57bMmIXiGO2qsZqW0RoezBP9iNZiKW+NcvGpb8WuYjx3a3VjOVOM/qN4vL+IzW6
s9UeI4CFgC/MIguFpPlWuZgSphpRFtGMPUEbs429RqMV2IfuUsMqFb0bRh1v3Djz1mo9rtuwRk+n
kz7HdveQL9Uxq3dm4IwbnGH0fdOneIwH9sI2FRX3CTLAiZhHFlO3ABHkkXZXKcMCRQ6BmDXwKrNU
v43M+HLZYYC/afKNpntvKHDNbdmUh9BgG96N88oNLY5WMecr19Oo7LrvtjdwxkSOW4UmWQ1JvC7S
uL2Qn2sR3JWFJ7tDcDKN/lWrrPZYh1Gw0v1UfR9a6BOJXtj3Zog/0wGWS/nTPnSt9ZPJxmR0hmNm
zvXG6wFlBvk6VrltqAmtlTJYZzWmqBMqfzg8UaOs4i0+FIQD1GbsALFh5bPcVAPco/+5Gf75fyFn
Et84pU+IjP9xY3DC5Pz/DfOf9Wf+f/7zv7rl//1d/0Am3X8BkNQ11zRNVzd1zfu3X94y/2VrtmM4
iL/p19j/1S+v6/8i48dwPAsHNsGrDiTSpujaEDilbv9LxPlY6VWMY65h/Y/88qZq/neqqa2q0Ex1
sk88HXO+/d/IfU6KVabPgn41OZTcaEqbvsuDgVwsogJK/UwlRaGgpjSp0rOkDJ7iAyqjRW9Ov60D
hFpX00UwRBu8HCfT7bGEImuBDsGjFdUvsxUvmhA16wSiqyqSBRbpWgOJ0dHcc6k9O+z9HdV4EGph
aVbf/QCZkhwuGDKLdLIKohpxJYxkD+OKLbe16b9UEVT2wdAR9+wi0nF3TuYuTTwtewNzwiLUHtib
DmurT/VNEw0hQmR13bE7Vkjg5O09FXrxqdds0DKNmo1ton6EoFzZ3oeVpvnC4ayUWN2RVC1idfIx
Ju+PrN62szfx5CKfn0gCcnqa4wEnO4tayGxjwhnRvC21uhSvCGfbwGDBw3qAAmHHzXx1evLHHMxH
CkHisBU+GvUjdIevBhn7Is3JlKlLti6UIMLI2ilUb9d5E9wpg9kRtKfs2jF7sHqKl1Xe/8RFelCJ
prSbiI+hYRIoQuL9rCtbdaOnWqAmUbKqSnxCQ/HqF8oz6T1EgAfKCkdFvyTL875WwW5RmM9n549N
trrc0J7GaJlQjU5LqnM1XuKEnA3nrc2iF6ekgFawGXCS+bfOrZcaT4/NqKjD+SFyrKUMCfpovAKX
flGaZr4gKDJZqAV/N5Iq1PgwfKnRQW7k7hfmr8GsNfLF2+AqSEFt7OZQCgwIt8+1oXBWeHwZNylj
T+BU7s7GyEiVAWe/UPznX8UxPnBM3d6I/DlgiCb9Z9expWTZcCqOOV7JWoXsTjU8EorinlAm3J9D
aTnLLAk2tuF6y9FXOCwCvLOKFrhO2hx9u0Nehq0gyrpxSUI8dKheu8ZdNhKZmB39MXW2JDh90S1Z
9Q3KBdoGnvnEFnPfZxVDyDyEoY1JponyPVvgBKAbhkA/xfKvivKWzrO+V3M/3jhuP64JPI5Uajpt
ASNGY9AnHhDryDwUg3vX+J22wd/nj9WvMbi7KLV/0jAwdmNRIgIP8VEV6s/oJst2iPa+T57vNAwB
i6eP/MZAx5VxOAP9ZuDwIvLBYeEGOfYOuBmWS3ahHKndW1WzpRhyP7ok5M0dGIrSUZGkz+oaAwpX
oqAUDiPqJYzfjJyaZF+PL3QEfzTfX2dBc86lzR40xbcaKo9+Un00XqaIpYdMKi8664NB9JeF49K3
02Kn+QcrrR9SPXuxbHzGcBFQ25BYTF7TJuJgzKhhK0P8lZjGsKw5LR3YcaD5Wf4W8D+O05ztjSKj
issLF0nq8DgaQiWD7Tp53ZlWO0MTH5DnExvaqAviGDr4EgqWz0Hbln0OpMDtTnrY70Mwt4M1MGjr
tKeKNBwrKye7IsfDQ3Nrm+zH2vpSLerJZpjaC2Xq1wps7YWpj/kh7Bmb+jtQT7JGI+XSliHpv4r+
6kw9/q3RH4+VCxuu0vV1Hjw6xvcQhtGuJatjESrmKbEKnQM4nyAxFJCYHDF9LKoqnkXmowcs6veJ
eCwbtd25BemZTkKynIL3QHdfwtZNOa3YJ7M2foO+QctS5Y9Jvm8dAg5Ub+0mp9wLi6WdG0fDbQzY
mdG74sbkVPJAU7IzFoQ0na1CvY+d9rwJ1cgAnDfYu0m3Ib4PGgGXCnHylo9PGP/R5laSMSgcK0bx
aNnT3ejT5IU5oJcNW+/IvHiD8+oU5a9Vu/dhLqFzA4CV/0vUeTRJqnNb9BcRgRdME9JneV8ToqsN
ILwRRr/+Le43eJOKe7ury2QK6eicvddece5l2Y3WnXfzUaunrsu4jJS7SRH/1U8+pTNtKodgaoEi
j/6b/e5NtDrbwCpugP9BUjwPkyzOI8mHkeuxP4CUeJsV+WhGx63V95/nleSwFP98Lm4tCUXjej+0
AB1mv4Bw31KhZ2wJxcLFK/cd6vjvFrP4zvKXe9f+NSVji7pR7dB9E3/pdzZSZvzBYbWXk/Wx2COZ
ySPhOnRrkh3zJEFzwXhZKvO1T7uf5ExWdV/lJzmXBNZRKOer++A29Bzp/jy6IiM4PBiPtVyurfLx
hDnpN/5LDyGobHc1XBGBj3swnxCOPY9LXFZ+e8Vtdhcm6ZcNQYRo9eBje90huNODw6Wilt8trqOi
8y6AsbmiZD81UuZoFbiXZ4AfawpEIRHN76Jrl51CP6WK8BpW010eogJI1uQqPYgEnbhYAbHHEgRH
9xiioJUVAqsJhUMv4EyohYVm1ZzrYqF2Jrw3TegDOmwpkD1OuRPeYWtj9CParW/b0oy2OuODuOVH
+gEgG7hAycp9Zj1/VKv7kXc2oDz7WhbFfFsxqJUhJmUcUtw5m+wUhhJLaOP7QDDsY+nrE/O8O1WL
6i5IcW85yXi/qAXLn8r/Zcb0XKNZW0f5oKvu6AX9TknOmHG0X5mh/hLOdB9a2UuzrbBWWWmUpKxu
d6wuIGzYRjFv8krtqr5NooX2FwgP70D0JgozQVeKPdkzvLfWAuvWzcXOSsUPs/OLQ288+9tZ+WPQ
5++0MgiHthX8gpzwREp+N99bi0WpYHiRh7p4mqEBGVlqkBUX/Kn9lXSn7tN0Da7AKYdzB8Yh6cXz
SgKMneifYfYes17dW7zRRlruikCc3bbtaId239vCyFeTqBv/PHgTkl6CLg0A9fYKSj/1PkyYI3rq
x9NAWw/8QnmFhxIT4XGooONSZLnXgnWOvX06uXN24Y5xp9dX7JcjKV3B1RMr2ADakfkHVoXpFKj5
hWf8NTdHBGUrFrAsf8lcXOz0xgmPfnK74hot0v8eRfnaue09FzMGDsx/wNV0NMsUjNbyuJjG3lDi
ouk07lJ7ytntmw8v9eR++lRrjjNVWIx1WeJ65bDMFHI4Uo7t4TIqRZekYbA5n4e2zfftmNz3gZVF
RUW8RlndW/X0PSiPoOHw2Jmeyw8WnlSDXNpYZpzuKt9OYwZuDV3lvHSJkXJ4E7PxdQCsGVU6fGna
LZmVJjszcgy6wXL2A2vzUsy/m3G90PV88MMqf+oJkAxNuhop1Sp0huW1J9wP8gtTT4zOJI1S7/nk
knqWuCbTO+XjtzQXNvuR4XCDKiO8a4OJDGiSTJPcg05scp0NSO1zjIQv2VdApUnJXHj1OdY0HCvh
eZe+zMxD6Vi/FWkD+8TpLL5pE/u5TTt+/LRMDMvNFgJc0FKDVFXSP32SRnJqM5NkMg8npPlPJOmD
nL17QEwLwsh1v9ZbIEvT/eq1fS7TkI5RWqdXi4jhihjmRQO3cMupOYphUyOk6/OAF9YuCFDMsU3e
xtghfGGXDYM40r/bRhcu8yVQJXujY48NxEuPHfJ5rGXs1C5Ndqd9V70+8ra8z9tMTyJx3YTj4SOu
8r8LLo+sHT81le9sZ89gC6IN7PGfJpQI+d8uGZndV0fZ3cD2LB55QCLDbUBeAomDWImDIMEcgt35
eeEy4hgHxNXIm/L533+1J6gjXM8f4TbsocVKEOxmX2tk9iG33tRMufpfzbqpSus+/zfeBJbWezvA
UrJgF3Y0Nh9G3ARu/9sUg13BFhcyz6rW9Cl1/b8YUKa9aNj1W+hMSE2EIbkt1U9i9ElYxVOmB/WS
TpLn2c9ixy9pYfj5rh9Mop76BHjF8gTtqN23mq/aDC+1Y7AgMWqrWiE7sc2fCj+wdP9Nkt/svx85
ZaYJruljaPlpZg9AX6YR1uO8QryajAe/Ge7Skb+rt5/oRG8y2xUYLrPWejaX4s9q8UoYTvEtgvdc
UGu33eZfrZIvdSk8mixbz24c6ydpcUjrOmBqoAi4bB3aPfO/STXOzlTEQuKVrG3vXjPCNVT96CY0
z7x2wnDvlI+WRxxdaeQRwo5hl0tGnb5jx/5WqngTnyRlL3dNRXni5hSsiU3ONT3rtue+ZvdQFJB2
3P/3951eFyY+WLKnYhtu2fogWtKd+zSggTX5n4GFwu2/T/W0814a2bdYqT8WL3gdG31wW5s0bQRS
O2U+mcL5aOrj6uELc9oiBPaYnIPJRMIvZ8mouSU81Dc4RMqGt4SoZOb2FTURPxbdmT0nBp+AzDA3
mOL7+qyX+m0a55BYTm+gZRVenC44rTp4td1lAy8MmDbbk5ttRrS6s46OopDiWyUj3CnN5GjTMMTS
V9PzCtv6BGurgDcRZ72RvOLBfQ4LkuGxti77BFjWF7wxzp4SDb03XRtL+w+5I8ju6qZPh3EsN/qo
NNAw6pa5T2WaztldF8E8T/wzJse49ZJ5dD6DseWIfOhdkTz3eb1nZvM45oqo4YUwKpVfHerZUx0u
VJyG+URSzP/em8bxKqzBVbwk832z1uFR1f1dLmDxkWP3aq1MkbmpeZFTB6+N6/dRpqbI9It3Ubd7
S6IrW4zglULsoRfuCV6wt2sGbhFBa54zs0AFYMLBGQwULkWD7m3w6ZrmfX50w19r1/+AqsRNt733
eA/1gWHOfcG4karZz6NE9zeMEWgGWgYTJPPwOredAyuBD2UQ0hctOSjvXFF6O726BKmi/V5scQYJ
1UeF/LP92CuiODzVLTQNdnhzGtwInOlxXNqN6YMUjSdN9SM4sZEci61tPwM1MmqSj1DHaKv2cWZM
hwrE4KFsS2zmgBbyofwonQoPfmlPTEAkVyr02BmNhHR2Ec8XcVNp+sXM1Jxm+VzQlEaFy59MtXpq
7eShLyIyAnJe5zDnbzYfgR4+HZvmZsiTZiasN+rfIOLtP9iEzCpVEkAgXGM/tDgP0WPF1mLfKte+
pr0ugRR0L7Vw8yiF9g+didH1QdZUDv+tVs1aosBNT9qhIpa9pU/b8z7W4X2Ss4GGCVXwnHRD7GVJ
DpqDRyQw/Hu88lEBMvrsl+JeL80DscL5TqC6wFa+YPiGzUO0mGRQw2PTrDlcHna+tqc8KxidtIq0
5MHMo1M52Ywetn84u/aXM3RXHEEgR4KgB6SbPfA7/vzvV2/bc+kXCjjTbt5mo9kA+GPcxI1BsU3x
KDqQWnWHVulxD7K7iLO8Sj8Xd3icHPElp+SVyWUaBb4HzYyBZb9UyT4YjNemhFPmOT9jB1Vw9BhT
2nR5QgeMS739xsrKSDnsMH+qksq2hTBTWCkiyBGviZtj9JzJdO15AoX3sxSrc6Q4yeA8oSs1FsqP
JFfP5ojEqyKT2HCCuFtYH7nJC5Qp9BRM1uJpYehbev2+QsOYddjkMcyziBrs6kA+IkwK+2RbFZU/
8pKafCgTHk13mS+889pi3uD0jU/fz0cClIfP6XVYIDxMBb+V2YV8iy7H3duWf8tCmPH42jbJu6xE
fUw1v8g85dh+oJohNuIroFcBpbON6FkZTMdeWse4uKDjosLnBc4SVq2w8fRWy5UpiuZWtI77teBD
Mj5SSPGvqmLcud0yRYypnjK/yyOtnZsGmhAFCXOTzuegURkkzbCj34X4vQ9fFSOfCdZNmi53nsuj
I9uE1dHnT75JQTURRMPFgJemESFYpFRndPC4LHTuW117xr7riuyIAH3M/frYq2mIKrm+0ybl/JzN
u7k0yyhY+brTFqtV2JLYc/5PZ6xUi3RuTzFhbcQ0HygWKonAtnW/fUTRekvariVvvDL5DZgWALUG
g7H9SUH8VTwnf+qeFmApHrxVMjs3O7V5u+bIESxwt+I5mg1Wt+21F3/MHst2oWhnTzOEDTdjqp9B
ZpH0bhGFQKOQZ0QEWN9cH15Ot32aFbyMuXjLNZBM5DoPgc86M1kasbmR4NJU7MPEQ7zdW9Zuumd/
RewR7Py1Kk6GpIWTGOtT7RxpVKb71pS/sySjKfXP6FPr4GBPB3pQWLur6aScwrrZM+SEDIhkNeGJ
2ahZtEog0rUa9WKthruCr1OS1q1kkb7Sm+ggXnHDncaUjeLoF2J8XHLV72Vx86du/McA66vsGFNK
YdlXmjDrbk5ls2NNAUBms+UWjFIsddE8WhAUnVZ3pJUuvzrVLuegbh5VzUVHFa+NR1Jl3V59d3mZ
wTO8uFP34lXNl8egjHwhUXC2IUXoOOvt4GRnzMlEgsQ0t/UFfMuTz5h8V88w62Q/qlisgPAE/oQu
rc7o95Br9VzpRBe+9wvdo9bvrzZVBsyZLvLMZN6PwfAyC59cUV3d2ys1W+0HJUO+QjNDdV+ZsjWX
0Bq+iwUlYK7WS7vMPrcmSNs67TbWXR615DBxfHZAYP4mgeHGZRJAiVX4imwKrBiN5rkGiGKPKE5c
OKbRChKy6VbYpw7turqib0hd/+4X9MSnDBxrvazLPlhFc0GLV+66KtXHrMBDOU/QSCVexHVKX2rg
scdu9RlxO4bYpXi7b3adv/GYSloUNNuFavHLLj92zjVahf6xsTmPCmNuiEjasnWH2QfW2evYa5GB
dRKbw2ycqzm5NN1w52VvXsbtSjUhyMdVzwT5rtZ+baCyjZzco9muB9v+DBKWPAP/T5cLwW615XtV
p3QAmZ9EWQI4sD01NWO+2ZXnInEf+5bmBQKhJNXIEnBV3W93QpHTJ7QQ69jdeEttDJJqWj9k/Vq5
klE4LW0j91AfDDev9yBN2XBujGmCvemH7ObnYMlDlpD3VIhUHCB2sVXN1Wkp8vf2rKya7OfRfGdx
1sTMmmCAgn6fj4I62S/GvXOrM81dbR1f5tZ4ypqeRRsEVPNP3Eoaeo8KxVJK3rdaxUe5MkT1ez7J
4349YNrZM7D51dnB9GLn+c6lVJ1Aydl5cgm5v1Hbe6dpqu19sajY6qt1t3bzR9qaz5gWX5dkulfI
poPtek1bxAkhI7tcE7PaXna9GN9RhuqYL3LPa42sNVu+3G49MWdZjrkz/MndGMmO3JtucUxVd5Ae
zXlrP0IXnm1FhplyjpZvfvoVRTioQQYPd8voTheZZfwE6alUc3eXinDebpFfoSHefO6G2PJYDOQ7
eO3yaYHAG0Z65TrpD6pLUWwNyF/Y7Lj1gpa7wh9yD5q2PtcvFLnSHJ5Q9yhYO8OfYcjxTkj9nA7y
Le9QvQJjfOjqlRHs8P7ffxvqZukNVVdU2AiP2RJb+rsIELd4w2tfqaNVI18as/xbN8stDIblOGnj
dQi0PDTrequ6r3QJ7vysEGfJfZ/vm1B0mU9jx5npej+qs9eINRi7YHWiotgrYFtHly/Lq55i1nOt
aKxIQwicx2ocnlpP3sFm/jYr9QAa7X5I27s1sd4hPxC9lXA1GW5r7taHwTHY4op/w5ig7zLeh77s
d6MzvC+ICouZJ04D07db2z4W61xEq4nkJBzL17nw+EXyk1joc41BcqeXqoqyxbmtSn4La0Ghy8x6
sdESIArZVTWjohxRgdA/C2K/E46MnivZLggMeXFdIiCECWTRamFJZDYiE+0fCmhY3lgeW69bY9Mr
QCSvtOh5mplYmEAxeaqEK1/yNjiaUid7xx6smJ5Lyn3O/A3B98VPqE5rbYaAvEA65vmnLHj8/KzB
4921+bFySsaJ3CEFpuA4nXQEW3E+W316Ve1KUYIJCzb1JU2aYxjM1DmJjkILt4I05qiu/fDQg510
g2FfJMGHL4Zbt4QJRFO2xGF1jKMfYix2TaZ0sAAqQ4eHWoZ7HwTPrUNmpZtbEH66iPYfO7eh/pk0
qBh7PPmTeNdz12FCsKn1LXnuM8zqC46QWdM+bQli3TWt5SFS8bqrpeejM1cl2taSy0Ie0D+V81+v
08cqt71rnyNY9tBJ4JzI5V/DknoXZhR3QR060UwVqLPpWSQhxO9yeeBhvcvL7F6DLAUmwyiTtFB9
Fs6ax6NtPOt8hDcteGSy2rnApaArJtuIweNvr89/jdpUXKB6jjShuJHPc9xLzNY5d37ljO90NgiQ
nu5cSK2Z4y8IKZDOkQJvMIVyplgj5YGFvsSyos/qp9LcrUv46oyGxdRwuJlE7Oy1+wYG9U81mv8a
NzjLyit3TlmqS7OeM4NmEL3LOwiOR5kj0OmQWlgeKlpnU+mFDuMEVHgMejnl5rZroWfy+ktYRAmU
FJQR2XWo0fo5jKnxFnp9BVGU24Qqi3tvCj5zd71zvYJvXf8tLPPICcoeVFS3Mm3cuE3TF0qG+4CL
aA2G1tbmlyn6R9Kyz/0IoNCfixXwtH8L/OaPhzh0JwZ/l9sypj+GmmaR0Bkt968DQafZ/idJUWnk
gi/NI75b/OofP+IFzQgCNWatEDS/BU2jbvTf9ZL8zF0C4Mj7ruzsG90W1EHPenfg+ZUjS8Nf7Y8B
dahJtpeeuqfCKH6F+qNMgxuui7MKzK9GIuA37OVxcIY3DlgeDHmeetifXWN7sTmFj6UZfnchZU6u
m2u36LvWFp+JwTgltY9hnn0Egx2PNcMzlR972b9Bh//XDTReZp51xWuuGny79Ii/Swc6oCpb+F8I
XnRZP/VaJbtOMU8I9fTb5V68pe25MUz6d3p56GZs51UOw79AuXekOJ1yhGl1inDP2mbtzJQREDjl
FRVasEvz7hXq8UEKvReob4Cc6b2bm9TDqyZMsuA5tQxyxKEPl8vK81M9Gp6mTJbisynSgPsydvai
Je2tvvmgB0/BHJDjWLdP8D05uvg9DH/1QTh2v+Xq9Oh5p2uhrAqQ/QpmQbWYIHQ1HJKhCShyrZOP
aPksauu1ad1gXydjH5UIi67//8GhzeZYLVxELe70aDUfdKiDSzgkYmcVX2PmhUOczt03LqnkONpd
fWwh3Qpfvc0GmZvdYD3P80l4+fTXl9exXtdzYHoZCm73AYKjF9cvNhXi0YByS8Z9s0PosLenOj77
o+XcC1m8YfjGDYShIRzWfTfV7TFosg1UH+6GdvxrVMWbGkighJw72wGCZ/owu1kRItz1pN7Um2KW
qWgAP8SCAQ+fZD+HNbUSUzeTojTWwZNqG772Io5eC4ZwTT6bqbzV3VgdIQ1AtJabVJ3mKd5bxIZU
Mq7ZzXGjuIF6wVdWw7gf5uJ9RaXohzCcguBQAsg8uH0xR2a2Mn9P9UPl10+6B0tfZi5AJLrs2Lkj
xnXiqglFjIx5iVXb3gZBp9FsTYYf4fRVQ46sWOKdx+SP5msZ+Wtw7Aqmo6t7mCyZRnoKX+owHqDd
eU7z0wQ8se303vcN9q9lfZeTwKFhdTsHEW+U4nQsZ9KEYK1nc8qAQz6aY/PB3NinQTh/cnKz5ZYt
d8u9qcvh4A8NoPXmtzazPOLEcSJth1M0LDSEZuT8vtDHpDvn9XDsyuQr9JK7dFNjV1YVEwBmxiUI
6SXPoTp2yFWT1ukPLrfmKgcp2nhS7ebxrs+86u5Rh2KIGle9VJ7r7oUpd7mnPolkmk6TW36u/X5K
q3wftu0fOTdHMN9fmde4x9pgzDAq55xtxFtj3spEPbx3mMt1KU/tOCN1pwKRhFwgj0yfAdJfzMAp
CSvP6mj0rKNh+URb0/bdOq9fTJg+20ReUt65J6s8wXKhaWqSA+SQHtRW+Dt4hI/JFn0N7eeQBeo3
lMgXFsZrw+vuK0jb+IdGlrQLM3TEpFJBfKpe/K433+vBfV3Fvp1bRe+89OMt7GG3Jvmb53srDLrg
IBzQza0YZUybkHwfhMv+KWnmPU4XcUpRLu3qgtik5b9YdpPxA/uB1Y4RQpZnLyj2YSP/Qk/OOBi9
S1XMJkBZZkZ9VtXHOoGx2ScrzLFcnWWAgiMtqjjNB45fE75v2/3Lu6rdJIx7HN89KxhcMfbQ8+DU
9x1oCSS/9UTHDgHrHJJ72rexYxbIsjtFZygqRNLv0jqYT8FovtA0IKg05YUh/5RRVgeysM6JhUiq
daZ/ldlPym8O3AKQOZYzPtIyPVTMQq+Ox7FjFrYZoZ6ksr3XWKqvDmz9Q6DDv91UDXd+WCRHJryv
5oA23B248CQ5JTrznSEFpTRb0x0eUUOQrpIbyc1t3XBn20598CZbUJqYP9ma20czOa1e0t0xUN7l
Rm/eW/14v2ZM5brMuFY5mus1lMte0PKLjX4GgViJP1WQ3ocu/CXwsh7fwjG4tvQDbhNakEtm7ea5
xzk1tXd2xt5klXRGlqp+CCGCHMKBpBLd5BeTqS2oBppO2E9iut9/A/ge57q4mONCGiGEojhzacgm
FuNdlef7rOoe6tboqCoBJWTdDSFCd1lyxCDhNMaZxEtVhK3N3JK7L2l2UPIxUdmIcuD+hwYeHG50
bsV+PLjOr8Cv35oRmxpkBxpPwkPT5KMVzdmmEVw8hJO82kQTH+aSmpYBPkrqBNxuxj2BtNtTEqSn
uSPnStv5dar8b9vney+yfK1X/6FVj0uF0hY8jv+Q0KriKGKK3Qy30LE+RQcqZpDWW6rqv6NQ2T5w
7L/BPDtxydU6ymxc+bb0prgSb2CRBd2hjU5GDTk5QGTBqBhRggVaWKdsycmEcotut2gY47REmnNV
dgzxWI+rD0tzU3SBDc5irGttrLxHAiRuqdXXB2hNNlRBhTB78U6h9K/c+1DOAFk1QtK3GoavAEij
oU3Fbi4h0jqzG+ki8BG7+gFxs3AtnfLXYNb4pjPNT7YwvPL+0O1GfoZchTb6fMDyPe2STPxkNTS5
FkXgqRjizmKsEI5piSnZM0/VyK5vUqvHxTQ9ikD+SlqmKQjX03MRfCclE85k1Jo2jdPv5IjiwjbG
yEQGtp+T0idpUuQHb1zDnV8NlFpl+7Bs/BRjWbrYKwO6qQ1pAKTfRg5xwapAaR2U7xLv8i4rgw1f
aJIMqu5EYL4YvZfsjBQJBxSD7B1gjGgxhob00s3YsOXNqShz2qsxeMHex2zbSF8cU884u7VhP8gJ
xIVNhXzwKqM4Zd2HMED1uoNB8yQXbNnb4Clt8Jp4ayySjzRN9NENjtzD1EH703BkkAviOLxOZnvr
kKRUVWpxgAXhTmYiBvkESrUO/wuNuZs3YvHoi5sI6vS8zmU8jqY4OtK/eKTvXEN1L6cRNrfCf6kt
+10nm1lsWG96wzDbqV9GUzdcR6NG2jfJ+4rpwrViNNQpdQrWZaFVSzAh3zQOcfIwDZr2q9mgNbCY
vOAikg/YUbdcgh6/kZcd2dcc3sTpb8hDQ2QH5ETdFa8ZGmhdcxInKTMSoNXgaVpt3IYK1efYmpvt
wAv3nSgvi010QtAPp5XJ2S5pghttxFdzKgnqUPNtroJTaD6VtuLULpigE7zQ7mFYLucKt2iqgdtJ
LimahAR33bwt7I6d7U5XcPrNrnZq/5zDU8+8wAZw2Bp3/CBRFzZiV1GjfNpLd7DG4To3fRP3BiZX
QxNqtPbNp2ut4THBhWsoNCQrqxLTzzgblwlJ1nFxMvetnX2oro78jRSLUQUcIDddT22i0zu47o+r
ETgkC5QdM8RE7e3BgUtuj89VQDiiavPlNIxuGJkKu6NOE9x/2XoFIYecFSXQ42KrXw7wLwiVpn9a
bNN7SxKGn1lqorZqkOF6NGmvUnWMWMi6y7CukLHYVTu8P1nULP6H0eczqRzT3yYM9k5VzV+DcN9S
mm9YOlrncZuNGc0o3xEjRzZxJbekRhmQ4XpgAanqqlZWrzLa6py16xI3PTRmE8JhBCJAHZWBIaWx
xvK8dvLRKJJNMsnboUzzzUV1cRVbA9CzQut1+oURpTqt+CZ26eS40dQjrsqY1pMxNMeIlIu9EczZ
00ZrmWXh7OsxBXw3l/LLknYZiXTW+4LgiMiUdX63EHHCRgC071nYHC350GcPhptmD5iSH5pqDGNS
O+p9hcPjK5/tX6MHnLzStEO273yrga4tRFmcljTsdkwQniB9tTQkMObCEXsdf5HUnqF6xFJi4SXd
D8WzMVkmRX5gxxo6JwnlZVyVeLK6qvavnR6wM6VanBM53SQCVzBYltrlrLrD3GZX4dr5Y+l1e7JC
7Q/LsVJUqltTDgZkgZvO2j7IZn5ZSj+4ih5xrRcQtBqExvg8dwHymmV4DDM4C10B8GnmeoxZqvrq
psy9lA59RF9lj9O8aFQZxbevBfhyZGexmYTGZVv2GKYw5Rk+ubcLA8eZEKjWLJ/9yqO5k9V7kxDi
bxYm+xNBVjaRI0eyDRB31xQDbe1djKbyPvzMKg/O+Ox55bOwzBIGCERClmwsvfY5pSuJZxNwdo0X
uZ1HaOetBKIYQaD6Q8gBB+zEZKOc2D7C5riutd4v3fTP6alh/VLiGh4CpiN4iGkbRoh20DrOHpfk
+ZNmyAfY8m/Owa9UHOWaU7AN1gvIaS4p1XhXyGTTl033GYjFwwAKHZXzfJB4fOL0ZUVctec2tMSj
lT5avRmrpPiSCSFTvWLIkDbMj5ZNAN5ohQw6mX6WgEZxp52ntodD0xdbg6QsnxrUlBilAM5ZcNQi
pMEZjr8coQ0Xjp0FmtHjaovsa94nQVnGCIDBsGHx2lRzdhET0B7QcV7ZYOhoQQYuYmNdh00GC3GG
s7/rS5TknXwYqxMTHDZXlopJ+bXLQ9z7Xg5aeEIWOz2oAY3d0GJfZEZ0r0b/0eFrHqSF2Uo7CCA4
riiPis8Qha1WmGm9Wf3ZOEPkTFLk4Kvr5IvlSuuQiHq8JOSh7ZzCzi4ZeiokFVlUjvORKjciiWqr
DZD7Wzq4dAXER3Oq8WFFQw+KvR9rEaEqc9FqboMchpJUwRWden/m6LE7QMddP+GWGdo3WqDneZi8
Y4hBltqzIlAjZ0pmhAJbAZbzOlkQAlcHjn4QWramt0z0nbNVlDXq5KPCbnxFNIFAMqd8EyjNCuDp
e5PvhXGseKNtN58bWb8Hfd+fQuuME22bHdGihiXx42TG2ziYNv0qwFWZ5X76XffuUofhEVK7psSU
1Sqm6Us9gADSy5cv5GM2lVEvKE1EZfZHN2mPZdne23Ilr7ZONSxZG8G7ixpxXdEcOiJoaZuWjMmo
SptlEPslQzK4kXtm9pUDZOcX87ZgZNtzmSnjwMV42AP9r1FU7bMFqJG1ish1bMaGVPAn5ZsANAbn
qUJMSv9VLqdiNR6axCDgg7+M4WxMvU+gc7agjK5SNljPilYGFsxHucIbtD8UbWVtce9DyuJyd0bp
pgbjlCQd2m08UyJEKpAbxQNu5fu5qrCZOOxlYdV/LmYQt9SlHLbvDg8d/aFHVCXLHt9NwjN+WNJ+
3Q3KH6NyVWcnz7x4LjH0MTlkmhXYe3fqX1u1fgjTtOPMRHS1JTqYngj3nl19ZdNrr4M/dMDe03B+
adziT5Bh05tBEW2ngLvr8IupEWchk9nEsv8t1RYuiMwtQtFBP2DA6e+lGyV9cPYN0z+EGy7abR6s
F2qXS88cJIY3s7ezhOpu1ETYJfb90iTffTf8NlsCyrcrYZ0iQ0rfGuNlYKOqmvVkQwqgHfxhD1yl
xIS/DwWk4ZkXB58K8rofJ/XeZJLsxiz8ZkWerWrAMmPkN19EXWM9kbVLHpnOGbEu9AUleUUZsrLy
d5cCQpvXN6+17iTF1O59EOODHFDBuZb90AjFXIZdmmi+sB5OdVCd9LBcfPIY6lX8CZlqmUq8NRXb
ZmoeVjJszFn+MVNMrirUFEX1eLLpRzUVb8UkXnWHNi0NojTFPbz9QZ0Qd9Za8tNAUuFr77CU+rys
JG9Mm3LPRTbIvKFAiMPaNhCZONY5o/DCIQo129MIapuS9OHkvnTRJ6TuZzpZD+lQPncjq8L3o4lZ
vLLkrQjoaEmxABIY77d0s77NTjXeW0MOD2Fqn+3xb2/RVNfyQ/pM9HJ5Uk5+pxZFjkhLi8BkgoaM
iclJ90Gh955oGqrioLv5XLTtY7AQZOY15yyXcS7XY0uUYI9jVxHh0a93IAa+F5B1uylM/F0gcY0U
34vsX2c/fRRLc3OLU4JticHhk1THYLERhc/j/5F2ZstxK1mW/ZW0fG5kY3BMZZ31EHMEgwzOQ7zA
KJKBeZ7x9b0cyrKSVGrd7uoX2b0Sg0AADof7OXuvfW/YkBB854kQ5UNdqK+9nj8FLSvFuLhFr4M0
fQxBlBC4gc1mi5rNXSOTWJolPuWAJeyyxoJbW323aKphmzTRTdcBPU+nNztWz6qCEiYKOUOAior9
HA3Mvj6J2MspjyD7fBlkaS7rMSKtvPoUJMctSgP1zDio92HpnKMs1xZFhD4yTQ00ABZCESPZa0WU
c+MRRbRC2zSddqiH5JkbfowJAh28R9BVT6rTHYLEuA1ytBNaei7xdC+IzTknutiXkbfqx+S1Nt+I
lvsoct4PkYdIOmbGxWhVVjAPFQhkUuaElplBmhLYCacDvBs005JBHd0XjFIe8RFmV/5a0r0RY0qk
q1whifEjT9LHOEMJNVY3msLePabOTD2gpcEhVmpFJ5/20BqGKpsiG8ZWxz6RfJxxiamTTcFwk0yF
sW1TDGcxcolC0a57ufkaiy8bth3o+Acy++671rhPBsYhlPJP5MBXpAc++1gu1YCE7ClT79wqe9bg
RvcFGo0G9G5oX7egXpNUU9c6tpXKrb4qQVVbi3ZTD2qnTNCOmKBDMrIzGOAoYByvvSHLxM1ovlvl
EiRmzUY7Sjoksf0rqz7kY764ZPEEhp7t79TDV9IDgqN8cl/4da2ZTuvRc2k4p8YVAhgi7BoavuOd
FwWnsZ6kWxriBpExIZk7vs+qSkmfyr5dMdg3SZqHezZJBz+2D406WJj80pNlkcjGLVhrOLBE0q6c
kPWBGXzQ4PuKhM9ho/i5d52NntD59StjpQO1WDUT+Xt9fy3y6oGFxHuaRjTS1GmNKDFHFxm/GlOJ
ASktlz6NYU9jmwgsRXfUdRH3t5lmviuKVpMASs2LokSUg29RPbHQbB5kL5m2Jut9RDmrJNGhSQkB
USIW+x7ygk51aEFx8s5IiBnp7bekN++sVn0rsq5YTfgdFHHTOfUlJnOOmiJZD+b4gcJpXzAI1fYS
Jj2Bct1wk53LR63G0AOiYWe2+WPiDi8UAb/ZYXgfmepDxm5pMamUie3y2a+8K+yCn70bPRh+iYCJ
6o6lFQ++yEBrXms4ixa9YcWLNpsuQOXuDYe9YlvtXdXaqga0rngbdSpbZA9MJt+6JDtxi15y56jB
FYXiG1MPb7CsrOt0OGBS2AtY6JUkGw51A+6poRhpUkOjtgJT2qSASLQrfa6aAq0tUjzV+s1YWOB+
mvWgDh+p1jqQRWL64kwcxP+SfzW5t5Ozn+xcXeTCXzv5dHJr+juadUZOFzMZQZRzKC8MgDhMHfsl
ioFDTXYdmYS07MnWoUMJWy/eZhklTbuxH6wAZ1ghCwsksfXtnYE1Gq1VvnVE+uhwM6Ev3PcW3vXK
Dtw1scpFRO+j0qJmSVYLi0HbXbpDWCxVn95AOQ3x2mohHUJPKJNuq6YZ/UZk/mm+1vHJ8qZI09OQ
v+fRKeyscuOSAbMOwWXBkvCfNT3BiaUcQ40+ZTtl50KlgkIMyMmnmFrp1iOeQB5ilJNWUr2YY3Fp
FU6uUYI1MV542MpkFQk2gTX18uV7avshfGTigugVwBUyntKYpudolJS/G7kI8g66sVOn9N4a0kNh
asDnEnZLOrQnkEOgQReFj2TdKTiKCJvrBoJaojBpDi6bnzhgteka6sl1qAeKa01YbxONndFN7qoO
UbcF2jWkjtnaBsweBjBAXsQCeOPN5jpEoemnNvG8/KqgxpmZEobcNp/S+zu7fCXt1sufyRI999Ij
nDhAdkfnSGedmD/lGpPhWv6dNGd2hOMu4opKgqMpW4W4Zfnpqm5eaWBS38RWDNG3H0+Zjy2wogHT
s3j8LtMPqBVELJAoWBFrPH6Kyn1hTYGC0A5lzhSBy6EGl5S3dTATrqHcLpzU34XCuyZHiC4fNXeq
h+o9ZHLaJ1wtoLio/npakk382HbhubXOPvy4fiwBcI2fRfDQ9M1j03J5Gyy1C1v+obp0IsKUBGL+
h6olu5d+Kbz2o5NXj6zqHCPMbGNIU679fJHNtjj1VrUydH7EIKStj56YgAmnGYaLTiqvjcoQnEpG
gZHSjjTIVvkGU+Y3Ury/+yFSjUDfVr1uODFJz7fG9i3L72m6fape+WizO5tv+Hzrp7zbUlmhxc19
s0MuRctq2XCcG3pRIeo2rmtXGkjD27U8GNQaJNy+dp0r5VZBUMuG4YHm6yU3pAFCmnSlotMhzbPl
Njl6CLwZAGOXrUOHMjCSf34YXT8CgqB5EcgbxtpkwcfX4215YSL0sbtSBY3LtTWufIPRqyrpaxCg
T4wFpsxU20W6eBqHszwh06Mez31YhxxG/u75uIbKCCx7faU2xg3b5cv3IShPr9GyvVI4O69wDvCN
N5RB+FHpNq695gSCveDtLH9zUPAFGlf5SJyTpYn3+RKh4UZokKIG1frnTvA15tvW9+a3MX6Vj8U4
HKkyfIRjGC8ybXjJqO8qAdGk38eWfF5IQ155rnY3f75r24sh2OgQozf/Rd5yu5uJX13auFbD/Mpq
LoYlziW84/kneNuvBn+6mccU8Q0XTWLzTbU44daChud8ULHlMg6HsgrP/zm4Zm+GMbAnUSIG63gh
4oHPefEhpIBOpwSpGH8x30p5BaCFo7roTrMxO0qHANGVsXcRI021xf6zYEpRNHOPqwoRBq+cQF4Q
xv6ZJf737zvPKoNApu+711yhtLavC26tKfmR84PhQecXQGBQxpsPdie9EvxTibLXi6q1Nmp4TMxN
IEXfpLRkNAUgjlyPcnT6cfNM1u7CV/mf2Uxehvo5cy59Q7uEcs2qzu372duDHnNvYiKbj0tN6tJb
nG80ZU8aouER48v8G+W3rmAHOYn3Ol8LthifTpo8InRcVJPUhvAT89ySGueoMt7n2z//UdggpjAm
8svnOWBSmHDMVrm42bFo0DUE9dP8yYIcD+iCqzGkuT9Uu3m6jF0YnY1zVGv3m9et5nGmkEKKlJHZ
wwzJspxYpMcaGS/cWzuUhq0CVQsLuIuHk2S4AFXiQfLZCqnGeNK6dpV5GQ08ey0mhhRhuAhmPPdL
TOyb2sZZ235wjdP6tpbhfpu+Sr6N5JtIT5Xk1rZWvW9jfZcEHqPcN+c1sEz+AUnB1ZV3aSjKh7ak
TM/InJ1AxoiXTEle5mvepxlJzS5Gd2Y3iJ+ftIkoE3Gmqi/WSKEXAtfqPGkaPscogH3PV06dlM+I
LCBSl4q2WI9VcDOPyTRyl+x4OV9mJZUa+mKkBWcyAvGJsPmTfyBE3ycsZOYHZX7unJovvwIDu7AM
92G+7/PJQy5ikYQCdUJZNf/Q/EbDkHcUSFBTMFYLx+eaOXrxFGIOEYV2idmksI8Bv+wj8Mj4PtYg
f40dfVTaw3zDTJXLM5urgCeSuy73pfPg1B6KSf+aJ1k5ilJELbFpPfUqNcZu5O1v7OwQArv8dvNk
k2Tqs1Q1Dj5zn3yRyo/RvL0akeEF1PeoWLKTGXBFsEdZydkPM99SH4t7OaJzlYKOG6Batymrt85N
B9q/aOw3Wtqfic1cP5CeQdwqHiT3M+na8/cDcZAc1p9mK8e+5rmrc5JtBuNFNO+DFI2WNp+YLxiK
FmG1H/MiIPdREZqGewC1sdNF+DkTP+Q5AXhcI20jg0sOJLmUkGEuQ+PuLI0loyVWhkigUvYXq1E+
bPEwxc+x5p3kQPQG5st5Evn+oPEcVLJhWPAMJEG6RkVJE8kgOUC5yN8aEwVhSWsCIUZ6v5OJMQLV
+TxBShCzB67EKdtjJIeiz1BMw1M5Ub/4gfFymyd0F7K/ZW16m4dZU//z77r9978hR5J/vf/8598t
YWm2ZgnVcUE9maarOvz7xztyS5+f1v7HZKR+EaVym98ml9ToyZeOmWhc8WwgGFvQLVF5EW1NJv6l
0WB48TH2UTXD6uCL+Ln26vVsXtNCylqgPzZ+XO0HE4Sa0MzHuHFgmOByZgqmpDUHTONzEeVaRyj2
56+iyVP95avoqm2QcEt6j6rb0Gl+/CrsP0fNojq6MgabFyqiefwbcFSSPQ2ncmu5ibJRcaUdLSnM
NKZqRV/m2kRJsqwMlMJsx5/1CVfGiKfUCdtjZcXT7s8nqYs/n6QDk+fHk6R0DsBj6qmjGPYNu2MK
wE7uY++LYE+zcE5FcEU2Tr3QGzYSqDh2nVOAhf+IJlqllQVwA9DnxQ06Z9XnyqYle7toTAgdOSZI
imQUBGoU7aW+peGVLv98+uI3w4WEWHZgmmoJWxXy6/0wXCIrqV3LKzjZ2LypBvxXkN7YZrVDTSug
oIw+3juUCkorYrzU1gkb8oOpI/10eQD02QHY0gGdENN3eXk3270mHHIdP1LbwbcMI9hiItlq51Qk
1OvDk2mj/S701FllIgsWmYp1uuFpQ1SU3jasePeWcK/J1lFWCLEBa6Ce0vINO/yQ7S19eBgS9Lw2
dRHpi4hYA4r6sGbCRyDWp0AajuZr9D8/hn+Dm/SvZ6qeOUofeTFWdD+bX/733/9/GFPyQD/+4n8d
WAKb/v1//fA/9O/CZrxrv6rx/qtuk+ZHtNP/7T/+7Wv+LY9j8fXPv79/os+m0ddU4UfzIwgKQ4x8
2v7P8Kj7MP/b59ffDu/ZV1jlv/nofxCk1H+4piN0WnWuRiTSDwQpIf7hWBYkKNc0LM3QHchNZLN/
p0Sp/7Ati1BJ2+SzOpPWDwQp4x8G/wZdyuWzPPfG3//jQvx0r/7z3v04H8oT+HES4Z1nI0cVpqbh
d9CtXwe42mQ5cD1KToOVEAmfZVepQR0r0um4samaKM0N8WpcplKXy/6f/d2ijjskVsp0g/nrgAr1
s1asT7fTkW3Y4cFmNffDtf3XSf94kr88hCaELcs2eO2jdnFcS/3lISw8EfYJdGY01crnRM8liuAl
ho+CuBPoneVfvCN+mVf/dTiXp92Qs6qt//zMg+5CcV2A4+wK7aUXDo44SVAMA4sSWnDp0HFuG9Ka
//wlrV9uBF8SFA8HNU0GH/f856NWWq+VgtRf6FQYxeI0PU9OeOOHkbFO8v7uzwf7zVe0NY0xpgla
0cL85YqqHShMx+BgAzTHeMqvwyh7U9tyO6JtoYac3fqpGa/+fFBNzvU/vLDkhUWLofEtDdexSBv4
+SvafeiUxECP+ITVZVPTW6YEh4aDfCA9BvupJ7dDl+xp39JV+IuD/2YM8eLXDZ1XvrB52fx87FQk
VtAEPZLiCYBPHt00+UhPTiW2vVDHLbWLxz9/218fLPll+a702WwaWWzMfz6gOxSkdHf0GN3OfUzf
9YJsbT8tbktLXFU90LSuTU8Zovm/GL2/P67B9bUg8AOZ+/m4NqFCY5Y107LBSJm57qMYgBRoxp5o
ExThtpvQuyrxvJeff/7CmkTN/Xp7dYusDq4yiXjqL+uRPB5910UnymIK+Gsbo7h2rUWFBMlt+me9
9ok583nzeeNKG5ZJB0Plz2dg/uYEDGE73Ghi5LRf13YmcpJISRCCRkon4T74RrSMJXGSVvZ/41CC
CYmvaavYFcTPVzlOCIUKGmRuWltQHvB9as2l6cCD4W3952/1u5HLTGSg8BQs9IS87D8sQfouHYo6
NmXjIvhSA0msMwLK2Eaw1HVK/GEX/8URfzc7CCYhXgzs0ea3z49HJAU+iRHRg04SYGgDrFg0WBZm
j62zcOo7BIzgF6K/WM7Ob5pfh4+QtEXdtA0Vat/P3xOoRz9mFg6rhsQjNQgmOpD2LrHS2zBmb4fe
6lak+W1XZQBqkl2Rhumy17ncKhWOFUrag0Xxm9Okfat1/qUzBbA2Cz7YID8uTffSAK5TZnP87E0j
BSKWS34/o2nSTxaSuZRNZRvyx1Ccy9G45kJfnFF5HNTk6OnpVqis5KLnEeREa2RHhGSP6YCgOBQE
IEx/8Tz97oVgqnLxKVxh8sr/+XrUbh9Y0aDxQqi6I33nx85Jz0EeX/BxVn9xx3/37Lq8DuTbzjRU
TS5GfrzltPSMPAlM+vsRinxfU/GepGcMkY+eEl6qWgWGqyZnIYxnatdAW6P4L+7/b+Yt19E129Yd
KGOq/csZGF1NrIE/AurzRoNaJaqJSGwQvebIHOhzCVxNxSbR2v/GrMFKivWF0EEKaNYvEyYePxwd
YTgSyeE9KuRyrEZpShKChfn/65PMpWWCBAoqOJj6y17Is2zdJcJ6XBa+W6/1WKysSruvdWprTnLi
df/tz8fT/+uMbKiMSdgQhqVyvF8O6LJjaLpiYLLlKbLtGCWPVW8GnRSZMdq6aQ3PbsqbJYiD6wBB
wULt43NNhJZo3JuotNEVEnGdcclTjVXg1LNPUxymVRI5WaMYOIP+fMb/da77+YR/GQS+IxwzVRkE
kJkDBMU0jjLwnGqVHCsp8Rnq058PqP/XNYmhs8pjJU5LDTaNfKf8MLuaI5Lq3NWnZSWmfumIeGNE
A0ISoT9hiKMVv0b/shWpte/iyIUwZ+wdT3s04ruseIZtVQAZkDs49lp6mDyUCjcTT81fvdUZKL+Q
Xlk9GTwevF6pXTg2YuOfz9SLYq0exkDF8Tx9OBK7WjTRBQKJujAH4hR7bEQ+pi2FgvuGJ3ZcxtUn
UifCgqFKrmoHpY94q1v/yavtR4jTsAODixZjumyS9A1UtnAfmzK7gL07xmF6AUxUL6yO6TBi2l/Y
2OKpFuJulBYNZsQxTehZik0xhueCpdAC37qD5IcPyKnKhK+5cHI8SbqPUg4fiBYEuN20w2DyUuaG
XL/U6Vt758B9WZhRsCPz4B2zztmdioe8475noMpWgJ/0hZoH4DQhRIgCAnPToSSlCWM2ODLmS64W
4UVk8VnJ2xda/ThpwMJlngvLQ/kaERqggk/hjEYfJU5xVOYIIotlnnOj+kRxFu0QnT3u3crtZVJR
cjbH7NzW7i4lxHUgKQMzQbrU0Z2gJ+HnEczekJW2BQgIIbZiBDSNHa9C55XFEUkoJOJOfEjjtLSR
iPLk2RXNZ1lYj4qfnZOaMjgB4osW++GqtCtJRrIOBMwjySyOuH8ZUYp2Y8HKQA/n6ovaKNcNQhBe
YfzazgAY4nJCSsWaDg/HyAfqND22lgLZovEQkj+OI9SwsEvPipWf20bdxGpy6tDjIWrcOC4fhIUE
Z0DeYDaotHTlbZlvpOLyoCMQxO1ZUlofDfPRrb6lZOnRjtaoWlKARasM8Cm79TTOSuJ0NLO+UWW1
mBAUSD/nzE24pOEl1uJzOL516vSkfHOM4hbgAggJ9R7ED6TD5kEY3XaqxtuSzBWt9B59BdeaKtsH
Ij3XTF5mcyhBIc0EDfAcu7JV8nWeV9BNLehren7uo2xjaFq19IyefRtYg7hLtmqPK3fy+HRurSD1
cZNAqzYGu1lUWq302JQ52bYGi/CuqJnzTZ1EKIEDKOSCOox3rNvTxvOwICHofzEmnqasnHCwRk+5
zdqinhTmRXmRJi+9TWvwVXlno3CKr9QUVSO5LyyBucxtU2GjpL9rt2uvRg6oxkRK3GnQSJdEprf4
MEljY+CJbFeP/jsWUB6+xiNjjWKevAbB0oXNEDUoeOCn5ytadFtlii5hkx6bNLABTiAIorHM0RQf
cWqva/EKRRs3kDrm0PLBIEcCXSXqfUxS4SKRa5epyc9yq5CgMnJU5ZOO2HFUvfW8kh1D1kaJEdWL
MTLOztbXyHsSkQVLqbweNKtG4J3fhgGvDiSsGMhU6y4wsz25DTtkGsxM1rTV8sd5Aom072sY+axN
IVsEZJgXuSTDe/Eo77U3D7vSl6+rp1jnogtJr6im4GKBRMVu+TTI/albGeB3SiNfwLldGS7j1CIX
fIqCR3pE684RNCR55DvPMgF2BdVSBT6Lmtk8AV3bVI5D2d3p15OTBUSR4akdFbgug+eT+lZ9dGHw
LSJxisCm+/nBMEu1WmkhoNcYQhWzQH2RuSg8S49KZR2ROPOAjkBxFUW9yvjlg9oFy7LwbvUBiRxu
sPPU8dYUnX8jMv3FFMl5KnwyYsRJPrVaFl27ocmTG2t3fm8cSeBm8ivVpWVN7sJmDrVd91R71bHx
YprwYDEAaSSLPu1P6gb5Hf0rVsfY87VUaxZqGJ/8hvd6ZdmPesMsnvn9u1AA6VfmuM0pEbMnQqHb
5SNVSRNPRbCzEvJBszJZppV/wc54GeoYWpF30TsMyjpMTDlKTItZLuCJLjrUAcJ74Wby8fzsYcFW
nOYK7cWqtrHRqCkd7eQ8mEwlsUWAQBi3m6BH3e9FrLIVrQPdFp/n2sp8QwsTNQcaYJN9jZtc5odK
Tl06Fjh5aCRmZ7kQ7/Jjia0HZ6kKM8TYzSNcz0kYK5kujPRZBadtlvAVdft53v9FTIKmZz9Ss8dt
ChJgoajN17zQ911+C6zXFGRGe0uCyO0IN2lBHxyZTv5h+FBJC/YYpnyMJsV6dLLivaxahqj7pHft
aX6Md9dYHGN6g3JVNCIAlVMDKtxt3ll7ee5k1wF7wsSz1MzhwbJ8VCEjzoJyKihVoqZQsg8BNf1a
vpLt0tw6CG+dlNcKU8/tvJ/G4XesBCsuYp6AfadQmNREowKdR6Q68C3mC8ZKZqW3HdJuEscJZAtr
FncPqshv5SiatzrzrO/K3z2SJFF5CDvTcxYxnMTIwBDk1wCafXQV+BSt6WMM46Vnw6xbCGrhhGyP
yNodgUA6rw7kBPJNGeAi0dZ2GxHuoGNfzhklic91w24nBejWKlbqAiINpe07W1XehI1pwLeqHs1t
etvr5VvPWIMRnI4ggxixypA+eGryUhW8E8n61b1aasf9S5ZBEMshMk6muKgGEB8vhWQj+zMkXRnk
7woDDOHYF9zF1NjXeOKj4TZ3mI1o7VBaR0DBREjhBzYBziB5gDi5Vbm5uc+/1yU/yWZpXVPsb6QA
fJTvZ8Y3uTse8KAu3oCSB1tglje5gnNJI22DP7AIQVun7df6UDEs/dV1yud5lBmllA37PBUR1MxU
elxDHUuUjQQhpLm51NJvDUDYNcWLV8QDaGzMnEgOVoNLYWtbLYnXjt+hlSF9GNp09qQMLu2P8T62
DrqWlrvEjSBPInDtu/eRBzcQD9CAdpxevU5b7JDU1hy7zNY98yBRZGmKSN/wrdUEvCSIPubBA/UK
Thc8YNoVJz+zce7IO+tiZAVtKttLZLZWo9ncjjXAedLu0l3IxmxhFGzIW9bCGO4Iq5uqGsamGl81
8cWcRutQFFEBQDbZ+6YV39CKuh1sfzhO3XMPnX+blyx8SjQepLDuwxZ+AxJVlNo2Jd8xZziWDuCC
clJYnvgHI/b3lC7e5tE6TsNGLZzXTD5x81TnxPHjBHjb9VgKTfL9JdegWF0X6YiYw1Hl20L+0Zrm
1nb9tUr/RKSZFFShUBzJrFuqynvUjM+Oz/MQAyYmvXFXmerR7HhqwhIxpktBDSLxOq2Zwphl5X7Y
qcwjTIlzA0xD66BB10AahskPD6zaryMoyEfLezEr6p9hFZ8050SAoH1t4GO+FoQFWmPfHpq68452
ab/HdYAk33bB0fWVuKqpDl1Jfngzlt2hxNB3HEXD4jPpUm+DLY/7FLQVEAcRbkHuvfWxHV135Cxv
FWXQIE3hFSxbFjnR+D4GiD2tj0G9Sj08LRhEboswvy375KI/ef30MIbdXoN9JOc/xJcMTPbGkWiP
AbpSU2vW87wZp2G/IUcKixDxOBCW7CVD9ip1uUqoBnG+U8IAhM2bMSMLmhrDdEAScuUPIVhEWtHX
whnDY+I1PE2FZm7HSWiHcui3mV6/1EZDeGav1oim0r3d9YuOXuLSZ0p1CkSPbG7NbV9xg+EQ3UfC
+rD17s0smcvjMsRhXalv+N1ePWLaqQgi/GdAzNslEnCYtHCPT2zz1vqId3jUi0OHkx02ItuCcXBQ
VWvbULOfYS5eLCXbWBFDfhhAqUVyaq18sYnC4dVXpncQ/J9GkRw0w7nvVE4IUcwFhNEZJsnCHTC9
GMin2IH59wMuUfqHY4urrQppqDDysNwXKD7xjNujdI6G16VkA867Dq51Bc2kJtlXC1ZhjOAQHE+G
23xkA2g69fVc5hSZDxDQCk9BIOdjQkOIBcN8Ll9dudMdczLZ5teJfBkx58f40MKL6bTq0gXHjMjj
rAnOxtHw8rKh7Mk1NrNeXygtbQBroFSbmdYnW1OSSzusC20UwcTEyft936PDrBBsE5Z+Vp5wr8DG
kYQshC/kd9XtC+cAUBzzU6L433Rfnl7Cmq+Ep62a5Tnvme2ahs3jyMOfdDgDhlacptDaWX21MSZy
NkXhoc8aXjQXugabpThDhSiaUFkXpZYCjjvxeOdL2654iJkBTbm5mZe5FeKeBel8Sz9pH31ZzkxJ
QlVcpMRyaVk7vGFjM1tUYt0orLr1ID0jEiCJjiWRMoI8tX2cAf2RJvOHyix6JVir+ZP6kTpVu8Xw
hxnGMNvT6BlXQZaPV3Fy0qIMWKSVxRsVBB/KsWEXqe6umYoXSBjrziseka4Q0dJmKU3tx9aqVF4D
vMfnl6S8T3WdMkgWobedRl5SKoT1FXJ2/MHCe/PTFHKB/RpERYx5I7wodXOHj3v9fXVY4PLo25M5
DGx66gHkhOuhzuXpxQIt9gcdXe0K+kmwApR2aG1tTwhzmWJTtqJXWWScanHl0hHUJl5d8mzgge80
xLEOsVeYmj+FxwNu5um6qLvrQFc6tNTBJY1dBCPiZZ54dWYPue4CE8MOexV6brHqQmsx0aOAFa6h
lasz7E3eqnKjF6vBp5bTm5k2nU6Gei0MIuTtXTaEw8YoqPHqHUN0iP37Gnq2Y+qHnB/xct7AasAO
7HshQC/IAYTdhvSQ9YshnfH+wwSRFv5SXKwG3ADq27+WfekxoxSH3PQpiZOBWAPO06ZasiRHwduU
fn02gop7musATxCATxa8LWKo1bG/1Zs2xTquAkjsYuyXjYjW+hCi4WxI3IhbhqvRqVCaxuZqLMp+
57Zs1NIaW3GrMDYanqN9Fqq3o2Aw6doGr8fOEmjPrQGqCm9ShwVldeu7Qb+1C2U1qX551ZsFW5TM
vMI6KK6skbKI4o4jGZ2uSoaKqh5S6rejqvmHMXrNI9ay8HCh1jP3AUvQjoDLH+LUUDfOUOCzI94I
zOZL5gj3MAJ4PfTyj1wG/QSa163DGH5D2tc4KsOeSbXz+EGM3n3qV1daUVRXDcGNV2Ni33Oscmfk
YXsNpq699o296dMR6XLLPVx8VEVU6zOLRYQKBwj2ER5FfNMxsw3P2dG2UGLynM2FeFnYKjMib4mi
rKwSfELS3we5tA1XesXs5Ny6zIW4D0iH0E4GvVOEqjgGC5VXTzSw7Zuf5DEcWRbaLOpCBTB0wALC
GL1nP6N/omna50qxgnc9NB6GAuQFQp55BYEs9YQOYjOYX3hwcsk1oPoll65kBS+HHC0hcSlfc/nC
0NLbimbwIm2vTUmNz/pTWiRX5vA8sMMuStZ7NbQteC0uL08SN00WflvSK1FQwyvEZ4oaB5Ci7z9l
FYsQxalwdUDZW2EX2YRTcF8U5pEsFR6IFA0M+EfiUp3Gl5FwEGhYXY98P3S1Oz6arVSCArcCBRvR
FgzIsaSsgqfVNYdPpyE5NGTPSbgaZrQCpY3x1LIZXUDWYX2aUlFzu2TdaVBTVRdDjzbAEs6s3kAL
XOMwtK2HMQ7uzHmfULF5r6tvsD9e510hATnJMnCLh36idGd6b6iomXcoykVlBvEVg1MwHlDhM2M6
91HDm1SWiAjHqBftmHzYqZOjG6QQP1qfc1GuySs2qhpt4qCKN0BkQUOa7S4aKnxLI2ROwwmvHUAT
C3yc5Deb6adu18oedJtaRTaqdSNZVZn3woOf7BLCIfZQV7ZDYYdH0t7wnIzNPmhrGNGyTEr96c6C
H1T00yIvs3zf1ShOjXjUHwRhyxUxSzqpbVsrCoq13Im1hvctzskotAPjoWvDdOvBjsS/HLJku5EQ
EQqhI8suUlbXczlEvpjmQmGc+k9xLr53seyEJ3TCjdO21DRTbgxlcDKTVXKwBx7nSjocGr1K7ghw
/pZT9NkDtoVrV7rjFZiZI+8iJMCY5lAoyVi7T0M2wWRpZV6BGWCFXbtlSytYaLC2bmV6BEa2PshO
VRh8JZEV7MqK6ZGW57CN/CLcpT6KJqeC5NlOPTkcbpddeaEaPDZqRl8mYq0rdIPyUeBhXLKJwKrU
+E6w6L3Pk7pauYm4LwuNekLt5bdWntO6K6f8NmU770dxdd2aEvtLfVa6dfrTyOvh4MGSbqu6P81/
hYwXCHnZqOssDcIVtb1qU8A0hCFME5uFA44j34bP4udPWkaVDA+eDzU+9ZeirF69OBTrpHK8dR9F
DeXTLALgl95ruf7hN/ql6CudwqOt7Mh9jZ9RCDSLQVPG4zT05obMrXhLvUDHALpT0+RGyb1xXYz6
56STr1UZ+JwmFWiA50lhawMSCoQTDzv87sACcO6MKPORe19HMXT8Ra4Kf5mDfN8WPYDN3rOBoIyK
exMHGn9UI7tAFrjL0NR2bWD1h0kd263dZzcdwamokPwrXRr+hRauR2PS9nYN4Ncr1Bh4rQCf6qcv
8G6dQ1fZX5nhTDtDJ1hpNIx2b9sITQd6ApvE6/bgPxhuKolTNabnWCFbvnOx5BQUtjedY3u7xk3e
IpwY+8C0401S0VXIU+Hc2QUw7mQ6BfZw3aeRgZWLhQnJDlAOqubNnUACxKZwNj12RNlsBPECMs+C
urZu7WEZ9ixQ2Dp1GyH75JM+YvK1HkGrV3gaEffKMNcIr0EAZAPua11YkHGngbyuVnF2kWh2wVQc
zAZO5cGuji1r1HXg+ijpSGOABHdU0Zse7bH9ivSQbdIY0FDovCsPkOHV/F+pQUy1LaajaACcGBie
VbO9E8XgEbzh6ku9sesr3UivDXTn1POlZLiA/ChKh6VDkx3TYMK9jmwKbTHtZuHErxor+6vBH84h
RQc9H6GZxRQDYL99WOw7Am8z1N69TvCGGpK8ZwJrpUGItK9wSOoktAH9LVCEm7q19Rul7l4DKEAi
0FnjTJgaHdaXSetgpsoYkakd7VyzffaKfm9ObAKSWn/mAUpXht9/YbF/aZvAXhBdqCwmlWWgEWO9
BfAETR92tg7XvnJK+FQasRlFXp2Hrn5oSlj2EkblZ9/sZCRiFQvq2tayA6i/O9v37vwg3jiSqYPg
6oWYgCtFLzRSeojUpszKlawsFi45PN7i3Y6gTv5v0s5kuXUk27K/UvbmSEPfDKoGJNhJokT1zQSm
Fn3jcPTfVX9QP1bLGWkRmTeyIvNZDeJaSPdKBEEA7uecvdduZdJdFCI6QC/DuOf4aI2DU5LIYynB
6JMGtfWlam/HmB0BiXY4/VWgD2iommsg0ofrwDGjNYYqaLSFyyjS8jkZ+t61elwnhdr3vyMBo5uH
nV1vyA2arafW976i2HpOW9Lt7b5zN0tKv3EsXHuLfxxsDh1jzWRvJav3iewMAivANzQ0hbcg63dG
5sstCQ1c8X0cs9oH/NqYVl/+JAf/GdYBBbk1fefSOYmMfVFOONzK0FUAdaTvG8JX4NnFe+QZNvO4
LCS0NJrcgOG19kLaJwH1LHL1dvSXO0HI1pxityegwImWbQNvbzVpHe1rYkMQY9u8eF1czh2Ce5i3
Uvl3D2nn3mcZYlHheqdagqRmzEH8Y95RH/p7ryZ8uNZ7pX1YXuOxDsn5xqkSvwymgSuhcU65rG+p
SO5FQppPPb+gI7rQIhvwVlCJfWBGnx2Wq0ZKbxUsxoufVNcee5xtGR0i0n3YO9AKB0DX8YkXy9rK
/ItpTjFik6ZVT+OXt+hMcKDKDtV8I0m9pjW36SP9yeyDhqIbVhYRN5Udd2HGLiBP6UqAVvZWfWNW
20nnF/c2Q79ULLduUja7PnfYHZUQSIutWpOLEfW7j4q4iD9rY/5xlW3JMPVrOcwY/Wg56k39jbz2
C38qUsWpvJHWEgKWxqSsBUdsikR24E0B0n+1NBaOyvHLUX6BJUa/7hMbiUn1FDfKt2GlB4gqh3Ti
h3kINymLfjveyEJfi5zsFaRQdFJoSBC3yBgpf6KB/mW25X6Im8vzS/p595PzTaGCETXWePAtD9dU
Wiwjvv5DpXhi/7ZukcFreAcECse80D7zvPgWUZiqQxJFcoCZeDCVuYKxs3KUVSfwqxuN4LtvMoCK
6M035A5Y+Ab/+Zfwup8JBLIHe6RtfjyrvDI1MCVm9+Mty1cMTJMd/vgTRzRzpEFAbfAdd3wzVX/Y
frZ3FrFf6jyM5+zkqNzkuet+knz8AaL0tWj2KZmIX3yYacPaBj8zjOwYe1JlTLjYpQWIBdE9feju
Z575wXnByYDvTrQXg0MDMtQC7XLyvI1rjV9jyi+IXP/bC/hk9bG+KKJ5dz4eJxjhNbAvcrJHHffw
ElvXytqn3AN9bqA97S4SQNI2b/i3HwCtp8wdp063OXkTXrsv0Vo4FDkSQrjt7ANCzB2NFVpT4086
8zHE3vh1fuN9dodTPcxLfW/oMe6YUZ2SWf0hrLCW+VXkG+8uIH0VJ/Jotq+WzUlU50yd8YqsFcxc
ITJfrrScA1GvmmHHN6HL+fkumN1jrZz46mRGhfkFOpwYVuo9O72lUPmplLulsORpYHapqyjWDlep
l4DSJZ/IcGgeqV/ppNGnaYZCtJ9EA1zVLUuqup44948e7RPDsT5MXfuMfI9zscC7EYdB77bmoH3C
O6Pz0cZPzTxuKQUvu5mjlW763E7vmYbRrFq4KcdHJ35RZwhRH3cbQaPqZKpvOD+RMLdabpzUeYs7
Xvf8WY/C+iaeXP0TdYxtrd8LMRBEEX0ySwMQuJ8g+kwDzhl1OZxPMMKeo9SLzcjvzqmKjKl/OP8F
iXPvE+1v9a7Olxax0B9TRVzH4FypK3fiv8XxP33OGnzXi9TUdrCgcKX484XmL7uzmUhdInU0XkRd
vuvY8sRdsZ2XMJiSJ2PEOKf8q3PeXTlkjzW4N6cq/iokXsK+4l137AbbRu6Vjyor5KfbnZRfCsYu
Ti9g/37/0zTxQ5qRm9MSfwh9C+oMLi5ld8k8Tus/nWOfBFZMSxt2oVxezmXVd7eQbe21DDuSoq8S
M/gI+uHSUTb5xXa9MLatm7F04L1owbZP7bvWlLeLzVQ8ju+SoATpBXmJwbJqq+Qcp30nRcJ6hvZN
KxeApQbUBnBEZdiPCTSdpL4yO2qSGJEfxX4+3csYaY+I8NEFJnWxw/zrOp+6t9aCP5gVTbRpLD26
45x0B8DRt3MBkXnCvhjPaop1gyRU4E2OZpA6CgdouGDjgTyVzoJ9PeeBlo3ucGC2jsWKFQLLHECR
wrs1tXhvlhyZP5LDJWutPoLjZwdVrPPKMu7FSMfVcgCyLeQb1zQfr9y0/aC10pxQIcWHDgnH4IkX
ts1ENRBOtG5AfNp1ustrx8WKnJGJpRG/21bZVUACkje5oK5j+0gJN68MRig2uuPIzDlzsRpN9m3G
xKbEaP4+ezDXZmpvOLTiQJjOyZPptkqssEyXq7l71aT2Mhn6S9M1c+g29Q2j/Yxblvp9nMt3x8TI
bOnxXerDbm+jLNprIvqiQ9EdSFqlqI3NO5fPCHt7A7Cope+cQKjFYPUaGV5NXB8229xF1DCRRclj
5hZmPPgVnyyDli4pcQpkJ+Rsh5rVQrYJTnKnvYZJoWnbZOE1+Vy0VTpoLK5eeiwyOkcLOWUMZ8DW
iU3eWe9zf5vrqc7HVL/R5lfwk8YAFFiPqztPGUqSLiODl73dxMLOo5rZ6eKlP3HZr+cuOAZd/hxo
iXEBlTcmxXZYkB/VrwvCwZXUMz30piEcWMsqqBQrIixJhHyHx3WKraq6GMqNlFYCiScKbdYzgo40
PVzMVpw6KKM8VGBeFWzicGOOEfgx7TGpE7xcC7T8YmA8DoQe2n2AbFxQDMLf3rIm2UZrbUcnhUrk
NyGqO57N8XCC3ZYQCpCh+rYzThYyEOGA5/G85Yp+GdVIQJB92p0GmJxY5efTmLdrXy+J2xwgHhh1
nG47g3VYpNdjLFwlP/qIgo9WNZgCwiLJTCy7tSs3CaQSEiFPKTcVu7OdyNid193RqJg6MmyGkjZd
eFZ/l6b1RTt2oMYqFsE47ILuM/aJZWxRgTBPQmOn7VO2P5uhv7azjpwi426O2k+0Dgs7nuH7tXL0
F0dg0xtp9ZalXyKEIdmnFz+2HIh9qN/bmEa+7Sf0y2bjounap4U9EUlT9bLcTEXCZoNrA974ZRLn
O5cVYeXJ7OCkesOYA1B+Lx7cIaPQEsFO9HBWTNncDynpy5hAIEW1cQLFhAiDiT4M57o/EgM7ruo6
AFKWKffghhTrq84hpySjpTnSJVAVH2qdBSPAitTAbp3okh1wAh3ZReK7liZ4KmpNwnhaY09Tl8lk
S4PIG11r54H3WAJ0HUltvMuumxhF9BA3BrCnOvkMskSahb7XnyE5oIfnYT0UDxCU0nAMHqXJ472d
GmDOplwjsbkug+keh1aY55MWOliPoHeBBA3YlxEJp85zuUpdNBnpKTOnmxEoHKN1ahPTonucbMua
CQUh2Z+dhuYt9p3nkr1ao+a8BfhG1/O/jUqysYnZ6abaSLBOVhiIj8YPmxTGxAs+A1Oj4icTxWmn
ft3HrK8KlMAmI8JqkxH6jC09N28cg9g02182VFScjaT+HMHXbjr9Ma+QmbTeMTUyBjjw/kBxuTs3
8vd8rKw5hsE4DfR9GsgHP7K+tZys2Vg+aNyGZTU3uzH3XyQVL1M//X4c5iNW1Bq/mwVWMP+osDts
RfANjOTGT71nR7l0NZ2kL0/gZmW+z6irXxHGVZO2BHc5t4zQ0N0U5dVVk7Ph9yAxhbOYIDeVPFnS
5G6yo+usd5WZ7bHprNe4B4XUWC6RZ0V0jGz2SabrXujTEuzUoyav26vGA0AmM/vbzT4QDn3G/aCt
QCS/ylRt9aUGJLjIL4l0vgtSM7+EcLNHpHKNA4Q1FbTeamCCS8Hq7EvBhqDm/ltxCcxUTPrYtdsE
Vrojem/l5sYzjEGw+VQgBPCsSosdfmco3iA5nkSAaL5+y/KnUZ5rb44tgpWeDNskCmhl039AOFc0
zEjSTcYbTQiK2yxJz1CtHK8rgpDNZn5x+4jpOq35vVf9JCnprNW+mLQfQwknzv7a1AGaEUTcU3yH
O50nlUS5dmYMtONtlsiLAeWPooCIs4HcQp6ndibgeO4ywjTBhb438UGkyY/aOKst4EJ5FJUFdY9F
5Qeuhe/HlqozXAN9GEP2rH4alysjKS/qKdrX9SEymtdEYQRqxbDxIEHYMNxMp1yNbfJ8ZkUon28/
AbhIQBcBGFuNvorTaw/q5WQVUCY3xMQNxBhSe1mI8FZiiG4Iu0CuUXw4bXAvIsQls/eq9q4K4pEU
8YGR0Y5mOgCLtPj4w3c8LcPWKoZrplrsmH3/AB/1UJkWNIqKAF29fqiI7vnNfD554lF1Makm2dTF
5heyg7uOOxh3Bc8Cut+5Nd3RwORvBfnGwZcy2muYkVe9Ly87DLQDQgR15un7zD1gce45/NhU3T9u
Iy8XiZyl4Jfbu5E4pjNvw8O4TUTl65TyTFBm7jOypA8o5pP+YcjlR8C/UPbxxUAb6b/FWvVBHOlX
BofAganQEzjIcg6tQGfyROWKfGioH84iELg/39bYvVHN+pn50yb8K3ehibUU122WPnVQJMyOxzGi
PMu9DhZQe8nynjfRvXJXn1+Z4zdofnPX3Z8P+Izs6PB/kgVZrpbSvzsTEAYVSjpkcucmcBEqNs3n
w/FT/7FBwAJsFvCPDQ7+/O3ZDcnR/R5Sr1wFXPs0mqoDaS2ofTjVDesYZQRjT+5t4vpOVkHO8jR/
qTJPM6wPArovuLOwJ229Aoe82m6XilOgrmhMF4Salh92Rt69vUe5SnlURd/q+vKK9CsXHfkX/kZV
0giWftSlXRnyCsf8ZrxxiusxK17VN6OIEspsviMzBJ8nY/NjrLufBR5J3Y1fnWtcRHW/nxVHI4EC
IJrgsY7oIvGPzjV/lOt7G7XGuYw+1zfk3yE0qS+cYtzRwQBx8xmL8pukKToTVf7ok3AWw/1aqVvN
GSVtu/jOkfTDLVJSm/QrSSj8HFW72h2MXl/jeVx+0U5S1bM5UgWda6qEyWa9nCKn+znXkbXqKQzS
DfVJXJ/7IOdGRWLWt3VB3KnirVB0IoMCCTCPX0mMmmvYVABfzr2JPuU3txRBmZ1cs2/ZqPfYex+i
kO+qRj2/F0vhu2KlEeRTG88PAXVrjbLDYO4cpXoyGeoSFTm/raJz2WXjThMk9KoOSVNRM6rVzEtJ
o5uck6vJ374xBfLoJBJJJj88cb+3bEPoqHj7WWh4ExTpocteHALzxlK77dIA+Ahz8pzKyqi53UxJ
fQFT7tioYHmpvS3VN+FrX+f31pJEXmlkeA9B6LR8+hVHd/6b8zmKzPg4gfaCDKc+lumnUtdZTwYE
TfWVG9GM61QROPHEQt5BZ9482T3EB3WNtOpJEuf5ZdzbG79CPhCZ+rn2/EHtuJeZvp+i6ZD6oLbV
h9q67f25kM6ldjtpI00XPhmL+Dc/ap/mfPw6fxKzHb9O0enc4NJjSlGm19zXGmv4eKn+VdOSZDDm
+uM0vbXonH475eoMC18plUH1ql5KQKR9lH2rS0b1DRJD7AmOulQFqGfzU+oHCqytudff1hrsCL2h
km/6H2/6WBSu43yaGjQwYzldSlv7VE/osVvC8cattGNPONBASAqJMl+Bx6ko6Ibo7etvTS3IcKuy
5TCIHbgafXsbuAlhIi+RrS6PWP9a8HIo0CpF1icdd77pWnspmWHO83M7198Jd4RnvCC2e6pvVA2f
p9EjDYzXzL71NHffCIJHz4QhLtfzCe6B8FMMu3sMybtS3S+aWVwmk7MpGz6Y8ycueWiaNVQ+Qxwd
AN0Vh0gXxbPtj3MLh6ICm0HC5TCPoCytemca/CLVbTj/+o7MD1T1R/WsWUZAL0WQfJ35ToVoCdu2
Dqat3WGdW585U78/t3D+fuW6D1ibUGfuf1fQli7mSy2rP3BPfJTjVj0W1PpWzjT44o52W54T/76A
EV04vWn/4UXDYw1ilUyS6Ls6nskZczAembuFOmu6aojxJL0IcAyrtV5Ow1fb+SwL/Noke8qS8WSz
XCf5Ti450Sgs92eqy3mXoTocVrYRHZ0NQ9fugUKcIj+5s/P4UclHM6T+Cf9pHtCcxn2wxvkdjSrz
H/Y6OFyVfntOKMzt4koW1Vv6AcvqWmlryMU8KR9qw39K8X1JTfm2IMcxqVOU2lzQEPWS+5QpsWaV
bzrQhXWM361AopSj3ABAFL1bCJwXjgOHy1XN2JiF8LR0cgNJ7BAV+Fh87d8Ysk2c9L8aWi3Fi7MN
Wgsmfq1f3EjOhDTcbJNl3UzPWrzpA7IFS4+ZRcDgIISJwuDavPBKdRWN3asdJQEXDnpnHB/boJhf
cmaKbCoRrAVWHlbSrdFmyV2F8rDJ0w+6jOwMuKtDv4deOBfBZVNdKd01VW4+S8GiN695Kr05cbRO
OqbAlTfdn8UrLPq0Zqf8pxoQ6JyFHro13g+5RzcI74+Rg4WlaPNVU57+RjtS1tk8TJkFkTNvATeU
+VPfpXv16Sph7dn9OETdvdM5Bw8dRZkQXdITiRcavi5Xv9kcSBhrNiqjVYKDHBaCWKMG2q+BUZ2r
jijjdn5Y2OquTfflLKeFkbwnpYKGmlIa0JdQANKd2Xok+GTzs2an10r/z/Ex+4jtdel4zrqdkXMq
FZ0+x0VYj9PIV/0dhA4ggG5OYIH7PCnfzlngVQ/ORTAssLQ5H0GXfQSVsZPKtB8pr042VvfZcGe6
qLaALbC9Zlux1M9lUW/OwdDke3FkOE8IiCUzBaVvq3XPE3LbigpOnH0wUhKIARZuTIqLRHaf2oDO
7+z3UDP9ysx4QuSIVgoy5lEpKeNL496MZnupe86BGJfL8y9XxigNaT571JkMcB/GgJr52BRGKXmp
uqFEazGaGKvrb4gDObRNmyCUh3w/MqxkV7sg+66u2lA45mumpB9yOTV1aq0jmVGDFG85uj+ze9Gc
bekdNbXzdqrT2YylZGKdg4pHUg+hGg5tzXuWisyoGWupW5z77MJxjc8yRZhnZa8T7565IdlnzHVa
AlXUKfeU4KKOcqILUdeYexsEKx1augsaV/JQew+DstAGsCFSGuVMoJklcFxnGy6gt+2UZVdzgYgW
qjK1OjggROcy9InOUNbmH2eA/FtjcDbGVUXGytlJNbQ1gsM2uMZ5vWXsma9Mr3prdYl8SOlznPSl
B8yDWyb/UfIheuvIUk5/7RY0/oVb0Ia4gy3aCgDmer94Rd12pjHZQzA4i/QSZrgcNZMLMHVE3QcP
AWrzNTNC+m5JgozXDP/6ANw/W7OtALC16+mOjlXW+cUkDb05yfW2U1KkCMEK/LMqvTCa4PpsQECC
na20Ntgq/0btIiIlhOdEpGuw5j6KVp7KNlGGakKjF5N9fkaG5SyYChISvx5ylHRoiPaWw9KQEwYr
tPKisvtrZcPQtUXSfKQxLTw95I68Tnt0nB4tUABhPK2VIUXmOBJV5rjVOBfmHDzS2swRS3sP7OfR
pjBaOBsNRrXLKxBTKctZO5JBRrbXm3OXS31tt8xcbXjtTJi/u6hFWu8L5lowSmJrIv/Od7vQLrYx
QStKn94s6M6d5SENuO9cdThA/qlYtau/Pvf/wpsKqgV5FhJPuA6/Ukg8R6O35ORY8Jj1OiV1ZkF0
Eu28+qdixLxOjWr7169omH9egAKM3yaXnKO7f2I5EA+nebKnh5VH3ba1oLH03AW5Tc5w0Cc/SWTf
xjNRgpjxMzSbkJ/Mdnn764P4M1SBt8ob81gBDc/5FapgwjorhaGPsPjI4A5qgk1w3YgQn8vxr1/J
+BcvhYLUItqLExyApvlnh2uC9CSBPkOo+BQT8ERrtdEcNUiItvaoM4r1BvZfKBlB6QKeawp2bv4m
rpwrB5nwCgE6HtR/Cyb481H5HBXvHQMhPvFfuQRuOhckQRFaIHRxoweougf9CXWB9W+8z//idUwb
vz+4KMQQuH3/+d2TzBekrg5FlMTHK9p+9KldX2KbQkT+b070n33hAGZ0rIWw/CDc2L9YiRGhRqnf
gj7UzCDsS/E8Q/Jdl2onUVXRERe2TXhx+p3wRHb9nrF7evfXh/Bntz9HYMBZ8i3er+v9gmOhTzXg
ckaLEhfpTSUFJzR4TVPVioN5ZUQ/A7jolanp/+4sG3/e1PHKluvbOlZq/N6/nOYgl3kjRYsKpkmC
EBXTsDJsjVtMl0dhvAlWVkxvgU8wLaNrNyJGV+0ClI7xfAr+Tqz6O9boF1DWL1/+f3Gz/hGb9b92
3/X1e/ktz8Cs32lav/Gzfv+SV/8HntY/ffGf8rP+krz1n8G1AssyA4+r/y/wWnX19X/+d5W+/yNZ
6/ef+ztbywn+5lsWD6ZAXT8e0Ij/+h/jt+z+539prvs3n9ayDfQA4JAPvu0Ptpb3t8A3eLa4vuPg
1j+jW2SNJoqfM6y/uYEFCxFIA3wHnx3/f4Otxe/6Zc2wgGvx5IA5xOvBAfr1RpNMtpD3sS4J06aC
Hn+acssTFBlXZh1B2UBYT+KLTGShGfAEw/+LkK/GWm6bES23Fta3NT9gEGNbVT2Zvn1iUPspjeY5
mAbnmi4auWlu2a4ahHYh1Ox1C8/RJLXQALWy1ksAMQ2poT7SptBkZ9jjVV1X1nSvOcMGUVMAGpgN
YTtqNTY7bGa1Rb3jJ7G/s8uIYAln145s1VpnsY8OzUIEouLSD9jPT5nTX7We+9FV/r4TItq7XvU5
TMWnnSN768XSb0JUQF9m2rcIMbIvkCIVenhGk31sI7NB3ou7kECnzL1BC7fSgOhtIgtCHezZx9JO
nf3c04pt/fegTRkkVNnaG2EXReQQpYtmrbWyq0JLRvcFSX5gDMxTpeT0eeGcpG7UmzKdwoWp7kYY
pMXVwTrGfLYys2EDctOkgdVgVpyIi6WndgFmGHwqGu6pfdSshUrZSZ8dzbkvF9wP9CTTGVGV3RF2
nt3lVvQWF0V2QOeK3bqQdC2DNyQ/4yrS/Nd6rxndGjHZKnDpDQXQpm4Z9dYazu/WE/Eu8yKUGUUt
9phonkgQ6fapm/JJYbRTaUjX00BxGEzLRP9JYwOgkcWTV+/t4PRq2PZNNtMbscB2qDxpfeHMe0ev
LzwA6Z5IvGOhGm+kT2PO8pid9TUWqzaxsW8CjB1S8kIQH9w7OqlEWHWvzNpPGZdGNdurxmQGhph2
8GwMaxVglDr6ySJawpMAWwvoIom50OgYrTLfLx87xvuMzobvIYogtcTpS1si8SHPrb3ckh5dXPIP
1gU9gFU0NCnujhO7c3Nbu4wxkD5/+mLwb/opfvMT/MrmohQqX63BiF5rXnMTq12jWyjtEDqkXeSh
QV2IJ5Fjcw20Y2u5/RACLMd6Os/7ygQfmLh0OIsc0UCXHaLeKzeJNtqvBBLfFR2Cal0a2Q6NLNOc
ZBFM22omEBhcLnTZ39j0LNdNXmLSMQgM0lvl2gE9k/pjhabTxS5Ty/4APCUsK2UARuwmPf+kFeN0
OQZiWdMjxOdQ+WLlDx+pO1yawUCrr6dfJJkvyuoZza1c95P7FMh8bSFPGXIuwNG4yexRHKahfbKT
Y5O1hP8UzQteWFwhfv05Da5gw0kY5uQL4yHqBQJse7Au4t4yHgq69hsfjysTKEyTruaaKnrqI4G4
pXSja6se7ty5OBVGsIV+Nl2Tev9UYc3YRTL9nGPQsiKi9VqSsCcF4AMxGmguJMNPosthxdVe6Giv
vQ5CqfOw4jW9h5OJUake6AREDDiCbHcdMyAJbatv1246PaaG2GVAmTaeKP0VJMI7vdVoGZleiGrh
ujObaD2P7TH2LZIYeKM+EyMI1Jczfv2dsOQ+zsaHmXrd0dod719vCI1yLeJ8shjjBM4fwjvGCzyV
LmMDa4vulC635q29zDmOSWSsMisxQX4zv9UI+qVsml4N+FOwEpYbkWB1s2bOqGm+aZ72sljz4+Ty
lMiynOzHoUyoaUMBLtp2wfQyaHnxefotpKa2aRBmxtKvwSuWO7y7Id4QIsXb4tPJCGWkcu9yOryl
xtgXO+4hy6NTQ4jhKpJlejsEO2qNF09bQqNyL+DZMmn39UNZo1z2yxe/x4qjxe71JMt6FdnljU9a
2Upk3y6E6lUfBQEirGRTl5/QJWCK0hhdBSMs7t44er3FWlBOVx71Sc9HSCD7vu44YxzaU+Fm17YQ
Nqx36WwS0d51XeyFgZ7wWevJSXg5DKZhIRvUMN9jO5gOmDpO4ISIHqqjyxkt7tYz0kfRxrdkAozg
GLRVl9lXTryMV0JX5eTcObtekf6Q03nxSxsVn0UVvYoIUfe4NNGuGNVsffoGxPxS+cVMVGeD1Huq
XoGokxgH+GxdL6Z+GXfzduqS92Bi+oqs5K3pLVIv0M4atrdHelHhWE6f4sb5SjX5aYAIKYiPo+S9
9PpLC2z9Vh9b0j6RHY5mH45xetR7xtIaYTn+0u2SKB5Ie6hfi8650s3kzouqQ6lbH00gyLOq15Ot
TONZ8bFMpM8NFQlqRtS90KcFmtz5lymuXAaLLnIM71Yro/umMImFxrExA+sPSCZn1svOE42RTgRz
zn3hrCa9tdeNJBYxcXZJBV95bndJ6ujbOt/5DsPmQvhgZr3DaA6vcGc/EGeRcqTfkr7xQXD1c5Yi
6dYEyVkWIauy0S7paDobnc93TTz9l8w9mkblrrcklaqG989vjAePd2w0+Xthm83anXY5qVRbBP4v
TSWeuCiISCVZz2O1z7sEpbhJ/kJ2kYjmHUcG2TNgcNbSuDIrsCIEsUxbM308q4WZqmorn+faCss4
x/7AEO4hFeSuTwFofNeozOOSYOuS1Ta2itdx6d8MbOozaS69cIgKSFRNh1TIlMELyq3HobkPRovw
FGxzZN18xxXpLu5oXvuLo0NeT3B9y+CqoC1Ly8wI9lFrPHV1YR3tBJ1I0nK9WiVO1AkchokCfu8S
bGQX7dqMPBcKuo8eoFygPC1hBCEKSwZjHd1f6MtywRiRoB+LQRGX0f0Q54diCiosH5m1rkc0h0FJ
ooeWRkzJf//y/H/n753/9vzl+Y/ZwWv3x5e//CxZSADi/1s/8sc//uXlzl8ulhI0/wev/P/8NX8c
4dRMGytSCCD/wqAiXi+uS1wLJpd+3BmDL0NdxvRQbW7qSnWd2dCsOs1GrIpfbiPm8rBINWpurJxl
VQtb4pTIfrMqQj/WWZ+Ma2wa8IzqbMvMwoQB6Nlh7ngXRDrSzM5IctPYHCZDcqkJEnHKcT8mTrxx
J0I6u1xiLG37TVI726Sr0J1kZRyaLWFubZWGGnK2JWeXTKCav87ZcWIHeKFwKK6M3kGphfGnXUB/
dQnM886Lwj7pbnpnfKqBd64CnRY1wS8D1ABuFw9vQ+qskxzK8uiDA5shMmbkMfZ+vcu16Gtm1hvm
cn6umDuNrnudVMgm5kxcRAY5fW6Mh7uPkl0cIHaym5JFjbNCxJFg31tedkJr15jVWOmtKJyTvMAK
PhFJNyg1JI86ZyL/dEAjSBNQ6GHJlAp7WtWTeDj3FlooMloK3wgFYnIy5FDEJTg2I504SscU5ND1
1eu2zPV84xj9Nh2SZOMFDxCY/J25BIgfl3mT6d1FkyRMZkihoItodtsoiI2VBJlQPtS6zELXQdsb
o0DtnKgKxzENtjiXhMPD0p8Yh7qdFxoM6U0MFVHMq9WpUjMgRJgKzBumNzP438L2iKBLtJB3UgLb
uuJo59awKdsh2/bNEMYac/fe0LnCGnmyPCNbBwXE71Ij/DqXy0ba8rFse3AR6g3OUf0KKO6uZ4+N
/b2zgJ+h0ZqAv65L1nONTMuQH7HWiWdvXbZfYVPN9wFNnnUQsRl2zcXdEcl55+aEpyU9sDA9a7Ze
ssEcZ0BaGiMHVeOMYLXwLwfZPteWLrZ+jqql8l6nZCao3hvfnMR8Lk0T9Cr08FXaNLdlT2JlIdiW
W5V1omA8ABCdQhsD8+r8aYyy+swHYIdNd1/MDu/YXurN1JCBWyMHzYMitKpjntONyFtjCotq6wHM
XLkzV7Wm3K+a72GFyt9Mx0SXYQe4ddr4skZ/vgoy8cFsjw23b0+YVlrOzIw6qSjlrumND1xWRFim
Goid8tbr0MH1S4Nq0TXWtd4aWFniRkX/3WTKDWa72o6E0pFnLsEXgyDCe24/QArf2CbXmwtuoKd3
RNTaSGCjqW/aSDHDTDUNJm3GOnrqU0mXmMAloBvVgFMBReOy4eSzpRnhDeanlppvF4tsByeekjE1
CCVrkpDN1qK6rg3VkX5s+ooEl5iJSuswWvI6i7dRpg22Hn0nvHOhgjgPvNKR6MWMsQmaUqqFYzXA
n9KGNYszaahDyA7zIHTwoyYh19tlZgdu+Fu7Zr2pCpvJZI2k0G2uB7c5DI1lrgbo15fpaEerdOO0
4imZujHsB9aP2nBuo6J45mZCE4o9MRz16MXGgLdNLffgJNQqLSZgpsoOyYFpX2OFN0418J9tNuEc
SwLmtDTr+/XotTPO+DEN5dQ9WT6NqgA16Xq81rQhD+F1u6HdbAMLMTDSYmtjdZdp0/MQsFTaZmRv
ynreauSdE5+eLJsH3eYkZCij8DBnR9/kmkyVS5554evg9/W+ViLD7I6uIOlLltWGbmR/cA98ZbQS
Q+G7d+xsSHDNJ1KNqZR5wJwKK3hEaultXSN7FS4zGWF13Y408FtdbtnBXXD1fPQt33P79q1CSwXD
jmVEz4cX7Jqvjd9rIS6beeVJgQB3IXpyPBL4x2qQPkhUNGtSAOrDWGCATCvent5dp+pJL5PMD+cI
3JpLID0MXmaxkYnbl6eWL1iJvIr5bUz0b/ESzwHgPzyDh34Ub3AMUrrpQI0ArqX1utC3tl7Mq8Rv
NqK1tHB0edSbixSwBEbkBL3X7zoGebU5f1dz/GM7sdjQXSHkhGZBTkj3ugyWR1fjOWy0D6QogphJ
N7lJTeAJTHVFXroh7plX0pYfkqjv9pXTatwgiCW/8ggI3ByZiLod59XpEMU5abf3gYJvGrfLwimY
1gTXN+tkLssNQQq5iEkfrxBV2hhKa5bbtV8ml1WMGnBYdH3jEjSkEfTQiI562R/xOc3RJWoUiHAB
o6CkHLTD0i4XlEbvfkEXyh5osaTlctIE+U+15oZBGcmd0CYS3fFZWp75f5k7k93IlTRLv0qi1m0J
zqQtauNO0ifNUkghbQgpIsR5Jo1GPn19fjsbSNxFFXrT6AQygRsZN8LlHOwfzvmO2BuLAVrPx9jB
TuQwXRxBcN5UjJRTbX9wPQWgLiGNws03Z7f07RX8aLyIgO7EcUYMNNjcpSK2tppEvDqh2bkEveXG
4yDUhux1Y55Bs2QlTGjclY6nngiZdBce/3z5TD0HlpjTI10h0YJJD8Lg3NlnyQqovQ4IvLQCrlgm
h+PiNSjo7Zjl5JtXBM+BnH1i5iEpp2aCsau3937rQn+yQFz4sxXm1IUFve5OmRtZvjXyaLzM+0q3
zw2GWTLHVqJeOEKbxpCRlYNwSsGJh0XqGKgIyRqwuJHENq+RO6LkTXmzCNz7lS5jp6pcsnFY6Ft9
Q1/T6YOR8SpuyGneZw1kBwYs2yYuClMzNtT5YvImgoMSJPuaMxiVbUcNoKtzO5D2sfIQpGNl7e1q
eMIMvk9H/QOSuwnZkgjiJnM3HpLVj1NR3QM5vSUHa9BPHRXvftpUFHhrxPdK8mS5IitsrZ/9SNWf
Bt10UE6zQDj0HjbDOSDfk9EyQG6YM6ffl8FmM187EPkHg7HE0gQNupHdhUxgL6w3/uhN5EcM14Ab
ReWFOFGOqM12i8HGfxrB64LMvr0KeP+6wH6HGikhobBWOEG6dUQ3LrLXeY37hAqfhHtgs2kbblWG
b5J18uQViPqnIoa2hiqsu2Zz1xMyW4snqaN0sq4yjMB/Q25xRQzieG9QL7jr4u06m3dmnpivsvUP
AIE1Ww7isrNEL1jKvX0v4UFjMTivfq3CAm5Ctmq+wg7Ffgqut7Miz839KE8G2AytgQe7YrQJDDId
GcUAaXhxWEd+IE24xax+33O5TjN62p3bjWu4Erm+lOOETcdyH0v9oszKiZz1sFhFfyIOZXwD3xBb
E/iKHO6oM1cI27rqj0j65Sx9TlaBotOYy4R8Qnvd2fNvObnP5sCzV3XgudH8DHvBOSNsMEFEZEdU
biqSeFhYqSKsSs89Y684ybL7KRjPvup4xcGjAUI8nAy01lNe5xG8COTuDGFG67JubxrH8n4m6jlq
ZXZjESpKfGPBwIHqCTqljLSNqll/ZqUOHpLe8SPz+gfkB4KkffpBUpgV2A4zr3BRsLLfd5ANbMGL
5S8Vveqzp0q4uNqzr0mN02lR889VimMHRY3AvzFj7Dzb93o0fjaj00WlrD8nC5v0tGIeGsjsbrOR
TseJmFWXMTfrimm3ptji+Qj05u9b/zabxCszoj+uv1mh6JujMkxNc8gwaalQ9zH2BhLDYCf1kr1x
zVwbE+dQaKBW9sBUWJPEtjBmRV3eoOOGODTw5p1Mpkd5xth0KfeVz0+pF4wlfz3DG67QXbPYb/AR
75x21uESjOaObetLjnwpUguGk9HCS9s6WBHN/OYKs5p7Jt2gDtrIcIMbNPPNrurWJ1VjnISu8VLo
Piei/lNiATlaxWxEU148l6SpZ4OYI+3yh9GqX8BfXd0H9N5Vy1sir4nAdDvcAig1EmJjUgqNqFi7
kcjF5KNcuM+bW61wCSLnzbN1n1536m7VHtqVBrj7KCywUS7E8p0Jp6XnR9gROQoBrmNp0RqMVfE+
GD00CAzrCEZaYmgNYnIUIvPYSFjYOz3U0ib5bv3Ejf3JPXtXr/NScvCknvdcLcGZjFZKPdF5oZhc
Qhnz4nFikBgwf9kzZX9LGTYRM9czYOMt2Rmf+BINTno3oa+ab7vmUJsJHVV91eFvSTzDBdtX/Acj
GGJQ0AwaJJXNbG8HkxLh1VXW7zG3rAuu5Khqjk7GyWKPpb0Y8pDtpX1y9XhRdvbQDBiIMl4osl4v
jeINLIcftSmhQa68hpIAuTcxoIPykz1ypHCdIW6zhl0Zd9EkTg5D0jpJiZeWCTi6aXsafeaRxUoR
4NVwzto2vevBy4YVhsbT0qUDQqWgOrUc+5HorPG9qOufGDasx1UOBFJef8eqlp6XpSqjqfnjsjmK
Vbm+LylXZchPHs3tvjRXSgy02mqpLx01MsH33M5lAdJhAPAjBlRjjifvmowDdJnoW6tFnoISAFaL
SbVbaYEwMIUwcuhhhD5Jv1G8RcYfmFzxZyJJD9POUtzJzy2UahRGG7Hp9XRXj82fzS2KEEs7Ik7v
bdy4ORodPAux8Z4Jtk/B82IpPxwVoDmnrJ6zBO98pZ1fHucLU2LBTqObaHnvFio0YmNZYWSBEXdJ
t+39mr8bAoDalwzt9vN8i74ItipheNwo357mSBADJxch3B4nF7xD1i5Hy7Hg/DlIYA1hh14mDOrx
V5d4w6jVe8vNT+7wBkzAOXSpd+EOoVid3hlQEdI4WGxHOLZmV01hMiN887c59ocd8b105iwAzOCp
tdwltNA+Bbl7AF+NkNsGQ7y07ot0Ye1Ccl1jwN3RuEzzXgj7Lc3FzBiQrqBijzKmw+PidWYMm+Wj
KIqLhcQWPB31DsF4v1dvOMKU9Y++P6XXJ5tEU7z4Y9BU1CtzxECsCdX1dEzG59F0JuDfFLYTA/Ka
KsuvXVbtE1ipAD4SAqasDdFvHYyEsonDe5dsxL+nwDL2fVU9q2364feKTi0oJLQQ1Ijt9kU6bL+3
/MyNTGf2Q5SINXi+8W1I6yffLGETNogPbblpxF2gQYmSOA6+se9UGmVeBo1lE13UtU1sYf7aiVIz
y64B5anhxzBQV61XO03V+j+gXUX+FQAwMrM/Jja+BwM6Qa8YmchyjfSI83Cws9typrfyLcbI1OP3
RbpuUZYwi19G54+yiG1t3ewMzHDeLem87HtdAgNwoWv2Frsj8TLjNO/hUe7Y6Kg9P+2l6gZNjn0l
9vaSXNyiaXBvCIyLFgin7afdc9Cmuf1r7ErF/H49p65Xh+SUX4gkZOPVCRkqgd3dg/REeYQ2EFof
Z8Xy7AjxlbjqXq1okMsCrjeIMnzx252jMXEGvOEGEYAK01sBTnjbGLVgb7IygJUls1zVQ7UUnLRh
sYlDhoN7v2KVjfP0E/sk+4kSPMgA5PmcDeAUZ/9Sj/2Chc4NomCayDp1TCceO7S4hTXD9eq/vVpY
50HgR042GUqHZSTlhBWPSAqRkWb1pTHOQS6H/YaTK7xCN0yuf9A5tCvb6a9uZFQYjd022y/u1VPl
b3a0Jbx1xWAdx7xyGdt6d43/sbYUnGzEbqzKtOKph//XARbBlUfIs0d5oz1+9kHSaBjAFhK+NQLY
uniTAU3STwfaaTd082HQRIUjgKzrWfJs8JA5408pAyjeDauKasyYny+//Lz7yo5/fewRMXtYtc8I
GCFi/Z6t4IjO0tufWfQxVbvelctiQuS9tzuHZEoDVGuCKb5VDgHR/G1ALYyoKpl9XqPcZYd+NKus
JFrb9aaX87ZvpWbjtfF5SscPK2kuh7p7YjAGEORacKtJ0yxc5pQqmlftRD2eH5zB0ywPMw9Xxbny
2x5jCFPArnx0v8ZJPznpnOw7tzsZKqdPXYp7vQ0aXXExXZf7Jf6UFvtkSTZBUHexxx4idE3SboOd
a7bmeehrM27SLCJ071jmlnfbjKzxeDYuYhK/u9L4pQwY2MJ9VMDLYWRbw74DJj87M9dGFjgPRQLJ
yrh0acuIPLcQcwbM+sbmhe9mRprWM4GC+MqBRZXiTmU8cu5DrtUulLPGeFeYIPaJ03YhcCYldR3i
X2dpsJKWd234xpIFM45GXrC1STioYoQqvDdpggpeB/k0zSXm3UHimuT/Koesj1qn3sJsfmBFPCiP
x5+ZJQ/CXSA49btuimzgpodOGB82QcKBuQV78P28543yqfcSO6pT5jQ9h3Cdco/lkPH2NSr3kUhq
MmNnq6nCXl2jESa4d3QpXtC8yA2QeuH9cfIEnPzakImxLJ+dQUZzwy0uRfukFMVX25HY6bFF8fCr
MejkIDL0ct91/WczgIy+NXIOqGnZ3sAF/Bwc5M7IWW5pd93YvWpL5+yqCZEaHj1oOJTEwTv0gVPr
V789CaJpzaixTMm+Z5Ex8L4Mp6Rz3VxQhft0ihIy1r6ZmIsjKA6Aci4znU6lnK8RRtBOERed9Key
yeo4n6r3QbW3cuCTtTkFPWNCCt+V4S/ZhDBqcC0VtHQ4R8kYxAlnlPcBg3Cy3v+UgZ+fCgb00Zrc
MpDY2Zmajn41LqcAShiNdUBfgiNSHcH6oteg0mqwApkT7D5zobQES7q3LfByPS2L7hyet7R+/ut6
jR4VIXi850CJt3nNYqCtPHdlUOytfIF4wexpW+oa8tZS7/os4n0FpnKjjM3slYDJzjlUrbob67Ki
a62m52Jzu0d/I0cJ8k5Hrw74lH5hJX4aimhH63xU3WDcEhtwrwg6eWqKA7fueckZ1PHH0RylAW8F
eNVbMLQ7UtUXqQkzm2iKoO1BQ9quBLq6iOHkc2ZM6HXd7Q/SuvU4QYVXvj6kmf/HscRrlvEKBvzr
4lnhWZmc+i1bnvkRnB04gRoNIIHLPkx5NW1/fLedwVZU4dI5r9qC+Vstw1eTORfV17+YDeJnyGJz
0Oux7HkYClgefF6AeG9L8diyAMH/zEvO4pzl3Rq0Wx3C86ADmvtwcJ+wHDFjHyB/XwPcPUGxU4gC
Z++KBkYRDnISjDQhQQYRguvyYGojixOQu/tJro+YHsnf6pL3Ek0BIgjqXpKFwN5s62fDVgE7G0Z5
xqelHj6QzJvnNk/fWtl5zOYJm/cR42Qr28qiXBBWa+ucw4SNjal/YgcHZEcBAjaumqVNEolcpJjm
h/TGc7bvIUjvSnybu6Xg/N/mUscZIWvhoN3QtXFTwF7aQte6ngvuL2PzuR1dMOsOTjVewyh7uthI
b7rqGsSu1I/OJo5WOO2uU/59OlMZz3VwXmq/5otl2g7/f2fZvX7gUHsMsL+nZIucG5n9GBrzF3BA
xKotWofZn2540VPS+b0IMZxgLe8tGhDdPebQV5uqO1ftZIeWyr5wXyIXGpkqW1+1D1pqVfzF9l+b
4yLhTeE1p5Zqvm6nEr+epHVq/HaP7fqU9wLjV08SCP0OW3HkugZiEZ61J7TbT+AuwDMNVGSZ7Xyz
Qxr3tckGXtfsf1AlMK7pPUBraSw4uHcglRImRevthvcWz8S7qp2HLbGTfbokWexSTTi0yuibvGc6
3Yu5zGyDnYnSWlIiTszXnYAtRUY49qI/HOAgADj7aHb7R+GXCEcKGvbAYPE6EnCIeKC9Wyr9E5Me
2qQK3IPdRQRg9ZHpgU8gK2GGxWffWcLkveM399oW2IyZqKjvpfUeKeBeCFE75Yn/w22/0toxbucq
OJeWuKRMgWN3ctBOl5zIkre9oE9jrAuxPWeSOttpTK37C+z+OWm+DW29aDt/CWZIUKmdgkAsP3EI
Vvx704tU0ymF5I7J7muDRhMvTfvlBstnHcjrdo3vdBys19rk2o4lCEu4btVxpVSCUGPinEZaNbjx
alBmUbKc/OvQ2zqZFgNgrH7cop12YwaHXKm+4rRxPwnnMDjBtnaHyqS+8R98R92YgNSinDfnnA8F
Pr3ShCnS3vJFstNEur/jp3GQ8V1PVupdgqbP0Gi4+TyRAOzAYGcTN50BPSOwgSGm73kUWE8zqmFo
FQxHU4uRrZ+YCXsG5yjK1Dh5hgWZtJq/pFUWsHf5RC68eHfaflkaTHfFMJPdVRJbRBVFJDDfJkJD
w1cz313pMq5ZHT6PFPcs0Y2D9rbyiTld+SIgH/sr2yJ9WhaDjsu5PnQ0hmN/k5AJBE1xOuVusz6Y
CIoY8VVRlclfXvqhepsugArHyE4oSrrHEXyUb0LV2TzgRV48Nl11dTSfzauiqFptKIMB17JJQHdv
MnlJtuBmSvWDbdbFs92yfkx6PChbXXFpehsERW00cIe6g5URSTV3TWQxuz4G5fiWZihHDH8sOZkd
NCQaBY2xuJRtVWJGOFlx843bd+ohFknX44qMXHJYAy1mITkmlCwIlHRQfJoViC+zSlg0JIjCVOdT
JS6tdcFoSDyS15fHKumfLZOHvKmtC7iW8bg1UbYF/R2IDCh8py0ZX2XnW5yAyEEslyH8hth+t/pN
G9rvpNck8MLgUBotswoG5ZclmYwj89ELiqTmViYpO4jWIElKAGZbQO2cM65cAzTFnGwnTDLOl76G
BUvb/dMZ1JunA/rZfjtxOGKWrvIvI1k0C7UmXgPuqmCot2ge7fQAbxhHeHpm0tTeDsyVyh4TZ+ra
371HXCUrsiJksqRC3105lpefQU1plbOfAcAAYmLwmSU5W3djmxVvCfwkcEJuMqQBR+CsLoif0jJe
A8Ws2ScckFME8SvMzyOeuDqc7EawI3Hf1tRG3pe2EBwWIsYcBqZLSvAdaXNHQHSMnH2p42rsj+Qc
+q/scvf9Gie2UVHv+eAmicnbpV7BDI8ZGS5XZl7NiZrlqaPow9brgMWskzfTXuw4TSCriJoHizSg
affdA3bZFTQsOxtIxN6tcIfbso5rngZA39lpVhQ6QI7zq0ICnS24w3EinSxbsvpEWPDNOGd1COUY
BmprH5DeMlvW8/OsXus2Bfo8puemIa+nnFGTLHkfe91mYs7GtahZlaHtSd5tsXA9uwAMtm0dphqd
Wr/BH5wGg4BBywkD1dzmg3/B7eMdNhfbjhzK6aVMhfdMs7zkDr3qUNEgtigdsSR/WyLRtNTsZU9F
7RqQRfN3oJQfhaEeW2XfoDu4bFq8q8r+aszajdOJk0ky+ri25nNYJrXar8UTq5MFNeLJKbIYSen7
6gdMroNkiVwCxFzBV1T23RwNGzlKabo+Qt0I9kvjIr4yQdhOf7EuXweZ/No09aSyEY36AjmrvbEV
3XI7nmZELLXMaNm8/CZIx+WOL2Xf5IyOSyHPNmz0QwMPNEkLI4JkgkKoJHVzFJm6lLr5eU1HMns4
wyhFz/6A4EupF7x8DQoD+eAGrIGnSdVHuWL1RGwBENq+HVuAtMl1uzGW8Fam7SXoErRUAz7kpWvI
g9Law6FPGSGK/pg7BgrOASlddyDEIGBSr9t4YLUH9Di9VSPYV5uxs3az8lLP1Zcv2/WsnOv+GgMY
dVzKdJItEEPIwDqS3XYcIf3eDMV6ST2hz4WnufUE8y9Gukdr1sSlkBZCrJhAACWLC3vjEeghd2KW
AvmRTo9gpanuTCZw5uQ+0bL85NbSR5NEt3SwmgOWxYo6uDBvJ/Ys+yxlDlj6Ew8hc+epJ5vKsCkc
mubJXLL1nG9AmbWjj7KxsBbaqQZiaQKfYXsrc8QuycomMCunQ1H61uvY2OHssIRbjXyMIftQ6kjo
1ArZZcqCcmeCqYM1VUbCdXJ0I6m/zyVwlHlBb8ODtGu3/uy57Oc3zyRva+ghviGf8AcCTFaRnb2q
di7O8rUUJjfkAmC5Sp1HstiOGVp0hgoYY9ySCV1ZcDNsAvZYoCMfCPsR3N8SAT+IqX26CwRAFcuk
/Fk7mtvYLgcKbAI+ct30e7fW55osF6oGwfDWfw+m7b1zsQXXU/CNvdrcM3Vs48L0L1nNcd3kAbt7
6uMaDJjpfnV51R0CcMxsu7MbJqJBOEwtRr5uaAgaoKfLGj8IC2erY13yWW0BVbmpsOQCv3ocivFE
4o1VwE7brp1ERsQIw/HHbAG9KifvJdCtc6kGelZ35mz352Q4zG51LLu8JnmksMnTebFdKEPjVP4C
r5TBgJss1nBXQin1VDiuvLRHKayDbDq0lx3f5URowKVb5ELZVMGUU90XQh0nEpD5O68xoSxefYMS
t1MxwuJI89OYTtmvwqMSn927OSFxwynkhYE/agC/EWGbMgNNCr5rC/pIMQHL3bhVDjb1c5Qulhez
HoMZK1e6chynkVFyMhk58c/95yTZg10nZtSGobRJjBNXq+JkwyqM/cTbcDCX76lpfawKuvZCSRD5
mTjZuB3Eph7LogJG6lvvqzFvUZ/wTq+NIHYpBEO6aUy42nmXCa1f4Kev/dz358Ccnyhdl13A8gLi
3/K7SXi+FsUI0S2tF662x9cgGdOJvbMxeMEVjXKsjsRs4SuVeYGMfivCSeLxLLx82vmggyCOoVaZ
OQWg5hS0vvYL4+ZsD/NX7w3FFHptqXjZpRBQZn75m/cAPP17dWpxRi0E5dvkMxF8em0BM8x0ZvDh
tflxAM4TZW5h7YXZQxVngcJUD0mZ1dex6sYvUqdYkND8VgutxehmL/0o513q5nDE+zJWI+KZBY5e
zH9DLZg95wQL74xE7Natx5qgN+dmDeYvUY2Enm1e6Cs88mM6HxPN2zHvpss4EiEnG/E9T90t4Oni
oLP8Pm1tHc5akgHR1A8BAa6Rw5J4pFmWmnFqWvZw8yzAetDk5MHMt+d8QEZQiOz3hjJoXo3lvkRM
2xcl2onN+CIjEl0BhNj9MHnoW6oCnLoVlzMCgEbM87n0mf+s7cRUqldfSKTKy+DYD2vgsadqg8hq
6JRtweNHx/BFlsx5MD0ofEZP2AIN1ZhkCKbUbBysdG3iwoKhPJf3bcIaqpbzKennNAqC6WAteHTq
RLLg95i/rPPIt1hUL93mtRHv4cepFff0Xmy8OCWdBUaM9tI/JvltGCoy0/2xNFhUvYxh3yKzs+vC
e1za1A4JICAKJ79mY5oL2z8HRB3aQQbfvBTd4LepUITPgX8Az9ntA9wnMH8XYgNXhYoewR607uou
NZZL687x6NG1MJ7BxlvKtxW3zA0/w7LrvQC9GWzf3PZPxepxafIcDEV9a1RFecz89GFOPLKHrODH
1jAj35yF59BKebzPJUTetsOIw27ho1cQzCEY3LXSJ+Owu1lMxwuVxW0FJIeU2K756AbFstFnN6A9
886VincgnpmEzqQYP4zeRUw/mc8SQC4bxNm460j92Rnt8pkPTfXqsta3a8vECWKt9CMELwTBtYS/
xue5o462/jpMY3bHwoGeURIwyKiYCQBLEG1QGo1TkkXJEDCRpUDfq8S4h162XUo6fdD/6URgUFcx
PIJ6NAQ/F82ag3b+Me0pJGUyPDEa/aRdJj7Q8qnvOwaXrgBA2L5gR+WCFqFcs2ezaXHjCyOW02xy
cTWhSt4QYbrYZT7hKI7JBa7n/n5jpYAsCjpcmyXPjeHzRDr6G5FEvAV4pVs3B0k0QwzzGf+hpogx
p93YBRHfoz0xfZpvzU3dEKCBMzJPX6Qpbz3Cwo8qQ2tPOJSaGJCYTFtCkSExRxHNMGgw4xJcaznr
j4IW5LbwCzZm1HenmYF1veT37gasneiOsB560ptyXmuAFoGF8FRkEidGB7kPGe43Wu2XxNMuc4yW
Jb6b3o+G+zWwijLX6m2Zy3ffzbxddlMnXJEA0sIMSL7LWCkujrgdMhb9y/ZDktEYa30t0FtIHVee
updaT9ZKTiX7st9pSgqUboH0i+GBqoRZvdAMrceFGFUugJFvb35Pk2sCL525G3rWW8GbzhTaNMJH
1orpoQ6qXws1cKYCvCije5+3mGSMtLzvGzsWnfHEtGvwAM76y0kjR7Agjx4q3AnVgKmjBPmhuw/A
3GghksbZTwIQf9Igoeptu7sopmEJlzdKXJYX+Fn382Soi8bRZZBHjMVEZjuSMlOgy2NEGixVHMTH
6spALN23oY+NjAEBkPoWlhEZmIyjuQPgZFbbQND1gLoBHkCnxPckKiNaO2M6tk72Y/K8+TKVfzK4
dxfhu5HIpYjo7LG3Df2j6ieyRwfjpjpMNl3acv0uqOd9zLtB6panzXfwvQQ1U43uQ8CJyOWq2I+2
wSnhfNkVVbGiOWTGPadD3BK7DdB0gmMi2KalxDK4FbEuKuZJIKYrNwIKUOM+I9wozIYSSShbh2B0
6Ua+NFGW4eYxNkvucFVPB4eRA62zuR0htDy5GJB4hyZH116nEBcIIbGDfxoa6kbP4uDT43wBxoVf
Jxl/L2i+3H7N6AJ+llnHLNxCJSKqB+mWdwRXsW3gWAr87AXVO9tS485JhmFXSoueUSrmJjejiq2t
sA4lnQzoNJAKpLY1FK64iyjGZu/sZ+OTyiRLey8LvbkjCUS9VYO9xThIj4boXjuPzaFdfQitd7nT
vU2+a+1Q6B5bfWPI8cIAmsFd27HipvrciumtnBeYFyzWNctMDZ18I49mwROJKyhMM+DqdQG9MsHA
QyLqS4CItyCmSivGF7xLPxnV0Z1rPdG6cwY2gcW+FniHuJln89uTbJRHWTPCQoHic8On7E0YiP0C
3EUhLHd1m/wUNeJvhO+n1VLIUReULebokxec8IMD2XLC2gBF7x1WsyFqA031ovu3Zq2KCM3tm70I
ForJQUCJLfktVLQzcViS06S+RheUHiYPgMReJGdOgKTgnqtMoAhS2xe2WTa/rU3jYYxa7tj7mjJg
CjC6yBtIfwPJOubNx5BP7d4KoGinffljZAsQiYZ7LiHhg/fE8HGVy+eDLPfehDfUTuaHspGPENUB
gjfvSaLJBBbPWI9vu4opfll2XzaJ4bTMKLMWjTx9Hl3qD7V8zo2mlvHWp5mk2rKTZmyW+o/lz0/I
YpAYogaBYNXdLQtX2aTjIbzM/Tbn9DkpmS42ZQ9n0UxvTU81UVP4D/kiXcYgxrkMEOAwXqgYBts8
oGkDcqrYqG6N4ozqiyoycc4IOg7Vtvp8SMyfVvW9buX7mCQ3zGLpYOzlcaPhuaYULwGNCUHJZAsk
NwmHuVE6AnPa8GXhikgQPXnyGV8PrM+6+bEUPQMpt+Fp89qDTpAPluPvyuMhVRZOh7F7a5wnDdoW
Tj1Wns38MPLcOQGwCBvCRkzPxTHh9K8BEU8YDYuL1+CqweIcMeoA+y8uri3IDu6nt75APdZPDS+s
r/Fqrl2mDMvlk9p4f+QmbZ9oUQnPatpvaMC4td/tYnr12j5ss+2jbDi4fSo7QqHMg5MHDOLVvcgv
fq0tSp21OrbGLTvS+6xz3/U6flm9O4RMDV5a7X5ZhvMpTEq6qsHKMlDB7cbrRS3m9AU9LCqhOGvp
NTrJO7eFaZmMA/kmef1iqR5MED4QED3mfarSo9/4tOWFQZZZmvMeRjbTsh8NpzR9ydqabhcrG8b5
KsKa9WKZWLPxNwT0gdn95jU/jBTipLX9BH8kTtdwx9Dc4DJXPXPxKQEqT7KQmoBGOskVPe/G7Zsg
svB/I0n+n0ELrn/Rr5b0LPYY0/8fPAIgFNZ/TyPI238chs/m959//G7/8TxX/04l+Ne//S8mgSP/
SYiIaUrDBC/geAH8nn8xCVz/n57F6k1CnoAgE0igHE1LEADcAcv/pxG4Ab/ddh2M+Sa4jP/DJLDt
f0JdsYEYSGmCRJPO/w2T4O9IGcezfT6GZRi+TZ6OG/wN/YFC00O/3+Fh6fwRbg7YvbUhOrZvcP/Y
L2NhfsueJe6g/W/hyV9Yd6fIMJvDv/Ec/sW++Ecz1w9tjm/1P//DvIKK2mpN2+b0+z//g/cj0irf
NvwrTsnhnP0bSUkuXjs5qmVb7A9pxMGTH6osZ/9Uo65ltawUr2si5dDadeKqJ8cOYwHX7mq0x/R0
qGB18T9wUay/UUn++lABV8AhfsfiSP0bXcnZfK9mjJpF86L3Qo0tw8ztRKaOQbNTMVpLiRxN5s8V
9RIJShMPu21MkedkrN/ZQhB0BuV96y5jpnhvT38QvN2tWZbGNU826nnPifwVgPuMixPHvmVpha/N
aA7UIImDWcZZ9RT9D1/136BV/FS+4XOfUldx31l/3RK/PsGkp9cL879qkWUNQXDMplkUhRnDr2Pg
+OV5Bbs+BLKmeYFKYdQorcvReUpqjHr//UeAA//36w2yypbYs3g83AC2hsX98G8fQmqG8wHof5z4
t5OJsrIrkDjNs8oOSG/O7lWCO61OcFckHQ0l5tpbhoyA9Nw7MpNwPQ+eeS8b2BFG5az8VhITndR8
qMs1fwr48veIrYdjtgzeoaCwMOXwOQpCh7oZgj6sTRYbXZcBlaY0qadBkPm5PdZXZK/lzeWH05mH
ALHR77ldPmxdJD/gSWYxw4ThXE5f6Ygqq1tWqrnO736hLQyW1PllknRDmTS29zBPcIHVAxlQFXv/
0vZe59J4dgCh/1aEOFDyb2+LZ6FssIb2smz3vmOy3KnR/LHIV/fk1KVRXS7+c8Vyny6sq24cTfcA
onPeFTKd3paAODXOG2iLJUaocrSbIwnjK1N31FvgoXrA8Zb9XmXt9zi28qFqnRGR6Aq36frrOOw4
TDfvI8BSH6/m6LzxvcOTDdofdied+4IT/69fHpwgPapJqwh89nyUm9Jh65QysgVqL91U4wvuyvJC
WJEi5Yd/NMTcPi2EXhYaf/sIr/9Ul7nL9eF/vP4Pq6yrsVqciHl17nLPMW9cOGqpwFxcTDI5GpHI
aBXU2j0ZoKGfzAG/J02H5tfZxO3npn9J4ZkiIsqtPaMn7wUipgqNWVmHQjTeS4++6dCai48ZERnf
ijD3lvegHybSKE5p72T3SQWG10soZjuVvGbpOp2m1TMiYjbWj+uv40KniMa49OKOxcOQz8OfpKgp
SXP8B/pq46w3grdr2z01JH7/F0tnthwpsi3RL8IMAoLhVcp5Ts3SCyapqpnHAAL4+rOoe1/aWlXd
KlUmCTt8uy9fGbPdHRZMzYc/731pt7e+aXO6G3Zj3VO3EkS3HIctLh6dbiij8s0GlENts/n1yKZ4
GDPsgdkCdihRxj7zmW2Da2jG3t7ukhXvrrvJhm06GNOGduASTjXg+DgF6C/ygDOjgQ5jAsGAj4Y5
iSE2a6zb2MFA5WlCWKynJjaTIamCzGYjbAz/iW7A955SbJnY1n+cvtXKXZDeieHWXFMJWEBAFFlA
F0DaYU62nqfANtZ+aPxCen2e534pARspuQ8fzGkeL572j4bdTodepKzGNJ/fjgOOwX9Xhe4N7/Zw
dBqmqFKZ1a4xw8XTs7FIUuWjBymvNLAzBCRKCWM8JgPPm9Zl0vNS2C5uG4p1JwVwbZefwZx/UUyY
t3D/LHmJfaz2hJ0fB1+WW2nG336c24RQY94oRTDdYxH0YGcpk67/kKDNHouRpWgtGmdb4q01J54r
Aq1oV+SOfuybfs//1x4I4g8bQN5fmhbm9chHdhtalQK/jbBGGjlcmXH41XPLr4t03FYhAs+csOEz
Y4zUMftGZZSKVk8lHpXj4kZ1apsCTwymFuX07YJMNLMU6SbpRyqNeAxQPUB1acu7YVRdsS4d8Q5b
D4/chLeC0BoBGWwwUdCsSxHToTmUf5CjJZZTB1WxsL8iwQZzGMbvwajj55z8Kk7RHKWqBYgpZfWs
vJ4XS2SMk6G+2Hb1MXvTV0C5/M/I8XJsqYWsBuOY0MuYjQVBY4iy0+R6CxD9Py9I500wN6/S8JPD
kHI+nya1NjEu4iaPNiHIlIdOsG4d31MJt2CWFk6N0cN0O1AaFkcE6YZinFZG0QaIrM4updBmQ3HZ
vGm5P22L6W+wnFtVUmDcacL1rDGPNOLW2f6wM8HPL7dfkZL+nDUpqk4eK7cl5GClT2NBCmAYu9u4
sLyoli02auzVtcwI4AxJvnfGGpswogenoW44koTBYp7YWKp0Ls5+O3yrmB8Vlx5Fjj5RAqo2+7Ny
yNKl3LB5v4PsZtflnbA/cBePsorMUjQFa2dTBDW5DzgEj65DlKAX8hsv84/bzOZzcG0blhedpnLA
D/vVCnCN+1LYaGV2QoUkHgBiCelLp/y/Wdy8QvD97tzpgsrB39FhGnAaRUNTv4uj+I+d9s9TheW0
hOS8cdp2h62So/0wtGtZvitCAFWCZSqeXqNSBVuWTcM6ztp7uaR2qSQQT5mML05f2DuzgVSbL8NJ
Knxz3fib2Z1aAgNcpMKedz1L6UffZ2c8u952brgECSlAbOoyaDalNo6l8eVqbz5TNxabnKtBB7FE
jvFLe0nxykJf4Z/dicnShxgnkIOmfuYQDxOpTw4FsYcN7SPGrS0LGtEzdcZ4Nq4MQfxX8aQ6cZbV
czpe+96+lMK9OVPvXGBXWWuHfo/HGB/lSXc2VUrkIKCjAyXk+oKKO0/dNS3czdAFz6zZT0PXUbs+
cv120tqQM0MpkFF2lKwU/bxjsmyp+iuZ7nDXeuTi5kDt2l7sAlPFqyrj6dOUKLFZhgZmORRHaCp+
UW8S8mHPAikYKC2HypbXyiQQvJ1xNoUuXKbkPQVx0Y2q3TVGXh3r2ds6wGLPZokxhOTxPdNmu++7
f1kSYFCp7exDRzxFZrGfTB5WUlAJ4vc2bmETr4jyDoYx7dl3RXthRcOpbA+qCSQ3YG9FBQSta20a
bfA1k5nxuQFfyt7mzhPUmPx9kD7s9w1CYdxmvGdr1KwtkOEXAUdH5XM0e/AxKklgj0zF4HcHDhJ0
2AmkWryCq2rOaGiMInNds/R6iOkJ2ntQQURREGDG9uqkZXDCdEZeKOVVCQvMGNEL2Y5M4q5VZsGa
Pf4IwNlWBfgbUDQcfGMkybK1uzVShPGgJv9xakGOuaL1V8TMcLeWdbLza/3VmXxAsnZckyRjIujq
09hFxXG2sN8OIy23k6jGTZ9U/Z46HPZICU6IJqMaxg+mW12m+IscWx4cv5cHMsebzBn7Uw+u9san
JdkHTjVR/NVuG+VYT1iOxDlO8K1F3K9MX7wu73QRkjpXwfQSsrOhfOvDHlVCUap6J9+/Y1jLmUsn
Mq9j9mXQ/7R2iEI8pjL4wo77UPnDX2I37Dwy94Q2Q5ZwrD1+O3z1NQf3XIBznerP4uz+l5Dkqh2a
opDiYUrPC6Kxoy23cl5LLAWgJag18JNlRVHD3x/aP/8e5hFhnhUNn+ekRBgNwvL537OoKNo3AWjr
Ad4AK7iCrA2GU+u9O3ZQ0PZ5nWBvopmT3nUEaCO8OIH5Xx62cqunz9Djyh8N/wVWO5ulbjwjrrOa
ojHiMTaSH9xiS2a/ebQYSjzWzfTW7EOMfHWEf7KA8/t/T8BMmtdSniuiTCg5OsCjNEGmQFeZq/lJ
xP6NAjBM/xI3SEDGMjSUAmsXvuTu3K2F92H2T07nsGqNrCetEW4xGT0OefBi2LSRjepMWHDvJIQj
an9hd1G+p+iXRtnbBNm1ECk5eHpRS/ORNiMqR0dFLRXYS7uW2WPhjf7KMOAwk3u4OqlGeJyTn8zi
p50XyNFQ7aOMHvAsnvxVLhwyoHmxNzC4w9mY9pwy6i2Qnfswy1MzigGfefCXZPIH1azzCrbTCrHx
1hbtZxmRn45Fz+6+B44WqmqA0MSxVosp2rX+me5TA4MLQiVXU7+hWih1X+IpfJEUBwDE8C84I7p1
w47uQQb90cGQzRoyVOtLBxyjQ93ifJU1TKtacuVQDtQmNABFEQZDKpH/3evTts4OjaXQUavqbSaA
t+piax+JEKFN4AJLePnHRsCSV39Ti6ufqhT2zYt0AO9ljZH4WJi8MxBFk0drtt46yQBUpOmG3k2m
Who8WcHIL0nGa7lOIKADBuI1XQji/74hzhr7sbHd4/KrLe3Vmhd65cQsPruw/IaS94OHBnNUi0g6
ouc2Ke+Go9uDC6EtrHk3SmKhU+Y9/jtNJ7j91p2JlZoMuVpNpU5XDpYEspYzxnMWPK+wMoKlLW98
8BfUEDZVRkvXTRHCxcyp03ktuvzFEiVwgOXnEHykDZXIxwq9w6KlgI5fICk9gqLHH19w7GbapG3K
KP1VwCaIMHzJCInTpNeL/brP9uwS/ANP8f9yIhJH0Ks0SbAoCsmEk2O5lCr8lfkIkcAAsy1CqsTN
geTC3LAUzdjxjFn1++9bo1gba3v5sYJgMNZUU8K7iFCkCUc8Kts4AlUjsa45JdQ5CnNHQdqQGTeY
7DauqaHb+Cm7CCLgQJ1U+TM7RnPuW4yZmrtAUAMOCRva78xWvYNGk/tsMO/+YA60aJyk9sMjBmxI
3NLHykwzqC3G4tw7Q7NOkuzNYLkJxZ11HO7X4W+CndSvt9YcVxeSLxzSsrtXxRt34GyAxMy3qOq1
4Emzwh9B92DRZ0cvtO9e6oGFdUhqdMpsVvmEiRVu5NmiiO09NkAuaqueTwnqFCsP7BN972SH2XoS
YTRvRM4nN5k5SMALKx/daZ5gwJmchha15t+thJ+/IaMMbicV+aERZfZkKOdOGQq1xylXiWilceFc
7Z8wCABiLBQFZhrOkIxoLZozc68XIkpAH/XFMRABaFrYzBalnYYuP+ucD/ZgrQNqqDcE0nmaLZ8Z
AbqdH7UqOFIs9MpamiAseeMKytm8cKrubKyYl3PqaYWa91UoL5Nyp02wXOd+l4/bPMBa6kiNf7Zf
G4YZ7TROoLD22hVYU9ahZD+WFCdjOCH+Jg12U9vuadXMDlHNsxQ/7Rpx5WDqHX0CYm/n9ZddpKT7
c+5XTtFcrdzU66JnA6q7esX3C86dWUTr0NHlNvCbUzdpEL2Nr06yCQ6OM9VX8penPs/+i3N85CLm
6KN8ch392P76IZ8xbCbQE9jR0+/hs2+vibJ5wxFiCa/MMu1y2gYnCH8AZtXZ/+Qg3B28aiXxQ6+F
AtJllQ6JaZyccASxeS2HS3y/Hd8wc9lONHLb1QVrPUcZ4GT8cE9pSAxhKn2jQg/v0oDtH2xeDHDU
Hs4dodqU7T3hZTFQw2kMRx7GFQ+QKV0H7WwdsI5bvEjEOkaVv4MCzi9lOpvnLCTzxZgVsRUhoGMA
e3H9S9TNizKU21v6uQb+Fnwo/EqXOyPix9OiWgWZVHAZ52hn6GQ4kXw1OE9kMyaq0hJbv2qKR4nr
kKf/tE3Z/BSVZ27KzJaPKigdQH8GaeUaHGjE/HCifY7ls0QQUEGFc9rFClVZ9OaNWWes5hivDDxL
hwuAu2WUktOTWaPomiEDargYQEbsCY9pWW1zkw4iIppb30TjoR2ZbVBUPrQmfUyzao71ci7VFp6z
2sJ6b3HwPHYzJTQOKtoDk7XJ7msyn2I7KE8UkbHvYWRRtbZe3m3FUo5Nh3mrSVfPTdFf5oW18Hee
UnnwdYdcgA6+SlyrWSVNgpGlL4dtkvBTUM7y4XKuBoTD6YmTenRk+ZbeuslKbnFT3cl9eju/7yE5
DyURltwrEHNI/WS1eTYa2nzmBkczdS86FA7U9qo+snCF3aEPfYvx1YGB+5g5FvnnflRbwz3Cr/sE
wgO+wu3e2pEoSRp19TZiasMLNBJhcrpns03+G0IN+dGsX2Mbb1jQ4VdR0veOZGT0PsuYIis0QQK/
8XNBoN1ytXOl1hnPn4WYXbUA5cICkyG4LOpETbKe/sQ3rmiBZ0pBGkcEyMQqo3Pv1Q3wlgegQRsz
eDMn5yVtGEvz8q7wp2woL1166NQ6Yo16C3REbVYm9pk2TqzX2m3dEm82jSbBuWd8a5m+6LG84Ibe
BL7ad3bqb2sycssZ8C0uPspo+NWJ0tw5U7Eqg4ozB1NJ1NEekgwRaMUq+XTpG4hVfhNt134alf8J
IY9YgUovvT+O96SQIGtSbnBd3rsARrz4njlv3syFVNhD/BRZC4M1ndZmMtm/pkzw/TXyjh23eWcJ
ZrjheJn8Dnuml5X7qA30Iw7dgGWotHEGwK3QcnhK2+GYBuMylWOzYn48tqIlJlwPR70MFRmmqxWL
sAMElB+eUIBzTOpDhnQJLyWtXg8Qjoi9aorcLP4NQggPVqtmhn2OGuJjmvV5qx19bgIXY2sm95RW
hJd6QLSzsrTdtO74ZghXbDQ2rwEPvJdZ5kOamKwtzb1Sjt7jSn52YmeirluNBxnwoOuuTevPqz5i
FQjZaU0Fjl6XpRHAxfK/AUpdHU2jJcaIN9nhxyErxI/uuTsyUABd+Vv/+3uYwWvvVM7a7qlGtb32
bHZi10/0wPq5ifG4v5aNzbNXww6e+WNrJ9m4qqO6w4jvBKGw9qmJs7/eQcg4Ro7GKSsMbPPCxrlM
3HYgJuMNHn0jvXej3ZPxaAjKx9Sz99VMtp04/SqAywvWcXzWDcGg0IHSAIysZgra5cKCpeeTWLUj
sGmT7WAx6+u1RzdM11XFmfpOe1qwzDL8VDnzZZdUGPzQR7tO3pUk2jQN2CfSsn4tB3TglI3ilnT1
Ag60snM5awooYwUeh1nj1AnN0FTJQ+pLYx8NngYraQ0H003M4xxyV/VGVYIvo6cWfXWdOHOA+Ugs
NaCRsW0CI7gOadCs4CZ6b4OO4ofawzinemnetMRhnoVtwE/t47ZPwnOsdfPZNPRbFtTLc0yj2AR9
6bXlYbStNV6Gf19O+HApM6PwMkKvfB0jLzoMIVMSGvPj7AXmGyXOwTY0ynQ9Ll8S3wVX7MBO/fe7
pJZwXHplfiwG+iMHZpC9rQhcW97XMAgSazHidlOX86tMojNo9PE7iVHD4nnqzxxI/GslEZ/q+TLL
ufnR7DlsBXaWZNu4jtOkOcrW0dewr8h0B3L6TYNXjIvVM3cESlYwEDAHpM0nWNLFahRb36Q+X1PK
lf/4dnJsjMr6b6QLiB6rNuFWeEhMeofIzbxMVjoc8C6QTUGTB2RofkubRCacAKrrZ5S5aGJ+cZ0+
uAcgdh5mrVyM4i+eSqdDLR1rO2rj6kVp/jPZAftyPxo/QszeLOCH7NXtSctHNMo+pYUB05orwWs8
ca0dKmJKIb2zERYBt3BMb2bSqWtKsIigfWduM2af7VxfO1Sy9xAP7AVrEeI6YZ6VIDhAYB4Zscla
ONwxxXqLEolA1ASAEdVw6Gz30UsIFFtmYa907zinESEoyuuTYOm+Cijl+5SmeZi93PrTBOZHSqCS
RdNYHjJrjg5tWlBdFXXhF448ZrJSvqcjydg5VdNGEfIncmCNFxOjTZt55k+VmO5jZYQO527TOOeG
th9V1Fg/2GEYGwCOp50c11a8wtg3HoaBgkTPBA6f5Dr6nVLY0obU72HZ3XIjgE6VNhAzlbBfLSfT
O2Fk9arR9f9/ObM6XEXdpg5y614u//A9RM9I91euxH6ddg2LKCy/Zk1DmOiMDrUM1AkmxnRb23yG
DGUHh2RByKVmnj8N/nhW2m3P+fJV5c7mZU6GbZMQweYm3560bFykXZhlrMjjV4QiZ6e166E/8uXQ
hvqYJItxevlSlKV9KSRHNIAs/LcZ2Ua2B/9+798/5v4jFMJ+Hm3b2hge75rH8C2NXr/Gftzc0l6+
Wa3dv+fNUMMs0P1qXr6suMOstHSYl5cvuzp5K7kX3/r+hEiV3Bqax0FdZ0S3ldnSCBwI9OZInyaD
cjA+4s2Utj919mo4rffrAs7g0DsVnL3C4VBNRKL8tv1Ke7u4TuX0VKdOScFf+tJP9fBcgCsHFTVt
8PxZ+zzz8yecqiRMKeH4DezxbHof0ERMvIksx3+6dNonZbv0EO6R4DXIofyuNUaSIQ//pAq50qL2
OQG32YH71pqtJxlnfiGHGa7jTSzG5kEMDgWG/cVSDEGRRA2NIRZmOGqxD2wpXv1WzfRNq9BN+Thp
NCoX8Xicd21LC1vwN4WR6dPWsqpk4Dwkfb+Spa85S7SsQnorXW39FEePk46fnJsIVeht7deLsZpO
g+7K36xKtHEXprdhJHt2shifrQwjzirjSzrB26du1FzJgShKh/vR1Vquw+TSCAmhhMe+ZyEElla5
05TJy+x5akBfT+O18v0vj6XtuTnleX0b40yAlkFtzM3gHc31CuD/O5vqeAGsV5spGuy18Zrl9j0n
ObIqYLiuWEuKoysgAVmQVTDKvfAkpCDWASzp9OqZ13VdAQxzOtBiWRwkcM5RMWW3EE6opTLtbI+O
+NfuOrJwpAVgx6NGgoKYBgDRBeDwrixe8tZft6zAlAN4qW0Ed9lQXOYfVgy7IVmc2ZF/seLNBD+D
zV+Mso+DuBmwHtccxHTXUMg24tzOZS2XzcST4KVAj8jyeIP7dxsUxgXk6o4hGyqy3NoVfQKI0YaB
XMEc0DrxIXJy+ItqrT3ngbz6hlXVkRATTPl+OwNRIdqz6Wd3V9TNaba6vfKxagcDVqhIvBOIApdO
XtGd6k0Rd4ixEy4rR1K4a31h3j3qtGf2rY+0HX9Xbn4UmbOVygMQxjG/7NagZlfU5z6Mc70XvrN2
sX42NX3VVQxwdqI2Dhyfsom3XaoK09UAHVdmETza2TuFEYMPUSAwWy+6B7VCveZVeWjiKmVZRvdm
UNxp5+Qiba5wkphmxbHL3c9s9NauGXyMkgosMeWr1nT2JtnzmccGn5wV3P1HIocrIuhAErqLGM0f
QXLYckiaNzEpMrzVZDUGkhii8dfLrwWExgbZHSOuVIvxjrTCQ7zwJaYBiGq31T676PJvSC2e8qtL
F/Z314ovhsQ2RX5WRb88j5/CzMHr6Z7TYrhRqHVn339HFd86o7v1kvhKE/ZXVkPQCru3MlmH8EoB
BZ8qa2/YDpWQxlX1bAia4ioCdcJVvaniYcUNEZNHSr9lTckcPU7w/KMQsAuh4pWq6lfHrx/hd64X
s4MqfoCj3ZLU2jeTS7tEeYis6NYUcq0k4MVw1fFS+BEDkI95p5drYbuHVrlPmGt2VsRqrUPrt9Sh
Bi3beMO9kf2xytGs+rVW3WeWgFuz8/yAFZEH3swxICIX8DAzSUMyXOc4b+MCMFBvOH8w7X+NY/pi
jtZdnvqUM5rDEhW89HcGEe3B9PWrNnaeia9uyn8nGMeuBKiRDQlggew6OO2p6U/s854wr2yBp62j
1AUc/iF0cLKDfCc6tc/BqcmoZQXKEV8K7ydJw10dgzeOCEkmGeN4kF8rDkAPiUAlYnm+0XgkaVGJ
vkhiUf/44wp5r+HUD2T352w3a/0G1cxEnOOJmi3tySN7bmPOD0HjflKBjte/CNYQ8MBbRe+IQmzy
e6DAXWxu8JF+2Q1DvVdZ2Ppa911IWO0hzdUVQ3Kvm38iENXC+b3wvQPa3iE2QBJWT63b3esy4w0X
zYPryZNjjMeiYelmwieqp6s9pLd5HlnqWo8h4Ud896uAdJOyq1eQEvQZQ38dVLGBEwV+CK9m5lv3
HnNAY9EOjmqbH3E9HuaN2aUnVYx3ONH4H5yfKi6fM44HYzcSum7fdF18zFb+p1I/lgOCj9hcTPwl
6udvNYm3YSCYqOiwUyOyaH3Ppu4uaWiqaKZ0/IaLJdhmbv8ufOMrd/8rnJmyYJfgQxWxIWsTt4Bt
D2JvwVJxswD1+elV5iuu8o9OQvNEoOFhDAujN2KuquyU8Ae3U1c+clB8UMJMWUxbPBuj4tY144uY
eXqS2r24ZbPrS33JpwbDPEf10H3y/eAEHYR8BpZTMg61kX+njveUAisBQDq8KRt7CrgoCqVwvxSH
NNDPbkwPKw+NZ2u4cb74yp1vK+lB1cZ99eCH3fxgtuGXHfnIKtYHKzBSidvl/bQzvYYCSSvAt2WX
EWwyrOgI5IlQF0cgUw3puFY5mnxG4XOAj7vMd+acrHGWXXLoLArmnUjYHzmELojg7RzGZG54JypP
1/3o1MzYI0s/x0dK2HpPzsyxRGhcsylH4QzrLU5lma/HKCyQLtNdXZKxnmeeIqxLzWj4KEMi0hJG
X2L/sQyMWJ6sADdMNpCq4c7tstuZZnJPHAIFtYXfpXI2XoSSNnK6mgBis5j0fjMp3gNpPRNFTqSz
HaXDOTBExy2ldxoXy1OcNesuGu7kHs5FZXQPMsKobgrsJD1m3lE37x4oSeQrsBJBcEjrG4aZV9wY
BLaAHjrJSNECKF6KaTnFPvRplS88I95CohYPVTnsnD67NFF48dUyX6ffJG9PNIXi4vUH5C/bRxt2
2VXqXeycEzoxLD9+4aN1hr1+65L5TzcR92cU4EFGPi2cim9cN8BfouRCzJs/qTt5vnsiZoEAyrI8
mhyCkkqzXzJrqoS8V2AIzVJWDAkO0zSuJ6yQYCMGrz75Tb8mf8czrkofwwbAEKt6zlrb3iz+lFZF
3sJYsQkJHlxlMTIG+1B4HdFx1Phaw/+T5oOVC07mJAvnTIA1sy9T4nxMsXjjofNlA2l5HItFiRVq
lWt9zXt0WyBhZJjgkjvDuenyqy/nTe2thhFGMH4V8AINDqa6AZ3R4jbqFDcDLFfEj9xPnRfyBtAd
o86wiy0yFKZH8cXjOFv/YQIrYZ37r2xUy53nBp9du63Mqb2mw98uZ46kk+KYu9adIdHeOFihgNHf
8/LZD03yaIupCwweVK6KLXMbPSkvvWMs5VG3GxtFhUWJPh2M0bHpvEM8of151naIzXZdFN5G8xu4
wj9zmoONYmTumQuBmQQ/ovmRMwRW2Me4r2/qBo8GRXDpNomRjTgfvjuSODN9XhB5LUI2XeLtDbCn
TRTv5ITvbnk0EYVhW/aUWZREqdR4zGd2dmUOW0cAhbFLsiBJ+ul2cslPYunIDAPmcl5exGw8G2n2
aMrcY3EU3cYsPrBUx77lNewJgKDQ3fTTog4+FBSYb2dQjKYBN34CU5HX79Mw5HuknquSBbzilAqd
HOZ7xZqVJ+2XJwTlQLG/chrxxwqD78k7uWPjoflCjXAM8saj/g8R/TWnIm8bMN0cyCOMBfNc06Bl
xUbx0UsrhN44nAt8RDRs/cdFOD50iDMkk8GPwCWom8U29gaS6yNnafnMOXVT5sUFlgVn63z+ns2F
cwCFwQizP0lGeMRC13zAQKjXjvI1liqyyZFEYrJBtRij+Kho62ky99U3IrFOomDnQtI4mTYBkzoU
5G/a5MtVjGRpbB4a+leHMWAhXPwSivNp5eWVyoI/wjWfTNQAcvH+Zqqp67b6t9hukbfL+JNUdwYO
3joCmB42qJNr1SS/ojIDKoVSkMxcqAX1LQC8yZJ0nBSqmu6iyDppip5WHZqlsiMCjfmej2r7oGLS
EFGKftmX2Oysud5yc+WEXVXQyI6tX18qmZ3x4IWrotBnR9Vvrr3E8bJfYShMKRaGgdpIoLwNgiGh
J1fjEI3ROe0kdr9LNehvaAISpEUdruZu3IU9yNKEZYzbLGJugzWtF1lJl++3GMFRGK3Lw8SXuFsE
C333kkqF3B5OB2EfgtCjftqn1deKh7UxZz8OVsstkdv3sa6eexgWc0qOt6VC72roN8ODy8SQXrPj
LHqiF4WghK7AVhnMj00xnQff3khLPcPe2FiTu0FcIcGZu1sngzTKkiip4J54ZXOkXPepZlImyfO4
tMh7UfttKCKoSNw8oYp+b9k8iGbD3iz35YLjzjav9cARMfnm6MEJyV9QMwUjJoAgZGH9N3W/S5Sv
ycVKqJRLes/PV3j4ty0zHERJJHlAxW+TyXKwAbNPX63VPQw1jPyo52qPijdlDVvHUq9OwvfswGA8
Wp3BZ8AAieJr6uXSYDgCIKZ7NmCwVjEKPhGcL0LmCE7xV0zh5HIo+ouBLl6sKjzmxxdSeduxotB7
LH98I/voCrhYdlycrYaSbxvV8eYSC7eM/DVz1Bu30l1ihB+SxZhbvtPJuis655jm5KOrdG+i9mLG
ChoOHF6VfXYW/0K3AJZc3IDrqkqvukwusbFFAvpkX160zvdouFe/M79ykDNYkq5FCR0GAMWr4eoN
WNMnovlL8OyXIuFio5X/JKgbA3GP4m71YgNUmu1TRVIdnSOrmxc79Tj/lGc9OQYfSaQ6HFi7wJsB
QsC9we8tl6Q3LR8ROfbBeXbK/NDOjKTzLFwy7vbJqbBniMyi4ck3/8j23ZZlf8nTBaLpyFvf+ncy
at1jj1d3T2zm3rYmsGvkbkT8MNwFPN58NiY7HsLvbf1rsNQEZBc+6KL6QALE8sTWXpsHBmNYWkOA
xB484vc7wO54mn2C+GLcmX8CmX+rjuWvEz3Dh/jF2v4+JyhZPhyQef4JvD/JHL9omb1lBpJn6IV/
QPzwJDoMGlKf4uhgzGe/4dDVo802FT0HwQ9COs1uxKOJIsJ/CF6cqDplkLTCzHunsupCUdxLVfvP
pH4IlU9EFXt80cWSgkDxhruomYm9sTx3+FbnWPydfIGSO786Nc9XOd1ydsiJm+2rxjwaQfgU1+Md
XtGF9ftr1O3yIL7UXnoQGKYy8CFhX2O7Rdq0iu3E52mO2zV9TefGbS91ca51RHO8Xf8nI4oTOv9G
zKnifBiYp3ZKH9wgPAZ1fIAAs4YejwUoir9Kcz/b/AkZ9UxF/NeMvJsI8t/ITi+tK16X19plGe2w
zhRyXFHsiGEA1iF21QR3T97Ob4nmM0RU5aMm/932wTEFuxJSgOLNNX8bChFqjqnTbyF1DhOk/YsH
E0v6u5zTHy83vwcJorvS99As2YRgVZK/A2nmYmELppRK9j1Bq4WPbhwyk3toZ5+4Imnuuwx2cLPE
fGDxcocPviFTCruUe9DU8REIpmd3Kl+nvL8Uk/zsB/+v5bJKjeOXsZHXOGYl7uYnWZUIvMVT2yFI
uX9iyZwrJiKFXVl/dY59N1wqOOJoaee7I8yzQeK7JthHoWrufTP6mWMSnQ3eYbONd736xNy9jRtG
sLR9aqvo7iOkwHNbq8o+mHn7CRfjgrJ1IEqJOXZVmMB2h0o8VHn5KWJyi5pctDd/8FMwSZTJb+0n
TybpsaDKr+3Yn92qfomj106Ft97xaDk0ju1Iwq7x/Qt+2W3fVNd6NlellR9pEGeYcKtz2RCFMWf/
r8fNL/XU3ZtyeGvZMci8bR/Fl6ivTzL9zmCGl6l87Wb9UwjgybRpPgFF3M5V+4ayzOFutfiWB6oQ
Sh4CwG9fSGHz1I+bNzUzBjN+cFSw4pSYjQaYHMOTCwi39zG/CUuNXR2jb+MuxAyf54prtJfEa9aZ
BKbWIAV06UUKpAiT8YN6lqfCpiypzJggM939wOsaeFn8g50XG3rynmyL2GZkA41zMCH0QXVyeUkL
CDNET9XWqoBidWo4vttTdADygDJYek+JiToowgN2tE9WH6vWBbuNBRhWKUVNedFeEB9jyvlcTfAy
dfnfGnj6bVJ8pnnPHo5hrUlfKRIl+Hsp3GA1ko/y/WGlE/uu8CZQoR5DY6S3EjocYYWg/AQjIlgU
3M0Ojkpjq54l9/9IOq/dxpEtin4RgWImX5VzsCxZ9gvRlm3mHItffxfnPg0wQHfbEll1wt5rm6ws
mXxrWIwrrbsx5cDai+JnGbGdxl9QoJ+ED5m78zaK8nVrpAwPRXO2K9xAUe0h9yNVCoyGs9AGhxKJ
Vfgi9utL2TFmKAA6UJVgMwd9w4VZlmifB2tuINw3I+roXLDfaqq6oNUCfaiAeFi0SeOCCxLWukr6
NSvDaVBIVTMmMTlUU1Jjm+TXMkHpWuCRnr+EVXLKDo8mGj8nmUjPWNXHPx8EzkHE6SGzeQmVet57
3VGggWQfwKNdweX3K5a0SrmFFpjN1Hr4NZt2x7aVyS3GcZ4M2+yPk7yAKbnypnfdtoQ4s2AL+D00
3Y2BF9Qn/M304eVGKs3RSdJvbwjXdUF71JZXL9ZoOgzMoH4Vr5lAVTOuNJbkmQaVpU5OaYQtobi0
qn7OG/dhI/encNYfPbEHJrw1s1ZXhCfNnMQVW7346KzhojlEZin6BjXis7EZUSkqMQaq0aNaR3jB
tHk2YJnawVw/9QTo4Zl/uSbdRDdyW7aqyXgqli8wzdEq19PvUFDbkCCzdynkFkXQBSjJZU4QhdXy
yLHFyh1eX4DFaKyAVi7D6lLHCo0L4uaZK2kRVRbsYEq/W7ZwmxxxHk+VBokLT1RMxQFTKOd7LoDj
aPiebNcl7dXVr67wnSUlvFibcbAgxf3ueNkRbN+zt8qLGPAd4O2r4Qa7fGnkkOe/AS6vIFAJn1I3
FrU+33T6E+eT8ZY9H2IdqBwVGTQMn/7I4jnovQ31QeAgweMCuUcOSzHE74le36zC5OIpjV+1rQBv
aMdGuWRtfUSFuQV8vm1DMHaBV/grojaTyqAULuydqqNGSgvegyE2aRUDZeXazWnoMyzUfN/s8Dvq
yxJlFJpSNL/wIEwSSbAUW3PdBYA2QbioLJzrUJYPaGnsHPqmA65NZVNUKVdWROaIqJxz4uoIR8mn
Yjs+VkuF7TzrsJiykxCuJDirPVFBrWu6c8QYmK1Zi0gaLuGlxoIXx5nlzTPdRsAJ572kGXYciHMV
G1ppr4eU4zVKOuxmnIWTqXGmj9muGqyrxmI/RA8BDhHYEsEk57qcQniT+BU570aMVhLlRFsv00Ce
/Kr6Ln3tNZaIZKtUefouUEQXbXPhhfHcEIchq5h5xebFKaq7SWIALnwY5UaKCkD7IDjqC2DQvWfT
35X9L7pqbDpy0cb6w0caBsb5ank3mNsQ8zpmeqEufpkHcpofpaVvwKU9IkGfwXnnLywmJUbZ4+3X
F3qS7RRR7HSkYGld/RiThlaHsEKdxWSUMTUp2s4ecEtQ75HJcEBQ5hRmOLelryHjISIatVcL49bs
7W8zru05BqxoHjTuqVPzc2na701vvDWVPE0SwlKjUq+mM28PTFtrkEljG0EWGMWfY178476GVUtg
M3l49LZAnFF3gG5JF64PnTUvEcPFfXXxh/5RkLaFGYVZTAgI3HPHz7QlfUfGt4irUshhU/tslZRq
5egK+0aJzTRRjZ8ojYy9hed7pbEjAmy1bxt7j5x95obnCJi94DPXEzoWxXO0lR4lxiLTJs0PavNm
3DMlo6WUiLMckV3sySvDpHooUN7RAtPNofRwWWTwXxlMMhIH0q7RjYDbWVmFfkeZrqFFaIBJNUbx
Y4est5pz3g09fFDuymBwbkClFuHA+iQ1+XBphZhiUcebHc2SYywCLcnhFiO7wtMFiqtYSoiOC72X
LiFu2QolKAq9VDlbvvuPHthf+vpx4rrvVIceV3BbaVa2McNovNBFwLKQyG8Ax7QrI2h++7L+Doy6
W3JQ0JMNYkXRpMHgB9pRGeHTtlN+k0b6i0FujVb+scFCaeM03yST4zNQip2bj2jq6bAzkZnr2k8/
w5oqNe4YFjbVCsLmNcvA0lg6JLNEDPNSJC8FaQlxV96xV7qFC0CmH/I3wXVJuRvXDJY1agoWZGI+
NO2j50lWtC1iJSKg89XQ/lNLhEncfdNDrKw1g/fbLNKdbdaHtGqOfUxcSW+w2ch8VNnYdg1KzZk9
yp1SdL8cmnOtrXZFAWQ+RbQRtMpb11fs52ub+xAQHo0qgmi/gOlcO9U2zf/1VfgLbAV8Ee6lxeir
X6CZUpOQTNovsIWEjeXgQmcty7hemTDE0C7aMf9r8BvlKsKioLhXUfdPMD5W6YqLTL1UCSB8NOUE
oXUwWSW3BWEh97xr94jV3yWvEBh/76VE3VoGWUZeEXEyCuab0UDe7Q/ONzjuHWMza5GW5SdN5a70
jIfo2+o4kNsyTRtLTZh0HsvKbJcufRMJjzF8VbYsQPpU1f/LO47wNs+vhckW2oiSOUNoaI/NlJXr
fXaK8gxIdjNI5S019Yhu7q2C77AYrH2Umaw1lZXejj9M1OoFCld4fHW58mrgK5E8ZHp0q8AmzuvW
PUg6J8rtTWNMc5IEQ7qQuzFuxgUGaExSbb2q7P6o1V+xryGO0dVrMshXo1JEh+Oy8m5hGU3JchmB
CbIFtovlwydGcRnohcrekkyYqLp0YUAYon63umkQ24mX3foEmEAsqu2cZ8lmWB++SyW8mAYx6ar7
0HxEj/5NC71HxmrQGMOHLNz3dmzRhscN+/7honj5lb3XmjnuEkYXm+a7Fz4qO7kaef0wUrTqyR9G
p1eowhS0U5aTMRMZ79bjjK17Uk8MdnNBw6Xp+Rd4gjGnvgn+1/J3RRXBEVET7JHej5r+FgIyct5H
AW4CDvo0WWUy+iZ6dGUp0ROHvw06xEEfUXxaLRIKcl2avkNyVYkHiq8LtLkJTAPbPyxV1NI241/3
IiQpXXXhu3zb7TNUGHTjqf5ASf7OWnEtBHp6zf2pUaqipxmOuQbg0PDOSao9O54+WEg4WcOVDV9T
jfCMFjkInSpqf0bEtgBQpPjFOgzOeWCL6LI5lkbFLCj7J7Kv1OHa8tEDoJSndQF9tChZZJfJX+qL
VdLFCAlxvc2j+lKjQN/4BbNhyz0Pjvfm+KSAasVkZq8/e9XcplnaYXFAyWvW6aHv9V3CzTnDJXHX
FY6yET9UWGb3QmQv5DMPU14Z0W88e9ghurOXfQ5cSS//wn4Sy7uvLBHfkCi/axBYlmyf0mEOKXqe
Se6NO2mV95Ipbx/5X0PjXQ0FjFwRIE4wOp/GJHhRd+5IcUPs824X7TffD5Othpi4kE7aA12MgC+e
wZvnfE9XqgMeruxVgoCkhbqsOajj1gjCP7+yCGbT/UfdbUG2r0O1BkXO7I/PElsyldUy18RfUMir
VmLV4oyxF/pHQarabNBR6o2msdE9UjaHb1uj9teTVRB5/xzX+2D2vGuJBDVbGLouZ6MqxJPJbzbL
LXE0CIiTUv0xh4YquHsMVrusidP0xdmJ9LMlvC1BYnZTHUlNeY7anggXBvKOwf4oND+6jBt+qO6Q
0eakIR2SGGSM+tTwkOosNELAgKqdbYRjvXJkt7omv7OmPHjwt6iR0SdaDBScvzptiHSI/wx7a1GY
OYN9HsPmavcLqxg2SmAfkrDbRqbYClM/Tz9cKU5q5azSXNtisb3EhrtLYYA3XvKhjT3B8X18kQPG
CSWMlqZBk6d2YTtHrvEAchTN3weOCCqWndYav0Y4Hmq7etmdu1VT99pSSoJ4eFels6vM9KA6OaWN
jGkxkO6NBB/M2nqKqufW07jqqYdPIdEqAdsEk64Ri18CHKlK5/lP72BqiFWeSz0F9I+f8pYznfc+
RcyRZHsxbZas7yGazpLcTXLckQYU6C2mgZoVoxOPww4cdrfmvDu1Vspnza7R6/BSOco7DFJgHyRu
LKta4ZWU+kxnbeFOuc+4TjAe/dQVSakNoI7KN/eu8iSlOaE5n2y1HquB/AKTD2Fxk4LqMf8cAMi9
aNdk1v2TScBKTDRopSidfCzgnqN/FYIjV3XDHz2wsS65ISC0YZ97/b2u1X00sljP3FlncIYx82xB
aZOBdjYD+Wc67Kq8gV8nPdmB+GQmcjH6GNdvdVR01tSDd694PMYqeAJChuFUe0cf+QHOPo5iCaPM
ecQRdAFrwr/1g/0dWaa/txtsvHWY4SXlVsd/PlPTm2Hnz8pnAjA6jjXLy/7nRYeTsxFQ3gtv/KV8
PTo9ASr//T5+cndrXt7YAjGshsDoZUumF9/ZZgg+UlLEFoXNPChNxQ7nbk63ziR4qjsTTyPDo4Ky
ZBChFpak2HJ9b6xSucbC+LOGD3cSs6HK4mAB+RDYCGzgRBDUKv4VrAOAM/KOM8GbS6YY7PrWetvd
Brd8hrVZoGQiW8gSAxm08bn1iCIesInGtHuE9n55ijZLu3Rl2xqD1TCXa9zdwJ4on12W79MEXSqU
+RopJTmk605j6jSeekcSQdW33apLm0tDDWB45SHVUBuBmCFmk9JLT8n3ijnDCBR/iIE9s1Xaxzwe
Ti5GFaE8e6cveaMmNYHZnRRGaOPo3xVswDjbxj9NVU91QQPLGKlHS0NFqiMHAf2o1AFuo5QdszbJ
4YjUSgf7UmcNVo1pHlGQwxza3oc0h5vX07WhovrqaNFVG0cc00QYtt43i/lZpfkfI/LaWVcfVHu4
2xhVZ8S9NnOhBGejsR7T+z+AT8UqzdxE2FAi/Sb7Zi00H9VSJcMnxFRZOh9qdqoJPp5bLcarFgUe
LsYAudYUIzBGDuGp7EPr+ABcFjwjsuVoCKbQPuDScbXRe5weXkD7U7+03oiWUYylg/JwDkHY5KPW
9+6YbQgAxuxGitU4YjCFpTiDbvIlI4tt+UC/46nqh4IaSHJgpxaTAbKOaZ6QE+Q5o2pKS6l2JKYW
jB+nF4uUBt84Zjl/sxt99C7jUQmsbeaW4ynR9E2Pj6bj260F5ZPQQDjw1uVk6KTFPTepDlqMQIjm
u01Z8SimQ4ZyWhELO9Xe3Jo4wpCtK2k/9bw1NUaEfbhuC+UD993GIM27ssq/yFX/Gh7WwokemWo9
5bTeZTKFgY8cvE69G2b9JqN1MISnykfVbBd31U2+3OPYaG+4vV8gaNjr99Vc2O7d1jGWtSV1ctiA
GRiTH+EWRDPRWkOYPbOeeOvQhArZnpigXsC/Itwh4nZS44FZt36bLv1iGLk14mGvGrS6rkNgtW7+
GUX2DXsNz7L/Ll3rEdOf9YrzanLqwNFh8OhyJ1BPAEhV3uycLfQQXDX9LbI9UjPRgszSFgO9mu1R
+3E1GqtsQOhqqNmHmXnfrZutfHdn+f5n4NtHqfGRD1B3UDdFJ8NmrJgQc0LONTx72AOqSZxTFXYo
CYCEhATbmCbLGXEfmxBnFlQpUwaLIBlZKV36gOtG6aPvOm4XTgv/aeB2m9kxpnembuglGLaArz2C
er4Xrfuq25ZuU3w6KbIKF4ldk5VnHYArExDnK1H7g10Zryg0PoSVHUJct7aNFnWc5t9WzusioTWO
LTFPecWKpneXVeu8Kln/8POvU7Bl6DZbufaL9M/Rnb9M61ZRU7TMfQmns0r2wTnoBvx6HwNAmyBb
WkP45SgpZ1JNTkOu6ldCnb+qkaeeEGJi2GnX1AhfSl/gjPWybZRAfSstPF8eOwGmWfWsUFMSBXGf
8YfqonrJWrxVvXZP1V8jDw553JyTovsxaQAWqVX/jHm8NViLTytQry6/6KYJxcFWMMtuYFzQRNkt
dPcK+PWkE0ycK/EXjJH09mVZ8ZNRT5SiqCZcY4apkNQhfiLYUdcs0b68Uszht/8LadoEXNzCmYLu
pql3FWGBtiz1SP5euHQkZpW6vRWGd8KSdUW9rUFcTg/VoK9wu8xFAJ62Z4i6BDbzlmn2n+E0NzwO
29Aw3/nHv9kX0lcaYtGiA9GRwGqBPmf+Ro71IBQ+mheU0m0WmmdW89nM7Ix/Moq/CNUK/BOKLay1
ZXMLZHhOlQ4iqs7iIhw24cGSjOX0HNFCWvc/bl2fSmGve2g1M7PlhOThDPmRpe/9YeWR4z9NnQY4
JRknBq9EIJ8MT+RcNiW5aso283VuyGT8syLvUU5Ww6j8QG/El2vpn65xa00gpZZK1BGHNXYU66e8
Icb555FOivoMnUbvyW1J4gMTunKcZC8FJadLUa81f0k7foSoy/pWHvROJRNWLeXcrBN8xnwZrWc/
UXdBbSSXKXx3r8nIECUse1aIgIEX5JvLaU2kKh8+G/B5EDbxRpusK3GOlkhrWNJ5HhycoS3PTsbB
Rx1AKE+RH+y4erZq+nDyYQMfR4kPaWwNMAPEM24nXQrt9AKliouGkHhbr9hFEZjQQeV4yKBJzVPT
+cUAm5vGX03+NTc1H3mUsFOgfKlHF0wWroqeWG1U0Ti1o00wMLa2hE0QCQGRZP3gX5CIPn2UE4qf
fiVZfYQXigzT7aFEtsQVkbMHtzviyQBXbzFH5TatXHRWgA/Zv/oZ7SlURCZsjIGNhDDvAOknd6lc
RVzIXRujW2FYNI985UmM9rXSs2FJrh093bTU2qm19kYNB1Gr51f0NQILwivm4KeD8W85BAhRWroF
qO/2YjLF1OyLFpGekZH2phqFR2ql9qO3wUXBtsznb63aOtgzHob2X3XPZjT2tng2loI5svbsmTlc
/YHDH2HvkkBSis2K+BGG/JkBQ6d18qfqFjspqJJ6A7CC5qivcTRALwVvGUlqSu1eByNmFDK4CvG1
6o8XFzcnaq25H9k/jgaryopMzmM3gfHjv9et94kBde/YhHONiTdTVYvI4VzBgpjzeAQsiMzCaIg1
IlXO2qgpM+kuTo4CoDfdL4V2NFhfaFDFgjVAaRyiSPQI0yMin+yWSNRUnhu7QU5SpN+9SbhOIsJV
mdDXA0SmMuh8Gqb6xMeRAir1OP84Fzhq4P2VsND7DICLrd0yQhqXlUiOI9sPpAMdjuAou+tWESEG
KP8wq58cjN0zNKtfVq9flSg8OoI5VWTiirKF8tVbxl8HrrY2AqTEKXv1kH0cnzW1l0Bh1aDnlAw1
62lSays1DfMothqa5ZleQ3CPc+Xqx95e7ciR9DEFpQPVU0hiDlnv0TtjZ8QpUKtG62MUUOUL/QuG
wXdTBVeoA+9CDe/smhr8veHLz0jOlD7nvrwxmVNnGPqcuZMqt9En/kfUWCn66j6YCVpSGaLicn4H
7vgqRaIoM4/3rkoReVjqIrO5DtGbvvXO1jTqZZixt9Rdlt5FoRJKo16FgVcy7i4WN8KMQUw0K+ur
GJglVgyS53qdHAuK4qIZQTAUGZgBnGorvFZwviYqWe8ZfGoDb4HC/FYZmPVkbLXYa7BNgNI9r0t0
dl7tn31W1Bx1IbOCynzk3I6iic8eSx2ropAwRrqPzoQPRF71Soa2tsgFY1aeYO6G6FsZ8lfs9D/p
0Ean6JQw3iQ7tFTuFrD5WYhE+h8Iajj++bKyjfYhNKkwdgZa7YI9sI1sXHs85kqPuKj1jc1gOTvH
r8Uus1DyFE6/52zcVnWJ1Cz+aEb6Z3jd9rtBMM484w6Ah5teI20gu04aN5VWd9kNmr40BOp0P2EG
ECg+cLAgcpZ6EsYIYIx4T22J7VtU5XJkpOa5eHMMFqZrJuTKwkIWQ8vUrBrLapaqzpykmhjVXhPH
ywTx7KrJ2QqQy5TOcQNzVtX2FaETaYci7Fccz/YcAj0g8Qlsp4j2wx3ZzBOSsyqQYW8LgoKxf0bf
elDsh4ziPEBusqo1Z3xXUiPdKNnJG8n4EBq1U20Rj1U6nEOFJdajVa4Ni5FPbP+IMd0nKiCSuCSM
fmzqkG0DSQs5gq5tEz0CNiUwguC4E4RMYtxvYE5xZhdnbNUDk1HMfw0mHzG9uVnIPz0YWz8PQM2q
b9D4iqXu6M9OMVZORx3njljEsYF1izJhTxEGAddUEt3zsXix1Uy3uu49EP+AN6dBMZ5qSXUX1tW5
7UMAcsEtDNj4JKH/lboXD/gfUmYs43pcc6qHWyvEhkdXNEsDYxtbPm8FqZVziMC3EFqAPuo7jDwf
pfC/Ks3el5PiupqkAXXlbSSRbzhG+pU9JBBToEktAoq8hV0lhIG5G405ZY/djZurNBYav2E17nTk
SMEr1bQj6n+DDeX4wSN/Kena1XJAl6pgSWVQXWlEGdKOqa0/MM5QWfZk4ASC4BlIsAQM+caFOqCV
SWW5KEuqgnBgjNX/OYBnolqhCwEKOtrU5lDiGBigoCbwUPtVCuCHDbvMWdDJQyiMnTMyWVYihagS
/BKN7n6ids1mdseIMTZ5uaXmPZNO8W55rzfzTidtWlc4ocOe3OiqZQ0ThFx5y0ZzDr1FSWZU6S4x
dOYwProAK3/DxPZlUucbI7arsECzZcffeWyyynRgrsOuQL19r1zlbVr1hZl6FsijVHAKHRvEshlX
pk94MWjba+aBUNHcgz85xm0/+WI2mrEsaxkEl3SB32UKFgJT9tw/IWP1tij6hlF8JnrEZkXvXzF2
0tHNN17onEq9d/dhANY8z9XJAN8wMyBsSmn0L2lyQckU6IcnWKqHxhre2LbTNKpPf4k659vIdJaJ
JEOlocKkOeW865U0W4Zd+W/0J9+zAADuUqjk9NoS8y+WNjiJY4YElir7iWGT2AgfwlPsgMWqjNPo
c1sHxrhmkIk1ChAV64H2gNt0cTVKPyWWpI3nORm7884qfquWNYQzMFeunfhb9Ul3jOwPbCTFKlCy
i+z9A98ZFViDtiocS7LJxp7ifjA/p6Evt922jbAgpvz8MOk32biDc2gv4aj+uoX7Vtf2Sc+m77s0
zrAsJH14fZFEOroUSTkhuni7OalACMw0lFaB2/4znoR03rG/cdM7HGCqG3yGA14WzzN/4hZhrUWg
8Y04oWw7EppH7Zn+aLqxNDBJzL3BeAv4nGXQXuyQIPXQqve6CmCJr5lpRhBjo73WKnNSJt7jdhy0
N9E5S8JuNqVafDudBfhRSY+j+sO0nuoCx9giIrqiL0Ku7eDujO6K3fEj6eqXGVNRgf3CnGFtmlA8
ErT3C5GlZxJSEErXuQqNAuKQk0qVk1wcCGNL3M0QsqEHAcCBXYsZU847Ssdb6cZ/VabdQofAAFKF
fhLfWeQDHSFuG9g+NFVGsrbJbGPrCOtPDYZPnrnHQKyZ3rAjJCcLhkEEsR7BN2wrtmVw+iRgBO1f
0xPdpnw6ZUvkQQBbsUX9H2nlugRdZiTFRg/6ZzwkKLlUYDVzU7i/rlM87boGTcZN0MVvPvt3muUb
sc7c7b5xEP6wpsuKEQPictPF8DESkuZMEtNedZmJeZBQu0+vXEglex9rfjavWKZR+e3J5Bo72i5A
ChgFGlma2DVsjXRCI6ze24Jt1n9uw7Jrl1ru33teX9PpkD/CWBu/VF/9cCP3qBuMyXVr8tErL9Bl
04CSFIHeeq8CyvyxFTdPSR+0zT8taiJy67R3Xgo+KtmYy2LwLnHyq0a4N+PJTexY3DuIsCEwr7Ix
+/H/S0gTKLCwy1KJEEKH2bJ8yD5d4OoNGDf57xRlGBkQcY4dpdnkzB8TMVPigDNCtQ+Zkh/6yDzW
XQNFo/k2xkMF9sOP6z/UBMW6zBkI4FoB8uZwH5G+uvD1hhFXTmWt8fKB1tySxR0t/WI8qzwrZm/2
K9rIbWBJCDOTi9PG8sMRC4Jy6Nb9gM41EoayLJV+nYfESRlxeRyh+LqR/NYlbZ8G6wtLhfuDKgtB
OSNuVDygCe3gJ0hNeBrKqVX7iq4o+oFBxZmsjXtV1q8yICxPiav9UEl76+pvseLiDHLfktr4l5R9
sOzAJKtGsip9AgkKCvQaBc6MUoNMI7A4QSkHZOT9Ds7AD+bDnZJ4UKcCaEhp9+UYBGtHllw6ujqH
n0uHlQXHSDjmrGwvY6aONOrtORq6f0Mi64PXlZfMj/NFUgZrv8/ZGJEKyCCRwAmSpvPJYdpMQ7N+
STQ1E33D1Ze2tipTooX4XR5qjtDHGDDABjfXc16Wnh3gI12MBLtZU3i02PU6ZcYy50+QYuQ6D09l
o0N4DLlkc8/UoqUm/wtI5HTv5EfTxUCjYmfvs5bY5b22Stw6XHeVfNVxcyMPHOdHx9gbHWrEoONl
i4jvPpiSsik0Z1HKvNRgHR/mTO/ShrmmWaCZ8M0OHSfqG+meRnAO86gQb3C+albXRrZU6aJNkz5J
f+bT6MBMIO0lBv+jaCSo8GzK1VHOvl6MCy8dGap5A5s6RiaRy9yq799Hs9qQMtktfNqLrYhJka5x
ehcwlwLxyJPyV+Kkkkl4YX9bWChENMMEqjRuOxfhCXa6zNLCeWVPbbH0yFe3Vr5gnxwNOvVc5j+C
vH4rmgTG3OAjqPKuUV/9q1IwZ2Nh/rV6NhNpzxc8qkyVq1fiJj9950y68GBbQjlCBHUxPR4M1Bpk
RvjN3oNyUFVHi9jequA8NSly55btfqIzXQL1YRbM6JwygHMzYhKpO+O4ceuzchj9NngWylvkDw8T
8hSbQ3cpSkxThkbmJPX9Yh5LL1t4Ea6TuuFFdCv3kHQD/7xv7VHr4T+1DwGlKNJEGLVe69GqVv65
MM03G2oBnYv4I4QFmeR48jm/DRxYrKqVl+bzRuF7ZYtjFd8QHdKlazndbGOWxbmK0wq6k9ouTbyl
QZh8NVF3VKCLLPBhsprThwO/Ws94rUc9w9ifmvoiVbCCMib2MNG9E/lbHDrcsUmF0Yxe7FFb6q/a
FOcgVPS90OuRGYYP7NAlKZ5+o0s90FxBhaE+eRbWJw/7BXRKO+3PV3QrdO79lBd7sxn9zv6fEycg
g2aNZHPtLNg43QeG91N7ps0zXA2Riu8VWQf60ILOxOVDbCu8TAOXiSr2sWAcnA0p4CHUWm7t8N13
zpyUH3fVRXRZDbkhdrTXauBqOeaEjRstR0PqS7esH3kwwIv4aEyZbdIAgWvf2pvGJ5JTiuJRujm2
6B5ResS30OlFuozRD6/MAWgAw++hZ+SuQGeaV+gVZp3ot9bos4lXTyzX5YJJ21oJmeD0TC2Eoi97
v8wWSmlc6TTuTeg2K7Ipc8y0J9XC+lsn7+Dtx5mReRcmdX9pTrxSKg8NWaOSzEemBxsDlccssdyn
3mugZ6s9P/U/pvgTCZbZQx+yBuqyhtxXsNx9wYmZGArK3xQCQme+TIdeZNCSiwwBFwjW9I26azSC
a2xbtxF8uTg2GSApxqWU3AjUeUhPoujTqch0JkMUiZVLXCozfS0/qfhjFzIp/gU2b1Nbdf08z4Ga
DTIlrllBrVPQXikaACXvLyD4V8UquYzgAy7CDphl4VsTmNKaa8xrRZvy41hs34Ke1DqGv4poEINK
l6mYRuZhyG5eMLgG69/RKKQBwxcHv1Aev4cpTaBpyN+GWOd5zBajByezqFPE7kUSvyW2S+Yo+kFJ
ENFaojGD2tvQZUHeVKN2qmK55WJDX7VIseeaXpFnNK3WUL18agNhtSzROELEMmNlSZ50jJDqpEL2
wMjOZ281LMlSzOE1kkS/ck510F4JMk6xptmIDCQ65qB911Bu1xy6c+hyglVldaUr/xya8FeX2KMQ
tBYa9Ys0U6RJ5bhuQmecJam+Bnqs3d1FgYYDobMQ0FloAMqQb4s47LdcZmeNzeG73+ItyWPktTX6
iGXQWe7ODCKJlLm+2OTSpKMuHpaiN2xLYVnHQQt7UiruDQbN26Bp1Q6KObY5IpUYOY+fwUDgUMni
fGra4p1rIDmzW/ZrtG0DxNEaVWMBiXmGS+GFkOnoNoTnxjmxvmHvMZSnhBA8knIS91oWwYMm88Z5
0yHcAuFP+OsYMG7OfcZ4upNvaqV5z6gk1U7cNUjVc6IByYaqqluCpciG3z8bBY+OjQDXl/6BSQV9
RBu3y7EcthxBLu6T8Y2ub+43xSuoYn/FVWkuBU/nzEa1g8CE9e2uC3fsF7KNg3Se5gmujqDoU409
2lU4bk4GcJmdMSzFN/AS/kLRM3zzGX+l2h47pRJbr6Gihti1L9zOuzREbGuqDsgj6DaI7TcIB1wq
sOIhFPPS2N2hdFo0B4z3/Vo9FW18NW0UlQOdb5vHyXxs81+789+rXL+x0Fv6duTOu7T+VNtPtx9e
wDfIREvqSw+OCIcsmXuJwnI5KpC6UbiFZFrHP20D486HjiQya0YmHjjELN9YnfUvIWv7EDvxb6YY
ywwQ+SzitqG06bcgtwsemaiwHzLMv9B3MpZnT2smICLropf7zrb3PZphPep3CYQRVL9I4yzDRyTr
7U2rQKE5guSeYtSlgrDRr7IrPcIBcV7Rles8ulZWFiL7FTvFmIACTAunEQ0qZOc7d+lvgojcuZCR
rmWZr8wmO7frydKUoBVUCyMy6dHfhQlEQMTvpERGFKxcCphDV0HX4WWbuP/SXnlGzXN17pLuOfjd
3glUdAjI95S+uXdJ86hF8NkTuZEKBUNMqG9Jl9SWhEvqTQw6BhXtnLHBP03oEIgYMJqVbgJfcy5K
BcQ/JK3M92vCGoJineWcI6Wjv2kTi7BLaj6MQAF/qU3xAwz6Bq75pYI0E86uzTqbOdoyhcAv8mbp
mAo7XZ3QRqsKPvQfCKyMDAm64mAjfzml9SmilhEQEYW6pd5sg6M29Fls8MSNJhqigkwvglxY/jX4
LiT99dInyAnX+f+YO7PmxpEuPf8Vh+/xGVsCyIjxXIibSIoUqY2SbhCSSsK+JXb8+nlQ4xl/pS5X
h8c3jujo7qhWiyQIZOY5532fl97Q9AzoxMVoRXCaZdRb6MprsrDmUGk/vc49DFE6vv8o6cuLTJ5w
y20Lp7mxMq9fUmAbG0d6X4bU7sGzoAcImO0BYQ3Q9WH47rmXUMi7A9Zl8xJYVr1sos2kswtzAhpW
CH2i6zb28Z5xSsTwywwWn8VCZdGTF7qPzlmi8h5GYSwnP9wbhbFvjWaniakDqqxvuG2rpYNBBdBd
S7qcaxGrEH+UAVnpuW69Mi3I7tI28ra1IWltqDo++0OdXacim9ZOprOMa517wAF84wCCPHRkDK5G
1pYFK+qB5PHgbNE5By1AJKj0LAgylbvJpXYbOXNUdZK8J5ggj8lQJJcandY4Tc5Oa42PMo6Nc1sz
8Uk6XWxin5Gcbytn1UqMgbIqnjWQUdfEfSRHaNDdDbA0KBeQ7crQLe6RqPZL+I1IT7wJ3RPH36UO
YXgjG2dDI9ZA+6koR3HHXzFNs9ZhbwKOyyIOlmLc6um4da0JHGtvaBiWNe3gpjeB29jnbvTRuM7S
Dk1GxTqNOxfZDu73SI1PWhjZO7S9JcpU0T6Rbi0i92PILHvN9nGPZoXna4qyA17Z49DUJJKrSJwF
jfDSEJcUmes+xNDS0AHTFdQT/qA+G+qZqLbtULb4NvXJXiWYJhYp2LonrIO4YRpHkb1G5LaOKgr2
vuKs0EfXWUv3NM+GYGU16BWmMgOaUpvWY5mH1zIVR8YR2Z75GoO7Yf5XhddtXRtudyxGRP5ebJOx
55u72hePY193T3E1FWjyuPWk32YPOscTSWL1TR9M7cbi8efs6gAf7ABjLS225JXOBJTozz6+jZT2
IxLNuR98Dvd1Uz5CnSWHEWksAbY1ksxkqq+bIq93Yw5Is6jM8RX4/yrJO/HUh/oNHSt8mnmKlKrr
HnoeSVz7vcdx2Rx3gwNXbSjjleIgsAwrcGmyspBH9/6NNppopPFApobTAsw0HqRVhY8uuh5DBtYj
Ad0nLxk/y6k2IeGztroliphAuWKVNpTI2KVGsucHOqxE0aPZD16I+CCwvWnjWSHHo9IaNTEiZXu0
mvF9YImL7Rfm+h2jmdh+VCn2Ret5onX90uQeLAnFfMHU0pdA+vdOWY7PRY3upCE9k5zAK63rQcq1
5SP6UXef9DjWDRcKVtcgv+2wbLfF6D2gTE6fXaOQtwHP1JxWR2OwwWZhUUkgMdPW9NQV9N6037UN
uc6Fpu5QBrGlIHncRfEw7GyOYHyCaVqPdllfG37S3SC+2EStZ91Yo733JHqmkt3pTFPQRj5Rn4yk
C6EEx/mpbzSkGXUaPzvqUuY0PqqBKJH5b9WE6kOn1Yw6atyLScaPjgvSvsn3Ho+BlsAKLuO+vjDu
muPRA2ertdNwr8o5CQgFVDCi+Ee3n31Qjy2SeMpfjSnPVyjTUL6g9C+7zrsbJt5w6xgXvdcxVY5d
tuO0mO9qO8E4QmreWqt0tdEkM4p0jAvQDtl7jKDqtoOflnv59MYEZFj23Kgr3ysE2c2kdMA5KZ+F
kTGNN8qKqAznkM+dYoZNapeOLBFdCY/ZzUhmSvvxee6U4eBYt25X7zvbfa3LxvihZ9UKNyociTbD
JtZOj9aEGR01AGmrgNyHcUe0IlNHMbB1WNh7Nc9B5a3tuxr3Z4bgWnNbmMogNlyrSb9CM70jAid8
qyWKOzdthlMw8VSoYoKO48F9sXxMAyOZDmug108RgMpDOyn3btTcjXA9js7m0G5MH6+xqGbfXWj4
4Y3pJA0Ccf+rskx5W2lNvkkmnpV+IuIR8OXFzGlciNg/2L6w75u2ZmpH0/2D2xe7Jyoc3Jkns0Bm
buH+5MQUxXtXZPRm2zZlmVZwirFeymrQFkbP1Kwae21Vwi3detqud+4ifzI/hD0hDjIYpGhug5AV
QuTKNcZN1xTdfRiepw7vYGzr7r6h0yvr4ejrhX6fTfcJRO5H3FzRI9iyvjtrFfLZgBPluunlDyis
+mrybA7KVW0cjKx7pqs274QBE8/Yovw1dHKcneYYMhU6h0o5RxSsSzG6+klYU3C0in5BDH0EvQ1v
6MbK9TczetOdsILZY9/WobzrbVZeoZfmDTJ6Y6lHlQeSiXda+F6I9JpQlMKKurWXRsylyItneBUv
NPykcFf8KzNsqw3RAkRcIz9sMwy1gkKXAei1F4Q3o66jCtSVsdRowC6sEu7AmEXsiA17s1G591HA
gI8sGdAP7HROuOYzMoP2ErEUGO2dtM6WfZZMW8ZLZ013ODV4Bn6aZqmTR4k0ZZw2TjvtYa6SlWMt
fka6/V8FQR6iDwXH+Kv5l19iHf/1X/455PFfH4qMv/74I//HX/TL7/3/JC5SOgbhdf/j56cMPovl
W/P23z7zBtvQ8S37/J///f4t508W/LGK8rdfsiL//X/9j6xI7x8W3x66KkcKyzDJoPyPqEjrH/RX
bSF1G8ipbgjCEf8zKlL8g16UbkjbE7ZrOZb1v6MiTfkPy/ZMS5KJ63hIOIz/t6hIw/V03bBsHRmT
aTrf0hClU0ZT2UfZMhZlA3vGWvg+gnEDRWk2kRVFAERdAg9xaw6qMc3/aHLfR63imvzn1ftdVCTB
mL9GRc7vQ7pi/mi6QyvjW3SgVTkAc1siCkSAYQ65Bv1+MFX4eIIWjTErNgdpnyC76tZD8S66h795
B39JUOQdcK3R8VqObenGtyvhBRZtsKBJl3kxIuAyWAmAjlD5qQcaPSCtNCTxemMv6HesqiE2/v1h
4zHhBvrNJSA19PsVgKRMHWxRSptI7L5dgbbn6Gx20MEHxqYWaGXOzPd+JD9LrfgQWYWLPr78+UNz
+317TenyUU3d0bkNEa59e00tVX0zUb15lvOqJxio4CO9JpP6+vPrzEGfvwSBGlIKV5qCAtWzeMVf
X0fUQgdwNjFCMBtK4mGdxM0Dht5Nl0Xh3+RQGjwcv76YqRuOhZnC0i1AbfLbh6pQaPuVoq3cy24H
mRRwSnTBRb5OuleIEIRKOw6yDE5u3gPEXOjCx6Glmv/zRzb/ckfzNqT0DA8KrbQt91sYptEJMiYE
6cC6JgMYNe5z77rruCvNFRUAaLaJOynNARc2zlVVOLtMuaehHW5rHRlhMB8swmhfjMkm16x7V9Mx
p3ioPtxrmbt/Ex/6l/vA1E3ddkzyaelGCvPbvU+7G1EY6mFGPPMNLuSnT4Nan4r7P1+U370OiyBU
BdNlYDUn5/5zQKg/ApDqhEY+D632q6RBCosGgk6CC9flzy9l/Ob627ZusXpy3xny+/UPAhIOjDQr
ORBpm0glS+MHVeohQddD24a05+s4CC662RzaTv3NYvKXZ5mryaJuWlxP/Pz6t88JrmTC8ZKXyxHt
DcUDfoU9lY2I2we3xUnj1c75zx+X6/fX294x6Cw4897ATff9NdGg0aJJkZoQvlY2aLIT0r4MTNmb
NoSxZ5TRdtB2VSPPQT8SbZSbgOH8a7dptpOAw+qyBTCD1KAX+O81GjfMobBnNTe/AWWHfqN4GisQ
7WbelGsnjOqFG2LjM4YbTxnPjcKnVHDM62rKvaQwL3yx12nm3Wh9e+MUDpyiiKcsBlxAr698IrCG
+J+A2AwcTimIBIx7vUmEUwWA3pn5+9HY9ODV1CFgMn+DumnlqOa6GHH5CMtLtpOvre2ckNRZbO7b
w5bBo72c4O77WXrIZNASCxkQPub05iLE6Q2uYYVKDYevFvEmav4Y+5HcdHomMa40qCT8vlwDGEEF
QxOzL5ZKQXyJiLar8+WQpOMqqDPM6iQwjmjhPb1iDDxSfZYNh0YTejWpGcVy0ukT+G4MD268EWZO
Rkz/mP40xY0fOglTXdA+EKMFxEqDRuzY6Farfm9OJCfW9FuuWpgtgBdxNbjiLW7UA5YkDvTujgQr
0Fw/qMlgaqHbNOKeQVLzoLSf/Aj1FOX+Q6hznjc1eHwk1DgoZkZokVcOkCtKI4dYJ6C7FZR806Bt
h17OlcWTKpH019OxRSYc0s9e571/p4Z4l+rZbQQmMMsBE/UWmgMP0TciAD9eo/Ans826dgQjEHuo
BxwY1ZfwClhhTbTu56AjogIuMNM2yvJunGokqtO/dVptE2PWppZ3twZyyytScF6cWq4NVId17VTX
ThYcha0zOJbNskMJsY1LhhF5Xh7ITQfzm93ZBqSkcQS62h77gpGo4WFk0SvSyAL7HZgD9rGYliWD
wFrTPZhuOs7+dldVIRWs8yIn+6SVJ9m/Mb9vrqwMY+gw5Vj7jDXN/yug4czYPObK+S4ie2LtOSbo
DHksvYw5AKlI66ZUC7M3DiQjbNDSLujd3vI5W53BpLadMBYQAXubuXLjqXzrGTyeTSQeyvKc2wNi
JwIwmXujjM7Jha41+choqGTIo9H0prsji2pAptKYdEwdsXJyeo2dNB6zwjimuMcIwVSvbTuDUwhR
wMy8MOvwohzvvayrh3mV6YdZDxafuioxmU/xU64FOD9gRDeiXQE/wd8cH/2MicYHSvRJTzzEqTDM
NvPoa+iNPX4MsVeU5bEv1uMAfkWPHXBxzAdjQTlqINko3PG5L6KnoubwhGvrkqvoAm7kBGDKvnIA
tPV/s2cZv9lMmC5zw3lsro6Q39LFE0/TkRFSl5e2c0oQcFdh+d57CzBsh1waF6+KL+6sKZm/nEHz
HxQiTB6sNS7UB8Dif7MC/+7tmJ5kXxM8RJynft3bcPeOsTCRGvsSg7wR8pyhhm4WhVv+zSvNv+mX
0xTnNW59YUlHMJJ3vq30ptMgx7FJwvQyfNmYOwgDGuTnnzeU32xhlCDCmOsClxPi/HH/Kcu7Naws
SfyuWHZpdAnIFrYq/zayyDSHSuWXm6Q0r/8rr0jFw/XTOS5+OzCpyCKWvWjhE7t3OiIUZ5Bn2+1v
y8F9goX52YE3+C+8okH55QrhcWSco+L/6TPy6YHEeHxGE0NCwRNfVvqm0dHUqNi8w1Je45qZbv78
or87mDB7NSVfIBuS+T0lHXlcPGmhQa50j4g7wR8Q9OVjxoCmBTzGlsg8KNhhvn8IC+cYZcnfFBrz
+ffb7eMi1nN0Ep8d9y/frGRzSNDNlEtFROvV6NS7GHe67Lu9Rttxmfre33yxv3kyXJOj8FyxUh1/
P5A7SOB112C1CHKmRha9jzXagoeIg/r2z9f2N6/kCZ2+ML/PtOX3JcFskYTQrisxqQ63ZjzeJuTc
EdCHdfXPL2T8pVo00UPxoRxejyXInv/7P906biWCAj803qGM9L4WqQ3ZrECDHzmvrDCxXLszJmOk
uRZhxv/zi//m0Zz7AoY9L3wWdfOvr23SBMcY4tBjrMy7yHqgnL2GtrTzhugr80dkl0ly/PNL2t7P
+vOX20bQr/a4byxBm0D/viDAnWbsmuvjklTBezUnHAR0Mac588Am/KAhBMHQSUOo4Hc5xCMkgpyE
dE5MEHN2QomYqSVMQdmkKrTEK6AGxE4adA9mTq94BPrRGZm1z8iQWZILhMYzE2f1PKYGM1WjK9ZJ
0YWMss23uNdvE11erDnrgS3VJOpEnaIjU1wJFEB79QiHGGPrIHtCnqJrFZTXuQtBUE6gCkr0zTI6
ijllImQ4vLAJnsjmBIpozqLQigGZFukU1pxT0RBYYRBcwfasndP0o76t5lSLYs63qEkxS2GAE2j8
4lJnXu3Rz8O7nHMx7DkhIyQqI59Nwu6cnhERo5ETp+HOuRqhNyALqNmjLGaweXpSRHBgjXxzLHvT
lLRq3TmlwyeuQxQAm4r+aMwxHnOeh1WT6DQnfLShjnoQfO3QeuuQEBC9p/tewzWPZfDZ9QWxakF+
TirOMXmXbx3Z/CjHaav8d3JAbqTRJwuRR2/ojNONgXd2T1gs/Hpt0g5mVGKsCNBQuCr6mPlrDaGp
X8DicbbdDTH6L3YpiXthrB4yT4dIi+wH61lgbirZ5/tWtp+Uv9bcTFfXsA6sQ12Tjpb3hn1yOgJK
VdfVdyln0rru9EU/+tm9bs+/yCA6KIyGYW3Jtj+UmlVf94400DXFdwxGi4NMfLH09cx7ll6z74Mx
ujPRniGFEbeom4wXhqwD1ZbRnp0AxqPhGyvK8W7jsz5c5ggG06a7nzdo/pTfrTLh1mezZUYzjtnt
HEW6GYuye8aD9ejIosRhI80zRuqryLK2kaHF8IP1dJ2NJScLe4hfvC5CiDfr/lynQZuS2bdOzmw0
SvRLhaNeqdmzqHEuzrR+uO9HEsAQ9W4lTjxhmhqWSehV0xyTnoNVu9I097mahptAgRsh4czwkQ4Z
n6WVvyK777ha6JMSE8GcZCRCvoC7GCMQrCUTIx2bG2ee4C6GFsOIruKPpE9gIV6ALqg/TTArWCVY
snqk1bSaz75mwC5B5qCnWKlA3D2WZHCuvIy5vTVyuBtaBiTGKfWdR9rS+Ln7rZ+oC5EvFjM2b1dB
mUtsoI/tsJvNK6WplvWInjPi8TBEjomt+Sxy/zh7FWcYmdSGU1wORzNQ26bnDNlmL30E3sjRb0bL
f+iN4T02gY9B5kuHZhOVhJaXCNGl2FSav2tNgF91DYKxL4+ebiEimrWNtepPZjacXFmd268u1F5k
IB/KSF8roEBm3lHOWlDNCjRYxXDSw+4zwHioRhTt1XCEdZ4zo8sy/YTGceDYSIdn5wu1rZnZRuaI
Jk3b6ao/krK7oI9SLQD9oFe5kvwMUplTWpWX+TMx4liXvohulImWSnaokWHl7sh+3BSm+zL6xrUL
Lj6v78JoXKa4DLCxYXtTgJyNvNnrXuCjUQniVU2pUTk9WfEApoV8qU3zrpXAM9JyH0qmA/r0Pv/a
Us40eWvpW/0Jgd62G9Q2ZJHwavlCh+TdFdq17u+LrFoiVTLu4mw6GlVxiRhjmTn6FN+bExPvakS7
o19tY7fdlwzgkCocqWY3uV5fpzjQ87I/aZZ8oFraMMB/BN53nRkHrZxO/KPWtP0M/Jx/W5dWl0g6
q0DXllR020RO60hhN5B5d/QDWgvzVfXtaG9a1QqRxo1deg+OHE6JkbzNN7eyq4tpqC1yoY0Q9p1h
Iv3AAXO07K0WjydSPC6Gj023phLsy/44v1kz5HYC700cDxe9X+JpQN0o1roZPAqJd8Uk0bE0bqYy
RLuDsnC036N6TSgpxVD7ibDQgdXOAmOJlUr1W+z1Lz8/aCzR5szeLiwqJ7QqTNtteC969GnHxaM9
jte2h5bBrl4alBkq18uNJeuL7cVbIDiPwZBqq7CwPwezvotC6NN2bW/TgNq/razPKOP8yW0Nmm06
tIn5HuTq4gBxnmr9qNnOhlw9dC8FaGg2sb6RlDOBvswMd9k0IbUmCAOyw/Z1CL08AbubWc+gDAOM
qHPKODWwHno/vJFhKnZ8GzEH2DXUEIMxwheWwyaRA4LAbjRIkNjbmn6XxBCmSsKozfg219B/ZPml
ivTXCdparY2vkecvkwGFs7UPoU/ct1oKTF7EAFnnNJ298tlWegPnC1z9Q9ucu1bVaw4Mlx5tUEY3
QcnIxezrVGvH9gFiSEVrBXeNkFrAPHmCRT2yM4o1UYbY08NHaKJ3nE+wiWOXi+vu2ELb8kjEusIQ
govBGX6kPpEVDjG20DEqgH+sk2NuJcskvyCk0xZlnV/6mqI4xppid5T8zMifzVoydcj9VznoN5Xb
zHBDSLE8ewIj9c6E39HZGlg7GdlMJYtXWxLQYwfihJvoLUjKx0CX90PEyqVpfDOSJM7oTMahwIfe
hixVuPEsZxlEhlrRFkaOt8XXPgPSrwbh6WvL7EAItDt9QGlgAQ49yVQiMYdSY0xYaxrFI+eScAY8
/hlk01KlkLdihhWzLQmQejLk+59FZ5BYwLoYblJAxW8GPEC6ZtMagXzETyc7xOHLUiDW8mPCgBEY
k5fF8tHy67pUw0ga97eKTk1283MKo2QIJutZ6vl+aopXvyG0Db30MFHfJrUA0stbtHIsbhBB9m4H
ctKJQi4mJrgF3P4rUIJqZ80YhDYNnlxto2lQ3FO+F70hs7wk8wDxibvEbYwRwCMZPpeKRTS9Ngr1
jvT8LVDOl2c2nwbJn41G86dJ89fEC/c+7B1idzZ1GX1UcKO2IVoSF80xJ50PIloInLZRuzKtx0zA
QGl+0f5t8vH6kjtOopaP+WGyv+Z48ytsLwsvobcITiOjqRPhPs+ADpVYDcwbh9MaWuluXNqx+eT4
HuAAF+Sy/8BjsHeiZI2Ybc59JobNJ0Xasy8NY2VoNHG2qLGitz6GWFshYhvCH0MKavJxHLrbyucj
2NPWS4wtZ2qEaN4L6RgHqcDHdlTe2Pa0+IxAkqzh4lExS5ZJ41E7amhwAC0xyicpu6s0QPaYHHB8
4n8q+DfDRkw7pHIVOs12dBUZBPW+iWsqTCzhhWY+91Vz23fuS9B6L1PGFk8fPI3JBk+w9IDRiEyB
yllpd+lMZZng4KkB3ZE1uUvOjhRZyXtQ1u9e2fxQnFOE5n9giP7qIyA/gUbkg1DpO1Jua2sa03Nt
ikPVz21NE4dZqkxnndmk6aboeCtkIcus4IvyRny6c08qZKtYorlGMif9HynVVZDrztqfFtKl50es
IEuCIA2Yk/TcXsx7dTAKfc7LA5WsOLciN8ZR8yaKcWs0T5ZeLN0xPvgRKSMQaO22eRQT9oaaYM5e
f52nBOh212Hpni03X81fQgM+KfH7WyqVpZ1rqBpdduaQfrS/6W3jxQ8beo5iX1jqXEvfX81A+rqD
PDo2w4NfqHXVsVgChjU1VPJZG1y61j2EE+yh1syf4s66aynwr2bYShZuOpcIG0fM9GGfHrvLSZ7s
H7jAIf36YCof26QmS7slwWF8cprgoshGuEm1DpaPb28Yb2SHYgzOaUxD2qNZV3uEcDOq+HAz/4lU
8W2UCgs4BdPVIcEoK9QL6Zw4npFyLPr8s4ag1urxzjXdD39y70PGEEC03JdkEu8i6vZRRj98wE+H
TBBht5+rN08TMC5jEgegSy/Gwdz5aNOpid+HOKaranZPSi9hPYr0qyOme+Fr09fgvvwcBCQUYJjG
1+XL6MQ/TDCOERQ2x8lWZtPOcZDvOmHEV/iQHoAjP44uQU9Vz74IQiGdtn1v7KDmL4U33IZV7MBQ
G3dKMtvDpyQ3dlDbqzrPP9wicBdDOBN84iLEuESzPkKod2U06oyEjAzKKP1S6Ug2TJDezBffdH1Y
wxbNoRKr2aRjqhMT91D4kInioDyesGZiHoDqfua3GiZSWtJ1vZ6GrceIR7OcF5byPi1Q2nTDROJw
C/1SwmUkhsbKIeCbYY3Yz6uefR90LGS48cDl4MXM8t7S4Ko2VaBwqNMDTm3WpCCg3rWz5KA0cc7x
Pl05aaCu3Hr2mwZfU+afGxDleMGzZtnYbJ9V+lCZ8r4KR5j11SFBg03+9ID2NQRj02TPgxHeZKWV
4f+Rm1D5z6MMV+jqdk7YIW8zdgV7hAJCGQuyvd1hpFiTS+75W4UnZKGitUjY66rR4JylE/lXPQfh
/fxV676KNsVo/QjOzRcoOPi8AW0YInDLdQ1HZTnNTgVsGU0GuZHdBPYjG+9cOa8KWZ7a0T27oT1D
TmaSivfSTWqkZPE/Cpf1Tw8a9KkabOXGC8dVGL0AsHYAMd4z5UyR72BtAbv5UUCCoiZm0jPNCQ1h
tuGYAry7Z3UZI5wNOd/5zx/6eYkTrf0sgE9cqcpcZ2hcl3Fk3uhCFyvRcLBAq3bP4QR41Jsdgz/l
2DCsrI7qKox5uJz57o6+mhK7QkD4TuHHCNyQE1+p2sWfn9nbns1cFCl+3UQT1yMCsEWaa1j5imE7
uBzacQCHhawOTTPeO3FpXItBu2Qe1dRM34HRaRygxSX5POVzkbYLQkUs0T2qKt80Fu4wrzBtKsZ8
P8M5ad9iRezz8Sny7/k8DNXAZscsHjPaaSHjaGAYq/E4wFqqLMWO1VYVcrfpiXAOC27rcB9X9ZqA
E7JseLODX1nXeTm9GFN/6BnV0ZZli4Eh4zV1BbKi3OWR+ckkCzijyYOEQ+upTDVrm5nu0fZs6EZ8
6fMVShSZIj+v/QjH1k500EaFpEqHBxNFJtkWpnENv1M/WMp/KubT2AhMr6m7k1blOBanaNPnPchq
9wE1pIcrozM3ZRqfbUgysS0F2kj/BTXk9OjsuoEcUKqtRdlQ8uAKQoXKSGuRdM6d2ffZCmbkQcfG
veiCKURTykoSkSonRZOv1KSRaVibO9OsYPnUDoFRFhR74yQEgyeaFQoCnv2R9NMFgKa3m4LsA+up
9egJ9wk0oxwoW1C4juSHas4q/KFatvXU73/oHrm8uQ7nuG8FlzMlKFk1jwhWP3SlPgvymhel6d5x
NG9WveHuko5NsWs5VwylulBVAVlxRwYzLdM+gVnEjCcecTUdwqIbQPsNF5cuCGTidGvNq5rqrY09
Vicn5Dii3O6M8qBc2SBdmDDVMSeh/F5gUltim6VX5mm4EIGM89i0hKVjJLmK+NklBwIQdK5+dm0F
VX60D21VC4qgh5pu28JGHA6egWm73vLIQ7Vp3eCmUQw+M+sBmO6Auki3trl2qgcxLpPpKBNDwJ83
Nwy6xcIUFUk2LDlJtwpEtHPa+Gt0KqIKyLjCvIftjaWLBYM9jrNb3DDETfMARjaBWRBbeXjzUud0
aww7vdXF9UBywKKwufOAHZB2wXKp4ulgpMXF7sm++BkZLloS5HJlgC2ubotx8JaOReNn7Ctw0VOP
WhqEgmOwqiDR8ddqJI4N6HsbWerq55kFKy9vCgkogbMHQT200okVXDle/BWLaQW3eWvZpbgm3OpS
JdERbwEG0TAxlzgnV3irWQvSaEW3w2QxGZeBKf/XCpVJgqGa8uvnwbKREPUnlSGpZYTu6/hfyzbF
6ZvicT1WTcBJVZ93LnT6ZJf6hIUjAV7pk3NPeg49iIoXv4pdVmDPewrs5HWas4SMgZSu0rhLIf3q
qPSvtpAX8c61zO+5BodC1GvIvT9EfVM3/but1V9exX/LlXdBKUmRyW+dCh7xoTS+gI7ETae/d3n7
2EU5lbPXrBhiojSuWaKcEgbycI6AZFMgVVfaSGopwSr3PYEWwRBUKzoP9xrd9bIHrReMGGe0mJEq
74gtG4cdyQ6QwEPb+cxG/zRkaumkvBuaG6AFmi+R8/EqfzgEOnO5Knqrb3JM7js6Y5++HL8cH9z7
z7ecmBWmkvACwIXu25zn6ivcWvmlnhXa8PC4BkXzpWj3Q6dZEwxyhfLgzvBpKQXlz/8Hy1Mgirsg
ZBNIkpO1VKUGwSV/gVJiNR8Qu+a+Xvw+puDrde3MSJYJYfWMl/AL7OKnf/K19gvFENduXp77/KlT
GN2s8skmovqqVBRwIiPVrLuf8lk/I2viHQMbKUCDDj8CBQEAYwACtqhQfNz4JuatmrqlzvThTitB
YQDR2ABn6Uj3iXZIuSnTfG035IIQ5rkCMfO3SsJ4mIIBapWP2VC3jlqkHatU/2o7cZD+uNIGiYnp
7A3xMbF6/QqpPS70xiypLICc0aovfKZbFnp8M8uJlQzhALbOtB6wWOywnOVH2VODAOzD4hi6WERd
tKxp9+DocX+V5VNJuCMKc6zry4YHdGTI27vVRx4MV85ov2rdEyvEfEzELAkyH1NPj2erYmQPUMcX
on9gR8IhYRm3FsYfNIvhueua29lK2wQA8sK+4ITZb2XWNquiwsBblg48AnnfNMS6RmHzUBA7Cxbd
eCcVdtXZnAmYFpIrzPey6YpZXhZ51w5TmqvEcze1shHGdK+K7Lu6HheWM4QM7f1jU5bRqpb9NnKK
m7aFt5eq3UCrJWpvdeLjrhx8TKvcxTozovuLn9IS98vYFxfOg9ycJQf2gDSWUddWvr/uYVBdjQUc
56AFpzB28bWySwLsiwcGe69rm2yOoXPOVsDCr42rPozu/WYE9AGqvqqdB1rq9xYQEOgzT3UAbcQd
P/3Y29uh12z08cHQooPoQ8jQQXedkn2aYSgwTfopbQpFO9FIeEn3jT0XFh1yHCNVqzwQF2s0mSPa
H5TUCV9odwQbta2S8Rlby6HPqlckRrg5PHfbaQFW9h6sb330eutkVsM70o+jpkjWqQzgIUG3MGwN
VVxTPMcu/czG+xEQaXHV97DnEKS8G8TbmQPHYWFHs9L/Noqi27ojmZDjy5J24JMyohOduZDvsDB2
ZW2/l+ClULnXN44mHic6hg7OPRmZklvVRdgAgidXpc+9D4+HVB+IKCWO0mSHz2EkC24IFnYKb4x4
onvP6o52VL1hI3rASg2yzoO9PWs0mxj8Mx1Er7kzDO2zh/6Pqqg5Jo6bkcY2ZAfNcA7IS+AQmhvQ
l84SSD4ihSm6FnMTJpNkYk0IA5m/9zexZe7jyrzKR2iXXX+xIvPOSVjiVGAzTvJOoe9d3BIVpVMW
1YLS+wDqzZKHIgyvJ1HvQl8QlaDB/NYFrrTeyJ/MGpcTgQIBYDCMNplcisR9hFxQWD4QP/06qzhl
iOnZz4MbMJUAwbLu0CVy71fZuycoIPws+4gm4GqsdtjRODYWHCQWqCzeKoOsJdvaVbSyu+GjxFDg
kx+zCuzirhbiknWghjnH/7wxGG5Ve0GCo4jvnFqnl7cosvyH5VH1uiA9FkxRXhDa4dvrcCxO9cZy
WfWxzpwspAIwRuzbSWOMY+XZAsbote0u5KyefO8z/SHO5b1ZcoWhTZAMZwYIzjzsKFo0XRqZ/RtL
57HcuJJE0S9CBEzBbem9kaHMBtESRXjv8fVzim82PTM9aooEC4XKzHvvWY70DgjO0jd9z0IfcFr0
lH4zU/+HA/Hkyj3WtoHY4FMq44F+UEEUSuoXJPYA9moKcQpyAoXjq6gkefnYjXBLwOy+gD5iKFcj
6Qmjd1/h4VG0mPxqeD/bpHlxRjLpccodtIRORaqqt0znUR0hw04JqaIdYu3bFvmgxxyIh4qxGNG1
OO5gkql0cEZa5xjk901G/psFaAa91cPr7Q88mFejqElyNoSYjx4xfxBeuO6eLzm/U7gADryyvJ6E
PDKruWDYZSHy0U7BCbYJVXojMlr7qFXj2Z7yoy9zBXJkSzKk5AJP7Es4tbGHBAKRMM3hIxx8Zrqt
TXch25IL8sIQTLYVjEc/WAdG3wA1dOfmKES+IxGDIe3NEVhskhyskIY0ytD7S2yKlUIlo+jMX+PQ
2wstsGWYLdV4bhwGLyIhcDCDjZH/Tuq1SXsktE611gZv2DtjV81aRf+gPQ6FJ3CvxkgYnJV/JaG9
EVEBFGei6eWN3dII6O1PNGlmfWX+wAYkIxubETK6wsygP/V7UTGJ8Un1ksK6eYqVhji9QyJHfygm
NFJK2HMhWW1jQoUawkx2oby9jPHi8Bg/FkHISM5RCUnnEzjelJKpmMytJNlmmmvtYyJ+zelu9BVW
8aJTltMYIPOuVMzcDuFycVREq0Fh2ENbJEnd6TDUMZe2uJjaLs28bDMh0yKxhGPt6IZHMoN5+Lmw
VNy4/EZ/8UIX9NfWsmjpZeUxsF1KA/evr4ZbNXYIkvrPKsATmGN3DAOirzxy2ViD7i6LbYUMO7Ni
bj+dm7Bae5apnjM3Burc/xQgKTXynBeuqHd+EJKdU2hzw5C0R8n0mnqGi4qX0Jbpwy1otrnXDX+K
ZjOdYLWZidA3ZW382ZG9aUX2MNENImJbFb1z8lVzxyMeg6zclDGtnxJpOPe2joNrUcvQGeqevi14
VkYpyAPY6MpozIJC5nSRnL71A0BekYlZPC23rdFvS6G/kiJNxiiB+jA/vPaHMDR7rWjpPm7TYSY6
7V1pSeeMmFhyY8lABZ4dip3Ueytv/kbPYErlSKq4QcaTryxz2shznSqOmAC8xVkwuotSV1degT+J
d+axosirO6n+P2xoM6IXH7m876NkZ5fat/zffs4BMNcXo99TE2084d+9TJ6tQ/5w6Fa6Y/Ouxdil
iAdmbcZ7y+QVnmfPijZPqz0Gs/vvzIoA+JqIYu40/ITVuTF6AeafpdklJL/wdzS5H6WPMy4cLs83
klW/hqPflLJ/FOn4tCs+Ald5F82nr5fbiTFcME53V0akDSqn3EDpHiO2SlvcTdf97aZ0yTjjbFUQ
bFJsS4sxUgitVt4MziplpNK6BhUHqjrYjoBw8GhyTPlnq0Ri1yHaTKSgBrjIsKv/REeaez2QEme5
m4kx/WwavaM3GcykQpNhv0JLuJA9Dn1euRzrkrz9idNvhArfqsfRWzNsqjGNYFPnA+vdprOZebiN
+s/mTidrTZk3gu8zoyjF4w0pzwcsFtqdNROjmIdYedm6LMhfes8TBqSLnXUwZsx2b2njViQAigvL
/e6REFKPkPmGWJNPwAvpOSTliCMVwQIuAbbFtETWECxdw9NWJNT1S3pXekWyMQsC5ltFcEhfuhs7
Bjyuvlthi8pWeDcaiyQM0+Dtoxinf024f8AcOdLg9NjhLx1c4jN52KrGxeHgQXIu4xm1eygoWylx
szIn+5kGfBMMD0KQZ4bIb4qS0Hf0WUCEyD8ipzj4dbCy1QFESzzd5ZKgJOqad48V+lxbfdM8mJPc
exr1XhgsbbU+GB7qUZbrGPf3ivQ3AkLPgT48CN6FbkNugcIP1vl41wfKHtMbHkVi/RR6vxlBp+fW
Msm1e6Oo99ZRHkjk73aAMz+gUJVBCnSYj3VYLuuOV0sCkInKQGicrHwSzTur8c0Rr3aj/EZiekx9
dlRMc2Fr03oEKyhf9fkPvYYVn7n5Xrecpfxczw8Jf/WOQXYDVnxX+FIpU/DSptX+ZtnWJQGRdDdW
fmICv8uVb9KEP2r4UHlL7mIRewfCZJfyDmsUMobTrv2u3TudAmRcon2ktsr9pRh3khe/+mZcKK1z
cjIKqImxrMqR1qIWTvvspQ6KuXxPKvDTREvP/UTGgitt66EmVuzde/lL5Dfy/EU+oC/617fnXfys
pZWh2HmjvrG17iGs+hH34l0vINbxz5yQt6FZ099wfd7seUNo94Ck6L8y1lK5MP7EH7X22tnRrz2w
S8aZLMqzag7f/CUuOf2JbnxEAVNBhuGuz8yOYpZL5VprOqeHKOZvnhfMpXKaMS6zcZsyq+QLByzN
ZmO4r5M1zf77IT/s2XUEvzRVg73srk3PDEX5h4W0cMrKnZaxPT0/nUM6pJc5c2FSe1uDckyanPqK
yj9+1ybl3qq82TIa78InAwMrKousIbJTGNDDCC5jKYZyKRq6es9SFlBkMXklGOJZhhdK8iGQwD2b
GVUzPLoyXYxF+fp88yTZxzNVGe7w+E61b4LA43d0sb7prJp2Y/YjF+IUaveBO8JB1VZ8DkZ6wcx5
7BqHCQBFvvDcPyPjCpkT10xN7SXV4Env2oVm0Gf32du8nHct36mybNzqgY8MsUBIlfys7ptYWwxT
g/a+XKY1H+X5hZkpmy5M11hYPyjwDrExrag5uOJpuSl7i76fsWiC/gRmnbjCoH5nks/M+oCY/qEq
KBmeV460n4cF8cU2H89b5flHDBI8M76f/1KuomxgT9AI4nX86K2q3d9QPjNUw/7M5FfMT/Bm+XZY
0foAyG3K3p/f+/PFS37Eau0dx5vt85o3uf0iaOgMDZtS7jyqUP/+70kkX0R+bN8qb89X1ILTNLFL
0WxYwlefhZ1YDfZ4J3gVD3VzAXbKsxAFIfapV7PmIiupIisN3oz8vWVcLrPaPk7x5+i7x5EUtucm
oqf8hIbLxVHj71AuRWh3BO83HlHf5nYk6AgME5jrAE2CpWjbrsAq8Hx6GnZzTgdoyHzq55r871oQ
oRbCompaHlny4gxsvnCs3lB7EebKb3te2OcCRNz1rQ+7qmV/swznl0J5bqnF+blBylXAUJfuGegS
9tbF80aRK5MHy7fdPESY7ys73bbyruVd4b6X75/RmRD0QPq2fTz/QnG1q2q7i+em9vy8z/suR16f
a8NHhNYMMGT6i2pMdpS4QkNv/jzf5fPf61p/68lheq6z52YTRvq/YjgXmfurlfTu5BVwK45S2psa
1Odnc6zrWJVOpCx1w9pFrrUZsnT7PJI8nzZ40B/1qJ3GQVtE0CNQzvBCz8NHC4trKJagY/975TL6
zhr9nT4QJuZG5hHR/lLSz8DwaKmNUJnLpe61R73me67G4REMw2OqTW5/TabENB+lPOfI15adOOxU
dpsu/W44qr5/f/7erJTcn/nz7T2/SvnDRCO+RoSSkDe0rrLpOD6/TT4qRnl2E/JVCsrpWC7VKLBP
nuMyDGSTfV6ivNZPat6tUwXw1YjYjsXJScAr30qegHn+Yo/tl2EOj7YZ71qrHjNN0LVtH/jpfASt
8Q8ZZvK61hkPGaehdnVkSKPVvsiPp+h83TjK3yODr1tvH4NFB7MtaGWwwp6L67ljWDlCnoikT75Y
02t/BU1uuaaeN8ZAOIlG5CJL//97wHPTbPvmrQxea97YMJY/QZr8dNZ314Xf9EHeqp5InonHhlKQ
blCTJoWd4sWo2aWfaysS3pGz4MYDkUixyQlVRD3Pf4LGmoRYPkdnw1FLgv0r90MeFZ57C6mGYBmr
w3/fwMB1DTT3dwqKi8jOU9Q/7InlIYo3xSs/iROAwZbv1cpbO+TK8FShayWPHkXYP2iBLqvAOyqg
0RLbOsi/A4fBFtChQrHf5b9+LkH5II1FeW9x48jtUshVEqT2NhLp1mqOz/vl+USTtwUnxVtEoL7N
Ante5MlNriqJ1LrAECSO2P4BkKvn567y/MKfX31bNiszbI6uvFqgP9ksKQNn7tzQWb2xSejglMqO
GAGPYSPogMm3j1Ntpo/BX6apMMyq4gqKiaQyUuQNkk1qp8R5kNuIhOExzeJBX1q08cLaP0YTwTzd
1oIIxjlkrefdpfeHvV+m1MDrSljhmtn6NWm9f0V0LzSS1D30P4Hjf6OuOVc9o9CS+pLQf4ShDdFs
Piw0dAIctMKLy1NzoU3OSpf9DBU8V6h0S6GTnzsQxztFZNXFToNxLiI8rM1KZqaosywJE7OJZiRO
RXfLbJ5p6aeREM3YlH9WHh0ZAx2NWGWAhGloYPbYkk4UN/XRiUnzaDeaYnHaljTk2CKdubTmSWN9
K7GzsE2uKDXzPqubdZ9qJifi9oMqmVi7iBi95lhlEYkPKkLyWH8RzCHxraU7o26+2uraueNyQm0N
RCF4kKiDere9Bl3uMypqb0PcH6MK97YtXl1oeL0rdp5VvHmZuS8K5iWqPp2cOj0OZbEF64mWbeE2
xYW+x79aaQnLYDrWig7dVn6cKGCFOtmoWIZVinbPzoq/XtyzxLgVuOTX4BDeZExzhaDMVkuIfwN+
sKjaDvKII8pgr9RIdJo2XVXYw0LmWyUd0hblLopSv55nRrIbUW/RdUciNXYfYL7R7FiIuDWXFMC8
DOYd6fvcpwLoI9j6Jjkj9qZBC3egI1tDgFwKp4Buo/8JvHpC3mG+Tbb5GSbjvM2VdIlbMJg3fr7R
/ejD0dCip83Gid3DNHRvmFfZD0mMzfVgL9xo08S0yWy+FFFo8Vp4ZG1d+qKmS/6D9YtKecwYrROY
phUKZYLy5isuG0OqrmGVbTsghIIJMkJJzmgAK+qiVRaY7ZF3mldH9ovSXkPECLOlCDm9RZ5NLYeX
LTiq3J1gVL1kSTf+IPL4ldnDVQXXErTRTze5V7NgLDkFZbtyuksS/pEfxeCqVo6jPZwCcXW1cNVq
w9JXhkeiTsW29S1rRpZUln+0ZsiI1Vq3qrvm7EImtbGYUnN4AzZ34XVouGP4n0vWpW+FRxVX88w0
o36tqc3F20O2/QJ5ztg5z3Zu17yB/jL4DvN/VQMu1EAXRwAq2VpeuqY9rc6C+BKZ1UmNBDmZhnPP
0NJ1bG1YDkBEWNrcQi2yCpsOHaiypem9RS+ms6stEhtutj2wlWJUWFp37Ai8TMTNoNEupD90sAJ9
bahFjE23OELSvDhgbNTM2TTu9Gq25rhs9ehFlOVFTPYmUdgjo9T/zgLtM/bEO6P9uYNOtnBEhX3P
L4hsUd40dbr3LUGbYbFBsk84Q9dd0zDcquU0zmNXI/kMHVgN+KEmGNO3OYsS/WjUEfGb3rtO9u2c
fVKsCkmrwfna+o/abU94QzcRcXY+ohaSQxdoTHNn6QVF9+um1hIn7i6h9DeI82+Nq5q37brs2y/N
UTbkp7bzKqfHnGj1sTCCUzKx6UdpTcSXw+O1S+E5lLwovjUUnNa0K2J1S2QVrhStH7aBRnx/nTmE
nPeMtkbjxtR9XIemskCVPe9iRvpTd+o669R5wblSjIvdj3fXYgblE7NCJsc4U+3hWNDD681spTrl
R587N3gHV6RCpPWZ4m/KhstAptGiQXSIqDwNF7oavrc0FiYfWphbK+jYIcymRvQqzOmgi27j4ExO
FIJi6pRwMjvBvxoH68y0dm50QF0ZLSw6rIXOLktgsk+ufEs8BgoHX1JvNcm/nSQJNzfBQwJOyyQj
VwWWmwLNxRt+60o6b77iofbpKLmWHI/NQ1Qz1Cbr12lFdQwLG+pcvsNY+FX6EHoV4e2U3vkZJbvX
A+JbSZrvwMhiXtnN2hvs37IjvTBqCKeEJmUCAdNbAg/4otCTMgE1MmQ/jPwvRcsMwhk3hjb8M4vq
HeLbugiQtgIcDjWy9KkQ5KxERsHCepmCcc5Yfk14PRAUKHUDEJYqLBehJBp3pCcm+b9Yko4byTwW
kn5sI/NCzSW7kChKfBDJbcbXnYzDWldqFpWGZGn8c4Aqm0NJRe0tcuoDDBQ0CgZJYM6q5ugw3LZA
M7f4oWboxTbeVHfk7dFvS9x/DThnlKhzWpIdkZo9sOcQbcWcnKd0VcY1md/RiequAw9dABPu3X7R
OKTRpdwuZUGUB2HRVsbsMypgBnQKj6pxBSKGDoKjPynUX5Hfmes4BcNUVPQk+mpXNzXs6p5OrI9o
TOTaw7W2gaRcM1fC+irCT1cSsBPJwi4kFXsCj+0LpuNdWUMUwX8hCdpFaoANr3skPi5da71LNzWP
DTOxxTwtEnfnN0dE3v7SBM7dxsGloiJBApevqlZ3OQkKvOMag/kIVYII+3ljcoppi9AkUGD81CwY
j6Qr6ByLFmVbYqXXsoWmE5gm6eGZ5IhXzRm97LYGL15IzngpieOB3+08PGW9qZNiXDNtJabJnyvG
PKYDP+M/w1i36DcQv5QI+2r03aWeCuCpHeLvCrjGCP68MwlOBoeOkFAgSIOQrktW+qTpHyGBlE54
NpjyNSDVAXnvU770Erj4SmlrsR9q+64iMmNYBi5hGleqlFGq3riJQbZXoNszEO4KKHddMt3BqVOl
Vqp0Pt+ctqHL2muIHqAPJaR1krHL1wmUZspbIEAE5ccAmwyr+pdVyReqUO4JSZhPUars4XTLd5Kt
CW9kNIbZo8HYN5pv2KvPzWCf+okejFtl8GMc8aO7CleF+4VjkDX6EFMl9R4y3L6iCV1ozb4kldkl
XIzzNNQZCqUAajIeoLkXtncbuYrNEFpPsh3RIgsD/IrJSg6DVrrUmLu6Xn0jnG8zYdki22D0hj+v
Ra8fIJ6dj+Nr5l/pMNJOMtWbze65SCsYW/1fhyQQlt276YnvgWtem+ROWxWaGdLOY7rbsLMu8F8Y
26Ky90Jix11dwaxvozMIvsAjoNXTxa/wmp/UIYtgXOYBsGwcgaHzFifxbyXNQzQCgMHRGyD+mMvI
Q6YcrKs+ZTukyTLaFbFSmHSEd1KAhNFmyJH+qUXwiYxCQ7rqoC3a+fZnLjV0Md/9gmYwcynSJiyF
ubRruljpUos4RMU/MxwKYxxThRKubVdUEK1QHcaukW4nZm95RBpsTmIg/iCEvnlYIKq3hb7sy/KW
9M4VA9nI5MAbUFFNHHnxH7laxs+o4dYtKEUcbBoUdzEK0j6zyWBqTpYWKCt4RiQQyS3cQMORFYQ/
+B5BpmKn5b2/anNGnkgOtr7C8y1tj2Z5DQxxVFsmY6X4Q3rEpzPq12mI33BE0m+h4iahAzlXbzMQ
a+1DoeUPtQ4CbikTsJ0HITDj2ILY5h7qSFpJm4e5YVwbYtiirvpzsgr60FgAoeUShdo3cqCLG7if
tpcdPTN5F8gEK6dXscX4zrJzDT4+igQtsZdB0eO085sObBjDPzoHP4TM8O3X8mnBzG7Ta+7PYIl3
M4J0R2K3PatiWrWcNk3OKfTaGe33FsEmZYjfbKCIxryDmisPumDvaEG3sEuxtyZT4Zxd/CRBGq28
ePwFjFfMbUswqjGJWuZvOsZks7rxGd4m3a6/R5rKFE8QoREJI10UQ0EvnG5YgZ6NmmfRWsNFLz7s
xFW3NRA616y1lSA10OM5rBg3S42jWS6Umzea50m96NBEMIacyAJuZtgo8aCUROcTubwOOJGTpIj+
AaXCVfXJ8zCjNcF1P6HojhkPOhgXPApUTr7NOLyGY/hrDQnnBwpCtVdeTI+wScvsj7ZSnUZUmyz1
tebUu0Jt/zwQLDM73NLSldTYmLBOiTuXKdQ+S6RNQRn4zWmKUybJRLP4BPXRbTOZE4Ne/SpSRCFt
80Nlm/KjRQLWoUnyayBnfHLuuWrHsFkIAgsx3A3rgkJznQKj39igwthJMO8Mal9AGOGJqZkFa9rt
EWkM1jyoQeU5o0c8iOBmIfQWt5G9i/waNSd0ppZ+NOeDng4ZGBHSWYjGqKp01anNuRHcBmngZMju
uU9jBEqBXTzBK2o3khwss14ye3glDpkMI3eZZqTRFEbNZIkpOW3Da+rp3GV1+aWhgCaMvJrbHcrN
uO8mKIMUIla/0FD6kB+/CMSp5QisFNG7NJ92Q703puirpFAiKZatOjIZaE36XBRnyvpTlObrsqQV
/Qy7aBlM6bSFCp08UFVdo4Z8caQ2zg7DHU90CnkTpdqspdaVMGs2w4Jjen4wJmWpILWc6RrPytqv
XqogWamahd3R6jhilz8ALapZZhhsJrTy1QFce0Hd203BCY/nhzqKlWWiVGdpDA7toELuhWUfu7NJ
oeETZDJ2EFWYpzAlCsuerYgeY2KS4EGOOvPgoARxwSZoV/5b2k4vbZABRVNeUgO7R020bH5zQ5d+
WPdCm4RDk9LIN/XuNMqm0b6VpgCsFZycmGmrHe+VJNsTh3ntELhTlf1FtRfM7bE8ljFtwSrP9oxU
iespzwMCzBDMKGmTEK5yBYmRvcPhefH9dzOnYyTqo1lH5zpp6TGH0B/CX20sUirT6bNTbpB6GFUl
2Rf9IXQDXFKvW7Q88pxA35FwcVLV5qvJjV1RLRmbc/vnBC1E1UtYdkevQRdufdEEJPMR7G5nj484
j37ywdiGJbfwmL2LqSQjuPOuauD/TBFHFrxngZF+p03KVRUZg4Tq3qnTsfSotPJsaVgEEAfuDuD9
WUmjNwz2svz+8wKHw3V/kq9K6+J1aNIVakNEROwWsZGtvFK/0pTYtYZ7sWMLAd5CicwDD4qNdC3q
Rb6kJlqOkUsN2S370Meybv6iplZU0u7zngQJYMhCl8nmP0aYfTBiter2D4QyCu5C+6WbVY/UE9Qs
rpEdQ5VIu9bd5355QgP4iTyuQZ493QIemA3gpZbDSwPHwTOQlWbjDGj7ooC9kkWmNDae9DH/rX33
0nrRHzM5hP3JbgJi2Eff7Du4XSJ/5RTBznS9fQmMkqD+A7LsE6/aOBfh91DiigePNc5T6bGwqlPv
escxoC1PTyXUUrw5YDSwIMVqsvdabaORzxsYwInVTRRmODqDc1JOWAaC197T9hZt6kLBoSLUiwFE
wo+m9wFaxRjof5xpNoqZHElmWYoO5BC6MLsPCd3Tq29P8F7MdJkVzqvahm9K7KFLtsmqZaSrF4cw
8t/ZkghAKntGOCMkJP+31L88Mzg6GbGxuTIdBVGtbR9sldLfKcOmjXFeKiir/T68lQ1u7/oeK/0P
le1+DIcjaTIfgxL8Gv5r1ZRkYZnJv+me6MPGiEwUed2LvNZV6s39RnXnfVxvwXXvPKWbC8MGrFV+
VpXhzaaoPncCE5b5gT1d3wwDb9P0PJr2JbafSvXo1Yhrk4zJtuoAjTeVc/WEeYkjinvdzNqTqD56
R71riP9nvo6sOs105gmcbMpJhZ8g0p2pWq9+nEQLpdGOgBrMQ4N+ZUBCPA89N9nkyBg73M6zNjuS
Q68unTB/K8f0YrFAjZQj86i1+spUpoIq0YTf471ELf0wFOy/OTMa6vAXMrtWXlS+J5nw56mdnWOQ
9XaDT0uxzglcj8ieg0X60pCy8xzP6+DM9DZ8DdrcY/ZJW93KY1Bc/BdCzh2lXA8YCkKoI0kj9qrK
tNq6uag4rd75jFNzE4n6pirJuxmj6DMvimNc1PIVM/GxpmSiNxR/Kn320+fDqx3na4rYt5ZHwRPE
xSSN7IuWtBg1YmjsLAIOwFXAPTS42HiynuZDEbnd3qXMQ0WhiIXaKJ+1T0PUCA0Wnla/V1q39v30
5nP4kfjouaPhES7qoZEc0mZZVvYtZnY9K0N9mKuau9Z6CoyqRrilc96EtfJDgMSYcw4feM0CQ6zv
tNhLqCaweCrfBVkRi6TnhhphSqNVW0FTBuWVtlssS87Kq+Ue5Ff/DPbmBE9pPnYLlYeAlZX7saDh
Hzj5r8FjxUgs2hcSf0L1NPg46jRCPRyD8nI84rmllNSWelHvUVBhDAXQuIvoILeYTvtbKUyHeA7q
jKbKsG3nr5kxfOBMwPkxxT8tB7llhEQD/ZT9ArxqTPURmVWN8fmUxaS9Zw7pD2TkLDWGkkjX/jV6
jBy3dNiopeqQjoE9b+1yT0GxUWmELQjEN9FO443AWrGhZDyoqDGw9FKKaJ1+yhVONbnmuHRRgI1U
8a9pyCNThFiyaY9Rprj88/hYOsXJ1vZ9XJ4zUocXpbBgHTyF3C48VSe2Xro2r2aDzg1m+PM6zsAR
uh2WF+2QFcZdb6hliFtEOpeGJoejry5EOuA1nTuvyvAXysPSmmSkx6TtO4cmaWF6nz5obLpX7a2M
Jvop7spxDXWjWeqLC17MVbqVa3bOwkh/28E1t0WpL1B37cy6VuY6w8nc07vFZCgR3WPTPAQ+5zXs
B8sitt6zol56g/5pGmM/UziZjaGLnKR2qMVtkF5qQM8qiCHLe158L+kbs/RlR2D6J6yS2hbBM97I
VcwA6LW1sk/1LfEHZTmUjpzkZocaIU6jStFVWz3ANOM5G46pRsHlM/0rSjHOmCiAEJWjsbBBHx5w
vuic975/GArN41KdUKUOpOIN9sEc/B/a2fdwRIyWET+BR+w7yjEqKDEDAnbATWUSZEZPfOi6ZBsX
H/moEsCncqgZu1UyONq6jHUbtWX/k5Gob9ulOZ9wIc/6ONhFgX+Z6IZsmX2A0VBekWcj84iLeUBo
4DxUHclmTL5otM0cnWrCz5KIAbnUghDAMrkh6lPnJQ3QwBI9Jkb3AnZiUzkQZ0ZnG8AC5YQGekyk
nNu0afgIgor6G2XGOi9r0k/KwV9l7TFW/EVm6J+DQx4MAuBKwR4Nb3wZDxpJ9j7GVWc1kU2xJBwh
6VxEKA0zef4PLSvdXV/WKKSCDX3lVWVHhGv7Lz2HDAh4Lu20gCuj8mwvptdESa994MiIG2MVW9o1
S0kRSMivCbs/8n6qc12tLcv9whqfbXLSjEIiIeleiAeH9lYBS6nFJ877m8TotkOSmhd/cL4clI0z
M8BMGZXw1x3pEpROcWZTSDDbfO76S0aOtIaTs9EdKVXYBbEyAM8M5sXUnqG8ws7oQGO0oNw1S/se
Av02hOIzMU6dZtIp0z1SDXjORZVJF7zoCdIiMTH2W2JtaKCH4jcdOfomjkJOAppXNb0bOiTkMHwH
RyFvVVjBQfxml+2yAlxlgydoJRJdh/1m6WW7RqpUzjh6vMtIDcI52OIHWiU1YMeBUEz8Bs7B1Q92
WwEbIPqgtgsomnHxr5/AnJH67aIswohgIonSp4tpm8dRc4K3YNj64phW/aYzGUcQnrWMnW5tTGzM
SZwcnOEf5bUxL3zvZLTxKcu6Tc4RaWYoHpL8hGahHBHVIeilIJ+Z4bCeSszDZmAvxqF4z9RL3Su7
zhFLq5OoyL78iBMq+trx3wRG8XmSczpq4+g4KPXVB/uO+tPG22ofag8dRU/rZmbpg1jrHEe0V6Lt
PlzH/g1TDkuxgbnC8tWjnosVc2wBD7XdM3++tkjdNyIZrmYErEmRBp/SYUgWQnGp5qmHL2zyu09w
k4zjugl3i3pLzZgRE637CWvmklks+u7GLEhZV+G7TN0cfx4jSntwVlrcbxpy/mnE0GAxy4NR08yO
rA1CZTZRShyy/rH0xWdt6MBJBXA3og3ttX9mnF8rdBlNF2HY1LXdaJenAN4saMnLQDLpUpsYK+tr
O+ykS2EHn6MaHdbkp+47wWyqvG/ba6aZxgkDIhLm6Ri4mDF8q92lEO2rGTg0m0icSuJ0B27uQjaQ
HJGQdNHdQj4vfgz7JVeSfyNac59gQEsdySlxCfInfUYVi0K6juv2NMJ68jPrRDOLsVo5vEV+emEo
iuJQV6M5EAvaHk02H+0enXp4wIAZLMEul/NyPJmRQoDHGH1m/vgequYX3adZzjKBuYT8hH/r22Dy
yAEgP8qgp1eUj7Ryv+u2/sDQwp5fLDORXxL23HqornmbXfOmuxi9faosZe9k6q3nFzeBudesfjn4
jD/df5kS3nsn+jT94pY43c7pyVV249dU136Y4l7qpLvWIjh0SxMNKMP+vYBcld7SaTonjnatClCQ
aUO8d52uXFKm0p6StO7S98C2NgE9ZH2IVqapzpWmX01DcEnr/txzIk1KogkVSmrbPGSYuPIMrltp
NVcS9l58hYZmsJPfp4ij6xSPfG1jWS79zLgKrgqBXSvDMz46OumzqYR2nnvNN4qkVa/RfpsGBvd9
493MSJy00Flqgo5VYRtfFIA7xtrEO4Iyn1VGs0q7Qp13KfPmKd60wFDwEZWacbWCH4Pw0WLwvzud
Dlzc1yv0lOE8s2BqOMk5tHN8JkoazLU4pYvIzC40f/Bwoz5qir1JQGCrlFudo7XWu4c4/VRC6zBG
wVJ3xFpkPYaQwxSWBzuIzkpQ8ZTChzW02deQ/FoqTe5O2UxO/x6RZDvLAB6G8tHURBS7+7qfrrQ9
3rpO+yak684wBjokw4mYtophD1tR4EjHL8e3EVLEV1q0c9IO1bJbfgXgbvB3FehmC2ykMEZmQdbu
KitCNRfMgWRuFHgfXoEec0AY6tBB9cNFrWB4TDzMqgvam0tF9S9CzXYotrAgTNsoNy+u+B97Z7Ib
O5Zl2V9JxJwO8rIf5ERmRutkMlP7JE0ISSax73v+Tn5K/VityxdeGemZiEJMCwW4O/w1soa8vM05
e68df47lnUW5dWDtbYL8Oemhw7cq1AF7tmgp4NYIUlQ5bIOkipbE1Eb3BKGMGJDOSajsytY9Ezh1
Ctq91sW3ohxeZtycav2S6PpB1Yt3tGV3QQFRKgJHVyqXshrv87y9BIZx6lCst4V4GHX3c7CTvV19
RXRxRre5TyLkfkqxG/TrCNynCFqmin4dsWhMnDdEy0LUGhspJsf6tiE29UDCBsd0kvDYkeU02+Tv
CSO407kU+qh+KhVF39zfxta0dtmzV7O7nthRzg2iU9XYaxOtBJOJ3FTd13i0N6amvxmGevR9FMpO
ce6Mea04yT1NXSmK37S2eZyU4TzK1LtJFE+966/Z8+3amS5tgrACdRuWx8Ly5uautbRD3lLwJi2r
CYNtCQ7a1HpPY/0YaJorCTl0YbjO8pYnPjobOA0zJksetiMuqo8COkzh0+Mn+HLKOUOzn+um/ty1
JeyVrgA4y0Y9tOWCOf9qdAw7iawe5A2yN2gps7XDk+RN04zom1W37Z/qTDkOmuUVGYVMp94oesp2
OyQKncwXxVnHKerfQlkNNPCjrjm1Q7YzYfI0ycC9jKjOGlstoL/ePCSUwtm09WBSWmTlBWLMUpKR
FAz+myAOn0ncEehnMew6d10ENM1q5t30GfvirqqQ59YMT7S/ySapHXgSMgqD/Me//dMEhP+GyDdV
9E0C9qmwhaP/FcHeRWixuxrJ8ELiCc0E8YcmvaYaAaOAFv/5u0my6V9gjrZu6vgvNM10TP0vrFXb
d7AI0etfdxzoe3wCajXcQc1+V5E0Vw0dlYwIRK3OveV9/3+iyPQ0leSCfFyziKy5pgWK2P5jLAg+
WRNi+//JxPjviSLfdRCV3//Dz/w9SkS3/gBn77ogY4Fz8h9e7u9ZIrrzhzA1GbDgGJZluxa3+88s
EfcPU+gsjJDwTcvlP/xZU3Rt+O9/UzTtD868FuUlOKLCsqx/JUrE1f7CRAWCQdKJ6wjXcsiL0FQ+
4D8yUclW4PxYx2BJJnUfzyinyAGzjsv/CQvdTFkLuBdW+CHgAw4j0pFxmgmbbOqT4Zb3o/6o1/q7
rlFsjCaY8KWVm+sk6rbAG1lQHfVXb8S/grD4op4ckL0e6Nu2a4hODJtNIAaUsAlH/LI7zMpE5lOU
3+eOM616wkZBFNpri2jCYoi8WCEgeGqsY+/Npq7ucww38EsuWZzg6R37cEsQ3itkuLVQUEUoyXBu
Gx+BoXqXmVW3R/8er5E60KlG4YVtab7x7fFZ5ZONAghk4hJcYr9irDqHlKFpzB/VRH+r2vI0j69T
GexzqOPuGN2PmsI62Hy0rWgp6LaHCSY4B11heLYABD6VD9Rm7lqzH07WnGwgsCJAbKigz04yrrOk
M0F3TOQSZ2Z7tLMRaZXh4HK3nIeQSCi9UTsvDYfgmI0o0qZUEjwLSA8twLht11XRahiNZp+fA7iQ
K7hhMU0a3DRaiwMzdr8rNKF0DelADhW1x9oq9JtYLxpiHgVwnWz8RZPuPLraYz0yraNH2qqE4j22
uNyxacyrWmsimv1Th0ZKPeoFWXxtZs5faQppg74b+2gBeGPSZXI4crbCLuatzE5OZ4W8d4egWYqG
yCt7mPbjtAP0mW8FJ18gmAUXfyAVsQOarIihWYctO2Stg1vplyq1f0V5Tqr6lTNvuiMWdvB0RB0r
K+xYbkvkrHXoHBIiwTYA4vU9aYtAoubhSa2kjD25hcNXMO5qvq2a6TvWkdui7rs3P9nV0v0KL8x9
gEkSgxQKbxtFS+98YnxXWYWMJR5JXNTayqsTc6/NpEv5A4X8gIs7TVCjJhqWGi3APM/eSzr1Gam6
O7qDmxGE1I0CvWVNCaPem+MxduyPuKgvhNmqu9BnVRyC8qxLn7numny42gvz5qO2Qd/rPQZNeXa2
Y63dAGe6qO5wKW1xUaEv3IZxbHqdXmmIa+wn8k+yU6+C+YCXW3maD3c3N+FJadnQ7AH543wLHGD3
wyPRz84lB2q1mxRslK4r2jtV0Q7EgUq7mW/uffb269yXdDI0dlOBYsUv+ncqrBEdnZrnyKZGI+om
9ZzMX3dmYuI4jz5pKpzqikMWiEZ7h46hp4lonTsHMwQ14jiU2YeFBZDUAoNgNNOPrVTY9ub6VnHh
5yqqAogTDNCqnq1TEXO3RoIk7C6pbnoOjXNr7ysHvlcFntekg6iQAEBebI6oKCp+ANcSBg5QbTMg
bhlM9KiCJZfKZFitp9BwtwEHwSxiy+4L19x0Y/PFzkNfG0ZHZDUF6p1BRW+nxheF5K6VgFC1YgdE
9dUnByCGma5aHXF+ufXLTR2ieGvOgZxKCAGmVi5AEtZiM5KCvA/EsfU59Y24/NcpDbmj0suujL7x
U6xcAQTcbVPR8mVD5iVk8WZsGFjMDxZXe8WurYJRwpC19WxTYT1G/rbvJsoJNVVNJwMDkLiGfZ4J
izdSPT32ZXVPUzKE7btR84Jigl/ivnRx8ExrWLdsx2oquRjtjzouOd0cqkvpzj5u2pqbgyvc7fn6
sXkuUl/3bApAQU23hUChjA1MktInJo73Ets+OYNj6plYNff9zPYQLsWzawIFl7E0ByQAuuMFiU/u
RIGORk16igbQa4J5IG2WlAVfp31SII6zMxKgYxRtNiyJetRWijlFRyz86k7tMYHPIFV8pL82BKmn
slR/gYsOv2pNuaLz1x9b9o6lSj99jIf6phRjcRj1LPESVFJC7d6rKvpuQmUrMmKMOz/cRUQkxjGq
jSHRKFfngebVIwpZ0G6RpyOpRuxu7TPGCfPlvYaQb1PX81pQfbiBs37BKWRswhF9YZBSU9Y15WOs
qD9GQ1Fu0aq8WAMIWoDMiIdYEeGISidNBNPfEDTKAMxsrcE+kvar4SSoKd6Rfk0+ITtSu3MpbmTp
Dr/Qs6/aPQ7Ydm87ExGzuQJANqY7GI4RYokyJmvT6dA4Q7fX2mm+wD7FE2N1MHxQHsDk4jaEPQn0
Y8PpEEMbcqmw9oaaZFkmWZ7xGyNo543FGedgR9aRjQqN+VwiSMBRIMhFwBoHQJay/pciItujeQXp
Oym3o1Y+QMsl+ni+MyM+/bQt26hbuVM3MAcXBNNQ9uTYifk6nXtt0wwlrbmY/JyYUnVlkxhiQrNu
5qmCR3Ob6T2kDIqy+KdJrfd5hRVS8Ibu+bvW8YA75vAw1tlThFEZydB8SorilwlaDqwnsaea9pHM
xCRPE0cg4ahSLQU2yU2vPSU+EsUlumwEDCF86vdd/ZrERshUENCJ1ZiVDWDPHCVuSoqBN/UwtXQS
MKAN+hxuSzDdCsTwNmzemrAdvdGicTKFXj0775rbvYOl3WaipXdoDMeUjI85rT41qlIDKCF3aNyj
6vaYJeYvu7RYjrQtWcPxxqmHF7v0v2pzJBLWxvSeOvRa4OessExc0NChklPyrWJowSYX6rYGLOip
hMHTdUOWey6DMtrmrUbqa14Z6zCMsbehstrbPQ4topH1vZnmXxSFdqoSQVUOra+563kWVasBrsLP
1I59MZu22hB1+TBCPfMqsN1eQbtagXrTmVN7p/VjTBlS3xdNGxN+0fi3U5VsS5OZk3zquyBDoO0m
CoBoMwO6pVAdzSinOmZhr3o73waxh1Bb2fqhrcB7BpTBQKOwUFZMwu5bO/Ytxt1ZWduZet+UeF/m
gckyt20U0tQrwFx7opvfU7XRDw4E8gOVZLaIbbgf7M7apVBtcz1m38Y8Pa9jWpor0k2/LcWJvN5G
YzSC3VklQ35X+k297nUou20BPygGXKHL0ucsBg6tNUL8WGxnHljMXYLyFBr+jYiBB0ROP69mRYP/
Y9CPDEFmHFSQx5QnZ7rZZblL0ayeawJJVIW2VYcYE5IgWxdhxocAlnLuxJ9ZnD83xCXsUl/9LmPB
dkgVHAdj2EMt3RVesN/3bhvf9CL+1SX5bee00zYjdznJ+WbuTLZlFfBsoEpg+k8o50WIxlVXGCuz
azA8zSnWIUPbWHBBPWN6dMljuonMujjqEMY8h+bghvOq2GD+UTZxmz7VExXViSWT3gFJZM24rwnT
vVFHnO4IsMUKvy2kNCc9TdT/VLYQ4MyInepTfy/NHSEOB87pG5oIKM3zVZHXp1A1g5M6YPNOwl+h
+5Rq7qokvH3fomDcO/scuWiMl2AjVKEiVAnReouAT1Zh3FcrtfFE2b2qbG0ONvtby4x7T0hD12wW
3y7uxe1cd+dQwn5JKMdckkfh1k1Rc5dzNRMf1a3ATjQbY5qdp8HU0GBWM11VsVcnJhJfM7bTFIMs
dKdgNYExAzQeWjeFRSUBcfSNjmpynZhj59mtV/mBvWlc9RrZw4k6BHgjHK8zDIl1iw1kRqKBTiUi
941GamSI4FA6pQOvLXrLD2MTPUbxAIxT0YleNW469u9SY2vcmbm5obBMQIcWup6rOvMB/ygsuB0X
6ae3W961Qf1Ivu0mD/vaa+AN3IGIPYQDJWskw5+smvRWnP6mGklNasU1dm0AKWiemAcpPkSgncbw
MIfcpMHcsyH1934/PlZAKeDA093FnxJoTPlUa9E7H/S0aaDB+/Y68zva+u24gijW0bKzXt15vswN
K5Qagiwi+HUvdJgaNNZJ7RYBBGP4ZKvSmrw61U/OaMfHzg8e45I59TYtaYKFI/uILvjCQ8b2wOhh
0eXDqZ1xZKtWFnqVGeRr1HDjiobSGjAdceJ9uDdU2sp6HHPk8Tu2EaPRbozhShF43DizDVVFj0C4
lvcYOlrUPNKxjpQQEVcO/TXYqhXJqrTJz1oAwc6YzrEewFF3NQhtdbNDf0foTuT5Lspav8Y6nLhs
n4PpUiJFrgs8Zu6860oSqGp9M7TVQ+uItVY8Vi1HD79lMsVxcdD5HhsO9B8ETN+FsinHUECoRrUV
nPl7kKPy0xqEPSkpTJH7ZvnZHliOeYcPn9U2xBxTRAw4HxoV74sZaJN1zbZForkhURCpJqdoE/xi
5r7mTnNG6uk5snBO23B0ywBHE4g4NR7fYbcmO02N1wR1ZQYHPfTR7trNWdQbgz0CE/Nj1RBKrZt4
wA3iqzEqAnsMabnrbEH7MzIsDLLxupwL9/9SqNL+klZDUcFSiRsxLFmi0Iku+K9FBfQlbk/zjgOg
QueQeCl08RCD4V61qL5is31p4+FmaIpfPCmvpRsBPQiQ7yW3WDY5KluEc3NEHoOXf72SRZ2Pf/4f
Sr11xD+vUf2v/yj+7fLRpcU/lqkEJR9+7M/EW+MPerGU3wnedFRh66RX/WfkLcV4Klj8hAx4Uknu
/LNMpbl/2K5GAUlgVbUollGR/LNMJcw/yDSUOY7EGgrCYcW/VKdiwPyX0icxs4Ih5Rh8bMbWXwaU
3ZMzxduRLqBygu+nqdvXnIpWWuwe7BTJjWVD/FMjEJFRScfiH4p6l9/v8295l12KiPiQf/+bfJP/
4QMYqqAUp1MVVI2/BoVNIQoIdw7XmtXrm25Igx29o2yn0UzeIwiHbq/o4bpzmFIamzIYOoavpsMn
wlkxKIcavB7PZh5BilSxyazwrCIlQC20sQI8hsGUvEA371ai1VgMQ6VBtgXxe/RBq4VWhfEvtrbC
wgMkZDaHXQ1i5eTAiDKY4nD5oY102jE1XumvuezcxEpkovM4F3Cg7zhxWi3Sc9RcFZQM4tkzveF0
YAXspQtUOSBpntO646VkIQHNXrOugS0fFdl1sOCSerThyjNVZvanpUrYYQvUe5rHQx/Tp9PyR4Wz
K0jPVn8gy1u7TfoZG7+ePihDWqNdtrtDS9r8FrRFfgrr5jw5mU3cSzHdu3FJxtswYC9IUHMMvTnt
gAqWsNFpZ2T41laW7Rtf3cbuhPo1tDRofdVo7sAbm13W3Zql3aw7aEqfTvU1RfP8ntFHD0wVEiEZ
hVhnSvvXWFHpSgu8fDAX0WSqyJdbh31elCuvnT6jv+6oKZUqcV6G39XH0q/LXd0bGtHeA8403d1M
dhodkg8S24d3h7j3rVVJHpSmrZZXaQoN0QV+qHzuy6PW5dO9Hyp3jKqa7MIY0XqCPKDOaotdADKh
uEFHMEV2ciG1zaXvRO3SMbpvIFhCSvXbe8Dge3WMqrdCUC5pAqxJcWiRCKKmEm0Yb5SwT1/9EPdX
mY1kME0+PpUpPGVpRzNafLt+nL6FRszxbKRBgKYeMQK1JJdwODOwTXxbg+HpxtBS9AiPoVm6z02K
Dzo31ewOhgem/3SFXo3oJN8o32OuTtdmyWujzeE+pYOI/Dh7Jyk4ecngRG8UG2hbYzRUcArnrEzt
Y1Ma6iow6ulQjXn5y+jcM3GExtktcR3hYXysS0w0oPERMWIiBEwLzm/5peVka4sGYeYnlpfmYfZs
WqG7Nrqi2k6Dmj77ozN4whz6G0PrPpq8VJ9s1S54I0xMpE/PT30wFnd13TgnrK61lhsbw8Zl1kMM
jjs/83QJfvULbKNpG2q7mPoUggDlqXJjBbRUKG6reGh+6RNdFWLjQ9t/mqI8QEqlnywsPbUqHqaC
J07DCx9QS1n10pbj2AN5N3heqAuSSmON4M6J9OAAYW2wk06gv510pwbDwXaru2DqcDkrFbuxXHnX
8/Py7gwYFQZ9lm+EcMsj+o9zF3kaDJzCRE5rGBShsqrewmoLVuaQEokKgXb0Sy/QB8DEIr3UuRZ6
fgSvbphwPqZFYVK9BAVoOoOOw6k5uaLjkFxY9Z4sTtglUvBqgjxYGUoX0cefftQBf1s8An+p5sQ5
1jioEkMbONerIbCmDnKhkSY78P9Uo+neMd/oelfvA03f91MhO2Jlcig6x7/PxQ/6m+nYVPiAef4e
Ou3NTHsKxUgPxc7PBKh/+R8znvejhmi4juG5zGIySUzIek8pp5J9qKM8Tb3ygaBnWyfTeBenZUv5
dnqyUgr3ITIMgsmCUgRbp0C8UpVUfuykdraPtghwsagudRj4OjckzrGd94u9iJkrgjagzNjaZI7d
WnPseyVA+hUrk3Y7DRheUeLWbozYuQNCYRHguuGG/9LIXb1Ta+zANOh1WpsVSjg1mj0gDmwEB8Km
Upxc81wd7RGXelpTYVZZqqAQEduq6iSP8fWzbUsywS9HwU2mD8TYYPuoV5zQoOjUAY4KxQi2S+Zt
3uFEGvK43tmhNqxGo77V9MbdjQJ1IImyqJuzApQho2yYhIMmqsEJlXdUTCxb3fqmtR+oo5JiY1Eo
C3kKQzGVlHQUY2UFcNnjQt8B9360C6jRbQpMvkis5JAkgDbI5bl10JIPrqj3WmufaY/8yqL4lmOE
u02c8ckubZUc1L7xQCLBVsmZvRuOAYbLIgKIhBpcKUO9kK2WjfXkrHS2v4e2xw2bO4a21ji1eZOK
tzirjWlXaE+tSlBF3aO2EaOeruy++SqTINnObEhwh9QXTbjGGrA/r9+601oa3mw/+p5Nd/L6mQdW
AdyZFs9UDLDfmnnizZP6FgJ4XYUjDYiquobZbG2SAN1yywPkKlq3mRN38AwsdPK8E61qhx/WC0M/
qggPvYrj8o1IUmq2LENIBYqDZpnADLX4Xu20igIX2OSyYCAsKzJ47/fCcTjHjmDoWRHWFZbiUBkf
XR1vS5ip/G1jGi8skuXFF63U/BcIVGCzZ9ilsdm3qBzxX2iAEyKITyBuKEdR2ejwFqwKjXQdiWgr
lFJbl7rDybeVAGKqzQAS5jBrMT8I7bYYzV9hUqJCtdGu4XAphXNbZZn+nlqM67RSa1R4KEHSZAg9
NiKsSYRarRP5pwYeh0nNXrDJ/CjwbymyhiZH0XIbIlsnTSPbGUDNtEZK0+QP4AxpD6rSvCl+7O6L
1kTk60IIthFX3ghVeRwkn0VVaMWJr4XfsaDFMLBjF3YQZgTJZpwfknC4RPGLHaWfOF+pfAFyqUr/
W+cEpSnDQRLNtF75Msr+ICbVWyg+81Hzg5+FWdOL9jnsPmsDkXQZiuOQoiqV1Jt8Ap7y+2WnK9bT
VFFIBio+u6H9ZWb3lGauDqWbysUZnwCPcbrfYKBe57NlEYuoGE5ZACi/YsqTnzpzw6sLpYCejsJe
RZw6V1+NJo2rSBt+MsbODce97YQB0FXwOsYR4buh5Eznrf2JKkyRfMHEQh+oQgdQD02ifFs1h7Uu
5wNH5ClXIjoLSWKqC0pZgbNbXt6S3OzYmX4Il0EKblAFLYQ3mJ4PYP2mqQPSu7Vr5zqroCgPWvzm
TspXW9XfgTn/4lLvCtyjekvhU8vCqy3qF2g/LFTqdVbNFy7I7085OoA/u+C0vKquxdENxTiwMuZb
SRTy8kmmDmFZHh17HXdfDmL1Mrbzeh4IljG4JtZ0hA67rUa+0yR5Y062g+cGG0/XrmBCaPE11Wno
jXUazj+5zkVyy/kH2uSxDRry8uYfm3/DQX2OLYlZ53UI/DpWkUbXdP6xQj6PLkE2kQ2CLPyo8ENj
OdWuagNGwVGPZgXdzRHRdez4W8kLFKTvPuKryL/Uq8NDlI9rQ7K9NObDtFHuDcvFlOC3j1pEOGnI
xhu9zFntNQgcKa85/RCuxOfM2ZsH3CKU7mcFXjfNbbjrncSRVzps1WQzARYyJe+clEM4GUA/i/6a
SSZaBV8q5QDMWlGQLTVflru+XKYg5StlVbbPQ3VX28lZSUFxS8A57rGrmn9rbvgROYA9W+vBb1ja
RMFPBBZfwXclowOhFLD/xB7WjpW+GpKCNlbK1nBp3tEf4bvln5XDzRA4ZPpZuVjy61Pv+AGJywin
AE+dBfrf/BMp/ElQy8Es1jjozssFR+SEH00ikHyFqkePT3nkF9jtJedSXps23JBee9v2vA7xlj+T
3n101ReB9T/BhKGv7tiuiasviYjLt9bn9t0djst1NODXA+nb+5O1rytewUFOW4bq83KRTMkPGkrE
s1m0Xb516fCWDLsfWCoXBXKEHDJZx0UZouHV8h8NtnE4G6KdEWTH5a62PiMAGdI1hx9qNcVlnqLX
MnxjIb8OMcGnxXxKK//NbbidUhdS/TAXQj+ys3Xtz2fDQHCX9PF1eWlAXwfUsDvX5MPK79gRGGXM
H27LWJFos8bOvEIVJzlCukn7kX8H0uVjWfUrUiHcjtRHg0uj5J/Uad+s9K4n/SG8S2L8xPxmbI8/
Eq4YdfbGcjuKv8qXWhbfXe5/D7OcP41dlo1vM4c4hY/A1LXAqXQYfE5Ko4tikVdYJvTeaFNW1icN
2J8YDqSNpqCfossyQYZA5TOrwm3BYJvYxBio4kv5kA6RjT5WVmyRdg/Ij2lwhKQLUSp1W5R1Rn7P
TguaYEcpEcP2acJHs9DbcB0w4PTxJR7PlnwUF97Ywp+iffqmFRcJsfOBOaK5/LG64Iki/YdPWGqn
W3dj/Zhp04dkuymm8kzh+C5S3TUNMWZWbrIGp91s7ad+Mr+XYIEoMl5nRArazPBeoHu9DDIkhG03
hMkxCsarHP2+806j6VmiqeRbpz5uy9Jd9y6vuwC3FqxkGWOMG/LnXKnfl0+M645be4dQ+GMiz4Eu
zFEC1iQ/rNDzbagrd0pWFTeE3cOfazCE+9UuTFmp5bJDm+iKw2ZhimV9/5K2H33PmLJqh7C78EHG
NlQJ49Lux9WoDfcLpdHsEIjWhfGmBZwMcYvG47TPHGevLyi6QHuwnZLZk0ll4QvKd5oMhsQQWcge
6VkzfnRV+WomMiXId25H5VHOz2AddxYWWHtZb+SMKO9EDbFE7oQZXLrS7Ecn2+oKE0gX0mkZ1ZMc
hQWXk+Oc8oIPD855vq81e7d8ttrELJPl+VtZ7MvRhwaTHew43kCuwLIQHAasSITUsETxnMkPVhmS
Cpxs5Psx0K7y9+ViXwVoQrUPv7A3dL9OckD3urwQEvAo2WBDNdEvDc8ENMn5VG3gDiwEwgUapk7u
A/Xt3+zBhdmH8OZngvojkL/TcaHBuvJt1r/lbi8wROkDg/Aqw4MA+Syc3xpXL6gkdqW+p2fNcXkw
2I6zseABXn4VqtERE4Q32f5jamUrOURUmzGPFFxOXDtsNm/LmJeDTY6UieFQh0Q7gVWsoIdqcNuB
Y9EWYtAsgDdHE9yd74W5uTw/8sd8smkVZ/oFNOrqW/7F8uHLC7r2QtnWev94W8lOsYTLLtQ1iV+T
P6ZE96GbP7qSD7pcn2UTNmfX1hxfchfOKaMuQGvMHOU+OewFJ5izqoq8Sc8OcnQbv7+IidQqupBs
+ptFOJH9l78s6FSMKT8mFn/Es/5H4m4XXnKB+1wv0aBLXrL8zIaM8miC8YOzCuLOP7nJbHiEbm+n
1NyTUCdX8+Un+vTv15cyEbuhojhMk7mz2ldIaM//eRuWt9IdlvxcDUDoROflUuNFROZLcRC1eXAR
iQpFJj0MFp1tuVQIfQQmkBwkVbeT+yT+rch8HN1pF0xcCnkJ5O2a8+SFqsICXlwmANOfrr2DFtdN
t60inkbsqfDA4IZikmAxpItnWIilufXy4je2xnTD+RydPBY2bq8D9Zk746ts2cP2MmraD1UIeQ/k
wPn9xeSjKCl7rsSDLL9tVF+KxSFCW9sq04/7MhjjJ0GvkppRfBfNjJ2lfBbwyCBUsBgoxpvc/5kg
wGdXHCxa88u9xwGC0oenZ4ETZhFtfkscF2yjfJ+MBb/mAt7w1BNSNDw4FrCnAc0UKOxOZyUEcnft
KHuBP8jJPU5PiZPsFQaKHAPMztzqdPxAObDcSdLXnKj+XK5cX7lfQVM8WSH3SUL6SBlh59qyJQ9/
cbBIb7qYD7cQ/ThgQVdBvMc+VgGur4dbX0tPaeS/tfY7Rehf8jsg9iJUhs8SdeOHrm3lJUtF/L08
n3PinzridJRmvkLsJ2BHf5L/H6ecCmrBrBu18Xvf/CYhyg+3LB+FDTOBWXxZPpaZZLlkSk/1gWO0
PC3oqr/142H3PjpckEifr1FLMHVB8ijYiWsRwpmrscTGcKPktsNUFA7crFV+sg+L7CqnXnlzULCx
fYpl1jIjnC4SXVX2/MvYkVBGB9JEyvO9fOLOmJYB6cK00AA5LLzUkFWRLchrPJ8WnHGuv6rxs28w
fEhlutLx+nHJd0N0sMob5x6aNfPO/Jgzl5LFLBcVkJhl9U4BgcTGq57NH0IeCQKfwNis85YLWbTD
VRjyKLaVXFgRuM/yt5ZdQYtATbGpKcit5/K3p/peMeBwGPKsyf0g+nvDlHQa5JheMK26fFAcKkwA
FS41476Tf7QM/CjpHlPVflMr5atXp02LkH1KYbYiDQVFGgOFrPIXuZVf9oGFPt+RRbVeNq81nOhG
jM+Jfo5ibJBydxuZW6XNPzNebuYxIbd7K3x7F8X1reuioNMA5bkxflH6lc9WKb6Wb0/W3w9H0sOA
tERGFPlyuk8t+80cz8BOTzICfHl8JDi2lu9jjvNTQ1DyuU+NlR609wtIXr5OzpNpk2AfqfUZLD6P
TYXKsGtPbGgorzpHJySrTfKNwndfHhApNP38vpByv+92xUnRSUieEBMFg/ojV0e7t9i8N89+CnWI
lbQrynM75N5ClRdpcF2upUIdCN7TC7kpnRW/zyEbm2yQN0HOb0h2CYH1nyRsfplCycrzTNu6JWgM
qiSDZjmUR373U7qll9jujavOm+Vr15xcsFX9Wn7BkfBeEIMr96MBZgY/fSmM6HNZqpeVS86kQrce
TTb9y1SuN+TTjvUhqxn1nOa4JkLg8wyfg1j/PUstrxxJ8MayKyU8eFCNH4BQX7+v0fI1unHXu/lu
uVjLV2jG4zzGn1GXfWtjc4fZbl1LmKnVt4/lsHazbzkbyy3OQp7VAhyVWX+UaFQJGc+d4qKBvZHT
tvx3WaLMyF3Rc7lbSLtyQfg9iafuigbaRU7meme/VCOEOCZ3Kt5e3TpHOJ3XZTFXTf/JaJ0b/Fqr
OK5hutrfcsKWRxW/b04hjgySlVDC3GUGj1DaUjno8DbiBocfZIrbeAh+wmrrO8qX/KDL2+gQl3pz
uGd1/Z4y4yGXaxDjUx9JgwCOLnm+SSKuCNX5TCL+rD+WuVva1+Kguv1zH0KUyl5RwDXL/ZNDE0RY
wlvu3O/NJEgYSwRnlIxMy9rwlPTglxLO5txSJ48v7Lg2kni/bHZjucnNgxZo+9pP+1czBuoy0e/l
og3y4C136FVIvdNUL8t2SxkTJOP+9Ag+e7XccrnJY/JaxY7yMI7KlxtUniHsQxWy+2HT3mYVljYf
J2h2CslPQXX8PRk5VJDpSmbKuzxBLTUNvzYv5MGQ12ZtIkO/XeoncgpeJmQSRaO4u8qbIIsXfoO6
Sg5qLUU91FlnJXqSINplJVoOBMsOPDhlNrqSpYa0rA4lPp0YMKUis8joxzCJWa4sHr3MTfKVPS+X
Fc9ryM1kkVtA3JaDxTuEGKMijakJKWX2yNXueVlknJ6nefbX7dS8ywWCNJgy7x5/l12y+nVuX+VJ
OpVLnoVjy+1QLtfOd085PYVB0zK8Dbm/kLWWPHL2oo+3s5h+ljKL/FPbH44m1PKgZa1CBnXMhbXJ
5eMkaeqTnE3kQdPG6UOW736ZXoKkeSu6s/z9ik4obtn+oUdL8ucJ1Kmia+CHr2P+bsgylc+Uktna
T2Ro546221J1iRmOqpHvBOLaTpY3umb+BKGz3Jgms2/bqT9NhKIvS4R8HNsBhqASn5aFzvIJV1g2
DbBE46xlHyU3D4iZiBnVHpw4+mT+ajUus7xzy1ZnubYiwr2WZqffp4MWcRsxB8tYWzZPWZp4MfZ4
n/5ZWyLIWrD6c8SJv+63juhOywksJYvG1sp7Kwbl4avnUiB+54JRfL1mM/vebtZ2qTrsl4JfaNrf
5H1/L0NikBWRAaxq3GxcNELLIXkZPo4YziJvdsvTs9D7454sB4NTpdwdOSY/uCDx9Si7IFzbLB9u
eVH5HWlfr7Sw3oEz//3wLINMnqDk/iKumxWIsqdlLulqdiGiJX4rS3G1zx/LWUuuRnIXVeIaa6bi
wSQaJRJvyxEySaerL/8Cys7v8OzqHLfCa1e4r/L0l9NWTobhXr5ZDkqRkFdE/tT7xuGBxfGHEjjf
w/AfMENSIij3bjXulKX8mVP+nGhDaxKz8r+JOq/ltpkuyj4RqhoZuCXAKFKysqgblGxJjZzz089q
fv/M3LhsWYECge7T5+y9dvJozv6nXlFxWPA3qU0G1gLSrVUL87YU3v52e2bHM3pET1hs0Xzm7UM5
GhlwEvmzQJ1bFutvavGBKJv/oNMJia8ED9FT8M0Dm4R9omVHp9XQf93n2pI/qneKOPtHNWJKGT/0
ADwsyMw9rMUh4vEYqIiAmn2rXR42AmH0+8xlhsKWqJ4Frv93oUE1qEvrTcwvt4fXdChrje759ujf
3upicK7TzWi+XjiGsOARHrIZ3PVYT835diMM9vQadfyXS6SYC3d89ZksoyyXxf9Ke1rJrUYjCT56
YYgj/uFbu1IVQgtnSMcGImZKZbal9AegvLkd/2/v5G0bqrRfuaqXeEjn6Usay+utjQrh6GTQ1BR6
/7okyFWp/lWn7/Z9Jk9784lgslihbuVX27IfR4YdAI57vLXt3LX4S3+0EfaXNz6hy6TSWr5rWOvq
htEWzlfAJOPm5KiFTacKuwH4VQ0DQvvFYcdUX6CWOr+kJk70+z4htKfLdotundTHeRd/FRf99oUk
q4q0+bitSugRn+J+el3M5hf+oboKqovhdoKelbmXoClu9756TCUv3DXytyl2jobh/le8kY8CJ0k+
/ReZIepvYhRvC6CqnqULi0EdpBxZnlbhHeB1vjesLoIHPY3dk/r+TqT/1qpf3Q7yu+0+avxEfeMd
JMKAWwtXNYpHFR2UVmzrTl18DhFQ4BnxdH5Z1d17u5nxeNOws7B8l/M7qgQWYzVAsDNOmIVxjgX/
WJzpN7GXN2EoHxOfoif2VR37VIAVK/t7Zfn/qr7a+/S4wGdTpytQfCVYyvC1qg9EtfVdUB7cGroJ
aLRiMp7S2qAjZb1reIkMaX3HzfSEDPzWP709saABnD7/9QcKFvVY3p68Yia5J3tNlY3J46lSu5J6
ntQWM/rjq5taatx3sryGJvHOnQSJOIL+afL31vtBzomLvzjcvuN/5Y4qfJDr0+21MUwPtIbuDZ3e
3Kr93GYCXhN9geXzo/VgZrS+UvOxAFjzv1b5Qk/dvyC62SHpfNJH6iP1K7dD+ZH6L+pxXZf1d2x4
9BYv+jDTp37iB96W62ZUVytJDobRM3PWaZfSheJkdLtr1zWU2T9pu88qYsZqoYKq1Tdt62tP6FpV
8IG0pQBYVb8xJ9wZwc+HKtVunT1LiqcEkYTqFjF3oFgnAQe62rtZcDJvp6/bOIVe9AYmyVs0jZ+3
Odj/3yVg24cs1092299HkgOjm6Pqy+JLz3BF/VK36gBuC46Kq9qSjfa2rg8bza5fbjFRpbo11H1q
58CnbfOh0e1DxLypVLOU21HlVkSrolfW+uuogPH/t0Wgdohejb/cYn1twaFGTObIa4WywQY8ePP3
bZ9VAtNGOwyafVaTxI2XTogja8Jd/GzbjIeirnGgqQtNaWzn0Yfv/yk1cg94cJeenqYovjyn+L79
4qonhjzww+s/ctXDV4ewRc3JMEkeXF2yn9AbMZWpicTUKLLOtz0UfCnCb42LDIMnH7XP/9pQqpVt
AjoqGRjd3hM7R/ntzA+3Qp9zvy2H6wKYoqpoy1Bn+6o35a54kdfuUb1I9W4OYji3jr9decHqC92h
/9vMt2QUq2btnghxE1P1pWcvo2NdPQf1MAsJjre70o0D0fxoGXef0y6vnfdx+3s387u1LSuo7LuT
T7SwymUi7+JLrYrQCj9bIgjiA6i0Yvy87S9q91X/WdEg1QwOnpl4UUunmoaqZirOz202uVuSojbq
G0WT+Tfn7k+H4h2fIt72f2r1/W815Wu01T06cG1Ep99paY3Onyxxvk4tvWhlwlnM97fq4VblLJ3+
UHBd1Ku4vZzb9mVY831JvOR/RY2qWjAAfENYeWEHWfnh1rJHYXZVX+VaNG8tRvqZHarYmP/2g1uc
kBPoJdAKbrdbLTyTAsaY61GV/moXhm+6XYz2LsrFx/iQGzx7twVa9Biy9G4vko+1Wz9VGWLC0C/9
hBib+DUGRjCNyd/G5eLwXKvnu1teJJwa9bCoD8ejfwJxtWXKvIP+dULGDlRsZcDmMeTsT3ZiAJTd
DPcpdnrerCmJDreS+VZuTA1v4rRyyyVv6sXfnoahXlDntg+3+KE54XSliojJ2HUEbnVyOaBHIVzU
fOiIYLB4DWk0HWST7tVWp/ZOfBeqdWw+CMEapwYonf6/A4kaTMttbjoPTWaFqtc/p/3zbU+ohXha
8ji4ja9uaxspuC9DhEfA887FIHe3D6pVI1ZLYVYhidCzO9VWU3uJ+o1JO/hWpzg30r88vbuLM2/v
pcavgFC+UTueKqlwcVwSQ4QjUbA5oi9VQ/UM81Txp4qIRffudH9lF9dOHrIOdfK6/Wi1bbpj8lZ4
FjQoXsLtvnKYS2guhg7Dv0AdvR3l7Nj/Satr6oxvMPOhL7nkBVCUsonJxLtW4qKOFKsxvt4GgOon
21DLW/94G7EbnJ83mbtbYvtfI5aTVpFLpXZVP+0/W/tVhye3xl1oFFN+juM6PmB0/RenMnkzpoiK
evCHsOvLfynJmZe+KY8OYWPGmgd9RlCIW7ghyGI31HwP3GmX4MArj4tPmxVhlXuvaxUTwsk8GOn8
pC9OfTL1utwKHblRbMX7IrHSnSTJblu7e0vTfgsewNwu/gx1/Tas698WVmbYJEgOKtd9b3SJkaVK
SEiOnjuJ+y5Lqnk7L93PIOzHHNTxdvWq/rGuqa3Jt2Kbc6kUiDcxN4tZPxmmtq8WX7X0oysRBtdV
Y9CH19Up9D+FW/lhN6Dwz50dI5HT4kHSL1KX+rnRiWOMvQAkC/vzqKEoJLYtEJXzW1MtY2Psh22R
/ZkGoj09wfVB1RhXmMY6Qz0rhmgCWeigQteTVupfrr0gG/NjUqHZQ5D7kblHw2moNA3bsLPtEfnt
bUQbG7S/1+xVb8ozDJFu12JdUAB8VFkgqAjBHqfsOmkLksocbhgMsA4+WfI38/tiu2r233pxj62H
AZhPIlkIYELUWVEAi/q9ztyQpJOthWQX7VCfboG8PldI+rt255QguPJRL08LBnZpus9DUf/OTWZf
et26zxpMHOVTBxI4GEHshLXBgmgv/xA4EndfDu9LrL1D6HyyekSCKS1JdAZgIF1LbnFDe5t8yDDy
FFfbh5yMj5h5vei2xmhBXF2Pi6BZnHO4b4QkOrbvXorRxH5klWng1MszVtIsyJvC2WiPfaTZnEfX
vSOys4s2qO2QCeqmuF86D+vSAArcGc9Gkb6hLCTJe3T0XVS4c7BMmtjLGZQ5tLnDkuHdZ+mDlwZl
3dEjXG4+ZHV80o/eKK8iHnzw78PLMCxFYOkMzHtwHLWPk7tVZ/ChByIWizcmUmPQJ4ylTNmF5er5
25HuMMEo26RFYNhOu8Tr5AFiy5FCIIH5NbL7gaEB8+VoxRPWvJPgXtsY2rU34OTPFhauDPf9MM8H
pivZqZ/TMwkgSNXSam8JgDfYzoPVtYOmhAfkU3zT3wZH5tqfnguttB8KDbsQjK+6nO8bnKC6Y417
sAak+bjEZklr3bVjTwh7TO9lsPoQdWa6Kcj/qEzv2IAbLpPoaxXS3XWwyzZmb7Mv0SZt6+qcumwx
GuK0E7i3Y8kpKCjn6CvSk3S7VvmFETT7aBwgACi5tkzHYxD8+3XOfgtZwhFAp4vABBtHvyFCI1xR
BcCQQZDYITYMWXtf7MkeKd6SF51wsnjR5sBOln5rRH4fMJtyEXBOQJae47z5ruHvh3lUeQe9xa/p
YdnNuz8r9WfILF8FCo9o0KdzZ89Yu/sOUvaXHolHt/8S2gxPvOSNR/wLBh0OChMCZWKzXxNnYj4C
/68v/tlZXO9c6EDwU6mGs+h99KWzt9IHZIdeUK3NH1mS6R51HZKm6nvJC8kpsMcg1DWht8Ycp12C
ADhNmCOUz0R+iJWxeAf/rcuijbbgpp7As4UtUQet7D5wFqE1SEi9t/LiQDNa36558dJ21bgfGuPs
J+BjhD4hszOab7sz72VfwSHGkzgRo2fraCYmm2dFRf1mDRhQ3VjkHiFeV5wHICz7XnfOzSqvZisZ
NSkNQ9Q21naOtfgOPEEf0EWcA0v8jBomc6QqdqBF3R89W3L07emVjKA2Yz+xnT7duVhGUZ1uxyFy
OK0NJTIgXPK4qx+Lkdde2AuUvfEZFkTo9hwbRDzeu7nSiDrRUUNVR+11l63tte4aGUZdczfCgkOZ
bhkswvV7Qzkd6tL+ytjy4oJ3LbaY2bXUIV4Dobo1+Qt1c1E3jNrqYqdLjla1sfAsrQDAda/Gqm3C
mDBWlF5zbekHyyf7AnWjgrpJmuVJaGkyCpLUxlU88QSRa3onURMUI0oSsjrI0mr1kfgF89dbeCoQ
mASeacHxKJBKN53N6WM59BJ0GEfZAAEC20gkLmud4sczWoyvMnqMq7Dxi6uXWDFyER2yp2nGyt5q
bPUMnEdS/i51DIqM8349JmipeUOX/p+5+mIX5/mDP08bQ++utUPu9qzZwRIDHKh6+anPLXLJPCWh
EmMm996Hl2S/uRk5R2+2P0EKLrSfi+IwN6AHYef+rnOJlQGLXiScN6cy0tOUOqEgaCmTOVGyuJo4
xKnmO/qgKGXjIjTuJp8ZA234QnD+bySgHUFiPwTzgnGiK50Vh1yPrNvnBKbP5A5lBemjiX5sayAY
Vmzz+QK6rWEDGJx/JpOtcp4xm2JFdxcrveQISoKYh3tbQXx36JQFdk9WOSZEgSfwGBvjiY7nutNU
SNmA70qD+bblWeLXz5K/ply4KPizWo2Lns60aUPYmJ0lHpC7+4eBAoDEssNcZM+89yyoslgP64Qy
N4+HIWTRf5ZF1geQL6DZ9v0lH1rjOeqwoArrmk64Kp1Vf7In3wn9bjQhFwp6G9Tgh9Y3m0MbWffJ
wJxBaDuzrNODnTd7nwV6S+DJsWcbaLn5GUlhluOX7iP0gLVRBLoEFtlKbUPpwpq3olvO6BmPs34/
rPX9TMpUuCMc4YPrAnAQ2ygef+pmzYPCiJlSIvelH9ju+tLmxqqdNGzv5r7H7ZICnRRCOwrNhuSX
V9yeyb8hHcF2MwFjhs8vwI+cUUKvTrUqisVBAL9i1KeDEon4PKAkiDgJ8nQ6dgju7iIQuf2kAQhE
GYAKxp7PgxE3W7+lsDFbWDR99972tM4rcqQfel/u6NZjkzegRiZJuWxxiD+wPhKPlYPEn7Xye9LW
bZHU2b6rZsrpbw8N2jYpmTt7szUgtPFIoRn9jcVCC4entzbTrCNpwPxbSnJNynG8dHZs74rFf7Fi
NNBVO/OWXmVsTzttHF7ddf5TN8heqmgirNQyjnrEOJQidNqm+MVZloGR08xjgSOj0RN6jKwjCb2x
ckIcEjodBK6EIG9ur0n3dej1OGhjnDvwFBwBagRF1sC9U9PfkcqSy6qQJUtGEFq+KzUn31rm5ARj
DTghnUeG/LXFmMlItoAJUIuR/0QjbdkwFXv1i9+CB5njT0IRpKdBatkVaAIQLtkk/wyF/RnZ6fBo
tBjO4wL3k68j2Ow75jKTGYFflM+92x4Nd5kOztI8Nub4AIi1hYjZ+2fhTiadf+rJNelfTbfiQlTN
2p10VumD48373Ivti6O19gXXxbnqhhNH7WLrrk+lHxmcqGrvqi0RnGGykLH53A9mjzlLi17I8oEu
ysVrLO3aYp/fDBKfwSq7z4xu+I7k8nRTi8oEIETNmOnISUXi35MxLbGxKF+nTJ5vf/QJG/PU2OfM
jhC26/GJCdp6thboOVoN5LYDsRY2tJDPGNUJQ6Xmngvbf9bqoiClJzZPS/pZ17391K1S7Bo8QOHk
WhqKK4Q0hjES2NZhIG6b6VAn1bUcJmPrUuhsaeL+YB8XD0aBBH7G65HRiatHtJAVBiXUadapdFBZ
JRlzFrPAvy3aOqC8cjYQiMj3MPV7OBbLm6RHOGIn3UUagdBrlj7obQpWxmBY0mpxtx8775RIm9gr
LUogHrlFYKuIZjrdj4lojmrXBjkRdqhAkQo700W58XW3tJ+71bWe+1Lcu207AxnlX46H+a4ktzZA
i81dpRvd2Y5W78FW/ra5Leu/MRxhMOza6xA18aFLc+Rcct3kvpYRE8IfS94wcld/+N78Vmepd0g8
Z9znCUCoKBrlO75xT5ufUCt8DaJpggRJ1vvq9jV1sFkeRAtf2NKwTRBrw1M9/5X14gV+whkBKtdT
6XG0c8zK+9uN2NVd+tttnrsb54PMg/Sb0pCYVXfK/qCULE+egHfVCpx9Jevjkdpy2Qnq7DN5rXlY
+EmOjpCiWmjL51Cb0XtDIhEoF+NYe1xHnRXsPlMJbH42Ig/qV2trDhEp4+yodlKQfMzoDmbOfJpK
noHGMvVA72hmGWNBpIEmpsDuoCA2RTRCCBPieZUXf2F0Egvelx6+7q4iK/aYpZFGSBoHl0hruWbt
C/7SeGNpYn0tipiDbEHfkBkxIdfdYp6/CDG+X6JyPreRSB8njXE7j9e4mTRQomV0HxuDtmUuSdd0
bvrL7FpMMbP0ChyMxTXryX/1axFqFbSZvCfne9D6o1fk5yUGfRBjognGH0+iC3aIQ8edjfBgqEuO
4pN88OKOUQzr7bYK4wHaKtRb841v1bGB8Qa4o85UNWWWOOGU2+Wm994u5bxNR4dxuk8UVlkv653y
wPs8N8GweHQsISlRPsKysip5aU0QvatVug/TANhp9Tw8jrEPU20kLMDmvBVUBjntIHpL6jF6ZjlA
hF2avbtLoYCRdKrmdjxOnnWp/L+eKJ2XpvxcVz8ONc+CtyKsIHYmDrZ1m0NzgCzZl0b85OduAA8G
IICWQcVio8bVjuPXPHTk2m5zmyxGpw7JrodQkM/H3Od7mDpRMn4/4OXpALdQ4e49qBLkNqlZnb/k
TDzcDIm8uQbG1CRh0tKwyhOule3Llyip1605T9b9rB9djnB0BfrsuNjMoisQHhae98Nq5FWIzsPP
p/GfpscAHoRDoTotPiciGli6Y9I34N7iEnlhIVrqdse8i4pZ2+VRnjx2dBrAVrh7JJwlx/y4f/ak
Lw/NhB+r1KMP+BjVxbU6nKZm0e95lsZgJujj0YUWYHTleGkLcS5W+0WMovmQc/JqFSYtFz9/h4+b
RiiyeHifcyn7g2N5T7Jdea6tzDrrhZz3iZNmZ9PxSOCYrH3pcobX+ieEo/6DydFgz4jB2XCAddvc
eEt1nZ5QQTj27Z/zIKMdJl+fQ12F/ampYf1LPdrlKxeAaKj5xa6xWUaR+2G5BhJeQnPeMF6WW85I
j83kRei2zZrEXvtQ2Ui3fL3w7sTgHYYOJSz0hZ/CEUzMuyhhVgJ6FeVya5CW4cAvetKWsdv36Qx0
pEEqw6Wqd15lAeCepgJJQAiYw8abWjqwWzkxSPotm5Gz9EnYkPRsrfnk/sWo5k1UMTyrLw1xP7aD
MZPpUXLnDSPBW3Bwqanng23Z1satUH80vZkeSo1Veaon4h/TLApjw8uustYOnr82302X/JozdbXN
JfZ7onf4ESRjvQ3LHMjM8feO1Xy4GWixMiWqSXZTFdbxcGfAFzOKZvxYLPyBeYoCcFq1Cw0HREbg
qNJsco59VqjhYTzd+bC2ZcemNfrDTNAAKzXxcaeo2Mb0k48USM2WKENa5BY6qJnx4Oofynw5Z0bT
qYfupZDReW5hOrktQ30DQkXtEoAy2f62q0WybQtfbKt61c4loY6BL8HqM9VA/UfmmEE3n8FB8WjL
LCPBcvyBD2n+MSs73hMI1tKA81kiivRBo8gEvlaR3lCOW4/3BV4bVDRaLxsW2vklYfuNwDFHo+Xd
dXV+j6g/v0uj/m4oojwYvQUiS24sZzMzoL7abyaQJR6r3t55w721iPEOXNap64W7n6c8dLxSHjvH
PY9ZT36jJS8EXXb4k9Z6l9AClROhDBzxQdUDMWmb9gxr5c525nCkFt7PkE52VXZA/iLY0z8cM1pC
BYuwJbPyxCVwpNM0GnjQZWTzbgEfOuhpYe+SEVyVWWrGg0ZlAkLc3dtYlaLO9raAZYucJ81Iz2Ys
wi4O4lzxbtAXT2b8tgJZD1yUOBvHE4QCXmxTFIGkeAsSLtYm8/I3qjOlZybZyMf95lQkkuUeGc0z
CWZmBOo8rx8gZ6REYJCqWAxxuqvyztl6ZJ+yMAMmKMf0yRROS4OE8zZxioTBeZ+OK+UR6yq9Ei/9
yob5j3Dor7KR8Zu6Uj+Afc73Cw1E6N2h3moAf52Yg5zh/61MNrkVItUI2C6Y2Dtpo9rfSH2rGNp3
CwAuSMz8C55aEE2Ot1syAkChagYY1qGBY9rcuDSFpoqxb6/5gCRBE9oFs4/UYQA22weKtwuSVbyj
ApNzYqK8QSrlqUU/IZmrgqsTaES8naIGQQBnTstFyT8RL7MjPqbZsCzqnB5d/eBfrYhj22CCfqtT
xtJdRqO1geFZVG9RhzdXkmwRZGmukst1MxST/TPPAkluX/60qf7qNHV5pCD88KvuvBSdBNBPLIWF
BGsqmDtUwx/kvQ90zl/wKZHwYnqfyaold1OMarRMDvWQqczqxxIvz86bK/Kdckvb6mMLv3BM7yIv
fZipIcPWwTqWAFzubM7cJaVJ6Drla2uZX8hR43DsSWmLiI3ishqA/nkrlzYzA7nUA4RDfjbbPMx3
4BOhj8nYTabmFFHhnVWRtaZtoCfdgz/grQGhQVxib/Jhbw27DJ2321GrjeIYl95P71pTiKUbkIBJ
LsNaJSevG490UBBwFuWDyEns0OOyZrclJnhqta2Z5+Q0gBStEu5YumaD7RKbxCHV1f7lnrxvq8L9
JjnizlnQSs8+CoOcQKagjjUwA8ibBMPjmMP/fUIzZ8aSglwYnXvCPCsRf63RcO90g1Qrs8bN7pDe
euZIByPgOEz6eBG1hgGGI4HejqfE4qZcOyqsgT3JzyJwakV3cVf/x0i0ercUxJGJ+5VJYrhmhNMZ
NhD9fEW55xMhzjHtV/donG96p9ppfWw8+gWxJkXSIxUigY80I5BBJqZFVjNmx161kJZNGFA2Q6OS
AZEPpK8JWhur1YLAnvyfhCBTy2tJIeAh27Rmec9bdIRf1G3hw8IxJKNqyTuCDtL+N6EzQ+AdVy8m
gVhrtePgNwPedcF2yPG5RBW3t8gN2hYW7ZUSWR3xCXB6ZPFjeRmruHwSGNDNlAZb3ZJq4fbzGsBI
0LSRlhuUQ0iY01aTzoEKdmOlB98hx6v01jr0R3/nd0AV5ih5FTqm2AHROcrxeiBFa1t01ovdtOKt
zotnRxR3I5pitrzt5JMXnAw1+VZOvenm5cVL9GfpDf+aBVKB0a8nJ9H33Ab5tjeRWGE7C2j9sCRj
dkGD/Ahw9WRo40c5RddlJj/NHWW57Wwd03xcBqtn5juNoEW2x6dEWKzMkf6GzHs8LHl6qCXmybVD
n1DwiOtmQ81oHdNJteEzip2a71qS+VDqzXdqtsmWLMs1r0BVkIcW28MHgA8i7CyL4IKBU6jsgzfT
T8rLtFxkUQJbT0wOHzB6Dddv6VhLJgwO+YhxWxzy3BZhBGhKqyjUPDu6MA77XMZ+X6zEReng3eL8
GQUbDwppt+3E/ME0wHfpPnwQvz4JEFg7c8eZEk64T65cYU8fXk5Q/dpX72P6Bx4dJfPKVsygX+kH
jAL3dx7rDduiCyZCvHUtN2Rdj290xb77tv3bOtG+8MNl9J9JKGDdwJq5q7M3e/GIXC7BZtkxLV/V
inJpdg/9VXRDy3Deg95U1+domkN0nD778eDeGTG5aca4bLLYOi+trbEjlY+GXB/IWMYq26Jwo2cS
M0D2dgyOtjMILq9I3gj6aZkcO9dKrZdtTpe/qumcUeCu0mXZSp3DiFQfoRUBeuWYEygZX31uwcZV
sTXVsl28x7VGp6UzOEBQDT2iaojaRGnB2UsQXbnBsk8sXtM+jMMU1i5r0wiFgiAmn45WihSieG3r
/seDhu9W0IlrbOx74XfLlngSjBAqHBqaB/LM+4M+Upn07dYiyjAFMIBlpu72xXPesEz7o/Xg0vcM
u3JZjnZ659gk3DAjqDv9iaNs+u04wyvRgK9MF8t9lstor43NZxfbyPkZGFLeumBjC++09Hr1Llb3
YqBCeUh7DqV6BPLk//1B8Q5TlsQfHtX1pWmAd3WtOACXd+/KWJIAgWghyItFhx2iF4c1Ge+SxaS6
aZp/qaASsKgqFDV3j93t0VUIXfrcAoJmea4hXx45+yFaIbsshTONFOBPhJDTyQG7ZQj9bF37tY1M
4y6a/k0tjaeVKcHWyWCJueuWhA3AdOVLrFPnsLHfpTa1iCB0K2gNE2xJW34x6T5klXMBcfOLOZkj
oEtpaLlvFbkOoQlhmPCz8R8Lehtogh5FmeePvjaWG9wfx4KOfODNy2ch+D2YWxFxoTvQX/p7Dv6/
pVsR7Rbv43XlNMwgKonfI5gfEbNbwDqU1fMlXqu7GpE27QIXgYr7p64MOxxaBsOtTI91CkzGxKhg
IMksTDUwM6+0949clfNcvHd98rWMzeNaGS8tvntmw+9ZD2XYKPT72dZxXgFT5LRytVP7c2yiYJmj
v3VPb95yfoZ8+lyXHuuhUYbLQK/eKX6rgjle4plhMXJMqGeaTGsZ/SOZ6adS/3A61rbYIFeRLr8V
a3Tws+JbxPZ5IWmVUESmX565HFe3BTVuXt3FvtK+eXDL6r6S8tlmdQljsll9jy4hobT70ip/Jpn8
xtZy0WPno8+z+w4/rT6mjPqq71ZnYEFndldz+/lehReESnDorWoL25fWmJ0fc6sydp6JbsqYaVIL
G8VYxDCGrjBM2MHaD2SeS41ZXLkcjTwfTkmBX6q0vGPei9++9b8X65XQC307ts2Za0m1Y2svtkwJ
dyicJUhXaw7pvwfUx2OYob0JBMD3UJrOvDOT5qPMRloJzFn79m0ecgHDdmLy0E6hRAYduFr1DQOG
VdHRPlcCNzRmEqWynsvSPNEkoWCi+7zvDO3JMZckRF7HMDujp7nkLLlxHt/7EPHiHBOwCrxeYlTk
MgrdEmCCF0OXiXSKyDj9oQp7SG0ANIn7kCeGfWdB0xXp9BMl3Bqen7NSTgiZxTrtzdVu7spat4PK
RK4wriP0x5lpTkPk0gDe5hjHqL4Eh7ckt9/0cuwPowQoiZZzW2me/iebPmTeVOf6kXnkcnY1JZ7q
/d3opj9zyiOcLMMhSydtb48VLRBhRDg2urOYnffKhbgHaNslCwTOlzYFdZUekaIEc9y76NWrfdkl
WOPHfz2HSeZl8q6V1XSsdByQbQwgdbaZUPjJr9+AfrVjNKlws90AkULemUg0V+FvyOoGfF1Vz0Mt
/mUCjbhhdLgHU3I24trjAJw+JwTSsBYJcbB7BnxgrT8yZp3szksYOyLfA9ZNyRnYaZn15Gk9eCnu
skCu1X03VNlp4IhMWjEMmSE/OOtfG5elGjB/16sRQS4D8l85D45OxI8T5Z+QD86m2RRB50UXZ8Zj
5HnJYcI/FIvypVnwQQiKNKBDvrHPnJFq1l2RonDjm91b3+atKjPfBLKUFlOTTAnkw0K+a42zEzHt
kxqxLlQgXVVetBzSbd09uLX+SWrkhW4+mQEmLEfrtfHpnBF0eTX1UtugDC/3aQafpZQBOQRh3xhE
cVn237jNt7726BFmQ5+moL8ZZ+5xaqJLYV2tSpwzhkM7FC+vcyZmwhfncxcnn6JE8NIUw361uxeI
MNs4IcmQfsweT8yXsVbddtEnQA8GsvHurS7BtPB3h8PCTmvT1yRdn9ouWXZp1H2XNlnHmhge64oG
4zLxyMx+a+2sfroD2h5q7gy4aTsUrBuU/N1OzNkuTru9Vc8fhjJtdVp9tKG8eJr76kTuVaISYoTt
NBeZJQeU+E9Tb42nOLoA40FxAYZ8rswPKmaiNZnwDBVaHWK6kUnIFfqoLPaupMEXs6SZ3bepvI9m
sxzAel7dKMZbCgTI63hcMOO++cyLaa7q23YhwqAzbRngdaI6uGIkvre0+qXqwGMZy7toKROR3YfD
CIjU052D7TLJKVCDDRVnerD/OtpvUDTjM+OTrzZj+GtZ9T1U23aTLSll5eK+A9DHTd0qAPUcV8d2
ehxGSmbJ50xt/OQZ4zN+VbR1d8IDDbvopgmVoNlOHRSf7CauSJe3SKZGQP6eq72afEPoHcxHJE9C
NZiPXWV4zx5ZrdL0N2NbjzvHdQKrtZPdPHTniIfKRQYMXyV9T8qXflze5VBUgUH/sWs5+mty3OpV
sV/OpHH+9SXhj+sGAN3MXNz4I9vkSIIOJXp9kFEOPWS1A1TUMpyN9G0SNQeftfvwhohWp/HRiXpB
oke329GG/Vx1cNzSifG2ac1BnptUhfqLXJoLnKnTqKn9NbtYtQtPp4VnbnaM0fy+bkOWoupQGjWH
0MF39mjFd/ky/3WG+tJxpNz0/gA8ZMxe/w9p57UcuZJl2V8Zm+dBmUM72mbqIbQgg1q+wBgMElpr
fP0sj9u3rfqWWde0zVMyk8wIEOFwcc7ea9PspOM905CPOgiucdN3Shjz1FvOeTA5+6YprUaHWs+2
N5nGRZaUh5qlf10XDcKesev4qIL8lRSnn6af47UVAo9FD34q5glYcgtdgsLYE2Hfe2YRwlw7gPKJ
L8HuS0JWtUvAxpJqNyRqUsojZrygWvodwuhxcNZhNx3isSlXSBE/EWkWh8awnhs8ZfvMkelanwqE
DHN26l1nOjSyebKIcFjDY6s4eBLUl431sRqTPZXI16LWHGij5IhyAsn2znhxppxuat12KswMaNs8
msQfdQ+D688Hqi3U/3T9WDkEfo2SbU4e+MbOmO5S1Cq6XqG3rp6CJwI3HW9+ql1wGUn5Rhjgc0sY
IFuG+7Irx/1/jafUVfDPH9TK/eX//E92NrqhEJvCMgQjWnp/CQYizcAep7ykVJvW07OYmFytplnT
ac0RuBAhJYPuRBXbbVFt9v1DXbkfYLb0f5GG9E/5RICuCSbSTR0Xuudaf4F0BlojM4kglGWFsK+K
UWeY88g6nMK9HYt3qU/moeL8szbb8fFf3IN/imLizV1hWbYuDYuNyl9ybKxJjlK0rM51KR5hpbvb
cg7yXSjDh76jydz2oKil9Jr1CaK6RRHALh0LP2KPGilX0qTEP+hzfftfX9c/3xNSoWxDXRmhHuL6
0X1/wQ8K4Izq/4sKuEO0Z0IZ0Y5/tJBcF2RHBGH5XICIXOCJtAVh3Oj4Tv/VsPgnZqlu6TY7dSjt
Bp0P4y/MUsqg3SiJGV5qOQt/RK/pSZBxqpk5esG4NFntvI0tkT1x6q33QyYXfUH81r+4A+pj/8+j
k9/dRG6ge44LLVZ9cv94C3rOSpJAhqVTqlBI3PIW8YAlvDZsADlnP5O+opeVh2giPVyhCCeHOk7S
UFvOYC/tmzK49yfkD7WwzV2hPbYhjNJAtX6Y+viISaA3dKtZiMY92VV4kzmwVzwxAXcv9nKeD5Xe
Lam406ow8ycro0t4fZ9Mq919J4iZc8WdyPWYkqNeAds2X2gnQtsmMWNvDNDnChcse9WN337iJmQ4
m3uyv5oV2I55U1DUXKIagIfq2O+xxS5DdeH8gjVxVCjUOE/LXTyv7WY4mWNovZikFskGuaAVG8aW
CgqQPipIrGEEZCZxc+8VsBttt7v1kSmVsOlVKS6UdkV2Ar0FM1MNhr5B16WFm3YYv82RUOVZXY1b
OeUuCgqacX5srEMQdauAg5s7YQuKi7s5SqO3icDAnenNUnVvnWOnIY22yE9bGjloqVYHyjeLeB23
G1iD9j3A4MV1UPy3IsX+f0DM3+O/fRflVEdB2P59+1OcvrBq/5XprK7mP36q+fv128FPoVK8/tNf
1nkbtdND90Nb64fIuvbv/5v/+e8/+f/6zf/xc32Vf5UoZtqm/Q/Pzz8lij0X31+8UN78I6zZ/ON/
/Xw1LQFglv03l6dIuI6wsJRbKjjsT1iz+JtrOkgFDDq0QAQsHvk/Yc3233TbE44QrBGuaXjMFn+y
mnXzb9ieXQKoDR0EtKVb/x1Ws2Xpf515hCNdg1qHzkqAJPWvuOaCHjFhp/CGW4G6JjTfjdA4Ov2L
sKlv5s0x1rwDuwEsR2h5rSh7r8Dn0cKjTJhGpIy55VLonCQnssQWVte9xZL6lD/NRF0+YUDHdyDR
O3dzkihIKymXWMsx5mMsyp0FAa5i5Rk2WZNNvR2K4IbQBWfVDNET6SYfALlo3Bj7hvb6hskZp13r
DrQSjBlcoYsIQe9YPzOgWJMzQ4sZttFIM6Po53XhlOEygIFsCYGUWtQOUMX5ITY0hTyxF70kxEZ2
0SMiN2PLFLGAZO9vKOsBVbOI3co4ILCr4TCdZh2dGywUZdJckr7MlwZC6FXfTD/ST3CeVhFmcBx/
mMFvDAT028jaIB6fDzBiCdgR0B7Zl3R9uSmcY5lXLmkGdHuMvMggwOY7O69f04xDgp7RdNTrAqzq
TTVBm6g4TGCAch884K4rBM0UUuatm7H57OqmX0Za8UD+DoeQEr5vmxcH3ysenJIwg9CxKFDI8cnO
2/i2N36jacCp3WWbYfAfjci/KUPmN3lKqCdUaGJGx/skp+syU0QTvHfiHdq2eM3BCk79tp3khzGb
77F+58XJj8J3KaZD7FpnGaRkT0B0yPxvW6ENTQfzXx69TqumfiY/BGNNfDYUgBAR7yV0SdPy3swr
XqVyfsqi31OmPUaxe2qs6InqITHI35AxtEXtNz9wKfcmHzzRCEhytYqkXpQKj1o+Jyv3At8frfFI
+EAsw43Z0kHjGBNu4/RcoFtqiti5aTMVwaJx/tD9kQpK/cbt8pZDVj8b8FVp+hMAP5cUa0sRbAsC
bkNSx3u38BZlIFedJdhj184M6o886ohStEaPYxlX/nHGgxk3YDuy7jmOSlJnORxVSWUtgyhN10R0
hO67W0H1l3Sxk9nqSWDClRkfwwB6XFvzlRmQM1Qm3cHpsufKd1bEDVIclP45LyJKuTUsUrvy7EM3
PWIVfcomHEfUoc2l7ct2ZcCE3Qw6D1epbzTpw+2q8gOoUfLKMSqy+MQ0mMccaXN/ipu5oQ1avDZU
AkRQ/fh+QX5RXN1K6HQrnSNZCnZ+4WfgzFM/ltu4qncc392tR3XTHlWJjpVqUZVafqC2va8z2W0R
07egoMfVYLmHqHPkqqnItHcznQ4OORRIHpp9SfZG8mYkxdaPEBVnmXOHu0pvtJ09ZHzWhNvhSJpQ
0jX626ibd1olb0szl4uhMZt1bSCcHsOvsVe5Y3aFkliPF2q+mvCOL9NBCQ4Bh5uEn5nDXKz9oJeH
tMpZ0du33mm+c1xn69F083Vcs2kASHyT+U74XM8fZD8Qq8zGU6sJoGTqZqgU4z43cBKldMyMNnzL
BCNzBhCX+la0dO34pRtJBElQgCWBT0agXx0JEOwWLmSmIBjW7NHsTZ2ZC4KrDw3jk76ufC8lDAez
MxZzMVJQHPgKXsstxRdrw0F/0u1+N1gUjAfHeK6GF8tov6MJ7o4unMNgA5zh7cUeIf0tMZmaRq3U
saZ864LlsTpzPFYm2NZBAs+1Mv8SDK3G5sFBEda8WhU2Gho7L8CK5J6MPur2XberWlw1rtKMJHYE
CjZwb4gqubhh8RAn96WVPLthEy+FjTHPR3gg3HuZlj+a3oYrCGnrkML/osrbVzQh1YrdzaJEtLzq
k/qHIvwyNinftOV4z0S+JdxwN3UmtsZx21b0BetRfHSmjQ0p2HVAKrl9xs6eKmeRk7qmO9XbHJAG
ZZXcgnYKX9tNRCGFXyl+I1SgXxfmx8Bm2UgZDYLHYEPcVAgIOUaiknrQDrTp6IgiX5LR0hPRuHIp
paIJps1smPirHXsZlkOwavVV6qUBldb8NprRALuKDd9H49Hyc0RnLZWfIbP2IB0KxJIGoQAmVbfZ
n1ME0R3zdOAzYRBysIwi/KquYN9Zw9Jcjj3qZ8tuW0Y2dtkkF2c3r8kbqvQXY7SnW44FyDGaDDX/
ZO9L19hz9rJXKAG++tjyUWXu9Ia3sTP2nnoSvZiDC/attQ6ltLG/0d1dxjmFCAMGJIF7+o3sDep2
TGPIeEW99gJxFzhttaqSdt7g670ZDO7PBOT708/pe+dvVqzMQJruYKDaUgRrjr2rNTfsDZBRWKAC
zUy86B2tjcxRkxDl2cwvD37gOUiKaOMm8/wlIS0sqk57oa1VUGCk9UkBFAWADLdaWGxwI2fLJMec
olHdJmbpMUkAPLj5qs6Yq5I4e5/qjCQp6jENd5MQmPtA8HTHdFGaTKkEIc2HhfdI6xGZw4g7G+rS
AlHBbvYazJ7BcES5StJ52tvLxCPNK27aAHFTcY8xFLy2hgMqteu31Ao+0gk7cdYgVisHax1gBQ4C
QYZilaT7Fv4FruSXqSXEM+PCQBss+hw2N9M9d5wmof8WpzanHjqsCroh9HeYZ88Wfo2F3aVnZY20
cUlE/YdyacKiZAOTBTepD2JXub9nXJcj60daP9R4s9TSqXcGsqnhN6FqFLrunddKCoSwyFln/EpQ
bsOtkVTxhWroi14gupuDS8RxI8W6s1SO+8wvzn6KC6H5ynkxLzUuDi8oUa1Wjn0XWYjazfE2YIum
w92gEHxWPzPTcJUPBQp1mi83yuuJfuYySNipentTGiGuHq5P/V5J737MDpvj8anFyN7F4jLW/oFT
zLaVxgXm1ZfbZx+mdu6q+auu9YsyqLIZ3KZtsp1OyqCsuynq9e8EBHOaat/lUP1w/l5rcUczx1Wc
0Q8KIy8O5BI3Jh0PP8lvpBO1MaR3MsnPhaUMqLH8NnG++bb94plcney738zUngRA1/xw/T8R9Apl
+jdhqfJkitD/zOj61CCDSt//Npz8VgptTZH6e7DeKrd8Zz98NjDqKttv3WeEc1o3CikQO+YCmxEy
uPzM9hhdvbjQG/1C9TuZ5ywqzsp/W9jeOxKDGXRFy4E+BbppwPWiKp6Dqr4L9J5cu/lI4eWKNWC3
iM7LXxepuECm+VV/Xr2ujPNzhuBv4ZNAl1Yfyl5+xV0X4Wkwm2XmD7+zw922cGuBd0dw3pfnkTZ9
OOHjb4FljfbFKLVHm9nwPz676xflRxmH37M5/6rPC/40FNvwsfUbnG87S5svdZCcQpZJNUqbpmQ8
cXPnaFg3fgYqlzfLhwAghXXRwuws4hDsQ3MEjfARPpPm9JNCjCRH9Wxj6whJVhHpfCH7jEsq2Aea
b6L7MqvxK20GArvmnXqR1E4veprBFfpIZfw+1MB5PaCDNY29Wjyq8U994KLYwLNlHsrK2EwuOZJu
vlPf0yrjooa0qQeXkg0C6R0KYhOUF7+Tq6FSO6TiPCu0Z10ZX7nHoIytZVK4J/V1aadny4suZaA4
CMHWaPFwZ8w31AfV9w13vIsCekT83PVFSPX7iuryJw/rB3xGCxoT+LyjkZPIeKANcNF4ptTv5QMg
1VommMi4JNl8odAGEBfA9YxTbOnm0Yv66T+o4n16tgN4KvAI04p+iXNuR9QrbfScwl9RdvEQ+4+s
vdsr7CTwpy/FKios4w0IvwK/aY9h0Z+vCCU14JWpnVDpVSaDW/X3PgQ8nDMaXaBoxnnsL72bvoUz
Y49nAZU7Dx4lEl70Ph3r38mHu1FOz6P7FOrRhdPYTxCNX41ebtHIoVUFO6VId30E8TkZdw4BJSJs
f9FpfGIq0BPrTITJeqrrU9mPa40tLOL339pLrn7+MnXOEUBeoaIJJxLhkClrxsRq8wcQIZ/nnd6V
W1p9ECKZ91idPntz5TRqNDI0K5E/ufK7MsN7U8tWHpxLNRbUdKbGinKza5xG40I8hlqKFAKWdCw/
xjy4qA+1CYzHeYKG4UHZ4t8V0nogHaWPXqBFHHDRXgfNlcg12PPX9Qt73LBSvl8HC79/avE6yaE3
vNc/x5H0imOUyk3FoPPqYV/q06/W2R8NHGqNYdOmyBOyHzXC1ZUWTYSmLLyd/B63HI3Z1j6pK3GZ
2Hu+r1aExLJWXVJSmyWXIw0vpls+CcJRONmfFRhY0RHU1KSmqNhJzupzd1I182mXvOyfR2kDb+l+
B5vpttKWLYJuTSeWOjB2aiY0KvPiZNH5+jWbe/JSnq6QLjU01OyZQkoZGZfDOGEjQdOuflKNKLcX
PHtP9dy9AphEOV4xT1/n3PKzrNIXDwEqXMDuF6LNg+4+DygY1bfVzwUKQMLreMZuHivcVdBKcl4j
UT8QI8gSnft0neitOrxEev+gy3GpZvU2hDTRyAsUZ7NIzn8QRObxYvC5JutO5idkCxeqDIzNjAuK
V7Mff19fd9QJ+Wyyx8LDCZ9zXTY/pF5TPk/j9KPeKcxApoDzXOT1cfB3UW4d1X24/ne6XRc/cFYa
Cq/S3s7c2Dl3f7K4/1RDWy1tSNZWjt7cKCRPpLtv8Uymg3NWCKXCuyGh9xWt3KVqQWVCEzQmD01l
cJSgPeZB/yrN6D2OPtQz4oF4xiayC+O7rHWv90c9poO1Iqj7S315ZSB3gpvjNWQ/9ge1tE0JJ97Y
XqmPJ2KK6FTWQZc4K5eFTC1aLA5LT+Q3ngKFAK1QS0sTx3thiY1avGuFNdHm+hvfENuTAYKV2knU
PSCI4Jmq13Nlwv1denXzY9ZQ5qPh1sZ0rDBeA0RV9cNX1JCXuRukhruUfyC1A1N5d1L7jSvxfQir
G9ugdcok2Sik62jUu46zj5oh1UxJVPQDTaqFWkwGIsRZNK5PaoElwDPurysQe52uJeekBwaqWPfq
emFU585PUoqvImD9zDrxFRbuJgjno0xtPhIwFvyY3r0HdrAPymSl/gkX8qX1YUG50Zs1vlxfiN9N
/emn3TfA6ZRER7VlU+jBor54mf6c0aQIpYmDM3xO+4Ksc3wG6j1YiXJr2WjttzOXP2rj1jnIK5Mf
rCjsLJvtn6/fguHCu/SZVSe134oSpNr3oq9XakG7YqZMenVhxJKU9tcZTi0sao+nZjenY+LNyn1M
LHzV3mDcfiNC5zqtqOWuZ6ILLQdYoHZ3nfDUbQ7JgYrCT3XbPZSYExVn88/Vjz8T10edwcXrs/9h
WNGlSSNE/+F+EPOXSexDVdvvJQUnLVkZlnPjRPF1XSPZ/hLm2TnPzHsVTu9axpPVIzFh3zNJnWam
8cDh9ZxLwUbW3mhzflC7LDUg2wJ4DH8myavudK8xZQqrp1Dwx3fV3qud9K/ZqbeeTQQ2r6hum9rj
DKLdWGaxD2z0vkFxe135tFZcbMVdZ+f9PHeXuhIXS82GaoZxi3hHC2B75ZZ4wWWWjK6uuZ1qnZAg
7pmactmHDKl28iHClgpBpH5JkDOwEvwbdYPVkp100XI2zDu0399qN3BdHdT/TrpgnXyRqXhQD4T6
iAyrOEuXe280xQfqfyQQO7uzkemwx2MTpYaNgqCYmXuWTXOE/LOpm/y+T8g/jqNXNdTVUtHwWuqt
EpdQPeNmbLSV+ojVR4t/57qpsWmFy+Cs9jhJDZBe0SSrcHoZ9K0Y0sfQIoUjjoG0M0B51etDoxNA
MlSgF/gHX6bHkMSK69rJEFTHCzUUqeICQTXvaQ9tXLwV6nLUlqYHbezl4ui46eq6vWHEROwVwnyg
TQVqYGAjmncvavSEot0bxbDFgTiN7Ye6V2owR0P4qB7ssBcE6x3VVWi4Y2V7Tix7MyfFofbTc2Ro
LzBlRg5f6vdVw/f6yzXcixK3c1+VT6N7RiqM0IqXsLmXGLSe0ihHWM4y67GAq/HfEpRWZVzFFJ4M
m/vbLKN8jdjzU5PweGwQV7xdYCHzbBS7hn08v6N6OdQUO2Kvd77X7V2326qbmDb//smrayywfep+
/6hunnr+pMAWXlPa4bkgO+iT91H3TV2euncKguMrFYiZP3qV8VRRIHDGP2YnNRnk8kIax4vCt9Um
98nJnzCW0Ywszq1gZLG/H2iMDlZNpN8fH5WaaWPnh4T1x6Kh7AbKRH1LvaPafqiptC+fJ1m8qE0Q
U+NPSVlSl/YD6QBAHjgKL32na3BxxvXWt6p7Gv9LK4TQQS2yW3T+zimmL70qO6qmOSR+s70PKuLE
IwNkad09Yb5lx2VWOsQIs1inOVKZCjY4DikkDSOFCk90co/8bTPkFNatcWuZEHY9H8VLQdxhPyU/
KayMaLBvOZ9Tw/bcpVbX9R4D4SLSRopLaXsM637aVgLBvpV7w7YxiT3w4xB/RJptpO9Mexfyw9xG
n3pSmTvTidlt98NtiGJ0JSRqhUgitCmintZySHI5sVCRhVQzqTlROAeHtN/nsu8hHOjPg2F+0cDk
+FuN6MQtlNK1/577I5QcHUdqHdt4ltJgyTpMwUGLUau5z2Pk55tqfG9sc9xbLjKsWBibmm3qwh28
t742kNKO/baXyTmp6YGERr3oRp3YFK/8HoMpO2LRXj9TPu55UT/dCrcjSN2m54r/BxKMSzWJeEgo
NDbLbDW2m7GWuL47BJJmEXcrOx/hwfFQHEuM6XHyEDr42VFeIWCOCEPRfKfGFBEeBqoTABsm0IYY
zZzwVM6m3M7O61xr5GJ5oLa8uSEoJyHHwIT2wVyJtkyiwXRKcqcd7AE0HznQ9I8QE7cJGKD7PDUY
V+0JAMamM6fgHVucvYiF/d2NgMssWwA8yqZ417UDIK6geZjJFiohYDwniGCLTEdMlN0iC9WgDaC7
7bGm6mMgbu2IgYGbYd/IESxCgnPCrX6MuXrSCUcn0MpDP+ILsWwRFcaOE6+dvOTFEN+mwlq7MStS
HnhEu0ikM0Zufwm9osRV5G/ZNMHkMVrcdLaPcg5cRQGJycy7YqmReGegq8W+2qzatu/JH/PMfevh
DmyiZdcEb5bNC+ZIVTFD6AlNXiA3VGUXMS3nRWbg3Rgs+z2T9rLjXLKe4WywT5DHica/yGwXwPhI
NqMRPc79psukv4/qL1nygXmAiW1pHEDL1zdxr55APaTekLyPPaljWtwjxM0/ERPCS2C3z+9dzniG
M4lI7HZOHeuoFfmNY6B51Tsa4Ql6ro6DMp1Lf0NqUrTGID5PLJzI7ji7+Kit0gLodRz4yC+UdNwb
cKbM1qk0EnJEAyrafaXBNAxb85gW2a3dhPu6Na27vudY7zXxDQ27gz94tzGmilMZfpoW0tgJQ9nK
KyyCtpJil1bTGl1VjP7QWNeJQYxzak/LoL7vrJntc1MvwgT9nWuJo+9ah4oeAcaBdEOUFGF4pjjk
dvfSKyh+LHI6Y4WT39ASeJeWSQ43JlqsevFjFiUPfVxCRC2n/kYRdnTbokUvznra/DZhMS8ray4W
lQ1bKIBQXdRICcBFYFmp6a9bBuq9amUWnbfNmaBI2l17MSZDEY67iZL8whHzvcXxZjk4+m2UJzs5
hCSgJOhAJ+0HsHaGRaWmXmV00SrOb5H6vtl0o7wpEmtvNLvH2qmwIW8zPE13n/ju8wNyNthZA3rM
ZP4klMXatxO+Jd2vnQ3ZdOsU+MFWM/1sO5TO56j5Tz77b7SDDNeyDuylXiBwz7V7xFMpLDychuNg
vqda/0rQxAuIhY8iCutllEHLYLts1aAD28DHkTaXbwMtoVC+h4gZFKx5Wtljf+/E6MJmmLNoHRRm
DCbVTFC3TqXfNKFWj+786s39uqswYZjqEymjyUV9wUELae4KfgPTKk92mR8DZJwT/nlqxXQ8YDNs
vVkAUNbvBpt/dXWv2E3ZfEDDpO1IYXvCGYNCMguWibBI1xtn5Vsg92SovR0NVaJE4snaug1RBm6N
g6mKVfAKKugh9Q3EoZqK/BhpLMp4b9akOvYUxB3fJw/SruWiLBAiTo4AIM0BGhNd8wN/KV81U5si
n285y7DiWP0IG5lGJ0odZLxpujJEhVYqZmtncgn45yJaCHsf2m5Yszf1Jyy1OQZgfPpi1LyNjNuX
IcBvl8q6xKCEdrXBaNg2p8bkocF+IUTxEOb6W1/krFyD/CIaixq1P/UH/LQ7l37xSuuI4qurBUt2
uiReDln5hB2soDNq+Pj3Aik2Og1+co2hySO4P7Vz6SO8wm5JI3BhS7kamxZeDchOsN7etrTxhZu6
dkYYTJG+SLap53sQKFxCPIx07TBMF02GW8/jtLRGOXs3OYT7BkGEbw3XuZVhXAncw9wvnCI3SKXD
Ewdi6uRXOs5l7nVoVQ/kUB67Zl53hfhq+5m6uzeCI6I7mvrDJphL7Sb0xNlIq8PkONsolNXJasSM
9rTF3dW1qxnDrWLkDYu86iMc59qqZsXcZRqOXCk+jJjIER/fFPzUPn4iqs8mVgpvj14GWOsnS2yL
HOaCTxfWLiXNdU0+xkK7aSrXWIsMayarEq6gilhSKe/iEJOba3UqwFov150zfxpB+yynGBv4GNsH
u7CtXQJ+cd0NrDs2BSkf3ul6Lq1yZ9ceXd/CHNYyG5+7KVcp1NNZjwJnPXUh8wiC7tiFyZao5WO0
6edU87RiSB0iFWLGRgf3YoJuN3QxORKQwrYxPWqECwuMz2FffnmQwDS3YX+ixISR9pCVXf8oe2vd
69NWdB0QQPHQskVEiM+K1mpkOSRiFTi0hea2xCJuArXEsFVMPO49IHvd2vMae1O5sKceflOmv2Sw
zGHp0FbCvdlSikLaGrjY09H7bRqy2Fx/JWWRLzInO8UDNATKuU6O3nzquFU5TzXnS4xGFkYM34PK
BKhEqwQrGKcqp6Mco5WwUOxphXLjkJezWOszD1xXFYcUeheCWQQj2RhuMGAvXRcbXzXV4FAJFx4s
f9s75oczFHeiLt4K62Sh58dZXmMZ8QRsHGAMaIjnRWkXYpNEeKG8IihXeGQHaT6YY8tow2eItQPI
ULz0s+Kti81tlrrxukGU27dkCg88dAZqQXy+/k8cFu+tw8gou+x+aB3wTFnG6aB+7/wSC/IbsdnG
cozkqSuth1ZLX8Mpx5I53uiVuQDYlRVxzgZYO+EloWwqyw8sfYrFi2OuWoPA/5ghg3PF1t6aYUbp
MRFf6fTmKwjV1LxKXT5E2PsnjUNXqFQIRoIXGXnJEoPaIW47qFlateKQs/HZxy91bCm+7cLjKAO8
1V5CooHb/SKXlgvbcRZAwNbI2NjDEmm5zZLhAZHBZQQRlUDsZIUcj61X7kN/eLIA7C6tIHm2k+o+
jmIg/W8mjmRby9nDZ829W/UPtpCQDIHO2QjZvOkcOOmdawz7VKc1aT0aLormAht89xy4IBPGgQcU
AJAdBSdIfg9RUANSI+WvsAViaBBcZjvvJnZ7ZhRuR36ZsHL0RVut6/pjSpH6gE7cSDxBEQL8BDcC
MuVe57lJRb7KpgK/Pzm9+N9l0CIvdQH6lJOiU9XuZpScPlXVEtPYsiPnHUJmFBXVokgVr2b4bAPs
4SI9mtT8SevVE2T8RydvXqvQWLpG9dr0Ov0JeeylkUEkit9MHZCZbY2A6J0UuhpgrPRlTAmoToxD
KbJ+hcbzoRJETmewcha1k1yMynsPx5s55bKsIvqgB04kBgeOwmDvVk76JuuBCOemy9IZ/Rqt5x7Y
4XqcIwZLPGbilLQloDsO6Cc3umOfRxniSavRhndI5fOpeYtdrByA7WKcZMmzZ2X6Vq/aaeXC1ghg
W1EJijrrEJXNtOQIiyPOnFbjhFk3mexbMiYMDow2OfHmXT7kxtazEEpCtTridj5Go/kUAzXf1I6G
qAxVBzupe0dG0bZ1noMo+q0yKt9uGNg0RfWXen7M6uIL7howwbSPVqBvWdMSdYhx4cDCSUHqhSoN
C5xYZIH9U4Z9sown/TYOSvjPKNbpJX0Imd6VAMGWfnsLmi/ftmH8IXR+tBoLlCcTBIUoQFQ/iuah
yuzHQjpAMIqafVwO0i1J4pNM6xbpEuLsOAZ/2NPDf/Q5di/cODtP9VCt5dSAFUKw4Rl6vslD+UWB
PxSbyDfN21JVc8z8UMSXbs7wjnXu3ZxRT8bO4C7g+8hlNPv1SpetQK7SgVE08WIUQ/xGS2WCCeAc
Rs+WhyESS2vapAk+UVK702MvNFQGk04EuJ+uF34flihuyAQxgqoh6zTrl0ODSdM2iOUuMftssqLb
Dz3IyiqFXtVn1SaDBwSIEuVLL3eOl2/tIE9YHtrnYETjT9J5uLFqIsqHID1OVMZ48pYdLJOF10O5
KcIIP0Pdm+sSgt8qW+j7THSPLnxzRmW30s2pf6zKFKNVdpq4mh1gLqYMhQCSrYZ7K+61mwybiAjZ
moUVnW/XKcALhtjjGkc/dnl7H+otSjOz2BIY6C0alw+hj+v1FJP6BFVlo2u3lSeSvYB0tRPGswm+
4tPB3ywSNEKoppZ9CZerMlTWMayTVZ6Tp93TRqkKB7NRDW1iQKyw7EMvwkGyaTr1WXAAI3aoxcMh
TQcxhEBD0QqTMwJjspLwgadhBT0nSOpkNTjRRwW28YCR5dmivX3bBrW+BXKNyV23yxsd5Xg3sl+r
NHb+pVeGm16jdaw3a6ubwGa0Bb4vvf11IWJvEhu6DsZrcTtUXGIZm1/dzGruwuGI81ps0zE6BHXb
M5D7dIPlMgwD/hK7HodTpiI2RPSW0xiFSIdRmcIX6hn8Bistg2MYes7akO5vU4/3BkTfjcdcYqTx
Qe84K+P6nddN3Rxi0/N3zcKDtb1R2PlCuuiBKuPADNsfe79976eCGBfPtvFDxWwaR6PfaM5v1Gak
vIig2aN83Ld+Wx7sGg0Qc6B+e4UH1sI6sECMqyzvkVCGbblCQJSsPYmisvae0Xks2EuX9zM7Ao6z
zHcFqOo8KVYdO9olphV8VSjh99Kz3gM0/OglK+iHhBjgznVhMxp34ZD4azPCft4jnpgTZGU9FENh
Jt2aZi9gStZ1M0ABVBm5u8S6kpNS5BQr6s8fmsFhvBZSY92luK0lm9Lm8NlazS9wTw/8HQwW9DDp
ojYHSTUifK3a9H3MpuQmHZ0jtcp4RbJ3wQIa/xIwfOeVVXyLU3hRNKN2aKWFTWxY56GXvpQWoGRb
ht4+gysJfO1Uj7gPO9Bk0AedaQN/kBuSGtu4rKgjyfKxZtuUtwmGYN8We9qkd1MO0mVE2LMtZi9Y
NY0JO8An1Rjplc3n7R8y08VSoYcIEmcBFrjJsO0zzaGPmwvqyywM9rG3midOZsM97sJo9X+ZO5Pt
uK30jr+KT+/BABfjXXSfE9Y8sDiJpMQNDiVRmOcZb9Mn6+zyBn6x/EBKDkk7jjvlTuiFbJMlAHVx
h2/4DwjjYH1wbzkmXQUfvFeTyytoEpKmnN8uBriwwiTXaDXKqK2HxZnVt9YS2/MEH4Z26fUwJKyO
kwk+zEQMJzFXTQGuV7+O8RbYoolRw7GSBX2/5INSed8qLb2E0gaEEVd22poosGCyIE6RhGSqT7id
UbWUZVRZCELq58BSjDkUM3FFwW1eIRJALtfQ7kzrKx/i3qqnR7ubso4qzyAIZWlPdQpJj06Bee6l
2TmhYpMap4S8tCoCOYmBQxTqkIgyuy46gC2dDDhcd9HVZ7pWOkuENG8yT4OVnYfKcig4W3tlMWuw
IkJ22leh0NpfaxJBvTN3Lih/xIhUtAiLceQsrMfbiRCz1MeMfWgc9BlcXQ6OMKdkly9QCYs3ftGr
M5+pu0CFOpyHvYc2Mciw9ZBe5WHlgndUUFgcAmXeaSWJvcL8hWW06uMUYCbulVpRLXF2kDMVJ78x
c6jS6aCdgAtL+AIIZbpluMAI4EthF9aSii+xUKzupQpgQvelJF5rZ3HupedKeMd9srnRo9OAQNW1
l9UfRd5vlQKeUOVXaH2owoGv1K6pM54ZJklmWbglhQlVXVR2cZaNGjwqS55L5A1mQoLQMqD/7XPD
uHYEZiDRslH66lKFvAnfZDxNVJXp2CFEZ3yiBGivVB1PZmM6zeVlgIYuIC1yVrdDdRtuMbDdIJ67
HW+D0hXGp3lQLrpypLCQjRTai46MEV6u6dJIRc8mGyGQwYFbIKKJpUwYfqm6OKeDC4mSb/YNYYNv
5bLqo8/t5P/bG8Nl71sfIs386iWTlFsF8NgYJ6Ft1YuxXAYDLy+GMarWTmmAfGpoRQWaP48sXZuT
5pmgiYOK9AbCh23kctH7F5rbeKt26O8Q4RKUEZPqtDcba5UMHD9er9mnMGmTZZyyFxXyg1D9gyLG
ZmlI1F+jyTLRhnWTRWc2mSPMzJJI1b4yBThEmYI0DFn/wziUO6XroHGnOexPBHByj75ZVDTgu2L7
yonhRjQXnpOgBhub6FHkziH3tHO/Bidt22l322j1tpxkon3PQKAULZhD40dfasdKtiPEFNC2hPPZ
pPWOHF26rHJT2UqF1FUpkKAyoRq3Dv5KYaQ6Sy0yO/KPeo2X+RYW8HgKwTOfaZqiz0ryK1h5rjk3
E4hwnkzpUbXJVo9HnYQMOdLB1WogghTC0YDrgbhl8ar3048pAmGLQUcsisHzQa9Cgwng5WzQKszn
qI1UdC5X6HNjuNAvAGkaoKApfsfUdpTERC7ypvV7xF+pWy4sJ6LNJWu0b+y7yAj6rw6ljzAjjyu1
ollXHUsbFdzO/ywRv1pUrUuZvRvHMwET/TQWDZqyTrCXozCIV1WLaLcHqJjYWAUIisGaou0cjJGm
sBn2poK6YgpDNqg5X3oTuq3e9nfBAAROC51mUSPLhbz7Iu6EfdGkiDciM5MuHAmjdCTCW8KKr2dR
52b0slg7ZZMVq8pGPSXa43qiL4nAEJAJHbH3EQWjD0KcpEQFmVEX9Zt6zD4pHfKP6khtqwwSlT7V
QvgJpdSxA1Op3AI31XdBPXaUVoSHQ0IsZmrugkMZaOibVE2w8unnZkZ2JOPkVPqDhoIeOFYqiAsv
Q7xdV0uTZiEhWDegtsck63W6g27uLWBhdLMWHWheDOZFdeOvNTsBERojpTRmZYaDNjmAAES+j7r2
Nmm6BGA+dHbwdLk2WueFXvpry68evXRa9/Dk93nXZ/sujbeZgtS9jzzIvdHCtcDdFsHszjxYydhs
QqEXzD16WYB+74VsP1U5jGKU7rKZIet4Q92vwKnHFBc4KZ7nttmsNMo62zjAADyVSKeW6H81HWEH
W5N75UwqpwGameihQuzBLcBLgPvXzY0/WGdAdiF82+0c6HWzz1FecPNhr6XuQ55FA6dSg5VPYHzy
MQYGc4QExLklrc9DJHm1TjocaoEvQN9oiDTqjTrHBCJcqFqvX6VKQhSYWhtZ2TPfpKYHqjxdQ7kU
C7y7iqVbt/F8CFHqRQcIIKGO1A50pA+q1XT3XYWEf1mM9g66YXs9WN5109H6gNxNshF4N2giLGAn
aNC+xcYp7fKa3Pw2Y3rem8XM74dPPZKC5EWA5qJ6p6Q56nn2aG6QCzy1+7hcBHkfQ0NJ+oNdUhvK
ZRDS4QNnr1VAVZ7+8IoNRYxsD4wugqwyFfHQdttHSePudTNDOjtW/blqx+O8TKcXlITmPrTSeSMQ
JB2t+j7LXHwmrbol5kIhuckqShEy+5y2+WNlONZN4/OybMf/0hgOxiW9iK4Bq+BvQri7K7AZ3w+x
ZiwwSEMYghraqZYrhxKc5gfaK6h6e80Zsu3RsovAf/tmEpBBEQFbuaPsbOFjDz3kJYkz+nmeGj/W
3bivKtu9yCE4UPTrXHmRdwIBq9iBOp8Sh8KVQ++W3botKn9VDrazR3rF4LDU9W1WGMUpZyQgsc4F
kB01Cii0sFmOFGhcEqRZYaNi3flqcNaSnNKRaTfoB2g9HrIIDwQmSkTt0Mht5Ki3bfFoCjrgGC/Q
giKoycCTNkRLCv7rRUITpi8GTnH1tEVJ7Ga0aQd1Rugth5EOWdOZFqoSzkHpzpoGE8RWsQ0Kk0Oz
p9XxrYricmaMWgJs175BqQohja78jFrqZyhx7a6Pe/aWftwGVLz3taHJfQTcVY0bZacb5gKzae2D
pgbddVOcC23YV3nY7II8FefPf9hZfiDJp/sziPNOgKcbRIDA9+CVm6RqDpFpqgtclpVlNfHYB6TE
5ym1ziS2zK2G2DcbvR6f+z0EtbS1b7LphoFigJ6Nq3IJxRhWb5/sFXqTVJZhnumSTbegWD6Laj85
1E34SQMEEmqpelXGNpNjMK7TlhqmjjD9mZ+jr8BWrG1wPES+1WuLhamLfEftK+eut479xcxRsGpV
r9lqhYf3pccE9LLkkxWSlkoRastRy2kBDKrclx0JRi+R/YaHduYjqYb+tdrtnFQl9oBJc5oNZjuH
BBZCLlGzswpu10rWyr2pQu7q/RIfQaap7QfW1gGTS8GpZVGk1C4Lu0G+tCwuCOnpJ0QhXBo9Pa/o
FbUipiTahujwDmhdSg9mhqF4sIFs5BIwSEapqLO3WmKh0FIm4wxpjWSdauk1rRkBZkziOFEwFCyu
YFOkDioHkzyUn5SryskQBuqRU4HJWqylpJLr13G+f9I5hrNGGfZbiaYqAoRa6ne7WtT6hxFCXKyf
Ebc7N6qnoDg/6AcOQ8x9JAWcKM9MWjL9Q43bzZpS/1xLIvMSdOwt7qYLzUAiqVWcfquSHs9yXaF7
aiMvq+C2sxDWl7GEdeew8Swy3xovHAcPt6EO623n67Os43SuNEZ8REQN4jJhRMvT+Ti37MLpjyAO
KT+I8XK8RXjb3CPLhFKYNwA0HrpsqUu/uOSl6CS5GB2MTUnjW3W2lnAdJhe9PoMetFXGW3SL8wP5
CmoMJjuYVqbiQvQ5onm1si1z3NJsJ/xkpWSczdDk274p2us8vc56k8JyGBv7OBFbpUIEr56oy6jD
YQJSm3tmiXNG+xKHMFpqI73A1KTyC6dN0Lj2OJeTqojPyEs+R2i3Lw2TSEKfTqfKR3Rcaay5wcTb
sJ3KtQ9xAjWaulmnXgm5zQHMRelEDvgwhXHrg1ejb9S7Z67DnohR3nxUW7ntUWmbqwk9/joj2DU6
d5ewL6zwm4UJJ8P7NF5DnbjzRgAetX3ADfncoZ4KBwzuSiAyd5k4YU/j1SCjAZlySa2wAlCISEWl
8pWI7ZC0aur7eKQ2J3R6QQN1rPPBXfVSDGe0GSXNYB1qoKgxDiKlC+LmgA4O2kllmy3NVZOgoRZ2
6QfLAZirS9KjtDj4fprRXHbFrECg46r0IQOVUHSx/wlhiaHWX+bmF0vJF32D4+CsLoSCLkUf4BJ6
Ew1t/zH4Kgv0c3334JkojZBhIZktqUKzFOGGaefMxv4QRKE2ryOzXiTVoFLSBz+UW9SKZHxAkfiK
6S8mqihIMVSpcAWR/sYxHtNRzdeRIUKaXS1eZEGWMpu8M+ENcywGDjJWAd607RZTteiKVL1EsJmi
RNWXt7g3reu02rR5Le+0NH+kgN7mCRWgjlh4ktAeaNBtXYAdhq7Cy4BKQQeOjTIlGYaOOmztuLmx
yC/WHtnhzKnMcabU9V4XnrZwCorjXhnhyFaZSIW11U2cRfPRSoqPYeUw6zwT0QC0ftOo94Dz+fq5
1eH/EFecuYO6QYCDwoofdDvDNNDkQhy2a/N5EKIjjd5wt6tAXkBX9M90E8+mIFmWWaA9GK37zedc
ncEs5DHHRl3kgYdqVlNqCFP5CGKOYYPVUBmck0qYswRZREJZTSwKg46n9I2NmijDekxMVHqpMSV9
8Tnvff9QaIjpG70l1i1quJQlvOTKTqsbxf+qtJ0NIoyBGxDmqsbWwAJKa5b9NFdMY4qOJFwDvdvn
cTde2WF+46rQqZq0K1ZQW6n0o2E8d92KbkSbPQL0sTYJLt+zAXmDOS4/yYrKyL2KUtNpW2NtxiaL
yE7kJ7tITw49Bdk5rNuEZNxaOnWXz0NgWPaIhJ+JXzrUpuAD++WjBkRHSVy5ABASuc0wb2jxwu6I
RnwaUA8ofLmWBf35fExwp8iUcRWr3kYDDIgJaYw4i+7TneHY70SHP+pEYnOrGizMvdsj7VYO5Cx9
H3t7aY6fC09JNn0ZsgNkLg1PZjXoO0TftRzfmDGx1moWXjpdjXYM2P4F+kZYU9pMA2HReGvdG8CZ
HHz1hlDMoKWCD3vkXoYmyzYUci5kpC/YQJa1O+L1E/MAdlJ9guor5kpR39kTaUQ35cYrnE0J6xtN
ex2TicT/VtCxX9UkH4iWmqjDmlkxQzFiV2hWsFcB4Y50zTYMaJgaeB1Uw0raCSZxRuOsfKpAowow
ISaOrPWAGs5QGgDHsLwtVCqurZ3TkY2YSeDXqOhBK3ezj1gOZmtzMiWmPbgxA6rD1CEtujb2Xq0C
IIapjfhghrIs1DY4aPT4ow1eDCM4hPAyTJxugskwFr1yqlR4ZtbK5A0DkQigBxVf8r/ZWFn7Xg1v
/YA6wQiEbikLBEcNmv2G6VdUiRHdqNoSU7S0+oabILZtvViguR4uR5lAAMoQiPIGnqsUYA+km6P3
T/SFy12shMaCo+HR1PHQ0el+z6wkPm8Mgnf8PpZGpm8JGR4pqcwt6GUcVTqUwaJFxicqsGkZxGVE
jwV3w5soVA5IaezUkNI3yvYALmznPlR0wtpxomj01QVVDSruxa1XWXdW0HxrffohYzLC3wBnw+m2
c1133/ZMwriU40qLM9rFGdpaoykJmEli9aC97L28mItxALVVOmettyoUxLnq3oyWCdkfLWDU2ajK
UldWl2EhDnWbXnYsubWeQa8vtJ69DZlZtXDRKymhFA65tpvI3wKC0qnMIwq+tEugE/QtqHgSEgWN
61Nbc/ax1p1mbX6mOSJf9ln6oA4TmIOaAc7kY08Y0Fr+aVKXzVKo3b0yhmdVZ1wDiyqnYfrg2jC9
k4hOb+IukBW89xV8etqywQmAr+2nLJ12MHCponknhILhtlh2SD0xRqfiW5JrFD0nXnLT2TcKAT0d
AqjKXm9tkNW/9B36vI2Bw2FEju1NDWu3xcqgV+lCCfsGD4pVULvxqYu/jPDTfYa3y2nZ2TGNDTrX
NCFAd0Tfgiq/Clp137LhzyoRoo1rWdetip6Qa2ePg+tcx5F7PbYKfjDInGMaztwe8Hk1EBDFSyFu
xXXa98RpeBN14ceQLuMq7CC51lW27VCpW7aVs67q8czBy4VuX3YuqNwNej1snMi6Usc5C+GOwzw5
zZT8qrebm4JKRaO5j02OUVY36OAxQBkkRYyZY7NVLBaWMmlhkhIrIZZnzV5zsGJoiztCunYRjfYi
TuTBDe+qSjorPYFChBIggAmrvEensYBWzNnbSWh+cZ+gIniH6TGiONVk45M0c8uiF+V9bg0Xx74e
xkxqwYbSU1QEOj9HuVYhApSWskmUdAN5joqiVD5WOByuDXNTI9yI1Gy7yZH/AET4VR/Ldeoq12PH
izIs9SvJyENOE18/730sXnNnrXsE2rG4Hns5HhC8ODepmdmlct9i6cF6pCmc+tjijU6gIC8kaOM5
1YCN47gziYVPZZc/5KBoDd9b6J8jXywxslvkXWJvjQThP6SJSH/axyrsC1ppwMQIWja+DpozSlMc
M6lUSfVgGShqdAtyqnXSFHOvBhZpxNa3gdZQETQH2Xa7HkTl6eg6F0pjtFQ7KWiZlgIFg9cCivAa
P5XbvKnCOV7r5DxTsTDteuBp+iNvJplJvd0lyjzHaXDW1wHK704LM21qTDZ0n/H+mIUe6MGy1i6T
KANU6aqgi7t0bjTuddRPooC1ewn/SF2UiXKLRot+iuxnlppUWOphDVTqm4ui2Kl/KSs6ME2j3yhV
dOY45kWa9jfUZBFt1RA3Kftd6aPXYYldGHwpcNZbBQjBhzZWCVp8mjs2Ish1hj0PlsOtexbQ+0De
PVp5E2TKoeqrOgL9TKAd6aDeB/QHqB/f9YV2UUYqZGlOqHaQ+CjrCPgRSY3U1DhRdYDIVrCkXD4r
En0uWnDEToiOIzaD6aqqp83Hw297AEwCj/g2I6aHkp59KTJtIxp5rY5WfBCEoqA0NCRLI4qbeWaF
a2SHOZiscTsW+q6JcuVUKPgA42Rk15AFvDBfkhZjDtCY1BnLKt4//ZfIbKDP/C/F1JH2tW6ZKwt3
IpLC5mNW2QjCeK1HYml+62uaUIialAt1iioVxy+XdCVqIpLgY1UEHzy6XggtRV8JJ/ZajBZ2kloX
VU8g0yrqssVRpy1Kcx6HlGPDoL6zKuqN4wUCpTlKcLeN0sZ4vexs9DFOW8dPaMgSNrTxtih3Iw2E
BclajuKFAkwdjZYlHc7Z6Os1FhpJOetR887DnaH0l327sfF7XQrux96PPq3WG4QzAH8E/t+gQW2j
LVdKRl+pT2tthZzESPd8Hus4p3tpO9f96MKUVotWi3NnUrKZaTYF/ylt0XWfb1+tpa3e1sTtEXhW
+Cq5zV+i3o6jGmbEQP0hLIRusWmdgRySfCoRsJ3IJesBDz/PJkmPTVxD7PiDq1bkrnFJLhyC+0CN
ayipPLiRqgLN0rI52I6c+1nX/R4h3GLjtANoEmqES6VxEuwEsgUObSsV3s2+wfZFk9QbIoDkTlDs
IqJ4BQlEOFwBILuu/jTArtpmKChnFWe5kqNLAxN8nJn6PuzKr2nflbiRxV/sNOmuwli/aGtq8zhl
XzWZQYJN2cerUQXiryQZHFV3LJylaloYOnAqz5E4xzdTqNseF+NNg04wwqg5Djx8JwQK8EMMT7Hy
+1To1SGJhZi7gOZng6zYFTDZK11rl/mGsnR19WOaBO5MamTwOjFPThMvRmNhbruqPdNNcNlpat0p
ynDRKHk7HyUBK6oeWxQqHpFUzeYp1Ri82cSNj0rAgDBtUABW7eL+Wwl1vHAA7BJ3+IvSpdBUDzKa
ARt8COuSwAzW0iRoe0Xn8nOig3hJQOf4BUUclXqg1bUR8b95Aczp1oy0nU3mkCouCr9giNdlEUGY
swAAhAcRIzEcqDbmgNO0ozAvKnBgikUb00GiDYN1whKkNgDeUkxYJIO4B3HpVx7KydK1N3Xd4b4o
HdzXELWhBpBsCtUA9A4oH+ICukm66S5QbvRXFf9XUh0pe0D+gdqOex/DVpl2ZO+Kt0e478IQej/X
fDtAaYmCUIgUvh7JnLjIv6w7hU6aLq59lfq+ngFHV66683SkFTBs8ipuFmZrXIrA+9TlRopT0Kis
hryFmAkgjvKaSdmaAkfP9ss851RP6WbpSjWDXY+XYIHyzUBUJiYp3NBKaD8N36oWsKMx9isvN86q
zHVXA63NuqcBAAYMP9zhTq/aCX083mke5FkQFqSSVb5xBIVeYTDprFaDxW3Z9XxwzHUxcQdMhSaj
pkfgqBG1QZpulnbnaPgSc2VyA5siQlgF4XKvKD+oTpGSIwcN2H4wlU37wcbEyorK9v9YlO0IvbXv
wnGTHNrirRobym3/Jcd2kQVp/QGrqRrGzwvJtj/0od+/0CsFty8ZgKBJD86jzvFKiw1xzX/51YWe
nuT3LhA/8MDN10f02zT1RH/6B3StYSC4hiBcnKXej9+b+olApU2laiWkLtGMf6mtNw3RfzcIv3qs
3xio3//Mq6/w8BV15HkAlyH4Ur8cA8tAcu6PDMKbK7wYBHkibceEAwLE3tSRDUUV8uUgWPaJo2kO
rT1wMrZpO0jMcccX8+T/exA0VUXp8thRsCyhopVqEhACFBa86pejoCP1x+BYRGy0aSx4Ce9uFOiv
HDsK+okmhJBSqtKUmsWMeD0KlnqiakDdNAQNLU1qxrubC6CdpHrkMPAldctgVqnISZmCS75dE6Z2
ohqOYJoAa3JM07Df22wA7aQdvSiEOJGq4zAMwmRiqHzLl2vCYLpIy9bl9Cdp1KRx+b52Bqnpf/CQ
+O/3R42VD8pXUw1DhwwrdL7lq1Fgf5QTC8HhDOGDzvOwv6P9kZ7/88H15vD+9VH5O6PAVLCZ8GyR
qiXenJO6c2IyR9g9bcvSGPP3NwSqKZ/X6BFjINQTMHwcDhPEQmiTlurLiWAaJ5bG15e6g2yy+TRK
72w56JYOSffI7VHRT2wHJQg5qWiruk1O93ogpumAfjdBlTYtDPaH97YvTIv56I2B6YCDoG2r6Hnb
Kv/ia76cD8bT74VwrOlQMnXt+Y7vaGOQdEMAqx07H4R5Qq/QsFkYkj6qpb09J+SJcFg5hJYsEKGp
7y924i29FYN+imr/oS3SOiH20JHCpOYjkZZ8E0IaDIPp6FRvHIkzAJH0e1sW0zw9elloJBSaYxmq
NoXJjv3mrCBowIzE4iO6znRR5bsLGoRKpnP0mjjhpEDAjhDRJkhkI3yzORhsHuwe6IPrRNPOezwy
LfXorYHgyeLEJEAkfbRN03mTXJrWiYrWOXujqmnfZ8s/8cz8h5Yzm5rUGQMBNg8g4ZRjvtrenROD
aqpDGgCY7Xn7/yc++qsCwh8rDjDvjk+M7RONvZ0dS5AfE+KJN29QN04QrAei/zQEU2T43gbBco6O
/JwTonvNklMiQEY4hdMvpwJjQC5s6XwGFon9Dg+4aWc/Ou7DtwDymk25yOKYh07LOf5yGAxx4qia
pIxk2FOk+f4qRbpKDefYrZ2qIbYFpqR1Q+pva+LNMOj2Cb9lxTDoBl7z7y8tpjggno/dI7Ihk5eN
twV5H0EkjjrTwL6cDVTMCPVMQ7VtjUEgT3hvW4PUMd/4/lhHDIRzYluTWQcT//kYI3h4ORAWEY/K
Jxw5TYZ3OA7T5nDsdGDpEzUR8BDJYHxlva2fUjm0TDQBNY0xspgWz3vyO0qGpkVxdA6gT7VDOHu4
wahPlk9v9gYKhxQOJPsQHFbVYPq9t0UhpPU9UT1iSQj7hP3RIQegjkrq9zb4pUDAz8VECqVsROr4
/kaBA+7Yg0LoJyb8S0s6eDVg/zXVQV5uDAYJo3Acy6GKQprwDuunuk5H6Nhh4LwUjkqZ2HbYIVT7
7dZgOKRC3MdhKP7BFOAPbB+/tCMnau3Xp25l8Fg9JQLPFlP/4wd+9Ol+fYHvYfhk/Ued+dXnJvep
5ys//uJG9bdX5dWnDtqLX/7oqD3d5vtf//79fn3nV/f68aV+/HAdPJYP5Rcf4NnUm/3+lJMx11//
8q9fysdfNRD/6yn++pdXz/ji1f/uReMHL3uoXl73uSd39IWThxH05OsrP/W5jr3y6QN2sC8f+LlI
fuxll49fGfv4p9/q1T43I469w6LKf/73Mqizn65xYMhefoXvVc1j77DKgp///nrIn8tjx1747KF8
SP2f/+3VQ3+vthx/bUZkVYIOyn76ytg08cuR4aSZTto/8SY/Ljat/SmgoVJy7NUvHsqf//7jMk/X
JZ38c677EHx+M9mfKgNHP/EjRvbJ5+bL6zdqPmXcx178KuBNPv60fUgfg/L1DZ57m3/GDVbMSG7C
jDlkZf1qZ/yeJP25d3k7L59jzmPvMe0EDz/NwKOUQfr6RT9Hc0ffgEX708UDWLhX85NgX/vxg9+0
W6QU9BxF/t7pcf1YemgT/7jQ02n6nKcf+9i/a+H4y7H8vzzzkof89XKd0qg/YbniSB54D/Xj15/u
s/T1qHCDP2G8kdR5qH5acU4Fr3b56flJXY8d9Ivgofn5339c5+ltcmH9xw/+9/PkKuOJk1fT+3vm
euwjQ7T7+vN/pK8Dgl+qA8denX39IX09VX5pvB177dnj20ODkvVzj/f3L/1bkeUvoK5fx5s/3Fh/
66+9jqWnT3yJeay//ScAAAD//w==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0.69644</cdr:x>
      <cdr:y>0.17073</cdr:y>
    </cdr:from>
    <cdr:to>
      <cdr:x>0.87884</cdr:x>
      <cdr:y>0.22121</cdr:y>
    </cdr:to>
    <cdr:sp macro="" textlink="">
      <cdr:nvSpPr>
        <cdr:cNvPr id="2" name="object 14">
          <a:extLst xmlns:a="http://schemas.openxmlformats.org/drawingml/2006/main">
            <a:ext uri="{FF2B5EF4-FFF2-40B4-BE49-F238E27FC236}">
              <a16:creationId xmlns:a16="http://schemas.microsoft.com/office/drawing/2014/main" id="{0D4E44F3-5ADE-43B5-9334-23926042EC46}"/>
            </a:ext>
          </a:extLst>
        </cdr:cNvPr>
        <cdr:cNvSpPr txBox="1"/>
      </cdr:nvSpPr>
      <cdr:spPr>
        <a:xfrm xmlns:a="http://schemas.openxmlformats.org/drawingml/2006/main">
          <a:off x="5397419" y="1184128"/>
          <a:ext cx="1413568" cy="350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67310" rIns="0" bIns="0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 marR="5080" indent="196215">
            <a:lnSpc>
              <a:spcPts val="2170"/>
            </a:lnSpc>
            <a:spcBef>
              <a:spcPts val="530"/>
            </a:spcBef>
          </a:pPr>
          <a:r>
            <a:rPr lang="pt-BR" sz="2150" spc="5" dirty="0">
              <a:latin typeface="Roboto"/>
              <a:cs typeface="Roboto"/>
            </a:rPr>
            <a:t>Municipal</a:t>
          </a:r>
          <a:endParaRPr sz="2150" dirty="0">
            <a:latin typeface="Roboto"/>
            <a:cs typeface="Roboto"/>
          </a:endParaRPr>
        </a:p>
      </cdr:txBody>
    </cdr:sp>
  </cdr:relSizeAnchor>
  <cdr:relSizeAnchor xmlns:cdr="http://schemas.openxmlformats.org/drawingml/2006/chartDrawing">
    <cdr:from>
      <cdr:x>0.1197</cdr:x>
      <cdr:y>0.61975</cdr:y>
    </cdr:from>
    <cdr:to>
      <cdr:x>0.3021</cdr:x>
      <cdr:y>0.67023</cdr:y>
    </cdr:to>
    <cdr:sp macro="" textlink="">
      <cdr:nvSpPr>
        <cdr:cNvPr id="3" name="object 14">
          <a:extLst xmlns:a="http://schemas.openxmlformats.org/drawingml/2006/main">
            <a:ext uri="{FF2B5EF4-FFF2-40B4-BE49-F238E27FC236}">
              <a16:creationId xmlns:a16="http://schemas.microsoft.com/office/drawing/2014/main" id="{C25F835D-9876-4418-AF47-1F3932282F9B}"/>
            </a:ext>
          </a:extLst>
        </cdr:cNvPr>
        <cdr:cNvSpPr txBox="1"/>
      </cdr:nvSpPr>
      <cdr:spPr>
        <a:xfrm xmlns:a="http://schemas.openxmlformats.org/drawingml/2006/main">
          <a:off x="927670" y="4298280"/>
          <a:ext cx="1413568" cy="350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6731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 marR="5080" indent="196215" algn="ctr">
            <a:lnSpc>
              <a:spcPts val="2170"/>
            </a:lnSpc>
            <a:spcBef>
              <a:spcPts val="530"/>
            </a:spcBef>
          </a:pPr>
          <a:r>
            <a:rPr lang="pt-BR" sz="2150" spc="5" dirty="0">
              <a:latin typeface="Roboto"/>
              <a:cs typeface="Roboto"/>
            </a:rPr>
            <a:t>PPP</a:t>
          </a:r>
          <a:endParaRPr sz="2150" dirty="0">
            <a:latin typeface="Roboto"/>
            <a:cs typeface="Roboto"/>
          </a:endParaRPr>
        </a:p>
      </cdr:txBody>
    </cdr:sp>
  </cdr:relSizeAnchor>
  <cdr:relSizeAnchor xmlns:cdr="http://schemas.openxmlformats.org/drawingml/2006/chartDrawing">
    <cdr:from>
      <cdr:x>0</cdr:x>
      <cdr:y>0.3835</cdr:y>
    </cdr:from>
    <cdr:to>
      <cdr:x>0.24481</cdr:x>
      <cdr:y>0.47466</cdr:y>
    </cdr:to>
    <cdr:sp macro="" textlink="">
      <cdr:nvSpPr>
        <cdr:cNvPr id="4" name="object 14">
          <a:extLst xmlns:a="http://schemas.openxmlformats.org/drawingml/2006/main">
            <a:ext uri="{FF2B5EF4-FFF2-40B4-BE49-F238E27FC236}">
              <a16:creationId xmlns:a16="http://schemas.microsoft.com/office/drawing/2014/main" id="{52D83B75-487E-4297-AF75-B0A277D5E146}"/>
            </a:ext>
          </a:extLst>
        </cdr:cNvPr>
        <cdr:cNvSpPr txBox="1"/>
      </cdr:nvSpPr>
      <cdr:spPr>
        <a:xfrm xmlns:a="http://schemas.openxmlformats.org/drawingml/2006/main">
          <a:off x="0" y="2659763"/>
          <a:ext cx="1897313" cy="632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6731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 marR="5080" indent="196215" algn="ctr">
            <a:lnSpc>
              <a:spcPts val="2170"/>
            </a:lnSpc>
            <a:spcBef>
              <a:spcPts val="530"/>
            </a:spcBef>
          </a:pPr>
          <a:r>
            <a:rPr lang="pt-BR" sz="2150" spc="5" dirty="0">
              <a:latin typeface="Roboto"/>
              <a:cs typeface="Roboto"/>
            </a:rPr>
            <a:t>Regional e microrregional</a:t>
          </a:r>
          <a:endParaRPr sz="2150" dirty="0">
            <a:latin typeface="Roboto"/>
            <a:cs typeface="Roboto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0.40942</cdr:x>
      <cdr:y>0.13964</cdr:y>
    </cdr:from>
    <cdr:to>
      <cdr:x>0.55377</cdr:x>
      <cdr:y>0.18772</cdr:y>
    </cdr:to>
    <cdr:sp macro="" textlink="">
      <cdr:nvSpPr>
        <cdr:cNvPr id="3" name="object 14">
          <a:extLst xmlns:a="http://schemas.openxmlformats.org/drawingml/2006/main">
            <a:ext uri="{FF2B5EF4-FFF2-40B4-BE49-F238E27FC236}">
              <a16:creationId xmlns:a16="http://schemas.microsoft.com/office/drawing/2014/main" id="{0D4E44F3-5ADE-43B5-9334-23926042EC46}"/>
            </a:ext>
          </a:extLst>
        </cdr:cNvPr>
        <cdr:cNvSpPr txBox="1"/>
      </cdr:nvSpPr>
      <cdr:spPr>
        <a:xfrm xmlns:a="http://schemas.openxmlformats.org/drawingml/2006/main">
          <a:off x="3176477" y="1016635"/>
          <a:ext cx="1119958" cy="350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67310" rIns="0" bIns="0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 marR="5080" indent="196215">
            <a:lnSpc>
              <a:spcPts val="2170"/>
            </a:lnSpc>
            <a:spcBef>
              <a:spcPts val="530"/>
            </a:spcBef>
          </a:pPr>
          <a:r>
            <a:rPr lang="pt-BR" sz="2150" spc="5" dirty="0">
              <a:latin typeface="Roboto"/>
              <a:cs typeface="Roboto"/>
            </a:rPr>
            <a:t>Outros </a:t>
          </a:r>
          <a:endParaRPr sz="2150" dirty="0">
            <a:latin typeface="Roboto"/>
            <a:cs typeface="Roboto"/>
          </a:endParaRPr>
        </a:p>
      </cdr:txBody>
    </cdr:sp>
  </cdr:relSizeAnchor>
  <cdr:relSizeAnchor xmlns:cdr="http://schemas.openxmlformats.org/drawingml/2006/chartDrawing">
    <cdr:from>
      <cdr:x>0.10529</cdr:x>
      <cdr:y>0.22643</cdr:y>
    </cdr:from>
    <cdr:to>
      <cdr:x>0.34984</cdr:x>
      <cdr:y>0.31327</cdr:y>
    </cdr:to>
    <cdr:sp macro="" textlink="">
      <cdr:nvSpPr>
        <cdr:cNvPr id="4" name="object 14">
          <a:extLst xmlns:a="http://schemas.openxmlformats.org/drawingml/2006/main">
            <a:ext uri="{FF2B5EF4-FFF2-40B4-BE49-F238E27FC236}">
              <a16:creationId xmlns:a16="http://schemas.microsoft.com/office/drawing/2014/main" id="{69B95422-A089-4DEB-B0E7-02813F25F305}"/>
            </a:ext>
          </a:extLst>
        </cdr:cNvPr>
        <cdr:cNvSpPr txBox="1"/>
      </cdr:nvSpPr>
      <cdr:spPr>
        <a:xfrm xmlns:a="http://schemas.openxmlformats.org/drawingml/2006/main">
          <a:off x="816918" y="1648528"/>
          <a:ext cx="1897313" cy="632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6731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 marR="5080" indent="196215" algn="ctr">
            <a:lnSpc>
              <a:spcPts val="2170"/>
            </a:lnSpc>
            <a:spcBef>
              <a:spcPts val="530"/>
            </a:spcBef>
          </a:pPr>
          <a:r>
            <a:rPr lang="pt-BR" sz="2150" spc="5" dirty="0">
              <a:latin typeface="Roboto"/>
              <a:cs typeface="Roboto"/>
            </a:rPr>
            <a:t>Regional e microrregional</a:t>
          </a:r>
          <a:endParaRPr sz="2150" dirty="0">
            <a:latin typeface="Roboto"/>
            <a:cs typeface="Roboto"/>
          </a:endParaRPr>
        </a:p>
      </cdr:txBody>
    </cdr:sp>
  </cdr:relSizeAnchor>
  <cdr:relSizeAnchor xmlns:cdr="http://schemas.openxmlformats.org/drawingml/2006/chartDrawing">
    <cdr:from>
      <cdr:x>0.09745</cdr:x>
      <cdr:y>0.62451</cdr:y>
    </cdr:from>
    <cdr:to>
      <cdr:x>0.27964</cdr:x>
      <cdr:y>0.6726</cdr:y>
    </cdr:to>
    <cdr:sp macro="" textlink="">
      <cdr:nvSpPr>
        <cdr:cNvPr id="5" name="object 14">
          <a:extLst xmlns:a="http://schemas.openxmlformats.org/drawingml/2006/main">
            <a:ext uri="{FF2B5EF4-FFF2-40B4-BE49-F238E27FC236}">
              <a16:creationId xmlns:a16="http://schemas.microsoft.com/office/drawing/2014/main" id="{1FC5CE9D-FDE0-4D49-A90E-F3E550A89E7A}"/>
            </a:ext>
          </a:extLst>
        </cdr:cNvPr>
        <cdr:cNvSpPr txBox="1"/>
      </cdr:nvSpPr>
      <cdr:spPr>
        <a:xfrm xmlns:a="http://schemas.openxmlformats.org/drawingml/2006/main">
          <a:off x="756049" y="4546788"/>
          <a:ext cx="1413568" cy="350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6731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 marR="5080" indent="196215" algn="ctr">
            <a:lnSpc>
              <a:spcPts val="2170"/>
            </a:lnSpc>
            <a:spcBef>
              <a:spcPts val="530"/>
            </a:spcBef>
          </a:pPr>
          <a:r>
            <a:rPr lang="pt-BR" sz="2150" spc="5" dirty="0">
              <a:latin typeface="Roboto"/>
              <a:cs typeface="Roboto"/>
            </a:rPr>
            <a:t>PPP</a:t>
          </a:r>
          <a:endParaRPr sz="2150" dirty="0">
            <a:latin typeface="Roboto"/>
            <a:cs typeface="Roboto"/>
          </a:endParaRPr>
        </a:p>
      </cdr:txBody>
    </cdr:sp>
  </cdr:relSizeAnchor>
  <cdr:relSizeAnchor xmlns:cdr="http://schemas.openxmlformats.org/drawingml/2006/chartDrawing">
    <cdr:from>
      <cdr:x>0.7719</cdr:x>
      <cdr:y>0.38687</cdr:y>
    </cdr:from>
    <cdr:to>
      <cdr:x>0.95409</cdr:x>
      <cdr:y>0.43495</cdr:y>
    </cdr:to>
    <cdr:sp macro="" textlink="">
      <cdr:nvSpPr>
        <cdr:cNvPr id="6" name="object 14">
          <a:extLst xmlns:a="http://schemas.openxmlformats.org/drawingml/2006/main">
            <a:ext uri="{FF2B5EF4-FFF2-40B4-BE49-F238E27FC236}">
              <a16:creationId xmlns:a16="http://schemas.microsoft.com/office/drawing/2014/main" id="{364101E3-1447-4454-917D-269BF615F541}"/>
            </a:ext>
          </a:extLst>
        </cdr:cNvPr>
        <cdr:cNvSpPr txBox="1"/>
      </cdr:nvSpPr>
      <cdr:spPr>
        <a:xfrm xmlns:a="http://schemas.openxmlformats.org/drawingml/2006/main">
          <a:off x="5988739" y="2816593"/>
          <a:ext cx="1413568" cy="350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6731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 marR="5080" indent="196215">
            <a:lnSpc>
              <a:spcPts val="2170"/>
            </a:lnSpc>
            <a:spcBef>
              <a:spcPts val="530"/>
            </a:spcBef>
          </a:pPr>
          <a:r>
            <a:rPr lang="pt-BR" sz="2150" spc="5" dirty="0">
              <a:latin typeface="Roboto"/>
              <a:cs typeface="Roboto"/>
            </a:rPr>
            <a:t>Municipal</a:t>
          </a:r>
          <a:endParaRPr sz="2150" dirty="0">
            <a:latin typeface="Roboto"/>
            <a:cs typeface="Roboto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2ED0D-EE8C-4690-AF2A-790E5D0F6DEB}" type="datetimeFigureOut">
              <a:rPr lang="pt-BR" smtClean="0"/>
              <a:t>07/12/2021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705EC-9B88-4B9B-A6E4-1852BA1B27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96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05EC-9B88-4B9B-A6E4-1852BA1B27D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36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05EC-9B88-4B9B-A6E4-1852BA1B27D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4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05EC-9B88-4B9B-A6E4-1852BA1B27D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26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chemeClr val="tx1"/>
                </a:solidFill>
                <a:latin typeface="DIN Next Rounded LT Pro Bold"/>
                <a:cs typeface="DIN Next Rounded LT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tx1"/>
                </a:solidFill>
                <a:latin typeface="DIN Next Rounded LT Pro Bold"/>
                <a:cs typeface="DIN Next Rounded LT Pro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chemeClr val="tx1"/>
                </a:solidFill>
                <a:latin typeface="DIN Next Rounded LT Pro Bold"/>
                <a:cs typeface="DIN Next Rounded LT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chemeClr val="tx1"/>
                </a:solidFill>
                <a:latin typeface="DIN Next Rounded LT Pro Bold"/>
                <a:cs typeface="DIN Next Rounded LT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Branca + Fil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06C2D89-3CC9-4528-BC9C-067BF0CA39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20104100" cy="159934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500000"/>
              </a:lnSpc>
              <a:buNone/>
              <a:defRPr sz="2638" spc="712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NO ÍCONE INSERIR IMAGEM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C6B802-5A6A-45FB-BB4E-7518566D36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7264585"/>
            <a:ext cx="13172098" cy="25392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/>
          <a:lstStyle>
            <a:lvl1pPr>
              <a:defRPr sz="165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pt-BR"/>
              <a:t>0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1A302D3-6E8C-4380-A61B-F7B006E3C8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493" y="7428334"/>
            <a:ext cx="12149208" cy="124856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r">
              <a:spcBef>
                <a:spcPts val="0"/>
              </a:spcBef>
              <a:buNone/>
              <a:defRPr sz="3958" spc="989">
                <a:solidFill>
                  <a:schemeClr val="tx1"/>
                </a:solidFill>
              </a:defRPr>
            </a:lvl1pPr>
            <a:lvl2pPr marL="1085499" indent="0">
              <a:buNone/>
              <a:defRPr/>
            </a:lvl2pPr>
            <a:lvl3pPr marL="2170996" indent="0">
              <a:buNone/>
              <a:defRPr/>
            </a:lvl3pPr>
            <a:lvl4pPr marL="3256495" indent="0">
              <a:buNone/>
              <a:defRPr/>
            </a:lvl4pPr>
            <a:lvl5pPr marL="4341993" indent="0">
              <a:buNone/>
              <a:defRPr/>
            </a:lvl5pPr>
          </a:lstStyle>
          <a:p>
            <a:pPr lvl="0"/>
            <a:r>
              <a:rPr lang="pt-BR"/>
              <a:t>CLIQUE PARA </a:t>
            </a:r>
            <a:br>
              <a:rPr lang="pt-BR"/>
            </a:br>
            <a:r>
              <a:rPr lang="pt-BR"/>
              <a:t>INSERIR TÍTULO</a:t>
            </a:r>
          </a:p>
        </p:txBody>
      </p:sp>
      <p:sp>
        <p:nvSpPr>
          <p:cNvPr id="9" name="Espaço Reservado para Texto 4">
            <a:extLst>
              <a:ext uri="{FF2B5EF4-FFF2-40B4-BE49-F238E27FC236}">
                <a16:creationId xmlns:a16="http://schemas.microsoft.com/office/drawing/2014/main" id="{DF0E3B26-F032-4FE6-8EA3-37B8F75380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493" y="8708703"/>
            <a:ext cx="12149208" cy="40594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638" i="1" strike="noStrike" spc="0">
                <a:solidFill>
                  <a:schemeClr val="tx1"/>
                </a:solidFill>
              </a:defRPr>
            </a:lvl1pPr>
            <a:lvl2pPr marL="1085499" indent="0">
              <a:buNone/>
              <a:defRPr/>
            </a:lvl2pPr>
            <a:lvl3pPr marL="2170996" indent="0">
              <a:buNone/>
              <a:defRPr/>
            </a:lvl3pPr>
            <a:lvl4pPr marL="3256495" indent="0">
              <a:buNone/>
              <a:defRPr/>
            </a:lvl4pPr>
            <a:lvl5pPr marL="4341993" indent="0">
              <a:buNone/>
              <a:defRPr/>
            </a:lvl5pPr>
          </a:lstStyle>
          <a:p>
            <a:pPr lvl="0"/>
            <a:r>
              <a:rPr lang="pt-BR"/>
              <a:t>Subtítulo</a:t>
            </a:r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C9FE406A-82FE-4532-8642-8722D0543F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493" y="9402613"/>
            <a:ext cx="12149208" cy="27917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814" strike="noStrike" spc="0">
                <a:solidFill>
                  <a:schemeClr val="tx1"/>
                </a:solidFill>
              </a:defRPr>
            </a:lvl1pPr>
            <a:lvl2pPr marL="1085499" indent="0">
              <a:buNone/>
              <a:defRPr/>
            </a:lvl2pPr>
            <a:lvl3pPr marL="2170996" indent="0">
              <a:buNone/>
              <a:defRPr/>
            </a:lvl3pPr>
            <a:lvl4pPr marL="3256495" indent="0">
              <a:buNone/>
              <a:defRPr/>
            </a:lvl4pPr>
            <a:lvl5pPr marL="4341993" indent="0">
              <a:buNone/>
              <a:defRPr/>
            </a:lvl5pPr>
          </a:lstStyle>
          <a:p>
            <a:pPr lvl="0"/>
            <a:r>
              <a:rPr lang="pt-BR"/>
              <a:t>Data</a:t>
            </a:r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F06B0C62-C25C-4E01-92EF-5DD3E7ECA9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13816" y="7264585"/>
            <a:ext cx="5471486" cy="25392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/>
          <a:lstStyle>
            <a:lvl1pPr>
              <a:defRPr sz="165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pt-BR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7683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798ECAB-91A1-44AC-8C58-03CADB58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A19CA8C3-3C0E-4CE4-99E0-E10A42CA1DBC}" type="datetimeFigureOut">
              <a:rPr lang="pt-BR" smtClean="0"/>
              <a:t>07/12/2021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2E45D1C-526A-418E-8A00-23FC2D0A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93AF0A-BF3E-411D-A156-7699396A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404789F3-D4A1-4868-AB97-68497646EB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6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70785" y="536444"/>
            <a:ext cx="2087880" cy="507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0">
                <a:solidFill>
                  <a:schemeClr val="tx1"/>
                </a:solidFill>
                <a:latin typeface="DIN Next Rounded LT Pro Bold"/>
                <a:cs typeface="DIN Next Rounded LT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92195" y="2141430"/>
            <a:ext cx="14119708" cy="2958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tx1"/>
                </a:solidFill>
                <a:latin typeface="DIN Next Rounded LT Pro Bold"/>
                <a:cs typeface="DIN Next Rounded LT Pro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3" Type="http://schemas.openxmlformats.org/officeDocument/2006/relationships/image" Target="../media/image22.svg"/><Relationship Id="rId21" Type="http://schemas.openxmlformats.org/officeDocument/2006/relationships/image" Target="../media/image39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83485" y="649458"/>
            <a:ext cx="2062480" cy="59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50"/>
              </a:lnSpc>
            </a:pPr>
            <a:r>
              <a:rPr sz="3150" b="1" spc="-210">
                <a:latin typeface="DIN Next Rounded LT Pro Bold"/>
                <a:cs typeface="DIN Next Rounded LT Pro Bold"/>
              </a:rPr>
              <a:t>P</a:t>
            </a:r>
            <a:r>
              <a:rPr sz="3150" b="1" spc="5">
                <a:latin typeface="DIN Next Rounded LT Pro Bold"/>
                <a:cs typeface="DIN Next Rounded LT Pro Bold"/>
              </a:rPr>
              <a:t>ANORAMA</a:t>
            </a:r>
            <a:endParaRPr sz="3150">
              <a:latin typeface="DIN Next Rounded LT Pro Bold"/>
              <a:cs typeface="DIN Next Rounded LT Pro Bold"/>
            </a:endParaRPr>
          </a:p>
          <a:p>
            <a:pPr algn="ctr">
              <a:lnSpc>
                <a:spcPts val="860"/>
              </a:lnSpc>
            </a:pPr>
            <a:r>
              <a:rPr sz="950" b="0">
                <a:latin typeface="DIN Next Rounded LT Pro Light"/>
                <a:cs typeface="DIN Next Rounded LT Pro Light"/>
              </a:rPr>
              <a:t>da</a:t>
            </a:r>
            <a:r>
              <a:rPr sz="950" b="0" spc="-10">
                <a:latin typeface="DIN Next Rounded LT Pro Light"/>
                <a:cs typeface="DIN Next Rounded LT Pro Light"/>
              </a:rPr>
              <a:t> </a:t>
            </a:r>
            <a:r>
              <a:rPr sz="950" b="0" spc="-5">
                <a:latin typeface="DIN Next Rounded LT Pro Light"/>
                <a:cs typeface="DIN Next Rounded LT Pro Light"/>
              </a:rPr>
              <a:t>participação privada</a:t>
            </a:r>
            <a:r>
              <a:rPr sz="950" b="0" spc="-10">
                <a:latin typeface="DIN Next Rounded LT Pro Light"/>
                <a:cs typeface="DIN Next Rounded LT Pro Light"/>
              </a:rPr>
              <a:t> </a:t>
            </a:r>
            <a:r>
              <a:rPr sz="950" b="0">
                <a:latin typeface="DIN Next Rounded LT Pro Light"/>
                <a:cs typeface="DIN Next Rounded LT Pro Light"/>
              </a:rPr>
              <a:t>no</a:t>
            </a:r>
            <a:r>
              <a:rPr sz="950" b="0" spc="-5">
                <a:latin typeface="DIN Next Rounded LT Pro Light"/>
                <a:cs typeface="DIN Next Rounded LT Pro Light"/>
              </a:rPr>
              <a:t> </a:t>
            </a:r>
            <a:r>
              <a:rPr sz="950" b="0">
                <a:latin typeface="DIN Next Rounded LT Pro Light"/>
                <a:cs typeface="DIN Next Rounded LT Pro Light"/>
              </a:rPr>
              <a:t>saneamento</a:t>
            </a:r>
            <a:endParaRPr sz="950">
              <a:latin typeface="DIN Next Rounded LT Pro Light"/>
              <a:cs typeface="DIN Next Rounded LT Pro Light"/>
            </a:endParaRPr>
          </a:p>
          <a:p>
            <a:pPr algn="ctr">
              <a:lnSpc>
                <a:spcPts val="1050"/>
              </a:lnSpc>
            </a:pPr>
            <a:r>
              <a:rPr sz="900" b="1" spc="15">
                <a:latin typeface="DIN Next Rounded LT Pro Bold"/>
                <a:cs typeface="DIN Next Rounded LT Pro Bold"/>
              </a:rPr>
              <a:t>2021</a:t>
            </a:r>
            <a:endParaRPr sz="900">
              <a:latin typeface="DIN Next Rounded LT Pro Bold"/>
              <a:cs typeface="DIN Next Rounded LT Pro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06169" y="1183188"/>
            <a:ext cx="799465" cy="0"/>
          </a:xfrm>
          <a:custGeom>
            <a:avLst/>
            <a:gdLst/>
            <a:ahLst/>
            <a:cxnLst/>
            <a:rect l="l" t="t" r="r" b="b"/>
            <a:pathLst>
              <a:path w="799465">
                <a:moveTo>
                  <a:pt x="0" y="0"/>
                </a:moveTo>
                <a:lnTo>
                  <a:pt x="799315" y="0"/>
                </a:lnTo>
              </a:path>
            </a:pathLst>
          </a:custGeom>
          <a:ln w="449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23520" y="1183188"/>
            <a:ext cx="799465" cy="0"/>
          </a:xfrm>
          <a:custGeom>
            <a:avLst/>
            <a:gdLst/>
            <a:ahLst/>
            <a:cxnLst/>
            <a:rect l="l" t="t" r="r" b="b"/>
            <a:pathLst>
              <a:path w="799465">
                <a:moveTo>
                  <a:pt x="0" y="0"/>
                </a:moveTo>
                <a:lnTo>
                  <a:pt x="799315" y="0"/>
                </a:lnTo>
              </a:path>
            </a:pathLst>
          </a:custGeom>
          <a:ln w="449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20104099" cy="11308556"/>
            <a:chOff x="0" y="0"/>
            <a:chExt cx="20104099" cy="11308556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836410" y="6420827"/>
              <a:ext cx="4850130" cy="3446779"/>
            </a:xfrm>
            <a:custGeom>
              <a:avLst/>
              <a:gdLst/>
              <a:ahLst/>
              <a:cxnLst/>
              <a:rect l="l" t="t" r="r" b="b"/>
              <a:pathLst>
                <a:path w="4850130" h="3446779">
                  <a:moveTo>
                    <a:pt x="4849831" y="0"/>
                  </a:moveTo>
                  <a:lnTo>
                    <a:pt x="0" y="0"/>
                  </a:lnTo>
                  <a:lnTo>
                    <a:pt x="0" y="3446230"/>
                  </a:lnTo>
                  <a:lnTo>
                    <a:pt x="4849831" y="3446230"/>
                  </a:lnTo>
                  <a:lnTo>
                    <a:pt x="48498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32650" y="6416675"/>
            <a:ext cx="4453890" cy="3548379"/>
          </a:xfrm>
          <a:prstGeom prst="rect">
            <a:avLst/>
          </a:prstGeom>
        </p:spPr>
        <p:txBody>
          <a:bodyPr vert="horz" wrap="square" lIns="0" tIns="232410" rIns="0" bIns="0" rtlCol="0">
            <a:spAutoFit/>
          </a:bodyPr>
          <a:lstStyle/>
          <a:p>
            <a:pPr marL="22860" marR="5080" indent="-10795">
              <a:lnSpc>
                <a:spcPts val="8670"/>
              </a:lnSpc>
              <a:spcBef>
                <a:spcPts val="1830"/>
              </a:spcBef>
            </a:pPr>
            <a:r>
              <a:rPr sz="8650" spc="10"/>
              <a:t>SOBRE A </a:t>
            </a:r>
            <a:r>
              <a:rPr sz="8650" spc="-2030"/>
              <a:t> </a:t>
            </a:r>
            <a:r>
              <a:rPr sz="8650" spc="10"/>
              <a:t>ABCON </a:t>
            </a:r>
            <a:r>
              <a:rPr sz="8650" spc="15"/>
              <a:t> </a:t>
            </a:r>
            <a:r>
              <a:rPr sz="8650" spc="10"/>
              <a:t>SINDCON</a:t>
            </a:r>
            <a:endParaRPr sz="8650"/>
          </a:p>
        </p:txBody>
      </p:sp>
    </p:spTree>
    <p:extLst>
      <p:ext uri="{BB962C8B-B14F-4D97-AF65-F5344CB8AC3E}">
        <p14:creationId xmlns:p14="http://schemas.microsoft.com/office/powerpoint/2010/main" val="281610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86BDC-67E2-4695-B512-DD70616C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E5718E-679A-4D22-82B3-606617318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79857108-A7D1-4C7E-A9C9-C33991C7091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0104099" cy="1130855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02C9616-81D9-41F7-B688-8F43EC9F06D2}"/>
              </a:ext>
            </a:extLst>
          </p:cNvPr>
          <p:cNvSpPr/>
          <p:nvPr/>
        </p:nvSpPr>
        <p:spPr>
          <a:xfrm>
            <a:off x="587326" y="4175045"/>
            <a:ext cx="6253984" cy="295846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pt-BR" sz="6600" b="1" dirty="0">
                <a:solidFill>
                  <a:schemeClr val="tx1"/>
                </a:solidFill>
              </a:rPr>
              <a:t>O FUTURO DO SANEAMENTO</a:t>
            </a:r>
            <a:endParaRPr lang="pt-BR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997446" y="6459932"/>
            <a:ext cx="16451580" cy="956944"/>
          </a:xfrm>
          <a:custGeom>
            <a:avLst/>
            <a:gdLst/>
            <a:ahLst/>
            <a:cxnLst/>
            <a:rect l="l" t="t" r="r" b="b"/>
            <a:pathLst>
              <a:path w="16451580" h="956945">
                <a:moveTo>
                  <a:pt x="16451123" y="456539"/>
                </a:moveTo>
                <a:lnTo>
                  <a:pt x="16409238" y="456539"/>
                </a:lnTo>
                <a:lnTo>
                  <a:pt x="16409238" y="412750"/>
                </a:lnTo>
                <a:lnTo>
                  <a:pt x="16409238" y="38150"/>
                </a:lnTo>
                <a:lnTo>
                  <a:pt x="16409238" y="0"/>
                </a:lnTo>
                <a:lnTo>
                  <a:pt x="4742205" y="0"/>
                </a:lnTo>
                <a:lnTo>
                  <a:pt x="4742205" y="38150"/>
                </a:lnTo>
                <a:lnTo>
                  <a:pt x="4658436" y="38150"/>
                </a:lnTo>
                <a:lnTo>
                  <a:pt x="4658436" y="0"/>
                </a:lnTo>
                <a:lnTo>
                  <a:pt x="2392045" y="0"/>
                </a:lnTo>
                <a:lnTo>
                  <a:pt x="2392045" y="38150"/>
                </a:lnTo>
                <a:lnTo>
                  <a:pt x="2308275" y="38150"/>
                </a:lnTo>
                <a:lnTo>
                  <a:pt x="2308275" y="0"/>
                </a:lnTo>
                <a:lnTo>
                  <a:pt x="0" y="0"/>
                </a:lnTo>
                <a:lnTo>
                  <a:pt x="0" y="38150"/>
                </a:lnTo>
                <a:lnTo>
                  <a:pt x="0" y="412750"/>
                </a:lnTo>
                <a:lnTo>
                  <a:pt x="0" y="956602"/>
                </a:lnTo>
                <a:lnTo>
                  <a:pt x="14059078" y="956602"/>
                </a:lnTo>
                <a:lnTo>
                  <a:pt x="14059078" y="577253"/>
                </a:lnTo>
                <a:lnTo>
                  <a:pt x="14142847" y="577253"/>
                </a:lnTo>
                <a:lnTo>
                  <a:pt x="14142847" y="956602"/>
                </a:lnTo>
                <a:lnTo>
                  <a:pt x="16451123" y="956602"/>
                </a:lnTo>
                <a:lnTo>
                  <a:pt x="16451123" y="577253"/>
                </a:lnTo>
                <a:lnTo>
                  <a:pt x="16451123" y="520192"/>
                </a:lnTo>
                <a:lnTo>
                  <a:pt x="16451123" y="495198"/>
                </a:lnTo>
                <a:lnTo>
                  <a:pt x="16451123" y="456539"/>
                </a:lnTo>
                <a:close/>
              </a:path>
            </a:pathLst>
          </a:custGeom>
          <a:solidFill>
            <a:srgbClr val="94C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55736" y="4673387"/>
            <a:ext cx="10386060" cy="68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90"/>
              </a:lnSpc>
              <a:spcBef>
                <a:spcPts val="100"/>
              </a:spcBef>
              <a:tabLst>
                <a:tab pos="3384550" algn="l"/>
                <a:tab pos="7301865" algn="l"/>
              </a:tabLst>
            </a:pPr>
            <a:r>
              <a:rPr sz="3250" b="1" dirty="0">
                <a:latin typeface="DIN Next Rounded LT Pro Bold"/>
                <a:cs typeface="DIN Next Rounded LT Pro Bold"/>
              </a:rPr>
              <a:t>15.07.20	24.12.20	31.05.21</a:t>
            </a:r>
            <a:endParaRPr sz="3250">
              <a:latin typeface="DIN Next Rounded LT Pro Bold"/>
              <a:cs typeface="DIN Next Rounded LT Pro Bold"/>
            </a:endParaRPr>
          </a:p>
          <a:p>
            <a:pPr marL="12700">
              <a:lnSpc>
                <a:spcPts val="1610"/>
              </a:lnSpc>
              <a:tabLst>
                <a:tab pos="3384550" algn="l"/>
                <a:tab pos="7301865" algn="l"/>
              </a:tabLst>
            </a:pPr>
            <a:r>
              <a:rPr sz="1600" spc="10" dirty="0">
                <a:latin typeface="Roboto"/>
                <a:cs typeface="Roboto"/>
              </a:rPr>
              <a:t>Publicação</a:t>
            </a:r>
            <a:r>
              <a:rPr sz="1600" spc="1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da</a:t>
            </a:r>
            <a:r>
              <a:rPr sz="1600" spc="15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Lei</a:t>
            </a:r>
            <a:r>
              <a:rPr sz="1600" spc="1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14.026/20	Publicação</a:t>
            </a:r>
            <a:r>
              <a:rPr sz="1600" spc="1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do</a:t>
            </a:r>
            <a:r>
              <a:rPr sz="1600" spc="20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Decreto</a:t>
            </a:r>
            <a:r>
              <a:rPr sz="1600" spc="1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10.588/20	Publicação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do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Decreto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10.710/21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11143" y="5498383"/>
            <a:ext cx="972819" cy="1923414"/>
            <a:chOff x="1460264" y="4637391"/>
            <a:chExt cx="972819" cy="1923414"/>
          </a:xfrm>
        </p:grpSpPr>
        <p:sp>
          <p:nvSpPr>
            <p:cNvPr id="11" name="object 11"/>
            <p:cNvSpPr/>
            <p:nvPr/>
          </p:nvSpPr>
          <p:spPr>
            <a:xfrm>
              <a:off x="1946573" y="4679301"/>
              <a:ext cx="0" cy="958215"/>
            </a:xfrm>
            <a:custGeom>
              <a:avLst/>
              <a:gdLst/>
              <a:ahLst/>
              <a:cxnLst/>
              <a:rect l="l" t="t" r="r" b="b"/>
              <a:pathLst>
                <a:path h="958214">
                  <a:moveTo>
                    <a:pt x="0" y="957782"/>
                  </a:moveTo>
                  <a:lnTo>
                    <a:pt x="0" y="0"/>
                  </a:lnTo>
                </a:path>
              </a:pathLst>
            </a:custGeom>
            <a:ln w="83767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60264" y="5598615"/>
              <a:ext cx="972819" cy="962025"/>
            </a:xfrm>
            <a:custGeom>
              <a:avLst/>
              <a:gdLst/>
              <a:ahLst/>
              <a:cxnLst/>
              <a:rect l="l" t="t" r="r" b="b"/>
              <a:pathLst>
                <a:path w="972819" h="962025">
                  <a:moveTo>
                    <a:pt x="486309" y="0"/>
                  </a:moveTo>
                  <a:lnTo>
                    <a:pt x="439475" y="2201"/>
                  </a:lnTo>
                  <a:lnTo>
                    <a:pt x="393900" y="8671"/>
                  </a:lnTo>
                  <a:lnTo>
                    <a:pt x="349788" y="19208"/>
                  </a:lnTo>
                  <a:lnTo>
                    <a:pt x="307344" y="33611"/>
                  </a:lnTo>
                  <a:lnTo>
                    <a:pt x="266770" y="51678"/>
                  </a:lnTo>
                  <a:lnTo>
                    <a:pt x="228271" y="73207"/>
                  </a:lnTo>
                  <a:lnTo>
                    <a:pt x="192050" y="97998"/>
                  </a:lnTo>
                  <a:lnTo>
                    <a:pt x="158312" y="125847"/>
                  </a:lnTo>
                  <a:lnTo>
                    <a:pt x="127260" y="156555"/>
                  </a:lnTo>
                  <a:lnTo>
                    <a:pt x="99098" y="189919"/>
                  </a:lnTo>
                  <a:lnTo>
                    <a:pt x="74029" y="225738"/>
                  </a:lnTo>
                  <a:lnTo>
                    <a:pt x="52258" y="263810"/>
                  </a:lnTo>
                  <a:lnTo>
                    <a:pt x="33989" y="303934"/>
                  </a:lnTo>
                  <a:lnTo>
                    <a:pt x="19424" y="345908"/>
                  </a:lnTo>
                  <a:lnTo>
                    <a:pt x="8769" y="389531"/>
                  </a:lnTo>
                  <a:lnTo>
                    <a:pt x="2226" y="434601"/>
                  </a:lnTo>
                  <a:lnTo>
                    <a:pt x="0" y="480917"/>
                  </a:lnTo>
                  <a:lnTo>
                    <a:pt x="2226" y="527233"/>
                  </a:lnTo>
                  <a:lnTo>
                    <a:pt x="8769" y="572303"/>
                  </a:lnTo>
                  <a:lnTo>
                    <a:pt x="19424" y="615926"/>
                  </a:lnTo>
                  <a:lnTo>
                    <a:pt x="33989" y="657900"/>
                  </a:lnTo>
                  <a:lnTo>
                    <a:pt x="52258" y="698024"/>
                  </a:lnTo>
                  <a:lnTo>
                    <a:pt x="74029" y="736096"/>
                  </a:lnTo>
                  <a:lnTo>
                    <a:pt x="99098" y="771915"/>
                  </a:lnTo>
                  <a:lnTo>
                    <a:pt x="127260" y="805279"/>
                  </a:lnTo>
                  <a:lnTo>
                    <a:pt x="158312" y="835986"/>
                  </a:lnTo>
                  <a:lnTo>
                    <a:pt x="192050" y="863836"/>
                  </a:lnTo>
                  <a:lnTo>
                    <a:pt x="228271" y="888626"/>
                  </a:lnTo>
                  <a:lnTo>
                    <a:pt x="266770" y="910156"/>
                  </a:lnTo>
                  <a:lnTo>
                    <a:pt x="307344" y="928222"/>
                  </a:lnTo>
                  <a:lnTo>
                    <a:pt x="349788" y="942625"/>
                  </a:lnTo>
                  <a:lnTo>
                    <a:pt x="393900" y="953162"/>
                  </a:lnTo>
                  <a:lnTo>
                    <a:pt x="439475" y="959633"/>
                  </a:lnTo>
                  <a:lnTo>
                    <a:pt x="486309" y="961834"/>
                  </a:lnTo>
                  <a:lnTo>
                    <a:pt x="533144" y="959633"/>
                  </a:lnTo>
                  <a:lnTo>
                    <a:pt x="578719" y="953162"/>
                  </a:lnTo>
                  <a:lnTo>
                    <a:pt x="622830" y="942625"/>
                  </a:lnTo>
                  <a:lnTo>
                    <a:pt x="665275" y="928222"/>
                  </a:lnTo>
                  <a:lnTo>
                    <a:pt x="705849" y="910156"/>
                  </a:lnTo>
                  <a:lnTo>
                    <a:pt x="744348" y="888626"/>
                  </a:lnTo>
                  <a:lnTo>
                    <a:pt x="780568" y="863836"/>
                  </a:lnTo>
                  <a:lnTo>
                    <a:pt x="814306" y="835986"/>
                  </a:lnTo>
                  <a:lnTo>
                    <a:pt x="845359" y="805279"/>
                  </a:lnTo>
                  <a:lnTo>
                    <a:pt x="873521" y="771915"/>
                  </a:lnTo>
                  <a:lnTo>
                    <a:pt x="898589" y="736096"/>
                  </a:lnTo>
                  <a:lnTo>
                    <a:pt x="920360" y="698024"/>
                  </a:lnTo>
                  <a:lnTo>
                    <a:pt x="938630" y="657900"/>
                  </a:lnTo>
                  <a:lnTo>
                    <a:pt x="953195" y="615926"/>
                  </a:lnTo>
                  <a:lnTo>
                    <a:pt x="963850" y="572303"/>
                  </a:lnTo>
                  <a:lnTo>
                    <a:pt x="970393" y="527233"/>
                  </a:lnTo>
                  <a:lnTo>
                    <a:pt x="972619" y="480917"/>
                  </a:lnTo>
                  <a:lnTo>
                    <a:pt x="970393" y="434601"/>
                  </a:lnTo>
                  <a:lnTo>
                    <a:pt x="963850" y="389531"/>
                  </a:lnTo>
                  <a:lnTo>
                    <a:pt x="953195" y="345908"/>
                  </a:lnTo>
                  <a:lnTo>
                    <a:pt x="938630" y="303934"/>
                  </a:lnTo>
                  <a:lnTo>
                    <a:pt x="920360" y="263810"/>
                  </a:lnTo>
                  <a:lnTo>
                    <a:pt x="898589" y="225738"/>
                  </a:lnTo>
                  <a:lnTo>
                    <a:pt x="873521" y="189919"/>
                  </a:lnTo>
                  <a:lnTo>
                    <a:pt x="845359" y="156555"/>
                  </a:lnTo>
                  <a:lnTo>
                    <a:pt x="814306" y="125847"/>
                  </a:lnTo>
                  <a:lnTo>
                    <a:pt x="780568" y="97998"/>
                  </a:lnTo>
                  <a:lnTo>
                    <a:pt x="744348" y="73207"/>
                  </a:lnTo>
                  <a:lnTo>
                    <a:pt x="705849" y="51678"/>
                  </a:lnTo>
                  <a:lnTo>
                    <a:pt x="665275" y="33611"/>
                  </a:lnTo>
                  <a:lnTo>
                    <a:pt x="622830" y="19208"/>
                  </a:lnTo>
                  <a:lnTo>
                    <a:pt x="578719" y="8671"/>
                  </a:lnTo>
                  <a:lnTo>
                    <a:pt x="533144" y="2201"/>
                  </a:lnTo>
                  <a:lnTo>
                    <a:pt x="486309" y="0"/>
                  </a:lnTo>
                  <a:close/>
                </a:path>
              </a:pathLst>
            </a:custGeom>
            <a:solidFill>
              <a:srgbClr val="4F3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828874" y="6583801"/>
            <a:ext cx="331470" cy="686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300" b="1" spc="15" dirty="0">
                <a:solidFill>
                  <a:srgbClr val="FFFFFF"/>
                </a:solidFill>
                <a:latin typeface="DIN Next Rounded LT Pro Bold"/>
                <a:cs typeface="DIN Next Rounded LT Pro Bold"/>
              </a:rPr>
              <a:t>1</a:t>
            </a:r>
            <a:endParaRPr sz="4300">
              <a:latin typeface="DIN Next Rounded LT Pro Bold"/>
              <a:cs typeface="DIN Next Rounded LT Pro Bold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861305" y="4789263"/>
            <a:ext cx="972819" cy="2632710"/>
            <a:chOff x="3810426" y="3928271"/>
            <a:chExt cx="972819" cy="2632710"/>
          </a:xfrm>
        </p:grpSpPr>
        <p:sp>
          <p:nvSpPr>
            <p:cNvPr id="15" name="object 15"/>
            <p:cNvSpPr/>
            <p:nvPr/>
          </p:nvSpPr>
          <p:spPr>
            <a:xfrm>
              <a:off x="4296735" y="3970181"/>
              <a:ext cx="0" cy="1667510"/>
            </a:xfrm>
            <a:custGeom>
              <a:avLst/>
              <a:gdLst/>
              <a:ahLst/>
              <a:cxnLst/>
              <a:rect l="l" t="t" r="r" b="b"/>
              <a:pathLst>
                <a:path h="1667510">
                  <a:moveTo>
                    <a:pt x="0" y="1666902"/>
                  </a:moveTo>
                  <a:lnTo>
                    <a:pt x="0" y="0"/>
                  </a:lnTo>
                </a:path>
              </a:pathLst>
            </a:custGeom>
            <a:ln w="83767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0426" y="5598616"/>
              <a:ext cx="972819" cy="962025"/>
            </a:xfrm>
            <a:custGeom>
              <a:avLst/>
              <a:gdLst/>
              <a:ahLst/>
              <a:cxnLst/>
              <a:rect l="l" t="t" r="r" b="b"/>
              <a:pathLst>
                <a:path w="972820" h="962025">
                  <a:moveTo>
                    <a:pt x="486309" y="0"/>
                  </a:moveTo>
                  <a:lnTo>
                    <a:pt x="439475" y="2201"/>
                  </a:lnTo>
                  <a:lnTo>
                    <a:pt x="393900" y="8671"/>
                  </a:lnTo>
                  <a:lnTo>
                    <a:pt x="349788" y="19208"/>
                  </a:lnTo>
                  <a:lnTo>
                    <a:pt x="307344" y="33611"/>
                  </a:lnTo>
                  <a:lnTo>
                    <a:pt x="266770" y="51678"/>
                  </a:lnTo>
                  <a:lnTo>
                    <a:pt x="228271" y="73207"/>
                  </a:lnTo>
                  <a:lnTo>
                    <a:pt x="192050" y="97998"/>
                  </a:lnTo>
                  <a:lnTo>
                    <a:pt x="158312" y="125847"/>
                  </a:lnTo>
                  <a:lnTo>
                    <a:pt x="127260" y="156555"/>
                  </a:lnTo>
                  <a:lnTo>
                    <a:pt x="99098" y="189919"/>
                  </a:lnTo>
                  <a:lnTo>
                    <a:pt x="74029" y="225738"/>
                  </a:lnTo>
                  <a:lnTo>
                    <a:pt x="52258" y="263810"/>
                  </a:lnTo>
                  <a:lnTo>
                    <a:pt x="33989" y="303934"/>
                  </a:lnTo>
                  <a:lnTo>
                    <a:pt x="19424" y="345908"/>
                  </a:lnTo>
                  <a:lnTo>
                    <a:pt x="8769" y="389531"/>
                  </a:lnTo>
                  <a:lnTo>
                    <a:pt x="2226" y="434601"/>
                  </a:lnTo>
                  <a:lnTo>
                    <a:pt x="0" y="480917"/>
                  </a:lnTo>
                  <a:lnTo>
                    <a:pt x="2226" y="527233"/>
                  </a:lnTo>
                  <a:lnTo>
                    <a:pt x="8769" y="572303"/>
                  </a:lnTo>
                  <a:lnTo>
                    <a:pt x="19424" y="615926"/>
                  </a:lnTo>
                  <a:lnTo>
                    <a:pt x="33989" y="657900"/>
                  </a:lnTo>
                  <a:lnTo>
                    <a:pt x="52258" y="698024"/>
                  </a:lnTo>
                  <a:lnTo>
                    <a:pt x="74029" y="736096"/>
                  </a:lnTo>
                  <a:lnTo>
                    <a:pt x="99098" y="771915"/>
                  </a:lnTo>
                  <a:lnTo>
                    <a:pt x="127260" y="805279"/>
                  </a:lnTo>
                  <a:lnTo>
                    <a:pt x="158312" y="835986"/>
                  </a:lnTo>
                  <a:lnTo>
                    <a:pt x="192050" y="863836"/>
                  </a:lnTo>
                  <a:lnTo>
                    <a:pt x="228271" y="888626"/>
                  </a:lnTo>
                  <a:lnTo>
                    <a:pt x="266770" y="910156"/>
                  </a:lnTo>
                  <a:lnTo>
                    <a:pt x="307344" y="928222"/>
                  </a:lnTo>
                  <a:lnTo>
                    <a:pt x="349788" y="942625"/>
                  </a:lnTo>
                  <a:lnTo>
                    <a:pt x="393900" y="953162"/>
                  </a:lnTo>
                  <a:lnTo>
                    <a:pt x="439475" y="959633"/>
                  </a:lnTo>
                  <a:lnTo>
                    <a:pt x="486309" y="961834"/>
                  </a:lnTo>
                  <a:lnTo>
                    <a:pt x="533144" y="959633"/>
                  </a:lnTo>
                  <a:lnTo>
                    <a:pt x="578719" y="953162"/>
                  </a:lnTo>
                  <a:lnTo>
                    <a:pt x="622830" y="942625"/>
                  </a:lnTo>
                  <a:lnTo>
                    <a:pt x="665275" y="928222"/>
                  </a:lnTo>
                  <a:lnTo>
                    <a:pt x="705849" y="910156"/>
                  </a:lnTo>
                  <a:lnTo>
                    <a:pt x="744348" y="888626"/>
                  </a:lnTo>
                  <a:lnTo>
                    <a:pt x="780568" y="863836"/>
                  </a:lnTo>
                  <a:lnTo>
                    <a:pt x="814306" y="835986"/>
                  </a:lnTo>
                  <a:lnTo>
                    <a:pt x="845359" y="805279"/>
                  </a:lnTo>
                  <a:lnTo>
                    <a:pt x="873521" y="771915"/>
                  </a:lnTo>
                  <a:lnTo>
                    <a:pt x="898589" y="736096"/>
                  </a:lnTo>
                  <a:lnTo>
                    <a:pt x="920360" y="698024"/>
                  </a:lnTo>
                  <a:lnTo>
                    <a:pt x="938630" y="657900"/>
                  </a:lnTo>
                  <a:lnTo>
                    <a:pt x="953195" y="615926"/>
                  </a:lnTo>
                  <a:lnTo>
                    <a:pt x="963850" y="572303"/>
                  </a:lnTo>
                  <a:lnTo>
                    <a:pt x="970393" y="527233"/>
                  </a:lnTo>
                  <a:lnTo>
                    <a:pt x="972619" y="480917"/>
                  </a:lnTo>
                  <a:lnTo>
                    <a:pt x="970393" y="434601"/>
                  </a:lnTo>
                  <a:lnTo>
                    <a:pt x="963850" y="389531"/>
                  </a:lnTo>
                  <a:lnTo>
                    <a:pt x="953195" y="345908"/>
                  </a:lnTo>
                  <a:lnTo>
                    <a:pt x="938630" y="303934"/>
                  </a:lnTo>
                  <a:lnTo>
                    <a:pt x="920360" y="263810"/>
                  </a:lnTo>
                  <a:lnTo>
                    <a:pt x="898589" y="225738"/>
                  </a:lnTo>
                  <a:lnTo>
                    <a:pt x="873521" y="189919"/>
                  </a:lnTo>
                  <a:lnTo>
                    <a:pt x="845359" y="156555"/>
                  </a:lnTo>
                  <a:lnTo>
                    <a:pt x="814306" y="125847"/>
                  </a:lnTo>
                  <a:lnTo>
                    <a:pt x="780568" y="97998"/>
                  </a:lnTo>
                  <a:lnTo>
                    <a:pt x="744348" y="73207"/>
                  </a:lnTo>
                  <a:lnTo>
                    <a:pt x="705849" y="51678"/>
                  </a:lnTo>
                  <a:lnTo>
                    <a:pt x="665275" y="33611"/>
                  </a:lnTo>
                  <a:lnTo>
                    <a:pt x="622830" y="19208"/>
                  </a:lnTo>
                  <a:lnTo>
                    <a:pt x="578719" y="8671"/>
                  </a:lnTo>
                  <a:lnTo>
                    <a:pt x="533144" y="2201"/>
                  </a:lnTo>
                  <a:lnTo>
                    <a:pt x="486309" y="0"/>
                  </a:lnTo>
                  <a:close/>
                </a:path>
              </a:pathLst>
            </a:custGeom>
            <a:solidFill>
              <a:srgbClr val="4F3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179036" y="6583801"/>
            <a:ext cx="331470" cy="686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300" b="1" spc="15" dirty="0">
                <a:solidFill>
                  <a:srgbClr val="FFFFFF"/>
                </a:solidFill>
                <a:latin typeface="DIN Next Rounded LT Pro Bold"/>
                <a:cs typeface="DIN Next Rounded LT Pro Bold"/>
              </a:rPr>
              <a:t>2</a:t>
            </a:r>
            <a:endParaRPr sz="4300">
              <a:latin typeface="DIN Next Rounded LT Pro Bold"/>
              <a:cs typeface="DIN Next Rounded LT Pro Bold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211465" y="5498383"/>
            <a:ext cx="972819" cy="1923414"/>
            <a:chOff x="6160586" y="4637391"/>
            <a:chExt cx="972819" cy="1923414"/>
          </a:xfrm>
        </p:grpSpPr>
        <p:sp>
          <p:nvSpPr>
            <p:cNvPr id="19" name="object 19"/>
            <p:cNvSpPr/>
            <p:nvPr/>
          </p:nvSpPr>
          <p:spPr>
            <a:xfrm>
              <a:off x="6646896" y="4679301"/>
              <a:ext cx="0" cy="958215"/>
            </a:xfrm>
            <a:custGeom>
              <a:avLst/>
              <a:gdLst/>
              <a:ahLst/>
              <a:cxnLst/>
              <a:rect l="l" t="t" r="r" b="b"/>
              <a:pathLst>
                <a:path h="958214">
                  <a:moveTo>
                    <a:pt x="0" y="957782"/>
                  </a:moveTo>
                  <a:lnTo>
                    <a:pt x="0" y="0"/>
                  </a:lnTo>
                </a:path>
              </a:pathLst>
            </a:custGeom>
            <a:ln w="83767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60586" y="5598615"/>
              <a:ext cx="972819" cy="962025"/>
            </a:xfrm>
            <a:custGeom>
              <a:avLst/>
              <a:gdLst/>
              <a:ahLst/>
              <a:cxnLst/>
              <a:rect l="l" t="t" r="r" b="b"/>
              <a:pathLst>
                <a:path w="972820" h="962025">
                  <a:moveTo>
                    <a:pt x="486309" y="0"/>
                  </a:moveTo>
                  <a:lnTo>
                    <a:pt x="439475" y="2201"/>
                  </a:lnTo>
                  <a:lnTo>
                    <a:pt x="393900" y="8671"/>
                  </a:lnTo>
                  <a:lnTo>
                    <a:pt x="349788" y="19208"/>
                  </a:lnTo>
                  <a:lnTo>
                    <a:pt x="307344" y="33611"/>
                  </a:lnTo>
                  <a:lnTo>
                    <a:pt x="266770" y="51678"/>
                  </a:lnTo>
                  <a:lnTo>
                    <a:pt x="228271" y="73207"/>
                  </a:lnTo>
                  <a:lnTo>
                    <a:pt x="192050" y="97998"/>
                  </a:lnTo>
                  <a:lnTo>
                    <a:pt x="158312" y="125847"/>
                  </a:lnTo>
                  <a:lnTo>
                    <a:pt x="127260" y="156555"/>
                  </a:lnTo>
                  <a:lnTo>
                    <a:pt x="99098" y="189919"/>
                  </a:lnTo>
                  <a:lnTo>
                    <a:pt x="74029" y="225738"/>
                  </a:lnTo>
                  <a:lnTo>
                    <a:pt x="52258" y="263810"/>
                  </a:lnTo>
                  <a:lnTo>
                    <a:pt x="33989" y="303934"/>
                  </a:lnTo>
                  <a:lnTo>
                    <a:pt x="19424" y="345908"/>
                  </a:lnTo>
                  <a:lnTo>
                    <a:pt x="8769" y="389531"/>
                  </a:lnTo>
                  <a:lnTo>
                    <a:pt x="2226" y="434601"/>
                  </a:lnTo>
                  <a:lnTo>
                    <a:pt x="0" y="480917"/>
                  </a:lnTo>
                  <a:lnTo>
                    <a:pt x="2226" y="527233"/>
                  </a:lnTo>
                  <a:lnTo>
                    <a:pt x="8769" y="572303"/>
                  </a:lnTo>
                  <a:lnTo>
                    <a:pt x="19424" y="615926"/>
                  </a:lnTo>
                  <a:lnTo>
                    <a:pt x="33989" y="657900"/>
                  </a:lnTo>
                  <a:lnTo>
                    <a:pt x="52258" y="698024"/>
                  </a:lnTo>
                  <a:lnTo>
                    <a:pt x="74029" y="736096"/>
                  </a:lnTo>
                  <a:lnTo>
                    <a:pt x="99098" y="771915"/>
                  </a:lnTo>
                  <a:lnTo>
                    <a:pt x="127260" y="805279"/>
                  </a:lnTo>
                  <a:lnTo>
                    <a:pt x="158312" y="835986"/>
                  </a:lnTo>
                  <a:lnTo>
                    <a:pt x="192050" y="863836"/>
                  </a:lnTo>
                  <a:lnTo>
                    <a:pt x="228271" y="888626"/>
                  </a:lnTo>
                  <a:lnTo>
                    <a:pt x="266770" y="910156"/>
                  </a:lnTo>
                  <a:lnTo>
                    <a:pt x="307344" y="928222"/>
                  </a:lnTo>
                  <a:lnTo>
                    <a:pt x="349788" y="942625"/>
                  </a:lnTo>
                  <a:lnTo>
                    <a:pt x="393900" y="953162"/>
                  </a:lnTo>
                  <a:lnTo>
                    <a:pt x="439475" y="959633"/>
                  </a:lnTo>
                  <a:lnTo>
                    <a:pt x="486309" y="961834"/>
                  </a:lnTo>
                  <a:lnTo>
                    <a:pt x="533144" y="959633"/>
                  </a:lnTo>
                  <a:lnTo>
                    <a:pt x="578719" y="953162"/>
                  </a:lnTo>
                  <a:lnTo>
                    <a:pt x="622830" y="942625"/>
                  </a:lnTo>
                  <a:lnTo>
                    <a:pt x="665275" y="928222"/>
                  </a:lnTo>
                  <a:lnTo>
                    <a:pt x="705849" y="910156"/>
                  </a:lnTo>
                  <a:lnTo>
                    <a:pt x="744348" y="888626"/>
                  </a:lnTo>
                  <a:lnTo>
                    <a:pt x="780568" y="863836"/>
                  </a:lnTo>
                  <a:lnTo>
                    <a:pt x="814306" y="835986"/>
                  </a:lnTo>
                  <a:lnTo>
                    <a:pt x="845359" y="805279"/>
                  </a:lnTo>
                  <a:lnTo>
                    <a:pt x="873521" y="771915"/>
                  </a:lnTo>
                  <a:lnTo>
                    <a:pt x="898589" y="736096"/>
                  </a:lnTo>
                  <a:lnTo>
                    <a:pt x="920360" y="698024"/>
                  </a:lnTo>
                  <a:lnTo>
                    <a:pt x="938630" y="657900"/>
                  </a:lnTo>
                  <a:lnTo>
                    <a:pt x="953195" y="615926"/>
                  </a:lnTo>
                  <a:lnTo>
                    <a:pt x="963850" y="572303"/>
                  </a:lnTo>
                  <a:lnTo>
                    <a:pt x="970393" y="527233"/>
                  </a:lnTo>
                  <a:lnTo>
                    <a:pt x="972619" y="480917"/>
                  </a:lnTo>
                  <a:lnTo>
                    <a:pt x="970393" y="434601"/>
                  </a:lnTo>
                  <a:lnTo>
                    <a:pt x="963850" y="389531"/>
                  </a:lnTo>
                  <a:lnTo>
                    <a:pt x="953195" y="345908"/>
                  </a:lnTo>
                  <a:lnTo>
                    <a:pt x="938630" y="303934"/>
                  </a:lnTo>
                  <a:lnTo>
                    <a:pt x="920360" y="263810"/>
                  </a:lnTo>
                  <a:lnTo>
                    <a:pt x="898589" y="225738"/>
                  </a:lnTo>
                  <a:lnTo>
                    <a:pt x="873521" y="189919"/>
                  </a:lnTo>
                  <a:lnTo>
                    <a:pt x="845359" y="156555"/>
                  </a:lnTo>
                  <a:lnTo>
                    <a:pt x="814306" y="125847"/>
                  </a:lnTo>
                  <a:lnTo>
                    <a:pt x="780568" y="97998"/>
                  </a:lnTo>
                  <a:lnTo>
                    <a:pt x="744348" y="73207"/>
                  </a:lnTo>
                  <a:lnTo>
                    <a:pt x="705849" y="51678"/>
                  </a:lnTo>
                  <a:lnTo>
                    <a:pt x="665275" y="33611"/>
                  </a:lnTo>
                  <a:lnTo>
                    <a:pt x="622830" y="19208"/>
                  </a:lnTo>
                  <a:lnTo>
                    <a:pt x="578719" y="8671"/>
                  </a:lnTo>
                  <a:lnTo>
                    <a:pt x="533144" y="2201"/>
                  </a:lnTo>
                  <a:lnTo>
                    <a:pt x="486309" y="0"/>
                  </a:lnTo>
                  <a:close/>
                </a:path>
              </a:pathLst>
            </a:custGeom>
            <a:solidFill>
              <a:srgbClr val="4F3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529195" y="6583801"/>
            <a:ext cx="331470" cy="686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300" b="1" spc="15" dirty="0">
                <a:solidFill>
                  <a:srgbClr val="FFFFFF"/>
                </a:solidFill>
                <a:latin typeface="DIN Next Rounded LT Pro Bold"/>
                <a:cs typeface="DIN Next Rounded LT Pro Bold"/>
              </a:rPr>
              <a:t>3</a:t>
            </a:r>
            <a:endParaRPr sz="4300">
              <a:latin typeface="DIN Next Rounded LT Pro Bold"/>
              <a:cs typeface="DIN Next Rounded LT Pro 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561626" y="6459608"/>
            <a:ext cx="972819" cy="1657985"/>
            <a:chOff x="8510747" y="5598616"/>
            <a:chExt cx="972819" cy="1657985"/>
          </a:xfrm>
        </p:grpSpPr>
        <p:sp>
          <p:nvSpPr>
            <p:cNvPr id="23" name="object 23"/>
            <p:cNvSpPr/>
            <p:nvPr/>
          </p:nvSpPr>
          <p:spPr>
            <a:xfrm>
              <a:off x="8997056" y="6011687"/>
              <a:ext cx="0" cy="1203325"/>
            </a:xfrm>
            <a:custGeom>
              <a:avLst/>
              <a:gdLst/>
              <a:ahLst/>
              <a:cxnLst/>
              <a:rect l="l" t="t" r="r" b="b"/>
              <a:pathLst>
                <a:path h="1203325">
                  <a:moveTo>
                    <a:pt x="0" y="1202937"/>
                  </a:moveTo>
                  <a:lnTo>
                    <a:pt x="0" y="0"/>
                  </a:lnTo>
                </a:path>
              </a:pathLst>
            </a:custGeom>
            <a:ln w="83767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10747" y="5598616"/>
              <a:ext cx="972819" cy="962025"/>
            </a:xfrm>
            <a:custGeom>
              <a:avLst/>
              <a:gdLst/>
              <a:ahLst/>
              <a:cxnLst/>
              <a:rect l="l" t="t" r="r" b="b"/>
              <a:pathLst>
                <a:path w="972820" h="962025">
                  <a:moveTo>
                    <a:pt x="486309" y="0"/>
                  </a:moveTo>
                  <a:lnTo>
                    <a:pt x="439475" y="2201"/>
                  </a:lnTo>
                  <a:lnTo>
                    <a:pt x="393900" y="8671"/>
                  </a:lnTo>
                  <a:lnTo>
                    <a:pt x="349788" y="19208"/>
                  </a:lnTo>
                  <a:lnTo>
                    <a:pt x="307344" y="33611"/>
                  </a:lnTo>
                  <a:lnTo>
                    <a:pt x="266770" y="51678"/>
                  </a:lnTo>
                  <a:lnTo>
                    <a:pt x="228271" y="73207"/>
                  </a:lnTo>
                  <a:lnTo>
                    <a:pt x="192050" y="97998"/>
                  </a:lnTo>
                  <a:lnTo>
                    <a:pt x="158312" y="125847"/>
                  </a:lnTo>
                  <a:lnTo>
                    <a:pt x="127260" y="156555"/>
                  </a:lnTo>
                  <a:lnTo>
                    <a:pt x="99098" y="189919"/>
                  </a:lnTo>
                  <a:lnTo>
                    <a:pt x="74029" y="225738"/>
                  </a:lnTo>
                  <a:lnTo>
                    <a:pt x="52258" y="263810"/>
                  </a:lnTo>
                  <a:lnTo>
                    <a:pt x="33989" y="303934"/>
                  </a:lnTo>
                  <a:lnTo>
                    <a:pt x="19424" y="345908"/>
                  </a:lnTo>
                  <a:lnTo>
                    <a:pt x="8769" y="389531"/>
                  </a:lnTo>
                  <a:lnTo>
                    <a:pt x="2226" y="434601"/>
                  </a:lnTo>
                  <a:lnTo>
                    <a:pt x="0" y="480917"/>
                  </a:lnTo>
                  <a:lnTo>
                    <a:pt x="2226" y="527233"/>
                  </a:lnTo>
                  <a:lnTo>
                    <a:pt x="8769" y="572303"/>
                  </a:lnTo>
                  <a:lnTo>
                    <a:pt x="19424" y="615926"/>
                  </a:lnTo>
                  <a:lnTo>
                    <a:pt x="33989" y="657900"/>
                  </a:lnTo>
                  <a:lnTo>
                    <a:pt x="52258" y="698024"/>
                  </a:lnTo>
                  <a:lnTo>
                    <a:pt x="74029" y="736096"/>
                  </a:lnTo>
                  <a:lnTo>
                    <a:pt x="99098" y="771915"/>
                  </a:lnTo>
                  <a:lnTo>
                    <a:pt x="127260" y="805279"/>
                  </a:lnTo>
                  <a:lnTo>
                    <a:pt x="158312" y="835986"/>
                  </a:lnTo>
                  <a:lnTo>
                    <a:pt x="192050" y="863836"/>
                  </a:lnTo>
                  <a:lnTo>
                    <a:pt x="228271" y="888626"/>
                  </a:lnTo>
                  <a:lnTo>
                    <a:pt x="266770" y="910156"/>
                  </a:lnTo>
                  <a:lnTo>
                    <a:pt x="307344" y="928222"/>
                  </a:lnTo>
                  <a:lnTo>
                    <a:pt x="349788" y="942625"/>
                  </a:lnTo>
                  <a:lnTo>
                    <a:pt x="393900" y="953162"/>
                  </a:lnTo>
                  <a:lnTo>
                    <a:pt x="439475" y="959633"/>
                  </a:lnTo>
                  <a:lnTo>
                    <a:pt x="486309" y="961834"/>
                  </a:lnTo>
                  <a:lnTo>
                    <a:pt x="533144" y="959633"/>
                  </a:lnTo>
                  <a:lnTo>
                    <a:pt x="578719" y="953162"/>
                  </a:lnTo>
                  <a:lnTo>
                    <a:pt x="622830" y="942625"/>
                  </a:lnTo>
                  <a:lnTo>
                    <a:pt x="665275" y="928222"/>
                  </a:lnTo>
                  <a:lnTo>
                    <a:pt x="705849" y="910156"/>
                  </a:lnTo>
                  <a:lnTo>
                    <a:pt x="744348" y="888626"/>
                  </a:lnTo>
                  <a:lnTo>
                    <a:pt x="780568" y="863836"/>
                  </a:lnTo>
                  <a:lnTo>
                    <a:pt x="814306" y="835986"/>
                  </a:lnTo>
                  <a:lnTo>
                    <a:pt x="845359" y="805279"/>
                  </a:lnTo>
                  <a:lnTo>
                    <a:pt x="873521" y="771915"/>
                  </a:lnTo>
                  <a:lnTo>
                    <a:pt x="898589" y="736096"/>
                  </a:lnTo>
                  <a:lnTo>
                    <a:pt x="920360" y="698024"/>
                  </a:lnTo>
                  <a:lnTo>
                    <a:pt x="938630" y="657900"/>
                  </a:lnTo>
                  <a:lnTo>
                    <a:pt x="953195" y="615926"/>
                  </a:lnTo>
                  <a:lnTo>
                    <a:pt x="963850" y="572303"/>
                  </a:lnTo>
                  <a:lnTo>
                    <a:pt x="970393" y="527233"/>
                  </a:lnTo>
                  <a:lnTo>
                    <a:pt x="972619" y="480917"/>
                  </a:lnTo>
                  <a:lnTo>
                    <a:pt x="970393" y="434601"/>
                  </a:lnTo>
                  <a:lnTo>
                    <a:pt x="963850" y="389531"/>
                  </a:lnTo>
                  <a:lnTo>
                    <a:pt x="953195" y="345908"/>
                  </a:lnTo>
                  <a:lnTo>
                    <a:pt x="938630" y="303934"/>
                  </a:lnTo>
                  <a:lnTo>
                    <a:pt x="920360" y="263810"/>
                  </a:lnTo>
                  <a:lnTo>
                    <a:pt x="898589" y="225738"/>
                  </a:lnTo>
                  <a:lnTo>
                    <a:pt x="873521" y="189919"/>
                  </a:lnTo>
                  <a:lnTo>
                    <a:pt x="845359" y="156555"/>
                  </a:lnTo>
                  <a:lnTo>
                    <a:pt x="814306" y="125847"/>
                  </a:lnTo>
                  <a:lnTo>
                    <a:pt x="780568" y="97998"/>
                  </a:lnTo>
                  <a:lnTo>
                    <a:pt x="744348" y="73207"/>
                  </a:lnTo>
                  <a:lnTo>
                    <a:pt x="705849" y="51678"/>
                  </a:lnTo>
                  <a:lnTo>
                    <a:pt x="665275" y="33611"/>
                  </a:lnTo>
                  <a:lnTo>
                    <a:pt x="622830" y="19208"/>
                  </a:lnTo>
                  <a:lnTo>
                    <a:pt x="578719" y="8671"/>
                  </a:lnTo>
                  <a:lnTo>
                    <a:pt x="533144" y="2201"/>
                  </a:lnTo>
                  <a:lnTo>
                    <a:pt x="486309" y="0"/>
                  </a:lnTo>
                  <a:close/>
                </a:path>
              </a:pathLst>
            </a:custGeom>
            <a:solidFill>
              <a:srgbClr val="4F3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879357" y="6583801"/>
            <a:ext cx="331470" cy="686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300" b="1" spc="15" dirty="0">
                <a:solidFill>
                  <a:srgbClr val="FFFFFF"/>
                </a:solidFill>
                <a:latin typeface="DIN Next Rounded LT Pro Bold"/>
                <a:cs typeface="DIN Next Rounded LT Pro Bold"/>
              </a:rPr>
              <a:t>4</a:t>
            </a:r>
            <a:endParaRPr sz="4300">
              <a:latin typeface="DIN Next Rounded LT Pro Bold"/>
              <a:cs typeface="DIN Next Rounded LT Pro Bold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911788" y="6459608"/>
            <a:ext cx="972819" cy="2232025"/>
            <a:chOff x="10860909" y="5598616"/>
            <a:chExt cx="972819" cy="2232025"/>
          </a:xfrm>
        </p:grpSpPr>
        <p:sp>
          <p:nvSpPr>
            <p:cNvPr id="27" name="object 27"/>
            <p:cNvSpPr/>
            <p:nvPr/>
          </p:nvSpPr>
          <p:spPr>
            <a:xfrm>
              <a:off x="11347217" y="6055473"/>
              <a:ext cx="0" cy="1733550"/>
            </a:xfrm>
            <a:custGeom>
              <a:avLst/>
              <a:gdLst/>
              <a:ahLst/>
              <a:cxnLst/>
              <a:rect l="l" t="t" r="r" b="b"/>
              <a:pathLst>
                <a:path h="1733550">
                  <a:moveTo>
                    <a:pt x="0" y="1733203"/>
                  </a:moveTo>
                  <a:lnTo>
                    <a:pt x="0" y="0"/>
                  </a:lnTo>
                </a:path>
              </a:pathLst>
            </a:custGeom>
            <a:ln w="83767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860909" y="5598616"/>
              <a:ext cx="972819" cy="962025"/>
            </a:xfrm>
            <a:custGeom>
              <a:avLst/>
              <a:gdLst/>
              <a:ahLst/>
              <a:cxnLst/>
              <a:rect l="l" t="t" r="r" b="b"/>
              <a:pathLst>
                <a:path w="972820" h="962025">
                  <a:moveTo>
                    <a:pt x="486309" y="0"/>
                  </a:moveTo>
                  <a:lnTo>
                    <a:pt x="439475" y="2201"/>
                  </a:lnTo>
                  <a:lnTo>
                    <a:pt x="393900" y="8671"/>
                  </a:lnTo>
                  <a:lnTo>
                    <a:pt x="349788" y="19208"/>
                  </a:lnTo>
                  <a:lnTo>
                    <a:pt x="307344" y="33611"/>
                  </a:lnTo>
                  <a:lnTo>
                    <a:pt x="266770" y="51678"/>
                  </a:lnTo>
                  <a:lnTo>
                    <a:pt x="228271" y="73207"/>
                  </a:lnTo>
                  <a:lnTo>
                    <a:pt x="192050" y="97998"/>
                  </a:lnTo>
                  <a:lnTo>
                    <a:pt x="158312" y="125847"/>
                  </a:lnTo>
                  <a:lnTo>
                    <a:pt x="127260" y="156555"/>
                  </a:lnTo>
                  <a:lnTo>
                    <a:pt x="99098" y="189919"/>
                  </a:lnTo>
                  <a:lnTo>
                    <a:pt x="74029" y="225738"/>
                  </a:lnTo>
                  <a:lnTo>
                    <a:pt x="52258" y="263810"/>
                  </a:lnTo>
                  <a:lnTo>
                    <a:pt x="33989" y="303934"/>
                  </a:lnTo>
                  <a:lnTo>
                    <a:pt x="19424" y="345908"/>
                  </a:lnTo>
                  <a:lnTo>
                    <a:pt x="8769" y="389531"/>
                  </a:lnTo>
                  <a:lnTo>
                    <a:pt x="2226" y="434601"/>
                  </a:lnTo>
                  <a:lnTo>
                    <a:pt x="0" y="480917"/>
                  </a:lnTo>
                  <a:lnTo>
                    <a:pt x="2226" y="527233"/>
                  </a:lnTo>
                  <a:lnTo>
                    <a:pt x="8769" y="572303"/>
                  </a:lnTo>
                  <a:lnTo>
                    <a:pt x="19424" y="615926"/>
                  </a:lnTo>
                  <a:lnTo>
                    <a:pt x="33989" y="657900"/>
                  </a:lnTo>
                  <a:lnTo>
                    <a:pt x="52258" y="698024"/>
                  </a:lnTo>
                  <a:lnTo>
                    <a:pt x="74029" y="736096"/>
                  </a:lnTo>
                  <a:lnTo>
                    <a:pt x="99098" y="771915"/>
                  </a:lnTo>
                  <a:lnTo>
                    <a:pt x="127260" y="805279"/>
                  </a:lnTo>
                  <a:lnTo>
                    <a:pt x="158312" y="835986"/>
                  </a:lnTo>
                  <a:lnTo>
                    <a:pt x="192050" y="863836"/>
                  </a:lnTo>
                  <a:lnTo>
                    <a:pt x="228271" y="888626"/>
                  </a:lnTo>
                  <a:lnTo>
                    <a:pt x="266770" y="910156"/>
                  </a:lnTo>
                  <a:lnTo>
                    <a:pt x="307344" y="928222"/>
                  </a:lnTo>
                  <a:lnTo>
                    <a:pt x="349788" y="942625"/>
                  </a:lnTo>
                  <a:lnTo>
                    <a:pt x="393900" y="953162"/>
                  </a:lnTo>
                  <a:lnTo>
                    <a:pt x="439475" y="959633"/>
                  </a:lnTo>
                  <a:lnTo>
                    <a:pt x="486309" y="961834"/>
                  </a:lnTo>
                  <a:lnTo>
                    <a:pt x="533144" y="959633"/>
                  </a:lnTo>
                  <a:lnTo>
                    <a:pt x="578719" y="953162"/>
                  </a:lnTo>
                  <a:lnTo>
                    <a:pt x="622830" y="942625"/>
                  </a:lnTo>
                  <a:lnTo>
                    <a:pt x="665275" y="928222"/>
                  </a:lnTo>
                  <a:lnTo>
                    <a:pt x="705849" y="910156"/>
                  </a:lnTo>
                  <a:lnTo>
                    <a:pt x="744348" y="888626"/>
                  </a:lnTo>
                  <a:lnTo>
                    <a:pt x="780568" y="863836"/>
                  </a:lnTo>
                  <a:lnTo>
                    <a:pt x="814306" y="835986"/>
                  </a:lnTo>
                  <a:lnTo>
                    <a:pt x="845359" y="805279"/>
                  </a:lnTo>
                  <a:lnTo>
                    <a:pt x="873521" y="771915"/>
                  </a:lnTo>
                  <a:lnTo>
                    <a:pt x="898589" y="736096"/>
                  </a:lnTo>
                  <a:lnTo>
                    <a:pt x="920360" y="698024"/>
                  </a:lnTo>
                  <a:lnTo>
                    <a:pt x="938630" y="657900"/>
                  </a:lnTo>
                  <a:lnTo>
                    <a:pt x="953195" y="615926"/>
                  </a:lnTo>
                  <a:lnTo>
                    <a:pt x="963850" y="572303"/>
                  </a:lnTo>
                  <a:lnTo>
                    <a:pt x="970393" y="527233"/>
                  </a:lnTo>
                  <a:lnTo>
                    <a:pt x="972619" y="480917"/>
                  </a:lnTo>
                  <a:lnTo>
                    <a:pt x="970393" y="434601"/>
                  </a:lnTo>
                  <a:lnTo>
                    <a:pt x="963850" y="389531"/>
                  </a:lnTo>
                  <a:lnTo>
                    <a:pt x="953195" y="345908"/>
                  </a:lnTo>
                  <a:lnTo>
                    <a:pt x="938630" y="303934"/>
                  </a:lnTo>
                  <a:lnTo>
                    <a:pt x="920360" y="263810"/>
                  </a:lnTo>
                  <a:lnTo>
                    <a:pt x="898589" y="225738"/>
                  </a:lnTo>
                  <a:lnTo>
                    <a:pt x="873521" y="189919"/>
                  </a:lnTo>
                  <a:lnTo>
                    <a:pt x="845359" y="156555"/>
                  </a:lnTo>
                  <a:lnTo>
                    <a:pt x="814306" y="125847"/>
                  </a:lnTo>
                  <a:lnTo>
                    <a:pt x="780568" y="97998"/>
                  </a:lnTo>
                  <a:lnTo>
                    <a:pt x="744348" y="73207"/>
                  </a:lnTo>
                  <a:lnTo>
                    <a:pt x="705849" y="51678"/>
                  </a:lnTo>
                  <a:lnTo>
                    <a:pt x="665275" y="33611"/>
                  </a:lnTo>
                  <a:lnTo>
                    <a:pt x="622830" y="19208"/>
                  </a:lnTo>
                  <a:lnTo>
                    <a:pt x="578719" y="8671"/>
                  </a:lnTo>
                  <a:lnTo>
                    <a:pt x="533144" y="2201"/>
                  </a:lnTo>
                  <a:lnTo>
                    <a:pt x="486309" y="0"/>
                  </a:lnTo>
                  <a:close/>
                </a:path>
              </a:pathLst>
            </a:custGeom>
            <a:solidFill>
              <a:srgbClr val="4F3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229516" y="6583801"/>
            <a:ext cx="331470" cy="686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300" b="1" spc="15" dirty="0">
                <a:solidFill>
                  <a:srgbClr val="FFFFFF"/>
                </a:solidFill>
                <a:latin typeface="DIN Next Rounded LT Pro Bold"/>
                <a:cs typeface="DIN Next Rounded LT Pro Bold"/>
              </a:rPr>
              <a:t>5</a:t>
            </a:r>
            <a:endParaRPr sz="4300">
              <a:latin typeface="DIN Next Rounded LT Pro Bold"/>
              <a:cs typeface="DIN Next Rounded LT Pro Bold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3261948" y="6459608"/>
            <a:ext cx="972819" cy="2447925"/>
            <a:chOff x="13211069" y="5598616"/>
            <a:chExt cx="972819" cy="2447925"/>
          </a:xfrm>
        </p:grpSpPr>
        <p:sp>
          <p:nvSpPr>
            <p:cNvPr id="31" name="object 31"/>
            <p:cNvSpPr/>
            <p:nvPr/>
          </p:nvSpPr>
          <p:spPr>
            <a:xfrm>
              <a:off x="13707330" y="6176181"/>
              <a:ext cx="0" cy="1828800"/>
            </a:xfrm>
            <a:custGeom>
              <a:avLst/>
              <a:gdLst/>
              <a:ahLst/>
              <a:cxnLst/>
              <a:rect l="l" t="t" r="r" b="b"/>
              <a:pathLst>
                <a:path h="1828800">
                  <a:moveTo>
                    <a:pt x="0" y="1828227"/>
                  </a:moveTo>
                  <a:lnTo>
                    <a:pt x="0" y="0"/>
                  </a:lnTo>
                </a:path>
              </a:pathLst>
            </a:custGeom>
            <a:ln w="83767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211069" y="5598616"/>
              <a:ext cx="972819" cy="962025"/>
            </a:xfrm>
            <a:custGeom>
              <a:avLst/>
              <a:gdLst/>
              <a:ahLst/>
              <a:cxnLst/>
              <a:rect l="l" t="t" r="r" b="b"/>
              <a:pathLst>
                <a:path w="972819" h="962025">
                  <a:moveTo>
                    <a:pt x="486309" y="0"/>
                  </a:moveTo>
                  <a:lnTo>
                    <a:pt x="439475" y="2201"/>
                  </a:lnTo>
                  <a:lnTo>
                    <a:pt x="393900" y="8671"/>
                  </a:lnTo>
                  <a:lnTo>
                    <a:pt x="349788" y="19208"/>
                  </a:lnTo>
                  <a:lnTo>
                    <a:pt x="307344" y="33611"/>
                  </a:lnTo>
                  <a:lnTo>
                    <a:pt x="266770" y="51678"/>
                  </a:lnTo>
                  <a:lnTo>
                    <a:pt x="228271" y="73207"/>
                  </a:lnTo>
                  <a:lnTo>
                    <a:pt x="192050" y="97998"/>
                  </a:lnTo>
                  <a:lnTo>
                    <a:pt x="158312" y="125847"/>
                  </a:lnTo>
                  <a:lnTo>
                    <a:pt x="127260" y="156555"/>
                  </a:lnTo>
                  <a:lnTo>
                    <a:pt x="99098" y="189919"/>
                  </a:lnTo>
                  <a:lnTo>
                    <a:pt x="74029" y="225738"/>
                  </a:lnTo>
                  <a:lnTo>
                    <a:pt x="52258" y="263810"/>
                  </a:lnTo>
                  <a:lnTo>
                    <a:pt x="33989" y="303934"/>
                  </a:lnTo>
                  <a:lnTo>
                    <a:pt x="19424" y="345908"/>
                  </a:lnTo>
                  <a:lnTo>
                    <a:pt x="8769" y="389531"/>
                  </a:lnTo>
                  <a:lnTo>
                    <a:pt x="2226" y="434601"/>
                  </a:lnTo>
                  <a:lnTo>
                    <a:pt x="0" y="480917"/>
                  </a:lnTo>
                  <a:lnTo>
                    <a:pt x="2226" y="527233"/>
                  </a:lnTo>
                  <a:lnTo>
                    <a:pt x="8769" y="572303"/>
                  </a:lnTo>
                  <a:lnTo>
                    <a:pt x="19424" y="615926"/>
                  </a:lnTo>
                  <a:lnTo>
                    <a:pt x="33989" y="657900"/>
                  </a:lnTo>
                  <a:lnTo>
                    <a:pt x="52258" y="698024"/>
                  </a:lnTo>
                  <a:lnTo>
                    <a:pt x="74029" y="736096"/>
                  </a:lnTo>
                  <a:lnTo>
                    <a:pt x="99098" y="771915"/>
                  </a:lnTo>
                  <a:lnTo>
                    <a:pt x="127260" y="805279"/>
                  </a:lnTo>
                  <a:lnTo>
                    <a:pt x="158312" y="835986"/>
                  </a:lnTo>
                  <a:lnTo>
                    <a:pt x="192050" y="863836"/>
                  </a:lnTo>
                  <a:lnTo>
                    <a:pt x="228271" y="888626"/>
                  </a:lnTo>
                  <a:lnTo>
                    <a:pt x="266770" y="910156"/>
                  </a:lnTo>
                  <a:lnTo>
                    <a:pt x="307344" y="928222"/>
                  </a:lnTo>
                  <a:lnTo>
                    <a:pt x="349788" y="942625"/>
                  </a:lnTo>
                  <a:lnTo>
                    <a:pt x="393900" y="953162"/>
                  </a:lnTo>
                  <a:lnTo>
                    <a:pt x="439475" y="959633"/>
                  </a:lnTo>
                  <a:lnTo>
                    <a:pt x="486309" y="961834"/>
                  </a:lnTo>
                  <a:lnTo>
                    <a:pt x="533144" y="959633"/>
                  </a:lnTo>
                  <a:lnTo>
                    <a:pt x="578719" y="953162"/>
                  </a:lnTo>
                  <a:lnTo>
                    <a:pt x="622830" y="942625"/>
                  </a:lnTo>
                  <a:lnTo>
                    <a:pt x="665275" y="928222"/>
                  </a:lnTo>
                  <a:lnTo>
                    <a:pt x="705849" y="910156"/>
                  </a:lnTo>
                  <a:lnTo>
                    <a:pt x="744348" y="888626"/>
                  </a:lnTo>
                  <a:lnTo>
                    <a:pt x="780568" y="863836"/>
                  </a:lnTo>
                  <a:lnTo>
                    <a:pt x="814306" y="835986"/>
                  </a:lnTo>
                  <a:lnTo>
                    <a:pt x="845359" y="805279"/>
                  </a:lnTo>
                  <a:lnTo>
                    <a:pt x="873521" y="771915"/>
                  </a:lnTo>
                  <a:lnTo>
                    <a:pt x="898589" y="736096"/>
                  </a:lnTo>
                  <a:lnTo>
                    <a:pt x="920360" y="698024"/>
                  </a:lnTo>
                  <a:lnTo>
                    <a:pt x="938630" y="657900"/>
                  </a:lnTo>
                  <a:lnTo>
                    <a:pt x="953195" y="615926"/>
                  </a:lnTo>
                  <a:lnTo>
                    <a:pt x="963850" y="572303"/>
                  </a:lnTo>
                  <a:lnTo>
                    <a:pt x="970393" y="527233"/>
                  </a:lnTo>
                  <a:lnTo>
                    <a:pt x="972619" y="480917"/>
                  </a:lnTo>
                  <a:lnTo>
                    <a:pt x="970393" y="434601"/>
                  </a:lnTo>
                  <a:lnTo>
                    <a:pt x="963850" y="389531"/>
                  </a:lnTo>
                  <a:lnTo>
                    <a:pt x="953195" y="345908"/>
                  </a:lnTo>
                  <a:lnTo>
                    <a:pt x="938630" y="303934"/>
                  </a:lnTo>
                  <a:lnTo>
                    <a:pt x="920360" y="263810"/>
                  </a:lnTo>
                  <a:lnTo>
                    <a:pt x="898589" y="225738"/>
                  </a:lnTo>
                  <a:lnTo>
                    <a:pt x="873521" y="189919"/>
                  </a:lnTo>
                  <a:lnTo>
                    <a:pt x="845359" y="156555"/>
                  </a:lnTo>
                  <a:lnTo>
                    <a:pt x="814306" y="125847"/>
                  </a:lnTo>
                  <a:lnTo>
                    <a:pt x="780568" y="97998"/>
                  </a:lnTo>
                  <a:lnTo>
                    <a:pt x="744348" y="73207"/>
                  </a:lnTo>
                  <a:lnTo>
                    <a:pt x="705849" y="51678"/>
                  </a:lnTo>
                  <a:lnTo>
                    <a:pt x="665275" y="33611"/>
                  </a:lnTo>
                  <a:lnTo>
                    <a:pt x="622830" y="19208"/>
                  </a:lnTo>
                  <a:lnTo>
                    <a:pt x="578719" y="8671"/>
                  </a:lnTo>
                  <a:lnTo>
                    <a:pt x="533144" y="2201"/>
                  </a:lnTo>
                  <a:lnTo>
                    <a:pt x="486309" y="0"/>
                  </a:lnTo>
                  <a:close/>
                </a:path>
              </a:pathLst>
            </a:custGeom>
            <a:solidFill>
              <a:srgbClr val="4F3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3579678" y="6583801"/>
            <a:ext cx="331470" cy="686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300" b="1" spc="15" dirty="0">
                <a:solidFill>
                  <a:srgbClr val="FFFFFF"/>
                </a:solidFill>
                <a:latin typeface="DIN Next Rounded LT Pro Bold"/>
                <a:cs typeface="DIN Next Rounded LT Pro Bold"/>
              </a:rPr>
              <a:t>6</a:t>
            </a:r>
            <a:endParaRPr sz="4300">
              <a:latin typeface="DIN Next Rounded LT Pro Bold"/>
              <a:cs typeface="DIN Next Rounded LT Pro Bold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5612110" y="6459608"/>
            <a:ext cx="972819" cy="2728595"/>
            <a:chOff x="15561231" y="5598616"/>
            <a:chExt cx="972819" cy="2728595"/>
          </a:xfrm>
        </p:grpSpPr>
        <p:sp>
          <p:nvSpPr>
            <p:cNvPr id="35" name="object 35"/>
            <p:cNvSpPr/>
            <p:nvPr/>
          </p:nvSpPr>
          <p:spPr>
            <a:xfrm>
              <a:off x="16047540" y="6119121"/>
              <a:ext cx="0" cy="2165985"/>
            </a:xfrm>
            <a:custGeom>
              <a:avLst/>
              <a:gdLst/>
              <a:ahLst/>
              <a:cxnLst/>
              <a:rect l="l" t="t" r="r" b="b"/>
              <a:pathLst>
                <a:path h="2165984">
                  <a:moveTo>
                    <a:pt x="0" y="2165892"/>
                  </a:moveTo>
                  <a:lnTo>
                    <a:pt x="0" y="0"/>
                  </a:lnTo>
                </a:path>
              </a:pathLst>
            </a:custGeom>
            <a:ln w="83767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561231" y="5598616"/>
              <a:ext cx="972819" cy="962025"/>
            </a:xfrm>
            <a:custGeom>
              <a:avLst/>
              <a:gdLst/>
              <a:ahLst/>
              <a:cxnLst/>
              <a:rect l="l" t="t" r="r" b="b"/>
              <a:pathLst>
                <a:path w="972819" h="962025">
                  <a:moveTo>
                    <a:pt x="486309" y="0"/>
                  </a:moveTo>
                  <a:lnTo>
                    <a:pt x="439475" y="2201"/>
                  </a:lnTo>
                  <a:lnTo>
                    <a:pt x="393900" y="8671"/>
                  </a:lnTo>
                  <a:lnTo>
                    <a:pt x="349788" y="19208"/>
                  </a:lnTo>
                  <a:lnTo>
                    <a:pt x="307344" y="33611"/>
                  </a:lnTo>
                  <a:lnTo>
                    <a:pt x="266770" y="51678"/>
                  </a:lnTo>
                  <a:lnTo>
                    <a:pt x="228271" y="73207"/>
                  </a:lnTo>
                  <a:lnTo>
                    <a:pt x="192050" y="97998"/>
                  </a:lnTo>
                  <a:lnTo>
                    <a:pt x="158312" y="125847"/>
                  </a:lnTo>
                  <a:lnTo>
                    <a:pt x="127260" y="156555"/>
                  </a:lnTo>
                  <a:lnTo>
                    <a:pt x="99098" y="189919"/>
                  </a:lnTo>
                  <a:lnTo>
                    <a:pt x="74029" y="225738"/>
                  </a:lnTo>
                  <a:lnTo>
                    <a:pt x="52258" y="263810"/>
                  </a:lnTo>
                  <a:lnTo>
                    <a:pt x="33989" y="303934"/>
                  </a:lnTo>
                  <a:lnTo>
                    <a:pt x="19424" y="345908"/>
                  </a:lnTo>
                  <a:lnTo>
                    <a:pt x="8769" y="389531"/>
                  </a:lnTo>
                  <a:lnTo>
                    <a:pt x="2226" y="434601"/>
                  </a:lnTo>
                  <a:lnTo>
                    <a:pt x="0" y="480917"/>
                  </a:lnTo>
                  <a:lnTo>
                    <a:pt x="2226" y="527233"/>
                  </a:lnTo>
                  <a:lnTo>
                    <a:pt x="8769" y="572303"/>
                  </a:lnTo>
                  <a:lnTo>
                    <a:pt x="19424" y="615926"/>
                  </a:lnTo>
                  <a:lnTo>
                    <a:pt x="33989" y="657900"/>
                  </a:lnTo>
                  <a:lnTo>
                    <a:pt x="52258" y="698024"/>
                  </a:lnTo>
                  <a:lnTo>
                    <a:pt x="74029" y="736096"/>
                  </a:lnTo>
                  <a:lnTo>
                    <a:pt x="99098" y="771915"/>
                  </a:lnTo>
                  <a:lnTo>
                    <a:pt x="127260" y="805279"/>
                  </a:lnTo>
                  <a:lnTo>
                    <a:pt x="158312" y="835986"/>
                  </a:lnTo>
                  <a:lnTo>
                    <a:pt x="192050" y="863836"/>
                  </a:lnTo>
                  <a:lnTo>
                    <a:pt x="228271" y="888626"/>
                  </a:lnTo>
                  <a:lnTo>
                    <a:pt x="266770" y="910156"/>
                  </a:lnTo>
                  <a:lnTo>
                    <a:pt x="307344" y="928222"/>
                  </a:lnTo>
                  <a:lnTo>
                    <a:pt x="349788" y="942625"/>
                  </a:lnTo>
                  <a:lnTo>
                    <a:pt x="393900" y="953162"/>
                  </a:lnTo>
                  <a:lnTo>
                    <a:pt x="439475" y="959633"/>
                  </a:lnTo>
                  <a:lnTo>
                    <a:pt x="486309" y="961834"/>
                  </a:lnTo>
                  <a:lnTo>
                    <a:pt x="533144" y="959633"/>
                  </a:lnTo>
                  <a:lnTo>
                    <a:pt x="578719" y="953162"/>
                  </a:lnTo>
                  <a:lnTo>
                    <a:pt x="622830" y="942625"/>
                  </a:lnTo>
                  <a:lnTo>
                    <a:pt x="665275" y="928222"/>
                  </a:lnTo>
                  <a:lnTo>
                    <a:pt x="705849" y="910156"/>
                  </a:lnTo>
                  <a:lnTo>
                    <a:pt x="744348" y="888626"/>
                  </a:lnTo>
                  <a:lnTo>
                    <a:pt x="780568" y="863836"/>
                  </a:lnTo>
                  <a:lnTo>
                    <a:pt x="814306" y="835986"/>
                  </a:lnTo>
                  <a:lnTo>
                    <a:pt x="845359" y="805279"/>
                  </a:lnTo>
                  <a:lnTo>
                    <a:pt x="873521" y="771915"/>
                  </a:lnTo>
                  <a:lnTo>
                    <a:pt x="898589" y="736096"/>
                  </a:lnTo>
                  <a:lnTo>
                    <a:pt x="920360" y="698024"/>
                  </a:lnTo>
                  <a:lnTo>
                    <a:pt x="938630" y="657900"/>
                  </a:lnTo>
                  <a:lnTo>
                    <a:pt x="953195" y="615926"/>
                  </a:lnTo>
                  <a:lnTo>
                    <a:pt x="963850" y="572303"/>
                  </a:lnTo>
                  <a:lnTo>
                    <a:pt x="970393" y="527233"/>
                  </a:lnTo>
                  <a:lnTo>
                    <a:pt x="972619" y="480917"/>
                  </a:lnTo>
                  <a:lnTo>
                    <a:pt x="970393" y="434601"/>
                  </a:lnTo>
                  <a:lnTo>
                    <a:pt x="963850" y="389531"/>
                  </a:lnTo>
                  <a:lnTo>
                    <a:pt x="953195" y="345908"/>
                  </a:lnTo>
                  <a:lnTo>
                    <a:pt x="938630" y="303934"/>
                  </a:lnTo>
                  <a:lnTo>
                    <a:pt x="920360" y="263810"/>
                  </a:lnTo>
                  <a:lnTo>
                    <a:pt x="898589" y="225738"/>
                  </a:lnTo>
                  <a:lnTo>
                    <a:pt x="873521" y="189919"/>
                  </a:lnTo>
                  <a:lnTo>
                    <a:pt x="845359" y="156555"/>
                  </a:lnTo>
                  <a:lnTo>
                    <a:pt x="814306" y="125847"/>
                  </a:lnTo>
                  <a:lnTo>
                    <a:pt x="780568" y="97998"/>
                  </a:lnTo>
                  <a:lnTo>
                    <a:pt x="744348" y="73207"/>
                  </a:lnTo>
                  <a:lnTo>
                    <a:pt x="705849" y="51678"/>
                  </a:lnTo>
                  <a:lnTo>
                    <a:pt x="665275" y="33611"/>
                  </a:lnTo>
                  <a:lnTo>
                    <a:pt x="622830" y="19208"/>
                  </a:lnTo>
                  <a:lnTo>
                    <a:pt x="578719" y="8671"/>
                  </a:lnTo>
                  <a:lnTo>
                    <a:pt x="533144" y="2201"/>
                  </a:lnTo>
                  <a:lnTo>
                    <a:pt x="486309" y="0"/>
                  </a:lnTo>
                  <a:close/>
                </a:path>
              </a:pathLst>
            </a:custGeom>
            <a:solidFill>
              <a:srgbClr val="4F3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5929839" y="6583801"/>
            <a:ext cx="331470" cy="686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300" b="1" spc="15" dirty="0">
                <a:solidFill>
                  <a:srgbClr val="FFFFFF"/>
                </a:solidFill>
                <a:latin typeface="DIN Next Rounded LT Pro Bold"/>
                <a:cs typeface="DIN Next Rounded LT Pro Bold"/>
              </a:rPr>
              <a:t>7</a:t>
            </a:r>
            <a:endParaRPr sz="4300">
              <a:latin typeface="DIN Next Rounded LT Pro Bold"/>
              <a:cs typeface="DIN Next Rounded LT Pro Bold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7962269" y="4359851"/>
            <a:ext cx="972819" cy="3056890"/>
            <a:chOff x="17911390" y="3498859"/>
            <a:chExt cx="972819" cy="3056890"/>
          </a:xfrm>
        </p:grpSpPr>
        <p:sp>
          <p:nvSpPr>
            <p:cNvPr id="39" name="object 39"/>
            <p:cNvSpPr/>
            <p:nvPr/>
          </p:nvSpPr>
          <p:spPr>
            <a:xfrm>
              <a:off x="18397699" y="3540769"/>
              <a:ext cx="0" cy="2553970"/>
            </a:xfrm>
            <a:custGeom>
              <a:avLst/>
              <a:gdLst/>
              <a:ahLst/>
              <a:cxnLst/>
              <a:rect l="l" t="t" r="r" b="b"/>
              <a:pathLst>
                <a:path h="2553970">
                  <a:moveTo>
                    <a:pt x="0" y="2553367"/>
                  </a:moveTo>
                  <a:lnTo>
                    <a:pt x="0" y="0"/>
                  </a:lnTo>
                </a:path>
              </a:pathLst>
            </a:custGeom>
            <a:ln w="83767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911390" y="5593699"/>
              <a:ext cx="972819" cy="962025"/>
            </a:xfrm>
            <a:custGeom>
              <a:avLst/>
              <a:gdLst/>
              <a:ahLst/>
              <a:cxnLst/>
              <a:rect l="l" t="t" r="r" b="b"/>
              <a:pathLst>
                <a:path w="972819" h="962025">
                  <a:moveTo>
                    <a:pt x="486309" y="0"/>
                  </a:moveTo>
                  <a:lnTo>
                    <a:pt x="439475" y="2201"/>
                  </a:lnTo>
                  <a:lnTo>
                    <a:pt x="393900" y="8671"/>
                  </a:lnTo>
                  <a:lnTo>
                    <a:pt x="349788" y="19208"/>
                  </a:lnTo>
                  <a:lnTo>
                    <a:pt x="307344" y="33611"/>
                  </a:lnTo>
                  <a:lnTo>
                    <a:pt x="266770" y="51678"/>
                  </a:lnTo>
                  <a:lnTo>
                    <a:pt x="228271" y="73207"/>
                  </a:lnTo>
                  <a:lnTo>
                    <a:pt x="192050" y="97998"/>
                  </a:lnTo>
                  <a:lnTo>
                    <a:pt x="158312" y="125847"/>
                  </a:lnTo>
                  <a:lnTo>
                    <a:pt x="127260" y="156555"/>
                  </a:lnTo>
                  <a:lnTo>
                    <a:pt x="99098" y="189919"/>
                  </a:lnTo>
                  <a:lnTo>
                    <a:pt x="74029" y="225738"/>
                  </a:lnTo>
                  <a:lnTo>
                    <a:pt x="52258" y="263810"/>
                  </a:lnTo>
                  <a:lnTo>
                    <a:pt x="33989" y="303934"/>
                  </a:lnTo>
                  <a:lnTo>
                    <a:pt x="19424" y="345908"/>
                  </a:lnTo>
                  <a:lnTo>
                    <a:pt x="8769" y="389531"/>
                  </a:lnTo>
                  <a:lnTo>
                    <a:pt x="2226" y="434601"/>
                  </a:lnTo>
                  <a:lnTo>
                    <a:pt x="0" y="480917"/>
                  </a:lnTo>
                  <a:lnTo>
                    <a:pt x="2226" y="527233"/>
                  </a:lnTo>
                  <a:lnTo>
                    <a:pt x="8769" y="572303"/>
                  </a:lnTo>
                  <a:lnTo>
                    <a:pt x="19424" y="615926"/>
                  </a:lnTo>
                  <a:lnTo>
                    <a:pt x="33989" y="657900"/>
                  </a:lnTo>
                  <a:lnTo>
                    <a:pt x="52258" y="698024"/>
                  </a:lnTo>
                  <a:lnTo>
                    <a:pt x="74029" y="736096"/>
                  </a:lnTo>
                  <a:lnTo>
                    <a:pt x="99098" y="771915"/>
                  </a:lnTo>
                  <a:lnTo>
                    <a:pt x="127260" y="805279"/>
                  </a:lnTo>
                  <a:lnTo>
                    <a:pt x="158312" y="835986"/>
                  </a:lnTo>
                  <a:lnTo>
                    <a:pt x="192050" y="863836"/>
                  </a:lnTo>
                  <a:lnTo>
                    <a:pt x="228271" y="888626"/>
                  </a:lnTo>
                  <a:lnTo>
                    <a:pt x="266770" y="910156"/>
                  </a:lnTo>
                  <a:lnTo>
                    <a:pt x="307344" y="928222"/>
                  </a:lnTo>
                  <a:lnTo>
                    <a:pt x="349788" y="942625"/>
                  </a:lnTo>
                  <a:lnTo>
                    <a:pt x="393900" y="953162"/>
                  </a:lnTo>
                  <a:lnTo>
                    <a:pt x="439475" y="959633"/>
                  </a:lnTo>
                  <a:lnTo>
                    <a:pt x="486309" y="961834"/>
                  </a:lnTo>
                  <a:lnTo>
                    <a:pt x="533144" y="959633"/>
                  </a:lnTo>
                  <a:lnTo>
                    <a:pt x="578719" y="953162"/>
                  </a:lnTo>
                  <a:lnTo>
                    <a:pt x="622830" y="942625"/>
                  </a:lnTo>
                  <a:lnTo>
                    <a:pt x="665275" y="928222"/>
                  </a:lnTo>
                  <a:lnTo>
                    <a:pt x="705849" y="910156"/>
                  </a:lnTo>
                  <a:lnTo>
                    <a:pt x="744348" y="888626"/>
                  </a:lnTo>
                  <a:lnTo>
                    <a:pt x="780568" y="863836"/>
                  </a:lnTo>
                  <a:lnTo>
                    <a:pt x="814306" y="835986"/>
                  </a:lnTo>
                  <a:lnTo>
                    <a:pt x="845359" y="805279"/>
                  </a:lnTo>
                  <a:lnTo>
                    <a:pt x="873521" y="771915"/>
                  </a:lnTo>
                  <a:lnTo>
                    <a:pt x="898589" y="736096"/>
                  </a:lnTo>
                  <a:lnTo>
                    <a:pt x="920360" y="698024"/>
                  </a:lnTo>
                  <a:lnTo>
                    <a:pt x="938630" y="657900"/>
                  </a:lnTo>
                  <a:lnTo>
                    <a:pt x="953195" y="615926"/>
                  </a:lnTo>
                  <a:lnTo>
                    <a:pt x="963850" y="572303"/>
                  </a:lnTo>
                  <a:lnTo>
                    <a:pt x="970393" y="527233"/>
                  </a:lnTo>
                  <a:lnTo>
                    <a:pt x="972619" y="480917"/>
                  </a:lnTo>
                  <a:lnTo>
                    <a:pt x="970393" y="434601"/>
                  </a:lnTo>
                  <a:lnTo>
                    <a:pt x="963850" y="389531"/>
                  </a:lnTo>
                  <a:lnTo>
                    <a:pt x="953195" y="345908"/>
                  </a:lnTo>
                  <a:lnTo>
                    <a:pt x="938630" y="303934"/>
                  </a:lnTo>
                  <a:lnTo>
                    <a:pt x="920360" y="263810"/>
                  </a:lnTo>
                  <a:lnTo>
                    <a:pt x="898589" y="225738"/>
                  </a:lnTo>
                  <a:lnTo>
                    <a:pt x="873521" y="189919"/>
                  </a:lnTo>
                  <a:lnTo>
                    <a:pt x="845359" y="156555"/>
                  </a:lnTo>
                  <a:lnTo>
                    <a:pt x="814306" y="125847"/>
                  </a:lnTo>
                  <a:lnTo>
                    <a:pt x="780568" y="97998"/>
                  </a:lnTo>
                  <a:lnTo>
                    <a:pt x="744348" y="73207"/>
                  </a:lnTo>
                  <a:lnTo>
                    <a:pt x="705849" y="51678"/>
                  </a:lnTo>
                  <a:lnTo>
                    <a:pt x="665275" y="33611"/>
                  </a:lnTo>
                  <a:lnTo>
                    <a:pt x="622830" y="19208"/>
                  </a:lnTo>
                  <a:lnTo>
                    <a:pt x="578719" y="8671"/>
                  </a:lnTo>
                  <a:lnTo>
                    <a:pt x="533144" y="2201"/>
                  </a:lnTo>
                  <a:lnTo>
                    <a:pt x="486309" y="0"/>
                  </a:lnTo>
                  <a:close/>
                </a:path>
              </a:pathLst>
            </a:custGeom>
            <a:solidFill>
              <a:srgbClr val="4F3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8279998" y="6578887"/>
            <a:ext cx="331470" cy="686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300" b="1" spc="15" dirty="0">
                <a:solidFill>
                  <a:srgbClr val="FFFFFF"/>
                </a:solidFill>
                <a:latin typeface="DIN Next Rounded LT Pro Bold"/>
                <a:cs typeface="DIN Next Rounded LT Pro Bold"/>
              </a:rPr>
              <a:t>8</a:t>
            </a:r>
            <a:endParaRPr sz="4300">
              <a:latin typeface="DIN Next Rounded LT Pro Bold"/>
              <a:cs typeface="DIN Next Rounded LT Pro 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89762" y="8157963"/>
            <a:ext cx="1617345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b="1" dirty="0">
                <a:latin typeface="DIN Next Rounded LT Pro Bold"/>
                <a:cs typeface="DIN Next Rounded LT Pro Bold"/>
              </a:rPr>
              <a:t>15.07.21</a:t>
            </a:r>
            <a:endParaRPr sz="3250">
              <a:latin typeface="DIN Next Rounded LT Pro Bold"/>
              <a:cs typeface="DIN Next Rounded LT Pro 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89762" y="8570791"/>
            <a:ext cx="3187700" cy="15119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420"/>
              </a:spcBef>
            </a:pPr>
            <a:r>
              <a:rPr sz="1600" spc="10" dirty="0">
                <a:latin typeface="Roboto"/>
                <a:cs typeface="Roboto"/>
              </a:rPr>
              <a:t>Estabelecimento </a:t>
            </a:r>
            <a:r>
              <a:rPr sz="1600" spc="5" dirty="0">
                <a:latin typeface="Roboto"/>
                <a:cs typeface="Roboto"/>
              </a:rPr>
              <a:t>pelos </a:t>
            </a:r>
            <a:r>
              <a:rPr sz="1600" spc="10" dirty="0">
                <a:latin typeface="Roboto"/>
                <a:cs typeface="Roboto"/>
              </a:rPr>
              <a:t>Estados </a:t>
            </a:r>
            <a:r>
              <a:rPr sz="1600" spc="1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das </a:t>
            </a:r>
            <a:r>
              <a:rPr sz="1600" b="1" spc="5" dirty="0">
                <a:latin typeface="Roboto"/>
                <a:cs typeface="Roboto"/>
              </a:rPr>
              <a:t>Unidades </a:t>
            </a:r>
            <a:r>
              <a:rPr sz="1600" b="1" spc="10" dirty="0">
                <a:latin typeface="Roboto"/>
                <a:cs typeface="Roboto"/>
              </a:rPr>
              <a:t>Regionais </a:t>
            </a:r>
            <a:r>
              <a:rPr sz="1600" spc="10" dirty="0">
                <a:latin typeface="Roboto"/>
                <a:cs typeface="Roboto"/>
              </a:rPr>
              <a:t>de </a:t>
            </a:r>
            <a:r>
              <a:rPr sz="1600" spc="5" dirty="0">
                <a:latin typeface="Roboto"/>
                <a:cs typeface="Roboto"/>
              </a:rPr>
              <a:t>Sane- </a:t>
            </a:r>
            <a:r>
              <a:rPr sz="1600" spc="10" dirty="0">
                <a:latin typeface="Roboto"/>
                <a:cs typeface="Roboto"/>
              </a:rPr>
              <a:t> amento </a:t>
            </a:r>
            <a:r>
              <a:rPr sz="1600" spc="5" dirty="0">
                <a:latin typeface="Roboto"/>
                <a:cs typeface="Roboto"/>
              </a:rPr>
              <a:t>Básico. </a:t>
            </a:r>
            <a:r>
              <a:rPr sz="1600" spc="10" dirty="0">
                <a:latin typeface="Roboto"/>
                <a:cs typeface="Roboto"/>
              </a:rPr>
              <a:t>Caso o </a:t>
            </a:r>
            <a:r>
              <a:rPr sz="1600" dirty="0">
                <a:latin typeface="Roboto"/>
                <a:cs typeface="Roboto"/>
              </a:rPr>
              <a:t>prazo </a:t>
            </a:r>
            <a:r>
              <a:rPr sz="1600" spc="10" dirty="0">
                <a:latin typeface="Roboto"/>
                <a:cs typeface="Roboto"/>
              </a:rPr>
              <a:t>não </a:t>
            </a:r>
            <a:r>
              <a:rPr sz="1600" spc="1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seja </a:t>
            </a:r>
            <a:r>
              <a:rPr sz="1600" spc="5" dirty="0">
                <a:latin typeface="Roboto"/>
                <a:cs typeface="Roboto"/>
              </a:rPr>
              <a:t>respeitado, </a:t>
            </a:r>
            <a:r>
              <a:rPr sz="1600" spc="10" dirty="0">
                <a:latin typeface="Roboto"/>
                <a:cs typeface="Roboto"/>
              </a:rPr>
              <a:t>o </a:t>
            </a:r>
            <a:r>
              <a:rPr sz="1600" spc="5" dirty="0">
                <a:latin typeface="Roboto"/>
                <a:cs typeface="Roboto"/>
              </a:rPr>
              <a:t>Poder Executivo </a:t>
            </a:r>
            <a:r>
              <a:rPr sz="1600" spc="-385" dirty="0">
                <a:latin typeface="Roboto"/>
                <a:cs typeface="Roboto"/>
              </a:rPr>
              <a:t> </a:t>
            </a:r>
            <a:r>
              <a:rPr sz="1600" dirty="0">
                <a:latin typeface="Roboto"/>
                <a:cs typeface="Roboto"/>
              </a:rPr>
              <a:t>Federal </a:t>
            </a:r>
            <a:r>
              <a:rPr sz="1600" spc="5" dirty="0">
                <a:latin typeface="Roboto"/>
                <a:cs typeface="Roboto"/>
              </a:rPr>
              <a:t>estabelecerá </a:t>
            </a:r>
            <a:r>
              <a:rPr sz="1600" spc="10" dirty="0">
                <a:latin typeface="Roboto"/>
                <a:cs typeface="Roboto"/>
              </a:rPr>
              <a:t>os </a:t>
            </a:r>
            <a:r>
              <a:rPr sz="1600" spc="5" dirty="0">
                <a:latin typeface="Roboto"/>
                <a:cs typeface="Roboto"/>
              </a:rPr>
              <a:t>blocos </a:t>
            </a:r>
            <a:r>
              <a:rPr sz="1600" spc="10" dirty="0">
                <a:latin typeface="Roboto"/>
                <a:cs typeface="Roboto"/>
              </a:rPr>
              <a:t>de </a:t>
            </a:r>
            <a:r>
              <a:rPr sz="1600" spc="-385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referência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15" dirty="0">
                <a:latin typeface="Roboto"/>
                <a:cs typeface="Roboto"/>
              </a:rPr>
              <a:t>(Art.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2º,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15" dirty="0">
                <a:latin typeface="Roboto"/>
                <a:cs typeface="Roboto"/>
              </a:rPr>
              <a:t>§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7º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do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Decreto </a:t>
            </a:r>
            <a:r>
              <a:rPr sz="1600" spc="-38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10.588/20)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444938" y="8707610"/>
            <a:ext cx="1617345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b="1" dirty="0">
                <a:latin typeface="DIN Next Rounded LT Pro Bold"/>
                <a:cs typeface="DIN Next Rounded LT Pro Bold"/>
              </a:rPr>
              <a:t>31.12.21</a:t>
            </a:r>
            <a:endParaRPr sz="3250">
              <a:latin typeface="DIN Next Rounded LT Pro Bold"/>
              <a:cs typeface="DIN Next Rounded LT Pro Bol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44938" y="9120438"/>
            <a:ext cx="3202305" cy="8928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420"/>
              </a:spcBef>
            </a:pPr>
            <a:r>
              <a:rPr sz="1600" dirty="0">
                <a:latin typeface="Roboto"/>
                <a:cs typeface="Roboto"/>
              </a:rPr>
              <a:t>Prazo para </a:t>
            </a:r>
            <a:r>
              <a:rPr sz="1600" spc="5" dirty="0">
                <a:latin typeface="Roboto"/>
                <a:cs typeface="Roboto"/>
              </a:rPr>
              <a:t>requerimento </a:t>
            </a:r>
            <a:r>
              <a:rPr sz="1600" spc="10" dirty="0">
                <a:latin typeface="Roboto"/>
                <a:cs typeface="Roboto"/>
              </a:rPr>
              <a:t>de </a:t>
            </a:r>
            <a:r>
              <a:rPr sz="1600" b="1" spc="10" dirty="0">
                <a:latin typeface="Roboto"/>
                <a:cs typeface="Roboto"/>
              </a:rPr>
              <a:t>com- </a:t>
            </a:r>
            <a:r>
              <a:rPr sz="1600" b="1" spc="15" dirty="0">
                <a:latin typeface="Roboto"/>
                <a:cs typeface="Roboto"/>
              </a:rPr>
              <a:t> </a:t>
            </a:r>
            <a:r>
              <a:rPr sz="1600" b="1" dirty="0">
                <a:latin typeface="Roboto"/>
                <a:cs typeface="Roboto"/>
              </a:rPr>
              <a:t>provação </a:t>
            </a:r>
            <a:r>
              <a:rPr sz="1600" b="1" spc="10" dirty="0">
                <a:latin typeface="Roboto"/>
                <a:cs typeface="Roboto"/>
              </a:rPr>
              <a:t>da </a:t>
            </a:r>
            <a:r>
              <a:rPr sz="1600" b="1" spc="5" dirty="0">
                <a:latin typeface="Roboto"/>
                <a:cs typeface="Roboto"/>
              </a:rPr>
              <a:t>capacidade </a:t>
            </a:r>
            <a:r>
              <a:rPr sz="1600" b="1" spc="10" dirty="0">
                <a:latin typeface="Roboto"/>
                <a:cs typeface="Roboto"/>
              </a:rPr>
              <a:t>econômi- </a:t>
            </a:r>
            <a:r>
              <a:rPr sz="1600" b="1" spc="-385" dirty="0">
                <a:latin typeface="Roboto"/>
                <a:cs typeface="Roboto"/>
              </a:rPr>
              <a:t> </a:t>
            </a:r>
            <a:r>
              <a:rPr sz="1600" b="1" dirty="0">
                <a:latin typeface="Roboto"/>
                <a:cs typeface="Roboto"/>
              </a:rPr>
              <a:t>co-financeira </a:t>
            </a:r>
            <a:r>
              <a:rPr sz="1600" spc="15" dirty="0">
                <a:latin typeface="Roboto"/>
                <a:cs typeface="Roboto"/>
              </a:rPr>
              <a:t>(Art. </a:t>
            </a:r>
            <a:r>
              <a:rPr sz="1600" spc="10" dirty="0">
                <a:latin typeface="Roboto"/>
                <a:cs typeface="Roboto"/>
              </a:rPr>
              <a:t>10 do </a:t>
            </a:r>
            <a:r>
              <a:rPr sz="1600" spc="5" dirty="0">
                <a:latin typeface="Roboto"/>
                <a:cs typeface="Roboto"/>
              </a:rPr>
              <a:t>Decreto </a:t>
            </a:r>
            <a:r>
              <a:rPr sz="1600" spc="10" dirty="0">
                <a:latin typeface="Roboto"/>
                <a:cs typeface="Roboto"/>
              </a:rPr>
              <a:t> 10.710/21)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288168" y="8143123"/>
            <a:ext cx="1617345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b="1" dirty="0">
                <a:latin typeface="DIN Next Rounded LT Pro Bold"/>
                <a:cs typeface="DIN Next Rounded LT Pro Bold"/>
              </a:rPr>
              <a:t>31.12.22</a:t>
            </a:r>
            <a:endParaRPr sz="3250">
              <a:latin typeface="DIN Next Rounded LT Pro Bold"/>
              <a:cs typeface="DIN Next Rounded LT Pro 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288168" y="8555949"/>
            <a:ext cx="2706370" cy="6864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420"/>
              </a:spcBef>
            </a:pPr>
            <a:r>
              <a:rPr sz="1600" spc="10" dirty="0">
                <a:latin typeface="Roboto"/>
                <a:cs typeface="Roboto"/>
              </a:rPr>
              <a:t>Publicação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dos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planos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de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sa- </a:t>
            </a:r>
            <a:r>
              <a:rPr sz="1600" spc="-38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neamento </a:t>
            </a:r>
            <a:r>
              <a:rPr sz="1600" spc="5" dirty="0">
                <a:latin typeface="Roboto"/>
                <a:cs typeface="Roboto"/>
              </a:rPr>
              <a:t>básico </a:t>
            </a:r>
            <a:r>
              <a:rPr sz="1600" spc="15" dirty="0">
                <a:latin typeface="Roboto"/>
                <a:cs typeface="Roboto"/>
              </a:rPr>
              <a:t>(Art. </a:t>
            </a:r>
            <a:r>
              <a:rPr sz="1600" spc="10" dirty="0">
                <a:latin typeface="Roboto"/>
                <a:cs typeface="Roboto"/>
              </a:rPr>
              <a:t>19 da </a:t>
            </a:r>
            <a:r>
              <a:rPr sz="1600" spc="15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Lei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14.026/20)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34794" y="3075099"/>
            <a:ext cx="16562705" cy="1657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300" b="1" spc="15" dirty="0">
                <a:latin typeface="DIN Next Rounded LT Pro Bold"/>
                <a:cs typeface="DIN Next Rounded LT Pro Bold"/>
              </a:rPr>
              <a:t>Linha</a:t>
            </a:r>
            <a:r>
              <a:rPr sz="4300" b="1" spc="10" dirty="0">
                <a:latin typeface="DIN Next Rounded LT Pro Bold"/>
                <a:cs typeface="DIN Next Rounded LT Pro Bold"/>
              </a:rPr>
              <a:t> </a:t>
            </a:r>
            <a:r>
              <a:rPr sz="4300" b="1" spc="15" dirty="0">
                <a:latin typeface="DIN Next Rounded LT Pro Bold"/>
                <a:cs typeface="DIN Next Rounded LT Pro Bold"/>
              </a:rPr>
              <a:t>do</a:t>
            </a:r>
            <a:r>
              <a:rPr sz="4300" b="1" spc="10" dirty="0">
                <a:latin typeface="DIN Next Rounded LT Pro Bold"/>
                <a:cs typeface="DIN Next Rounded LT Pro Bold"/>
              </a:rPr>
              <a:t> </a:t>
            </a:r>
            <a:r>
              <a:rPr sz="4300" b="1" spc="15" dirty="0">
                <a:latin typeface="DIN Next Rounded LT Pro Bold"/>
                <a:cs typeface="DIN Next Rounded LT Pro Bold"/>
              </a:rPr>
              <a:t>tempo</a:t>
            </a:r>
            <a:r>
              <a:rPr sz="4300" b="1" spc="10" dirty="0">
                <a:latin typeface="DIN Next Rounded LT Pro Bold"/>
                <a:cs typeface="DIN Next Rounded LT Pro Bold"/>
              </a:rPr>
              <a:t> </a:t>
            </a:r>
            <a:r>
              <a:rPr sz="4300" b="1" spc="15" dirty="0">
                <a:latin typeface="DIN Next Rounded LT Pro Bold"/>
                <a:cs typeface="DIN Next Rounded LT Pro Bold"/>
              </a:rPr>
              <a:t>após</a:t>
            </a:r>
            <a:r>
              <a:rPr sz="4300" b="1" spc="10" dirty="0">
                <a:latin typeface="DIN Next Rounded LT Pro Bold"/>
                <a:cs typeface="DIN Next Rounded LT Pro Bold"/>
              </a:rPr>
              <a:t> </a:t>
            </a:r>
            <a:r>
              <a:rPr sz="4300" b="1" spc="-5" dirty="0">
                <a:latin typeface="DIN Next Rounded LT Pro Bold"/>
                <a:cs typeface="DIN Next Rounded LT Pro Bold"/>
              </a:rPr>
              <a:t>aprovação</a:t>
            </a:r>
            <a:r>
              <a:rPr sz="4300" b="1" spc="15" dirty="0">
                <a:latin typeface="DIN Next Rounded LT Pro Bold"/>
                <a:cs typeface="DIN Next Rounded LT Pro Bold"/>
              </a:rPr>
              <a:t> do</a:t>
            </a:r>
            <a:r>
              <a:rPr sz="4300" b="1" spc="10" dirty="0">
                <a:latin typeface="DIN Next Rounded LT Pro Bold"/>
                <a:cs typeface="DIN Next Rounded LT Pro Bold"/>
              </a:rPr>
              <a:t> </a:t>
            </a:r>
            <a:r>
              <a:rPr sz="4300" b="1" spc="-10" dirty="0">
                <a:latin typeface="DIN Next Rounded LT Pro Bold"/>
                <a:cs typeface="DIN Next Rounded LT Pro Bold"/>
              </a:rPr>
              <a:t>novo</a:t>
            </a:r>
            <a:r>
              <a:rPr sz="4300" b="1" spc="10" dirty="0">
                <a:latin typeface="DIN Next Rounded LT Pro Bold"/>
                <a:cs typeface="DIN Next Rounded LT Pro Bold"/>
              </a:rPr>
              <a:t> </a:t>
            </a:r>
            <a:r>
              <a:rPr sz="4300" b="1" dirty="0">
                <a:latin typeface="DIN Next Rounded LT Pro Bold"/>
                <a:cs typeface="DIN Next Rounded LT Pro Bold"/>
              </a:rPr>
              <a:t>marco</a:t>
            </a:r>
            <a:r>
              <a:rPr sz="4300" b="1" spc="10" dirty="0">
                <a:latin typeface="DIN Next Rounded LT Pro Bold"/>
                <a:cs typeface="DIN Next Rounded LT Pro Bold"/>
              </a:rPr>
              <a:t> </a:t>
            </a:r>
            <a:r>
              <a:rPr sz="4300" b="1" spc="15" dirty="0">
                <a:latin typeface="DIN Next Rounded LT Pro Bold"/>
                <a:cs typeface="DIN Next Rounded LT Pro Bold"/>
              </a:rPr>
              <a:t>legal do</a:t>
            </a:r>
            <a:r>
              <a:rPr sz="4300" b="1" spc="10" dirty="0">
                <a:latin typeface="DIN Next Rounded LT Pro Bold"/>
                <a:cs typeface="DIN Next Rounded LT Pro Bold"/>
              </a:rPr>
              <a:t> </a:t>
            </a:r>
            <a:r>
              <a:rPr sz="4300" b="1" spc="15" dirty="0">
                <a:latin typeface="DIN Next Rounded LT Pro Bold"/>
                <a:cs typeface="DIN Next Rounded LT Pro Bold"/>
              </a:rPr>
              <a:t>saneamento</a:t>
            </a:r>
            <a:endParaRPr sz="4300">
              <a:latin typeface="DIN Next Rounded LT Pro Bold"/>
              <a:cs typeface="DIN Next Rounded LT Pro Bold"/>
            </a:endParaRPr>
          </a:p>
          <a:p>
            <a:pPr marL="12700">
              <a:lnSpc>
                <a:spcPts val="1814"/>
              </a:lnSpc>
              <a:spcBef>
                <a:spcPts val="2039"/>
              </a:spcBef>
            </a:pPr>
            <a:r>
              <a:rPr sz="1600" spc="5" dirty="0">
                <a:latin typeface="Roboto"/>
                <a:cs typeface="Roboto"/>
              </a:rPr>
              <a:t>Fonte:</a:t>
            </a:r>
            <a:r>
              <a:rPr sz="1600" spc="-2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ABCON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SINDCON</a:t>
            </a:r>
            <a:endParaRPr sz="1600">
              <a:latin typeface="Roboto"/>
              <a:cs typeface="Roboto"/>
            </a:endParaRPr>
          </a:p>
          <a:p>
            <a:pPr marR="1125855" algn="r">
              <a:lnSpc>
                <a:spcPts val="3795"/>
              </a:lnSpc>
            </a:pPr>
            <a:r>
              <a:rPr sz="3250" b="1" dirty="0">
                <a:latin typeface="DIN Next Rounded LT Pro Bold"/>
                <a:cs typeface="DIN Next Rounded LT Pro Bold"/>
              </a:rPr>
              <a:t>31.12.33</a:t>
            </a:r>
            <a:endParaRPr sz="3250">
              <a:latin typeface="DIN Next Rounded LT Pro Bold"/>
              <a:cs typeface="DIN Next Rounded LT Pro 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4958282" y="4623857"/>
            <a:ext cx="3310254" cy="17183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420"/>
              </a:spcBef>
            </a:pPr>
            <a:r>
              <a:rPr sz="1600" b="1" spc="10" dirty="0">
                <a:latin typeface="Roboto"/>
                <a:cs typeface="Roboto"/>
              </a:rPr>
              <a:t>Metas</a:t>
            </a:r>
            <a:r>
              <a:rPr sz="1600" b="1" spc="-5" dirty="0">
                <a:latin typeface="Roboto"/>
                <a:cs typeface="Roboto"/>
              </a:rPr>
              <a:t> </a:t>
            </a:r>
            <a:r>
              <a:rPr sz="1600" b="1" spc="10" dirty="0">
                <a:latin typeface="Roboto"/>
                <a:cs typeface="Roboto"/>
              </a:rPr>
              <a:t>de</a:t>
            </a:r>
            <a:r>
              <a:rPr sz="1600" b="1" spc="-10" dirty="0">
                <a:latin typeface="Roboto"/>
                <a:cs typeface="Roboto"/>
              </a:rPr>
              <a:t> </a:t>
            </a:r>
            <a:r>
              <a:rPr sz="1600" b="1" spc="10" dirty="0">
                <a:latin typeface="Roboto"/>
                <a:cs typeface="Roboto"/>
              </a:rPr>
              <a:t>universalização</a:t>
            </a:r>
            <a:r>
              <a:rPr sz="1600" b="1" spc="-15" dirty="0">
                <a:latin typeface="Roboto"/>
                <a:cs typeface="Roboto"/>
              </a:rPr>
              <a:t> </a:t>
            </a:r>
            <a:r>
              <a:rPr sz="1600" spc="15" dirty="0">
                <a:latin typeface="Roboto"/>
                <a:cs typeface="Roboto"/>
              </a:rPr>
              <a:t>(Art.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11-B </a:t>
            </a:r>
            <a:r>
              <a:rPr sz="1600" spc="-38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da </a:t>
            </a:r>
            <a:r>
              <a:rPr sz="1600" spc="5" dirty="0">
                <a:latin typeface="Roboto"/>
                <a:cs typeface="Roboto"/>
              </a:rPr>
              <a:t>Lei </a:t>
            </a:r>
            <a:r>
              <a:rPr sz="1600" spc="10" dirty="0">
                <a:latin typeface="Roboto"/>
                <a:cs typeface="Roboto"/>
              </a:rPr>
              <a:t>11.445/07). </a:t>
            </a:r>
            <a:r>
              <a:rPr sz="1600" spc="5" dirty="0">
                <a:latin typeface="Roboto"/>
                <a:cs typeface="Roboto"/>
              </a:rPr>
              <a:t>Exceção: </a:t>
            </a:r>
            <a:r>
              <a:rPr sz="1600" spc="10" dirty="0">
                <a:latin typeface="Roboto"/>
                <a:cs typeface="Roboto"/>
              </a:rPr>
              <a:t>Quan- </a:t>
            </a:r>
            <a:r>
              <a:rPr sz="1600" spc="1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do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houver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inviabilidade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econômico-</a:t>
            </a:r>
            <a:endParaRPr sz="1600">
              <a:latin typeface="Roboto"/>
              <a:cs typeface="Roboto"/>
            </a:endParaRPr>
          </a:p>
          <a:p>
            <a:pPr marL="12700">
              <a:lnSpc>
                <a:spcPts val="1465"/>
              </a:lnSpc>
            </a:pPr>
            <a:r>
              <a:rPr sz="1600" dirty="0">
                <a:latin typeface="Roboto"/>
                <a:cs typeface="Roboto"/>
              </a:rPr>
              <a:t>-financeira</a:t>
            </a:r>
            <a:r>
              <a:rPr sz="1600" spc="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da </a:t>
            </a:r>
            <a:r>
              <a:rPr sz="1600" spc="5" dirty="0">
                <a:latin typeface="Roboto"/>
                <a:cs typeface="Roboto"/>
              </a:rPr>
              <a:t>universalização</a:t>
            </a:r>
            <a:r>
              <a:rPr sz="1600" spc="10" dirty="0">
                <a:latin typeface="Roboto"/>
                <a:cs typeface="Roboto"/>
              </a:rPr>
              <a:t> após</a:t>
            </a:r>
            <a:endParaRPr sz="1600">
              <a:latin typeface="Roboto"/>
              <a:cs typeface="Roboto"/>
            </a:endParaRPr>
          </a:p>
          <a:p>
            <a:pPr marL="12700" marR="174625">
              <a:lnSpc>
                <a:spcPts val="1630"/>
              </a:lnSpc>
              <a:spcBef>
                <a:spcPts val="150"/>
              </a:spcBef>
            </a:pPr>
            <a:r>
              <a:rPr sz="1600" spc="10" dirty="0">
                <a:latin typeface="Roboto"/>
                <a:cs typeface="Roboto"/>
              </a:rPr>
              <a:t>agrupamento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de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municípios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de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di- </a:t>
            </a:r>
            <a:r>
              <a:rPr sz="1600" spc="-380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ferentes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15" dirty="0">
                <a:latin typeface="Roboto"/>
                <a:cs typeface="Roboto"/>
              </a:rPr>
              <a:t>portes.</a:t>
            </a:r>
            <a:endParaRPr sz="1600">
              <a:latin typeface="Roboto"/>
              <a:cs typeface="Roboto"/>
            </a:endParaRPr>
          </a:p>
          <a:p>
            <a:pPr marL="12700">
              <a:lnSpc>
                <a:spcPts val="1465"/>
              </a:lnSpc>
            </a:pPr>
            <a:r>
              <a:rPr sz="1600" b="1" dirty="0">
                <a:latin typeface="Roboto"/>
                <a:cs typeface="Roboto"/>
              </a:rPr>
              <a:t>Prazo:</a:t>
            </a:r>
            <a:r>
              <a:rPr sz="1600" b="1" spc="-5" dirty="0">
                <a:latin typeface="Roboto"/>
                <a:cs typeface="Roboto"/>
              </a:rPr>
              <a:t> </a:t>
            </a:r>
            <a:r>
              <a:rPr sz="1600" b="1" spc="10" dirty="0">
                <a:latin typeface="Roboto"/>
                <a:cs typeface="Roboto"/>
              </a:rPr>
              <a:t>1º/jan/2040</a:t>
            </a:r>
            <a:r>
              <a:rPr sz="1600" b="1" dirty="0">
                <a:latin typeface="Roboto"/>
                <a:cs typeface="Roboto"/>
              </a:rPr>
              <a:t> </a:t>
            </a:r>
            <a:r>
              <a:rPr sz="1600" spc="15" dirty="0">
                <a:latin typeface="Roboto"/>
                <a:cs typeface="Roboto"/>
              </a:rPr>
              <a:t>(Art.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11-B,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15" dirty="0">
                <a:latin typeface="Roboto"/>
                <a:cs typeface="Roboto"/>
              </a:rPr>
              <a:t>§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9º</a:t>
            </a:r>
            <a:endParaRPr sz="1600">
              <a:latin typeface="Roboto"/>
              <a:cs typeface="Roboto"/>
            </a:endParaRPr>
          </a:p>
          <a:p>
            <a:pPr marL="12700">
              <a:lnSpc>
                <a:spcPts val="1775"/>
              </a:lnSpc>
            </a:pPr>
            <a:r>
              <a:rPr sz="1600" spc="10" dirty="0">
                <a:latin typeface="Roboto"/>
                <a:cs typeface="Roboto"/>
              </a:rPr>
              <a:t>da</a:t>
            </a:r>
            <a:r>
              <a:rPr sz="1600" spc="-20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Lei</a:t>
            </a:r>
            <a:r>
              <a:rPr sz="1600" spc="-2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11.445/07)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091058" y="8926032"/>
            <a:ext cx="1617345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b="1" dirty="0">
                <a:latin typeface="DIN Next Rounded LT Pro Bold"/>
                <a:cs typeface="DIN Next Rounded LT Pro Bold"/>
              </a:rPr>
              <a:t>31.03.22</a:t>
            </a:r>
            <a:endParaRPr sz="3250">
              <a:latin typeface="DIN Next Rounded LT Pro Bold"/>
              <a:cs typeface="DIN Next Rounded LT Pro Bol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091058" y="9338859"/>
            <a:ext cx="3163570" cy="13055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420"/>
              </a:spcBef>
            </a:pPr>
            <a:r>
              <a:rPr sz="1600" spc="10" dirty="0">
                <a:latin typeface="Roboto"/>
                <a:cs typeface="Roboto"/>
              </a:rPr>
              <a:t>Inclusão das </a:t>
            </a:r>
            <a:r>
              <a:rPr sz="1600" b="1" spc="10" dirty="0">
                <a:latin typeface="Roboto"/>
                <a:cs typeface="Roboto"/>
              </a:rPr>
              <a:t>metas nos </a:t>
            </a:r>
            <a:r>
              <a:rPr sz="1600" b="1" spc="5" dirty="0">
                <a:latin typeface="Roboto"/>
                <a:cs typeface="Roboto"/>
              </a:rPr>
              <a:t>contra- </a:t>
            </a:r>
            <a:r>
              <a:rPr sz="1600" b="1" spc="10" dirty="0">
                <a:latin typeface="Roboto"/>
                <a:cs typeface="Roboto"/>
              </a:rPr>
              <a:t> </a:t>
            </a:r>
            <a:r>
              <a:rPr sz="1600" b="1" dirty="0">
                <a:latin typeface="Roboto"/>
                <a:cs typeface="Roboto"/>
              </a:rPr>
              <a:t>tos</a:t>
            </a:r>
            <a:r>
              <a:rPr sz="1600" b="1" spc="-5" dirty="0">
                <a:latin typeface="Roboto"/>
                <a:cs typeface="Roboto"/>
              </a:rPr>
              <a:t> </a:t>
            </a:r>
            <a:r>
              <a:rPr sz="1600" spc="15" dirty="0">
                <a:latin typeface="Roboto"/>
                <a:cs typeface="Roboto"/>
              </a:rPr>
              <a:t>em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vigor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15" dirty="0">
                <a:latin typeface="Roboto"/>
                <a:cs typeface="Roboto"/>
              </a:rPr>
              <a:t>(Art.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11-B,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15" dirty="0">
                <a:latin typeface="Roboto"/>
                <a:cs typeface="Roboto"/>
              </a:rPr>
              <a:t>§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1º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da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Lei </a:t>
            </a:r>
            <a:r>
              <a:rPr sz="1600" spc="-38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11.445/07). </a:t>
            </a:r>
            <a:r>
              <a:rPr sz="1600" b="1" spc="10" dirty="0">
                <a:latin typeface="Roboto"/>
                <a:cs typeface="Roboto"/>
              </a:rPr>
              <a:t>Regionalização </a:t>
            </a:r>
            <a:r>
              <a:rPr sz="1600" spc="10" dirty="0">
                <a:latin typeface="Roboto"/>
                <a:cs typeface="Roboto"/>
              </a:rPr>
              <a:t>da </a:t>
            </a:r>
            <a:r>
              <a:rPr sz="1600" spc="15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prestação </a:t>
            </a:r>
            <a:r>
              <a:rPr sz="1600" spc="10" dirty="0">
                <a:latin typeface="Roboto"/>
                <a:cs typeface="Roboto"/>
              </a:rPr>
              <a:t>do serviço </a:t>
            </a:r>
            <a:r>
              <a:rPr sz="1600" spc="5" dirty="0">
                <a:latin typeface="Roboto"/>
                <a:cs typeface="Roboto"/>
              </a:rPr>
              <a:t>público </a:t>
            </a:r>
            <a:r>
              <a:rPr sz="1600" spc="10" dirty="0">
                <a:latin typeface="Roboto"/>
                <a:cs typeface="Roboto"/>
              </a:rPr>
              <a:t>de </a:t>
            </a:r>
            <a:r>
              <a:rPr sz="1600" spc="1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saneamento </a:t>
            </a:r>
            <a:r>
              <a:rPr sz="1600" spc="15" dirty="0">
                <a:latin typeface="Roboto"/>
                <a:cs typeface="Roboto"/>
              </a:rPr>
              <a:t>(Art. </a:t>
            </a:r>
            <a:r>
              <a:rPr sz="1600" spc="10" dirty="0">
                <a:latin typeface="Roboto"/>
                <a:cs typeface="Roboto"/>
              </a:rPr>
              <a:t>7º, Inciso </a:t>
            </a:r>
            <a:r>
              <a:rPr sz="1600" spc="5" dirty="0">
                <a:latin typeface="Roboto"/>
                <a:cs typeface="Roboto"/>
              </a:rPr>
              <a:t>II, </a:t>
            </a:r>
            <a:r>
              <a:rPr sz="1600" spc="10" dirty="0">
                <a:latin typeface="Roboto"/>
                <a:cs typeface="Roboto"/>
              </a:rPr>
              <a:t>do </a:t>
            </a:r>
            <a:r>
              <a:rPr sz="1600" spc="15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Decreto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10.588/20)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844765" y="5498407"/>
            <a:ext cx="8862060" cy="3409315"/>
            <a:chOff x="4793886" y="4637415"/>
            <a:chExt cx="8862060" cy="3409315"/>
          </a:xfrm>
        </p:grpSpPr>
        <p:sp>
          <p:nvSpPr>
            <p:cNvPr id="53" name="object 53"/>
            <p:cNvSpPr/>
            <p:nvPr/>
          </p:nvSpPr>
          <p:spPr>
            <a:xfrm>
              <a:off x="6654313" y="4679299"/>
              <a:ext cx="5001260" cy="0"/>
            </a:xfrm>
            <a:custGeom>
              <a:avLst/>
              <a:gdLst/>
              <a:ahLst/>
              <a:cxnLst/>
              <a:rect l="l" t="t" r="r" b="b"/>
              <a:pathLst>
                <a:path w="5001259">
                  <a:moveTo>
                    <a:pt x="0" y="0"/>
                  </a:moveTo>
                  <a:lnTo>
                    <a:pt x="5000727" y="0"/>
                  </a:lnTo>
                </a:path>
              </a:pathLst>
            </a:custGeom>
            <a:ln w="83767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93886" y="7214624"/>
              <a:ext cx="4161790" cy="0"/>
            </a:xfrm>
            <a:custGeom>
              <a:avLst/>
              <a:gdLst/>
              <a:ahLst/>
              <a:cxnLst/>
              <a:rect l="l" t="t" r="r" b="b"/>
              <a:pathLst>
                <a:path w="4161790">
                  <a:moveTo>
                    <a:pt x="0" y="0"/>
                  </a:moveTo>
                  <a:lnTo>
                    <a:pt x="4161286" y="0"/>
                  </a:lnTo>
                </a:path>
              </a:pathLst>
            </a:custGeom>
            <a:ln w="83767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49270" y="7788675"/>
              <a:ext cx="2893695" cy="0"/>
            </a:xfrm>
            <a:custGeom>
              <a:avLst/>
              <a:gdLst/>
              <a:ahLst/>
              <a:cxnLst/>
              <a:rect l="l" t="t" r="r" b="b"/>
              <a:pathLst>
                <a:path w="2893695">
                  <a:moveTo>
                    <a:pt x="0" y="0"/>
                  </a:moveTo>
                  <a:lnTo>
                    <a:pt x="2893168" y="0"/>
                  </a:lnTo>
                </a:path>
              </a:pathLst>
            </a:custGeom>
            <a:ln w="83767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104657" y="8004409"/>
              <a:ext cx="1551305" cy="0"/>
            </a:xfrm>
            <a:custGeom>
              <a:avLst/>
              <a:gdLst/>
              <a:ahLst/>
              <a:cxnLst/>
              <a:rect l="l" t="t" r="r" b="b"/>
              <a:pathLst>
                <a:path w="1551305">
                  <a:moveTo>
                    <a:pt x="0" y="0"/>
                  </a:moveTo>
                  <a:lnTo>
                    <a:pt x="1550842" y="0"/>
                  </a:lnTo>
                </a:path>
              </a:pathLst>
            </a:custGeom>
            <a:ln w="83767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7">
            <a:extLst>
              <a:ext uri="{FF2B5EF4-FFF2-40B4-BE49-F238E27FC236}">
                <a16:creationId xmlns:a16="http://schemas.microsoft.com/office/drawing/2014/main" id="{D3ED0173-30C1-4BBD-BECE-F3FDE31DFA78}"/>
              </a:ext>
            </a:extLst>
          </p:cNvPr>
          <p:cNvSpPr txBox="1"/>
          <p:nvPr/>
        </p:nvSpPr>
        <p:spPr>
          <a:xfrm>
            <a:off x="2605993" y="664931"/>
            <a:ext cx="42297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600" b="1" spc="-15" dirty="0">
                <a:latin typeface="DIN Next Rounded LT Pro Bold"/>
                <a:cs typeface="DIN Next Rounded LT Pro Bold"/>
              </a:rPr>
              <a:t>O FUTURO DO SANEAMENTO</a:t>
            </a:r>
            <a:endParaRPr sz="3600" dirty="0">
              <a:latin typeface="DIN Next Rounded LT Pro Bold"/>
              <a:cs typeface="DIN Next Rounded LT Pro Bold"/>
            </a:endParaRPr>
          </a:p>
        </p:txBody>
      </p: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4CCF8E74-6631-427D-9FFA-FA3DE48D1C27}"/>
              </a:ext>
            </a:extLst>
          </p:cNvPr>
          <p:cNvGrpSpPr>
            <a:grpSpLocks noChangeAspect="1"/>
          </p:cNvGrpSpPr>
          <p:nvPr/>
        </p:nvGrpSpPr>
        <p:grpSpPr>
          <a:xfrm>
            <a:off x="945008" y="456897"/>
            <a:ext cx="1422991" cy="1420730"/>
            <a:chOff x="1199369" y="486077"/>
            <a:chExt cx="1765038" cy="1762234"/>
          </a:xfrm>
        </p:grpSpPr>
        <p:grpSp>
          <p:nvGrpSpPr>
            <p:cNvPr id="73" name="Agrupar 72">
              <a:extLst>
                <a:ext uri="{FF2B5EF4-FFF2-40B4-BE49-F238E27FC236}">
                  <a16:creationId xmlns:a16="http://schemas.microsoft.com/office/drawing/2014/main" id="{D214D357-0800-469C-AD52-BD64A6670E2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99369" y="486077"/>
              <a:ext cx="1765038" cy="1762234"/>
              <a:chOff x="2951169" y="4215834"/>
              <a:chExt cx="1720401" cy="1717668"/>
            </a:xfrm>
          </p:grpSpPr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1324156D-3C51-4E38-9C87-0CD0AA4A6E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169" y="4215834"/>
                <a:ext cx="1720401" cy="1693064"/>
              </a:xfrm>
              <a:prstGeom prst="rect">
                <a:avLst/>
              </a:prstGeom>
              <a:solidFill>
                <a:srgbClr val="4F34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6" name="Elipse 75">
                <a:extLst>
                  <a:ext uri="{FF2B5EF4-FFF2-40B4-BE49-F238E27FC236}">
                    <a16:creationId xmlns:a16="http://schemas.microsoft.com/office/drawing/2014/main" id="{1A468498-54C6-4BC1-A929-E5ED2ADD65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2682" y="4216129"/>
                <a:ext cx="1717373" cy="17173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74" name="Gráfico 73" descr="Martelo com preenchimento sólido">
              <a:extLst>
                <a:ext uri="{FF2B5EF4-FFF2-40B4-BE49-F238E27FC236}">
                  <a16:creationId xmlns:a16="http://schemas.microsoft.com/office/drawing/2014/main" id="{46B0FFE0-7B58-43A4-B74B-C5752542D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34774" y="652097"/>
              <a:ext cx="1294224" cy="12942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m 65">
            <a:extLst>
              <a:ext uri="{FF2B5EF4-FFF2-40B4-BE49-F238E27FC236}">
                <a16:creationId xmlns:a16="http://schemas.microsoft.com/office/drawing/2014/main" id="{80FD6100-5D7E-4B3D-A814-C02F2D7DB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31" t="9737" r="41675" b="22037"/>
          <a:stretch/>
        </p:blipFill>
        <p:spPr>
          <a:xfrm>
            <a:off x="1440753" y="5341706"/>
            <a:ext cx="5060484" cy="4990896"/>
          </a:xfrm>
          <a:prstGeom prst="rect">
            <a:avLst/>
          </a:prstGeom>
        </p:spPr>
      </p:pic>
      <p:sp>
        <p:nvSpPr>
          <p:cNvPr id="48" name="Elipse 47">
            <a:extLst>
              <a:ext uri="{FF2B5EF4-FFF2-40B4-BE49-F238E27FC236}">
                <a16:creationId xmlns:a16="http://schemas.microsoft.com/office/drawing/2014/main" id="{AA722415-64B7-49C1-9AAD-1E419D7AC31C}"/>
              </a:ext>
            </a:extLst>
          </p:cNvPr>
          <p:cNvSpPr/>
          <p:nvPr/>
        </p:nvSpPr>
        <p:spPr>
          <a:xfrm>
            <a:off x="2777478" y="6769962"/>
            <a:ext cx="2342757" cy="23361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420A0592-DC5B-4925-9DAF-5FF446B89EF2}"/>
              </a:ext>
            </a:extLst>
          </p:cNvPr>
          <p:cNvGrpSpPr/>
          <p:nvPr/>
        </p:nvGrpSpPr>
        <p:grpSpPr>
          <a:xfrm>
            <a:off x="9130865" y="2709364"/>
            <a:ext cx="10475833" cy="7836896"/>
            <a:chOff x="9130865" y="2709364"/>
            <a:chExt cx="10475833" cy="7836896"/>
          </a:xfrm>
        </p:grpSpPr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675A2C06-C171-45DD-9C9B-C61FDD7DA0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683" t="15925" r="33217" b="8064"/>
            <a:stretch/>
          </p:blipFill>
          <p:spPr>
            <a:xfrm>
              <a:off x="9685694" y="2709364"/>
              <a:ext cx="9921004" cy="7836896"/>
            </a:xfrm>
            <a:prstGeom prst="rect">
              <a:avLst/>
            </a:prstGeom>
          </p:spPr>
        </p:pic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E009CCAF-270F-4680-95E2-1B6958CDA929}"/>
                </a:ext>
              </a:extLst>
            </p:cNvPr>
            <p:cNvSpPr/>
            <p:nvPr/>
          </p:nvSpPr>
          <p:spPr>
            <a:xfrm>
              <a:off x="9130865" y="10272575"/>
              <a:ext cx="2978585" cy="273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object 9"/>
          <p:cNvSpPr/>
          <p:nvPr/>
        </p:nvSpPr>
        <p:spPr>
          <a:xfrm>
            <a:off x="7310772" y="7837154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485775" h="485775">
                <a:moveTo>
                  <a:pt x="485189" y="0"/>
                </a:moveTo>
                <a:lnTo>
                  <a:pt x="0" y="0"/>
                </a:lnTo>
                <a:lnTo>
                  <a:pt x="0" y="485199"/>
                </a:lnTo>
                <a:lnTo>
                  <a:pt x="485189" y="485199"/>
                </a:lnTo>
                <a:lnTo>
                  <a:pt x="485189" y="0"/>
                </a:lnTo>
                <a:close/>
              </a:path>
            </a:pathLst>
          </a:custGeom>
          <a:solidFill>
            <a:srgbClr val="725C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31671" y="7938046"/>
            <a:ext cx="89471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>
                <a:latin typeface="Roboto"/>
                <a:cs typeface="Roboto"/>
              </a:rPr>
              <a:t>P</a:t>
            </a:r>
            <a:r>
              <a:rPr sz="1600" spc="10">
                <a:latin typeface="Roboto"/>
                <a:cs typeface="Roboto"/>
              </a:rPr>
              <a:t>endente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10772" y="8701504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485775" h="485775">
                <a:moveTo>
                  <a:pt x="485189" y="0"/>
                </a:moveTo>
                <a:lnTo>
                  <a:pt x="0" y="0"/>
                </a:lnTo>
                <a:lnTo>
                  <a:pt x="0" y="485199"/>
                </a:lnTo>
                <a:lnTo>
                  <a:pt x="485189" y="485199"/>
                </a:lnTo>
                <a:lnTo>
                  <a:pt x="485189" y="0"/>
                </a:lnTo>
                <a:close/>
              </a:path>
            </a:pathLst>
          </a:custGeom>
          <a:solidFill>
            <a:srgbClr val="54A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31671" y="8699196"/>
            <a:ext cx="2430780" cy="48005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420"/>
              </a:spcBef>
            </a:pPr>
            <a:r>
              <a:rPr sz="1600" spc="15">
                <a:latin typeface="Roboto"/>
                <a:cs typeface="Roboto"/>
              </a:rPr>
              <a:t>Em</a:t>
            </a:r>
            <a:r>
              <a:rPr sz="1600" spc="-15">
                <a:latin typeface="Roboto"/>
                <a:cs typeface="Roboto"/>
              </a:rPr>
              <a:t> </a:t>
            </a:r>
            <a:r>
              <a:rPr sz="1600" spc="5">
                <a:latin typeface="Roboto"/>
                <a:cs typeface="Roboto"/>
              </a:rPr>
              <a:t>trâmite</a:t>
            </a:r>
            <a:r>
              <a:rPr sz="1600" spc="-10">
                <a:latin typeface="Roboto"/>
                <a:cs typeface="Roboto"/>
              </a:rPr>
              <a:t> </a:t>
            </a:r>
            <a:r>
              <a:rPr sz="1600" spc="10">
                <a:latin typeface="Roboto"/>
                <a:cs typeface="Roboto"/>
              </a:rPr>
              <a:t>na</a:t>
            </a:r>
            <a:r>
              <a:rPr sz="1600" spc="-10">
                <a:latin typeface="Roboto"/>
                <a:cs typeface="Roboto"/>
              </a:rPr>
              <a:t> </a:t>
            </a:r>
            <a:r>
              <a:rPr sz="1600" spc="5">
                <a:latin typeface="Roboto"/>
                <a:cs typeface="Roboto"/>
              </a:rPr>
              <a:t>Assembleia </a:t>
            </a:r>
            <a:r>
              <a:rPr sz="1600" spc="-380">
                <a:latin typeface="Roboto"/>
                <a:cs typeface="Roboto"/>
              </a:rPr>
              <a:t> </a:t>
            </a:r>
            <a:r>
              <a:rPr sz="1600" spc="5">
                <a:latin typeface="Roboto"/>
                <a:cs typeface="Roboto"/>
              </a:rPr>
              <a:t>Legislativa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10772" y="9555520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485775" h="485775">
                <a:moveTo>
                  <a:pt x="485189" y="0"/>
                </a:moveTo>
                <a:lnTo>
                  <a:pt x="0" y="0"/>
                </a:lnTo>
                <a:lnTo>
                  <a:pt x="0" y="485199"/>
                </a:lnTo>
                <a:lnTo>
                  <a:pt x="485189" y="485199"/>
                </a:lnTo>
                <a:lnTo>
                  <a:pt x="485189" y="0"/>
                </a:lnTo>
                <a:close/>
              </a:path>
            </a:pathLst>
          </a:custGeom>
          <a:solidFill>
            <a:srgbClr val="A9D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31985" y="9656423"/>
            <a:ext cx="119888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5">
                <a:latin typeface="Roboto"/>
                <a:cs typeface="Roboto"/>
              </a:rPr>
              <a:t>Lei</a:t>
            </a:r>
            <a:r>
              <a:rPr sz="1600" spc="-55">
                <a:latin typeface="Roboto"/>
                <a:cs typeface="Roboto"/>
              </a:rPr>
              <a:t> </a:t>
            </a:r>
            <a:r>
              <a:rPr sz="1600" spc="5">
                <a:latin typeface="Roboto"/>
                <a:cs typeface="Roboto"/>
              </a:rPr>
              <a:t>aprovada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965843" y="7878378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485775" h="485775">
                <a:moveTo>
                  <a:pt x="485189" y="0"/>
                </a:moveTo>
                <a:lnTo>
                  <a:pt x="0" y="0"/>
                </a:lnTo>
                <a:lnTo>
                  <a:pt x="0" y="485199"/>
                </a:lnTo>
                <a:lnTo>
                  <a:pt x="485189" y="485199"/>
                </a:lnTo>
                <a:lnTo>
                  <a:pt x="485189" y="0"/>
                </a:lnTo>
                <a:close/>
              </a:path>
            </a:pathLst>
          </a:custGeom>
          <a:solidFill>
            <a:srgbClr val="345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587371" y="7772855"/>
            <a:ext cx="2402205" cy="6864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420"/>
              </a:spcBef>
            </a:pPr>
            <a:r>
              <a:rPr sz="1600" spc="10">
                <a:latin typeface="Roboto"/>
                <a:cs typeface="Roboto"/>
              </a:rPr>
              <a:t>Contemplado </a:t>
            </a:r>
            <a:r>
              <a:rPr sz="1600" spc="5">
                <a:latin typeface="Roboto"/>
                <a:cs typeface="Roboto"/>
              </a:rPr>
              <a:t>por </a:t>
            </a:r>
            <a:r>
              <a:rPr sz="1600" spc="10">
                <a:latin typeface="Roboto"/>
                <a:cs typeface="Roboto"/>
              </a:rPr>
              <a:t>mode- </a:t>
            </a:r>
            <a:r>
              <a:rPr sz="1600" spc="15">
                <a:latin typeface="Roboto"/>
                <a:cs typeface="Roboto"/>
              </a:rPr>
              <a:t> </a:t>
            </a:r>
            <a:r>
              <a:rPr sz="1600" spc="10">
                <a:latin typeface="Roboto"/>
                <a:cs typeface="Roboto"/>
              </a:rPr>
              <a:t>lagem</a:t>
            </a:r>
            <a:r>
              <a:rPr sz="1600" spc="-15">
                <a:latin typeface="Roboto"/>
                <a:cs typeface="Roboto"/>
              </a:rPr>
              <a:t> </a:t>
            </a:r>
            <a:r>
              <a:rPr sz="1600" spc="10">
                <a:latin typeface="Roboto"/>
                <a:cs typeface="Roboto"/>
              </a:rPr>
              <a:t>anterior</a:t>
            </a:r>
            <a:r>
              <a:rPr sz="1600" spc="-10">
                <a:latin typeface="Roboto"/>
                <a:cs typeface="Roboto"/>
              </a:rPr>
              <a:t> </a:t>
            </a:r>
            <a:r>
              <a:rPr sz="1600" spc="10">
                <a:latin typeface="Roboto"/>
                <a:cs typeface="Roboto"/>
              </a:rPr>
              <a:t>ao</a:t>
            </a:r>
            <a:r>
              <a:rPr sz="1600" spc="-10">
                <a:latin typeface="Roboto"/>
                <a:cs typeface="Roboto"/>
              </a:rPr>
              <a:t> </a:t>
            </a:r>
            <a:r>
              <a:rPr sz="1600" spc="5">
                <a:latin typeface="Roboto"/>
                <a:cs typeface="Roboto"/>
              </a:rPr>
              <a:t>Decreto </a:t>
            </a:r>
            <a:r>
              <a:rPr sz="1600" spc="-380">
                <a:latin typeface="Roboto"/>
                <a:cs typeface="Roboto"/>
              </a:rPr>
              <a:t> </a:t>
            </a:r>
            <a:r>
              <a:rPr sz="1600" spc="10">
                <a:latin typeface="Roboto"/>
                <a:cs typeface="Roboto"/>
              </a:rPr>
              <a:t>10.588/2020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670881" y="8951099"/>
            <a:ext cx="127000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15">
                <a:latin typeface="Roboto"/>
                <a:cs typeface="Roboto"/>
              </a:rPr>
              <a:t>Não</a:t>
            </a:r>
            <a:r>
              <a:rPr sz="1600" spc="-35">
                <a:latin typeface="Roboto"/>
                <a:cs typeface="Roboto"/>
              </a:rPr>
              <a:t> </a:t>
            </a:r>
            <a:r>
              <a:rPr sz="1600" spc="10">
                <a:latin typeface="Roboto"/>
                <a:cs typeface="Roboto"/>
              </a:rPr>
              <a:t>se</a:t>
            </a:r>
            <a:r>
              <a:rPr sz="1600" spc="-30">
                <a:latin typeface="Roboto"/>
                <a:cs typeface="Roboto"/>
              </a:rPr>
              <a:t> </a:t>
            </a:r>
            <a:r>
              <a:rPr sz="1600" spc="10">
                <a:latin typeface="Roboto"/>
                <a:cs typeface="Roboto"/>
              </a:rPr>
              <a:t>aplica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06548" y="4749959"/>
            <a:ext cx="1100570" cy="6431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2375"/>
              </a:lnSpc>
              <a:spcBef>
                <a:spcPts val="114"/>
              </a:spcBef>
            </a:pPr>
            <a:r>
              <a:rPr sz="2800" b="1" spc="5">
                <a:latin typeface="Roboto"/>
                <a:cs typeface="Roboto"/>
              </a:rPr>
              <a:t>3</a:t>
            </a:r>
            <a:endParaRPr sz="2800" b="1">
              <a:latin typeface="Roboto"/>
              <a:cs typeface="Roboto"/>
            </a:endParaRPr>
          </a:p>
          <a:p>
            <a:pPr algn="ctr">
              <a:lnSpc>
                <a:spcPts val="2375"/>
              </a:lnSpc>
            </a:pPr>
            <a:r>
              <a:rPr sz="2800" b="1" spc="5">
                <a:latin typeface="Roboto"/>
                <a:cs typeface="Roboto"/>
              </a:rPr>
              <a:t>11%</a:t>
            </a:r>
            <a:endParaRPr sz="2800" b="1">
              <a:latin typeface="Roboto"/>
              <a:cs typeface="Robo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90905" y="4710516"/>
            <a:ext cx="1117077" cy="6431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13030">
              <a:lnSpc>
                <a:spcPts val="2375"/>
              </a:lnSpc>
              <a:spcBef>
                <a:spcPts val="114"/>
              </a:spcBef>
            </a:pPr>
            <a:r>
              <a:rPr lang="pt-BR" sz="2800" b="1" spc="5">
                <a:latin typeface="Roboto"/>
                <a:cs typeface="Roboto"/>
              </a:rPr>
              <a:t>3</a:t>
            </a:r>
            <a:endParaRPr sz="2800" b="1">
              <a:latin typeface="Roboto"/>
              <a:cs typeface="Roboto"/>
            </a:endParaRPr>
          </a:p>
          <a:p>
            <a:pPr marL="12700">
              <a:lnSpc>
                <a:spcPts val="2375"/>
              </a:lnSpc>
            </a:pPr>
            <a:r>
              <a:rPr lang="pt-BR" sz="2800" b="1" spc="10">
                <a:latin typeface="Roboto"/>
                <a:cs typeface="Roboto"/>
              </a:rPr>
              <a:t>11</a:t>
            </a:r>
            <a:r>
              <a:rPr sz="2800" b="1" spc="10">
                <a:latin typeface="Roboto"/>
                <a:cs typeface="Roboto"/>
              </a:rPr>
              <a:t>%</a:t>
            </a:r>
            <a:endParaRPr sz="2800" b="1">
              <a:latin typeface="Roboto"/>
              <a:cs typeface="Robo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59975" y="6707569"/>
            <a:ext cx="1100570" cy="6431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2375"/>
              </a:lnSpc>
              <a:spcBef>
                <a:spcPts val="114"/>
              </a:spcBef>
            </a:pPr>
            <a:r>
              <a:rPr lang="pt-BR" sz="2800" b="1" spc="5">
                <a:latin typeface="Roboto"/>
                <a:cs typeface="Roboto"/>
              </a:rPr>
              <a:t>5</a:t>
            </a:r>
            <a:endParaRPr sz="2800" b="1">
              <a:latin typeface="Roboto"/>
              <a:cs typeface="Roboto"/>
            </a:endParaRPr>
          </a:p>
          <a:p>
            <a:pPr algn="ctr">
              <a:lnSpc>
                <a:spcPts val="2375"/>
              </a:lnSpc>
            </a:pPr>
            <a:r>
              <a:rPr lang="pt-BR" sz="2800" b="1" spc="5">
                <a:latin typeface="Roboto"/>
                <a:cs typeface="Roboto"/>
              </a:rPr>
              <a:t>19</a:t>
            </a:r>
            <a:r>
              <a:rPr sz="2800" b="1" spc="5">
                <a:latin typeface="Roboto"/>
                <a:cs typeface="Roboto"/>
              </a:rPr>
              <a:t>%</a:t>
            </a:r>
            <a:endParaRPr sz="2800" b="1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2138" y="9614513"/>
            <a:ext cx="1100570" cy="6431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ts val="2375"/>
              </a:lnSpc>
            </a:pPr>
            <a:r>
              <a:rPr lang="pt-BR" sz="2800" b="1" spc="10">
                <a:latin typeface="Roboto"/>
                <a:cs typeface="Roboto"/>
              </a:rPr>
              <a:t>15</a:t>
            </a:r>
          </a:p>
          <a:p>
            <a:pPr marL="12700" algn="ctr">
              <a:lnSpc>
                <a:spcPts val="2375"/>
              </a:lnSpc>
            </a:pPr>
            <a:r>
              <a:rPr lang="pt-BR" sz="2800" b="1" spc="10">
                <a:latin typeface="Roboto"/>
                <a:cs typeface="Roboto"/>
              </a:rPr>
              <a:t>56</a:t>
            </a:r>
            <a:r>
              <a:rPr sz="2800" b="1" spc="10">
                <a:latin typeface="Roboto"/>
                <a:cs typeface="Roboto"/>
              </a:rPr>
              <a:t>%</a:t>
            </a:r>
            <a:endParaRPr sz="2800" b="1">
              <a:latin typeface="Roboto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72512" y="2670422"/>
            <a:ext cx="9069705" cy="234061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1400"/>
              </a:spcBef>
            </a:pPr>
            <a:r>
              <a:rPr sz="6500" b="1" spc="-15" err="1">
                <a:latin typeface="DIN Next Rounded LT Pro Bold"/>
                <a:cs typeface="DIN Next Rounded LT Pro Bold"/>
              </a:rPr>
              <a:t>Regionalização</a:t>
            </a:r>
            <a:r>
              <a:rPr sz="6500" b="1" spc="-15">
                <a:latin typeface="DIN Next Rounded LT Pro Bold"/>
                <a:cs typeface="DIN Next Rounded LT Pro Bold"/>
              </a:rPr>
              <a:t>:</a:t>
            </a:r>
            <a:r>
              <a:rPr sz="6500" b="1" spc="-45">
                <a:latin typeface="DIN Next Rounded LT Pro Bold"/>
                <a:cs typeface="DIN Next Rounded LT Pro Bold"/>
              </a:rPr>
              <a:t> </a:t>
            </a:r>
            <a:r>
              <a:rPr sz="6500" b="1" spc="-10" err="1">
                <a:latin typeface="DIN Next Rounded LT Pro Bold"/>
                <a:cs typeface="DIN Next Rounded LT Pro Bold"/>
              </a:rPr>
              <a:t>Situação</a:t>
            </a:r>
            <a:r>
              <a:rPr sz="6500" b="1" spc="-10">
                <a:latin typeface="DIN Next Rounded LT Pro Bold"/>
                <a:cs typeface="DIN Next Rounded LT Pro Bold"/>
              </a:rPr>
              <a:t> </a:t>
            </a:r>
            <a:r>
              <a:rPr sz="6500" b="1" spc="-1520">
                <a:latin typeface="DIN Next Rounded LT Pro Bold"/>
                <a:cs typeface="DIN Next Rounded LT Pro Bold"/>
              </a:rPr>
              <a:t> </a:t>
            </a:r>
            <a:r>
              <a:rPr sz="6500" b="1">
                <a:latin typeface="DIN Next Rounded LT Pro Bold"/>
                <a:cs typeface="DIN Next Rounded LT Pro Bold"/>
              </a:rPr>
              <a:t>e</a:t>
            </a:r>
            <a:r>
              <a:rPr sz="6500" b="1" spc="-5">
                <a:latin typeface="DIN Next Rounded LT Pro Bold"/>
                <a:cs typeface="DIN Next Rounded LT Pro Bold"/>
              </a:rPr>
              <a:t> </a:t>
            </a:r>
            <a:r>
              <a:rPr sz="6500" b="1" spc="-20" err="1">
                <a:latin typeface="DIN Next Rounded LT Pro Bold"/>
                <a:cs typeface="DIN Next Rounded LT Pro Bold"/>
              </a:rPr>
              <a:t>relevância</a:t>
            </a:r>
            <a:endParaRPr sz="6500">
              <a:latin typeface="DIN Next Rounded LT Pro Bold"/>
              <a:cs typeface="DIN Next Rounded LT Pro Bold"/>
            </a:endParaRPr>
          </a:p>
          <a:p>
            <a:pPr marL="2598420">
              <a:lnSpc>
                <a:spcPct val="100000"/>
              </a:lnSpc>
              <a:spcBef>
                <a:spcPts val="1340"/>
              </a:spcBef>
            </a:pPr>
            <a:endParaRPr sz="2150">
              <a:latin typeface="Roboto"/>
              <a:cs typeface="Robo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40754" y="5381149"/>
            <a:ext cx="782772" cy="8893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pt-BR" sz="2800" b="1">
                <a:latin typeface="Roboto"/>
                <a:cs typeface="Roboto"/>
              </a:rPr>
              <a:t>1</a:t>
            </a:r>
          </a:p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2800" b="1">
                <a:latin typeface="Roboto"/>
                <a:cs typeface="Roboto"/>
              </a:rPr>
              <a:t>4</a:t>
            </a:r>
            <a:r>
              <a:rPr sz="2800" b="1" spc="10">
                <a:latin typeface="Roboto"/>
                <a:cs typeface="Roboto"/>
              </a:rPr>
              <a:t>%</a:t>
            </a:r>
            <a:endParaRPr lang="pt-BR" sz="2800" b="1">
              <a:latin typeface="Roboto"/>
              <a:cs typeface="Robo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38830" y="7700260"/>
            <a:ext cx="122682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spc="5">
                <a:latin typeface="Roboto"/>
                <a:cs typeface="Roboto"/>
              </a:rPr>
              <a:t>ES</a:t>
            </a:r>
            <a:r>
              <a:rPr sz="2150" b="1" spc="-120">
                <a:latin typeface="Roboto"/>
                <a:cs typeface="Roboto"/>
              </a:rPr>
              <a:t>T</a:t>
            </a:r>
            <a:r>
              <a:rPr sz="2150" b="1" spc="10">
                <a:latin typeface="Roboto"/>
                <a:cs typeface="Roboto"/>
              </a:rPr>
              <a:t>ADOS</a:t>
            </a:r>
            <a:endParaRPr sz="2150">
              <a:latin typeface="Roboto"/>
              <a:cs typeface="Roboto"/>
            </a:endParaRPr>
          </a:p>
        </p:txBody>
      </p:sp>
      <p:pic>
        <p:nvPicPr>
          <p:cNvPr id="32" name="Picture 1">
            <a:extLst>
              <a:ext uri="{FF2B5EF4-FFF2-40B4-BE49-F238E27FC236}">
                <a16:creationId xmlns:a16="http://schemas.microsoft.com/office/drawing/2014/main" id="{50A421E6-3B89-41DB-BE8F-B61E06603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5" y="10585342"/>
            <a:ext cx="3581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665D81D-D410-4BEF-AF03-E371426E0B03}"/>
              </a:ext>
            </a:extLst>
          </p:cNvPr>
          <p:cNvSpPr txBox="1"/>
          <p:nvPr/>
        </p:nvSpPr>
        <p:spPr>
          <a:xfrm>
            <a:off x="14025280" y="10890650"/>
            <a:ext cx="597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Data de atualização: 05 de novembro de 2021. </a:t>
            </a:r>
          </a:p>
        </p:txBody>
      </p:sp>
      <p:sp>
        <p:nvSpPr>
          <p:cNvPr id="45" name="object 57">
            <a:extLst>
              <a:ext uri="{FF2B5EF4-FFF2-40B4-BE49-F238E27FC236}">
                <a16:creationId xmlns:a16="http://schemas.microsoft.com/office/drawing/2014/main" id="{C165AD62-8CFE-412F-972D-60B9BFA29D77}"/>
              </a:ext>
            </a:extLst>
          </p:cNvPr>
          <p:cNvSpPr txBox="1"/>
          <p:nvPr/>
        </p:nvSpPr>
        <p:spPr>
          <a:xfrm>
            <a:off x="2605993" y="664931"/>
            <a:ext cx="42297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600" b="1" spc="-15" dirty="0">
                <a:latin typeface="DIN Next Rounded LT Pro Bold"/>
                <a:cs typeface="DIN Next Rounded LT Pro Bold"/>
              </a:rPr>
              <a:t>O FUTURO DO SANEAMENTO</a:t>
            </a:r>
            <a:endParaRPr sz="3600" dirty="0">
              <a:latin typeface="DIN Next Rounded LT Pro Bold"/>
              <a:cs typeface="DIN Next Rounded LT Pro Bold"/>
            </a:endParaRPr>
          </a:p>
        </p:txBody>
      </p: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F85AC8C6-AA06-46A5-A75B-2BC3B5CB514D}"/>
              </a:ext>
            </a:extLst>
          </p:cNvPr>
          <p:cNvGrpSpPr>
            <a:grpSpLocks noChangeAspect="1"/>
          </p:cNvGrpSpPr>
          <p:nvPr/>
        </p:nvGrpSpPr>
        <p:grpSpPr>
          <a:xfrm>
            <a:off x="945008" y="456897"/>
            <a:ext cx="1422991" cy="1420730"/>
            <a:chOff x="1199369" y="486077"/>
            <a:chExt cx="1765038" cy="1762234"/>
          </a:xfrm>
        </p:grpSpPr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25202DB2-46AE-47AF-B24D-C72701712D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99369" y="486077"/>
              <a:ext cx="1765038" cy="1762234"/>
              <a:chOff x="2951169" y="4215834"/>
              <a:chExt cx="1720401" cy="1717668"/>
            </a:xfrm>
          </p:grpSpPr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8992BD77-56C0-4EBA-8F4D-36BE8A998F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169" y="4215834"/>
                <a:ext cx="1720401" cy="1693064"/>
              </a:xfrm>
              <a:prstGeom prst="rect">
                <a:avLst/>
              </a:prstGeom>
              <a:solidFill>
                <a:srgbClr val="4F34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1" name="Elipse 50">
                <a:extLst>
                  <a:ext uri="{FF2B5EF4-FFF2-40B4-BE49-F238E27FC236}">
                    <a16:creationId xmlns:a16="http://schemas.microsoft.com/office/drawing/2014/main" id="{BD2DCC9D-3368-4A8B-809B-3047091569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2682" y="4216129"/>
                <a:ext cx="1717373" cy="17173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49" name="Gráfico 48" descr="Martelo com preenchimento sólido">
              <a:extLst>
                <a:ext uri="{FF2B5EF4-FFF2-40B4-BE49-F238E27FC236}">
                  <a16:creationId xmlns:a16="http://schemas.microsoft.com/office/drawing/2014/main" id="{4CA8B45F-D5C8-4CB6-A6EB-875125120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34774" y="652097"/>
              <a:ext cx="1294224" cy="12942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m 48">
            <a:extLst>
              <a:ext uri="{FF2B5EF4-FFF2-40B4-BE49-F238E27FC236}">
                <a16:creationId xmlns:a16="http://schemas.microsoft.com/office/drawing/2014/main" id="{BD1CFB48-1199-4E82-B3F8-9FBB2E542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83" t="11815" r="41215" b="12961"/>
          <a:stretch/>
        </p:blipFill>
        <p:spPr>
          <a:xfrm>
            <a:off x="1284641" y="5341896"/>
            <a:ext cx="5328432" cy="5192300"/>
          </a:xfrm>
          <a:prstGeom prst="rect">
            <a:avLst/>
          </a:prstGeom>
        </p:spPr>
      </p:pic>
      <p:grpSp>
        <p:nvGrpSpPr>
          <p:cNvPr id="46" name="Agrupar 45">
            <a:extLst>
              <a:ext uri="{FF2B5EF4-FFF2-40B4-BE49-F238E27FC236}">
                <a16:creationId xmlns:a16="http://schemas.microsoft.com/office/drawing/2014/main" id="{8BCC0EF7-F823-4F48-92C9-9A0A3D5A965D}"/>
              </a:ext>
            </a:extLst>
          </p:cNvPr>
          <p:cNvGrpSpPr/>
          <p:nvPr/>
        </p:nvGrpSpPr>
        <p:grpSpPr>
          <a:xfrm>
            <a:off x="9130865" y="2709364"/>
            <a:ext cx="10475833" cy="7836896"/>
            <a:chOff x="9130865" y="2709364"/>
            <a:chExt cx="10475833" cy="7836896"/>
          </a:xfrm>
        </p:grpSpPr>
        <p:pic>
          <p:nvPicPr>
            <p:cNvPr id="47" name="Imagem 46">
              <a:extLst>
                <a:ext uri="{FF2B5EF4-FFF2-40B4-BE49-F238E27FC236}">
                  <a16:creationId xmlns:a16="http://schemas.microsoft.com/office/drawing/2014/main" id="{0036F4D6-F253-425B-BB53-051E4532F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683" t="15925" r="33217" b="8064"/>
            <a:stretch/>
          </p:blipFill>
          <p:spPr>
            <a:xfrm>
              <a:off x="9685694" y="2709364"/>
              <a:ext cx="9921004" cy="7836896"/>
            </a:xfrm>
            <a:prstGeom prst="rect">
              <a:avLst/>
            </a:prstGeom>
          </p:spPr>
        </p:pic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04F25487-E669-4AF8-A747-260334DF9E45}"/>
                </a:ext>
              </a:extLst>
            </p:cNvPr>
            <p:cNvSpPr/>
            <p:nvPr/>
          </p:nvSpPr>
          <p:spPr>
            <a:xfrm>
              <a:off x="9130865" y="10272575"/>
              <a:ext cx="2978585" cy="273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object 9"/>
          <p:cNvSpPr/>
          <p:nvPr/>
        </p:nvSpPr>
        <p:spPr>
          <a:xfrm>
            <a:off x="7310772" y="7837154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485775" h="485775">
                <a:moveTo>
                  <a:pt x="485189" y="0"/>
                </a:moveTo>
                <a:lnTo>
                  <a:pt x="0" y="0"/>
                </a:lnTo>
                <a:lnTo>
                  <a:pt x="0" y="485199"/>
                </a:lnTo>
                <a:lnTo>
                  <a:pt x="485189" y="485199"/>
                </a:lnTo>
                <a:lnTo>
                  <a:pt x="485189" y="0"/>
                </a:lnTo>
                <a:close/>
              </a:path>
            </a:pathLst>
          </a:custGeom>
          <a:solidFill>
            <a:srgbClr val="4F3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31671" y="7938046"/>
            <a:ext cx="89471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>
                <a:latin typeface="Roboto"/>
                <a:cs typeface="Roboto"/>
              </a:rPr>
              <a:t>P</a:t>
            </a:r>
            <a:r>
              <a:rPr sz="1600" spc="10">
                <a:latin typeface="Roboto"/>
                <a:cs typeface="Roboto"/>
              </a:rPr>
              <a:t>endente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10772" y="8701504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485775" h="485775">
                <a:moveTo>
                  <a:pt x="485189" y="0"/>
                </a:moveTo>
                <a:lnTo>
                  <a:pt x="0" y="0"/>
                </a:lnTo>
                <a:lnTo>
                  <a:pt x="0" y="485199"/>
                </a:lnTo>
                <a:lnTo>
                  <a:pt x="485189" y="485199"/>
                </a:lnTo>
                <a:lnTo>
                  <a:pt x="485189" y="0"/>
                </a:lnTo>
                <a:close/>
              </a:path>
            </a:pathLst>
          </a:custGeom>
          <a:solidFill>
            <a:srgbClr val="2A8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31671" y="8699196"/>
            <a:ext cx="2430780" cy="48005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420"/>
              </a:spcBef>
            </a:pPr>
            <a:r>
              <a:rPr sz="1600" spc="15">
                <a:latin typeface="Roboto"/>
                <a:cs typeface="Roboto"/>
              </a:rPr>
              <a:t>Em</a:t>
            </a:r>
            <a:r>
              <a:rPr sz="1600" spc="-15">
                <a:latin typeface="Roboto"/>
                <a:cs typeface="Roboto"/>
              </a:rPr>
              <a:t> </a:t>
            </a:r>
            <a:r>
              <a:rPr sz="1600" spc="5">
                <a:latin typeface="Roboto"/>
                <a:cs typeface="Roboto"/>
              </a:rPr>
              <a:t>trâmite</a:t>
            </a:r>
            <a:r>
              <a:rPr sz="1600" spc="-10">
                <a:latin typeface="Roboto"/>
                <a:cs typeface="Roboto"/>
              </a:rPr>
              <a:t> </a:t>
            </a:r>
            <a:r>
              <a:rPr sz="1600" spc="10">
                <a:latin typeface="Roboto"/>
                <a:cs typeface="Roboto"/>
              </a:rPr>
              <a:t>na</a:t>
            </a:r>
            <a:r>
              <a:rPr sz="1600" spc="-10">
                <a:latin typeface="Roboto"/>
                <a:cs typeface="Roboto"/>
              </a:rPr>
              <a:t> </a:t>
            </a:r>
            <a:r>
              <a:rPr sz="1600" spc="5">
                <a:latin typeface="Roboto"/>
                <a:cs typeface="Roboto"/>
              </a:rPr>
              <a:t>Assembleia </a:t>
            </a:r>
            <a:r>
              <a:rPr sz="1600" spc="-380">
                <a:latin typeface="Roboto"/>
                <a:cs typeface="Roboto"/>
              </a:rPr>
              <a:t> </a:t>
            </a:r>
            <a:r>
              <a:rPr sz="1600" spc="5">
                <a:latin typeface="Roboto"/>
                <a:cs typeface="Roboto"/>
              </a:rPr>
              <a:t>Legislativa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10772" y="9555520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485775" h="485775">
                <a:moveTo>
                  <a:pt x="485189" y="0"/>
                </a:moveTo>
                <a:lnTo>
                  <a:pt x="0" y="0"/>
                </a:lnTo>
                <a:lnTo>
                  <a:pt x="0" y="485199"/>
                </a:lnTo>
                <a:lnTo>
                  <a:pt x="485189" y="485199"/>
                </a:lnTo>
                <a:lnTo>
                  <a:pt x="485189" y="0"/>
                </a:lnTo>
                <a:close/>
              </a:path>
            </a:pathLst>
          </a:custGeom>
          <a:solidFill>
            <a:srgbClr val="94C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31985" y="9656423"/>
            <a:ext cx="119888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5">
                <a:latin typeface="Roboto"/>
                <a:cs typeface="Roboto"/>
              </a:rPr>
              <a:t>Lei</a:t>
            </a:r>
            <a:r>
              <a:rPr sz="1600" spc="-55">
                <a:latin typeface="Roboto"/>
                <a:cs typeface="Roboto"/>
              </a:rPr>
              <a:t> </a:t>
            </a:r>
            <a:r>
              <a:rPr sz="1600" spc="5">
                <a:latin typeface="Roboto"/>
                <a:cs typeface="Roboto"/>
              </a:rPr>
              <a:t>aprovada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965843" y="7878378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485775" h="485775">
                <a:moveTo>
                  <a:pt x="485189" y="0"/>
                </a:moveTo>
                <a:lnTo>
                  <a:pt x="0" y="0"/>
                </a:lnTo>
                <a:lnTo>
                  <a:pt x="0" y="485199"/>
                </a:lnTo>
                <a:lnTo>
                  <a:pt x="485189" y="485199"/>
                </a:lnTo>
                <a:lnTo>
                  <a:pt x="485189" y="0"/>
                </a:lnTo>
                <a:close/>
              </a:path>
            </a:pathLst>
          </a:custGeom>
          <a:solidFill>
            <a:srgbClr val="345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587371" y="7772855"/>
            <a:ext cx="2402205" cy="6864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420"/>
              </a:spcBef>
            </a:pPr>
            <a:r>
              <a:rPr sz="1600" spc="10">
                <a:latin typeface="Roboto"/>
                <a:cs typeface="Roboto"/>
              </a:rPr>
              <a:t>Contemplado </a:t>
            </a:r>
            <a:r>
              <a:rPr sz="1600" spc="5">
                <a:latin typeface="Roboto"/>
                <a:cs typeface="Roboto"/>
              </a:rPr>
              <a:t>por </a:t>
            </a:r>
            <a:r>
              <a:rPr sz="1600" spc="10">
                <a:latin typeface="Roboto"/>
                <a:cs typeface="Roboto"/>
              </a:rPr>
              <a:t>mode- </a:t>
            </a:r>
            <a:r>
              <a:rPr sz="1600" spc="15">
                <a:latin typeface="Roboto"/>
                <a:cs typeface="Roboto"/>
              </a:rPr>
              <a:t> </a:t>
            </a:r>
            <a:r>
              <a:rPr sz="1600" spc="10">
                <a:latin typeface="Roboto"/>
                <a:cs typeface="Roboto"/>
              </a:rPr>
              <a:t>lagem</a:t>
            </a:r>
            <a:r>
              <a:rPr sz="1600" spc="-15">
                <a:latin typeface="Roboto"/>
                <a:cs typeface="Roboto"/>
              </a:rPr>
              <a:t> </a:t>
            </a:r>
            <a:r>
              <a:rPr sz="1600" spc="10">
                <a:latin typeface="Roboto"/>
                <a:cs typeface="Roboto"/>
              </a:rPr>
              <a:t>anterior</a:t>
            </a:r>
            <a:r>
              <a:rPr sz="1600" spc="-10">
                <a:latin typeface="Roboto"/>
                <a:cs typeface="Roboto"/>
              </a:rPr>
              <a:t> </a:t>
            </a:r>
            <a:r>
              <a:rPr sz="1600" spc="10">
                <a:latin typeface="Roboto"/>
                <a:cs typeface="Roboto"/>
              </a:rPr>
              <a:t>ao</a:t>
            </a:r>
            <a:r>
              <a:rPr sz="1600" spc="-10">
                <a:latin typeface="Roboto"/>
                <a:cs typeface="Roboto"/>
              </a:rPr>
              <a:t> </a:t>
            </a:r>
            <a:r>
              <a:rPr sz="1600" spc="5">
                <a:latin typeface="Roboto"/>
                <a:cs typeface="Roboto"/>
              </a:rPr>
              <a:t>Decreto </a:t>
            </a:r>
            <a:r>
              <a:rPr sz="1600" spc="-380">
                <a:latin typeface="Roboto"/>
                <a:cs typeface="Roboto"/>
              </a:rPr>
              <a:t> </a:t>
            </a:r>
            <a:r>
              <a:rPr sz="1600" spc="10">
                <a:latin typeface="Roboto"/>
                <a:cs typeface="Roboto"/>
              </a:rPr>
              <a:t>10.588/2020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65650" y="5045075"/>
            <a:ext cx="1504603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t-BR" sz="2800" b="1" spc="10">
                <a:latin typeface="Roboto"/>
                <a:cs typeface="Roboto"/>
              </a:rPr>
              <a:t>10</a:t>
            </a:r>
            <a:r>
              <a:rPr sz="2800" b="1" spc="10">
                <a:latin typeface="Roboto"/>
                <a:cs typeface="Roboto"/>
              </a:rPr>
              <a:t>%</a:t>
            </a:r>
            <a:endParaRPr sz="2800" b="1">
              <a:latin typeface="Roboto"/>
              <a:cs typeface="Roboto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554774" y="6575715"/>
            <a:ext cx="632460" cy="325120"/>
          </a:xfrm>
          <a:custGeom>
            <a:avLst/>
            <a:gdLst/>
            <a:ahLst/>
            <a:cxnLst/>
            <a:rect l="l" t="t" r="r" b="b"/>
            <a:pathLst>
              <a:path w="632459" h="325120">
                <a:moveTo>
                  <a:pt x="631844" y="0"/>
                </a:moveTo>
                <a:lnTo>
                  <a:pt x="0" y="0"/>
                </a:lnTo>
                <a:lnTo>
                  <a:pt x="0" y="325110"/>
                </a:lnTo>
                <a:lnTo>
                  <a:pt x="631844" y="325110"/>
                </a:lnTo>
                <a:lnTo>
                  <a:pt x="6318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525480" y="6659439"/>
            <a:ext cx="946901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t-BR" sz="2800" b="1" spc="10">
                <a:latin typeface="Roboto"/>
                <a:cs typeface="Roboto"/>
              </a:rPr>
              <a:t>24</a:t>
            </a:r>
            <a:r>
              <a:rPr sz="2800" b="1" spc="10">
                <a:latin typeface="Roboto"/>
                <a:cs typeface="Roboto"/>
              </a:rPr>
              <a:t>%</a:t>
            </a:r>
            <a:endParaRPr sz="2800" b="1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83412" y="5069840"/>
            <a:ext cx="1788466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643890" algn="l"/>
              </a:tabLst>
            </a:pPr>
            <a:r>
              <a:rPr lang="pt-BR" sz="2800" b="1" spc="10">
                <a:latin typeface="Roboto"/>
                <a:cs typeface="Roboto"/>
              </a:rPr>
              <a:t>1</a:t>
            </a:r>
            <a:r>
              <a:rPr sz="2800" b="1" spc="10">
                <a:latin typeface="Roboto"/>
                <a:cs typeface="Roboto"/>
              </a:rPr>
              <a:t>%</a:t>
            </a:r>
            <a:r>
              <a:rPr sz="2800" b="1">
                <a:latin typeface="Roboto"/>
                <a:cs typeface="Roboto"/>
              </a:rPr>
              <a:t>	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2408A382-4750-410A-90A6-DB5D535F4AD8}"/>
              </a:ext>
            </a:extLst>
          </p:cNvPr>
          <p:cNvSpPr/>
          <p:nvPr/>
        </p:nvSpPr>
        <p:spPr>
          <a:xfrm>
            <a:off x="2777478" y="6769962"/>
            <a:ext cx="2342757" cy="23361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object 31">
            <a:extLst>
              <a:ext uri="{FF2B5EF4-FFF2-40B4-BE49-F238E27FC236}">
                <a16:creationId xmlns:a16="http://schemas.microsoft.com/office/drawing/2014/main" id="{FD0F5C65-24FC-4EE3-91C5-9AB25411DF6B}"/>
              </a:ext>
            </a:extLst>
          </p:cNvPr>
          <p:cNvSpPr txBox="1"/>
          <p:nvPr/>
        </p:nvSpPr>
        <p:spPr>
          <a:xfrm>
            <a:off x="3090142" y="7772855"/>
            <a:ext cx="1781405" cy="34560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t-BR" sz="2150" b="1" spc="5">
                <a:latin typeface="Roboto"/>
                <a:cs typeface="Roboto"/>
              </a:rPr>
              <a:t>POPULAÇÃO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52" name="object 39">
            <a:extLst>
              <a:ext uri="{FF2B5EF4-FFF2-40B4-BE49-F238E27FC236}">
                <a16:creationId xmlns:a16="http://schemas.microsoft.com/office/drawing/2014/main" id="{F7A4B55D-D0DE-473A-A9D1-F31F53A27C97}"/>
              </a:ext>
            </a:extLst>
          </p:cNvPr>
          <p:cNvSpPr txBox="1"/>
          <p:nvPr/>
        </p:nvSpPr>
        <p:spPr>
          <a:xfrm>
            <a:off x="1095147" y="9303891"/>
            <a:ext cx="946901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t-BR" sz="2800" b="1" spc="10">
                <a:latin typeface="Roboto"/>
                <a:cs typeface="Roboto"/>
              </a:rPr>
              <a:t>60</a:t>
            </a:r>
            <a:r>
              <a:rPr sz="2800" b="1" spc="10">
                <a:latin typeface="Roboto"/>
                <a:cs typeface="Roboto"/>
              </a:rPr>
              <a:t>%</a:t>
            </a:r>
            <a:endParaRPr sz="2800" b="1">
              <a:latin typeface="Roboto"/>
              <a:cs typeface="Roboto"/>
            </a:endParaRPr>
          </a:p>
        </p:txBody>
      </p:sp>
      <p:sp>
        <p:nvSpPr>
          <p:cNvPr id="53" name="object 43">
            <a:extLst>
              <a:ext uri="{FF2B5EF4-FFF2-40B4-BE49-F238E27FC236}">
                <a16:creationId xmlns:a16="http://schemas.microsoft.com/office/drawing/2014/main" id="{B867A1AF-1B1E-4C8A-93CC-FF2D9E2547D6}"/>
              </a:ext>
            </a:extLst>
          </p:cNvPr>
          <p:cNvSpPr txBox="1"/>
          <p:nvPr/>
        </p:nvSpPr>
        <p:spPr>
          <a:xfrm>
            <a:off x="3300955" y="4968875"/>
            <a:ext cx="1788466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643890" algn="l"/>
              </a:tabLst>
            </a:pPr>
            <a:r>
              <a:rPr lang="pt-BR" sz="2800" b="1" spc="10">
                <a:latin typeface="Roboto"/>
                <a:cs typeface="Roboto"/>
              </a:rPr>
              <a:t>5</a:t>
            </a:r>
            <a:r>
              <a:rPr sz="2800" b="1" spc="10">
                <a:latin typeface="Roboto"/>
                <a:cs typeface="Roboto"/>
              </a:rPr>
              <a:t>%</a:t>
            </a:r>
            <a:r>
              <a:rPr sz="2800" b="1">
                <a:latin typeface="Roboto"/>
                <a:cs typeface="Roboto"/>
              </a:rPr>
              <a:t>	</a:t>
            </a:r>
          </a:p>
        </p:txBody>
      </p:sp>
      <p:sp>
        <p:nvSpPr>
          <p:cNvPr id="59" name="object 19">
            <a:extLst>
              <a:ext uri="{FF2B5EF4-FFF2-40B4-BE49-F238E27FC236}">
                <a16:creationId xmlns:a16="http://schemas.microsoft.com/office/drawing/2014/main" id="{C2F0A1D2-F645-4AA4-91A6-41D54B4C9E0B}"/>
              </a:ext>
            </a:extLst>
          </p:cNvPr>
          <p:cNvSpPr txBox="1"/>
          <p:nvPr/>
        </p:nvSpPr>
        <p:spPr>
          <a:xfrm>
            <a:off x="11587371" y="8855075"/>
            <a:ext cx="127000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15">
                <a:latin typeface="Roboto"/>
                <a:cs typeface="Roboto"/>
              </a:rPr>
              <a:t>Não</a:t>
            </a:r>
            <a:r>
              <a:rPr sz="1600" spc="-35">
                <a:latin typeface="Roboto"/>
                <a:cs typeface="Roboto"/>
              </a:rPr>
              <a:t> </a:t>
            </a:r>
            <a:r>
              <a:rPr sz="1600" spc="10">
                <a:latin typeface="Roboto"/>
                <a:cs typeface="Roboto"/>
              </a:rPr>
              <a:t>se</a:t>
            </a:r>
            <a:r>
              <a:rPr sz="1600" spc="-30">
                <a:latin typeface="Roboto"/>
                <a:cs typeface="Roboto"/>
              </a:rPr>
              <a:t> </a:t>
            </a:r>
            <a:r>
              <a:rPr sz="1600" spc="10">
                <a:latin typeface="Roboto"/>
                <a:cs typeface="Roboto"/>
              </a:rPr>
              <a:t>aplica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60" name="object 29">
            <a:extLst>
              <a:ext uri="{FF2B5EF4-FFF2-40B4-BE49-F238E27FC236}">
                <a16:creationId xmlns:a16="http://schemas.microsoft.com/office/drawing/2014/main" id="{6C64D6C3-DDBD-45C6-8622-90A624495EFA}"/>
              </a:ext>
            </a:extLst>
          </p:cNvPr>
          <p:cNvSpPr txBox="1"/>
          <p:nvPr/>
        </p:nvSpPr>
        <p:spPr>
          <a:xfrm>
            <a:off x="1072512" y="2670422"/>
            <a:ext cx="9069705" cy="234061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1400"/>
              </a:spcBef>
            </a:pPr>
            <a:r>
              <a:rPr sz="6500" b="1" spc="-15" dirty="0" err="1">
                <a:latin typeface="DIN Next Rounded LT Pro Bold"/>
                <a:cs typeface="DIN Next Rounded LT Pro Bold"/>
              </a:rPr>
              <a:t>Regionalização</a:t>
            </a:r>
            <a:r>
              <a:rPr sz="6500" b="1" spc="-15" dirty="0">
                <a:latin typeface="DIN Next Rounded LT Pro Bold"/>
                <a:cs typeface="DIN Next Rounded LT Pro Bold"/>
              </a:rPr>
              <a:t>:</a:t>
            </a:r>
            <a:r>
              <a:rPr sz="6500" b="1" spc="-45" dirty="0">
                <a:latin typeface="DIN Next Rounded LT Pro Bold"/>
                <a:cs typeface="DIN Next Rounded LT Pro Bold"/>
              </a:rPr>
              <a:t> </a:t>
            </a:r>
            <a:r>
              <a:rPr sz="6500" b="1" spc="-10" dirty="0" err="1">
                <a:latin typeface="DIN Next Rounded LT Pro Bold"/>
                <a:cs typeface="DIN Next Rounded LT Pro Bold"/>
              </a:rPr>
              <a:t>Situação</a:t>
            </a:r>
            <a:r>
              <a:rPr sz="6500" b="1" spc="-10" dirty="0">
                <a:latin typeface="DIN Next Rounded LT Pro Bold"/>
                <a:cs typeface="DIN Next Rounded LT Pro Bold"/>
              </a:rPr>
              <a:t> </a:t>
            </a:r>
            <a:r>
              <a:rPr sz="6500" b="1" spc="-1520" dirty="0">
                <a:latin typeface="DIN Next Rounded LT Pro Bold"/>
                <a:cs typeface="DIN Next Rounded LT Pro Bold"/>
              </a:rPr>
              <a:t> </a:t>
            </a:r>
            <a:r>
              <a:rPr sz="6500" b="1" dirty="0">
                <a:latin typeface="DIN Next Rounded LT Pro Bold"/>
                <a:cs typeface="DIN Next Rounded LT Pro Bold"/>
              </a:rPr>
              <a:t>e</a:t>
            </a:r>
            <a:r>
              <a:rPr sz="6500" b="1" spc="-5" dirty="0">
                <a:latin typeface="DIN Next Rounded LT Pro Bold"/>
                <a:cs typeface="DIN Next Rounded LT Pro Bold"/>
              </a:rPr>
              <a:t> </a:t>
            </a:r>
            <a:r>
              <a:rPr sz="6500" b="1" spc="-20" dirty="0" err="1">
                <a:latin typeface="DIN Next Rounded LT Pro Bold"/>
                <a:cs typeface="DIN Next Rounded LT Pro Bold"/>
              </a:rPr>
              <a:t>relevância</a:t>
            </a:r>
            <a:endParaRPr sz="6500" dirty="0">
              <a:latin typeface="DIN Next Rounded LT Pro Bold"/>
              <a:cs typeface="DIN Next Rounded LT Pro Bold"/>
            </a:endParaRPr>
          </a:p>
          <a:p>
            <a:pPr marL="2598420">
              <a:lnSpc>
                <a:spcPct val="100000"/>
              </a:lnSpc>
              <a:spcBef>
                <a:spcPts val="1340"/>
              </a:spcBef>
            </a:pPr>
            <a:endParaRPr sz="2150" dirty="0">
              <a:latin typeface="Roboto"/>
              <a:cs typeface="Roboto"/>
            </a:endParaRPr>
          </a:p>
        </p:txBody>
      </p:sp>
      <p:pic>
        <p:nvPicPr>
          <p:cNvPr id="29" name="Picture 1">
            <a:extLst>
              <a:ext uri="{FF2B5EF4-FFF2-40B4-BE49-F238E27FC236}">
                <a16:creationId xmlns:a16="http://schemas.microsoft.com/office/drawing/2014/main" id="{71A88680-CF51-464B-A6A8-7F325457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5" y="10585342"/>
            <a:ext cx="3581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7F05655E-6DBF-47E0-A9E9-4975CF98A7DA}"/>
              </a:ext>
            </a:extLst>
          </p:cNvPr>
          <p:cNvSpPr txBox="1"/>
          <p:nvPr/>
        </p:nvSpPr>
        <p:spPr>
          <a:xfrm>
            <a:off x="14025280" y="10890650"/>
            <a:ext cx="597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Data de atualização: 05 de novembro de 2021. </a:t>
            </a:r>
          </a:p>
        </p:txBody>
      </p:sp>
      <p:sp>
        <p:nvSpPr>
          <p:cNvPr id="31" name="object 57">
            <a:extLst>
              <a:ext uri="{FF2B5EF4-FFF2-40B4-BE49-F238E27FC236}">
                <a16:creationId xmlns:a16="http://schemas.microsoft.com/office/drawing/2014/main" id="{3ECE48C1-E187-4584-B24E-015E4DDCCC26}"/>
              </a:ext>
            </a:extLst>
          </p:cNvPr>
          <p:cNvSpPr txBox="1"/>
          <p:nvPr/>
        </p:nvSpPr>
        <p:spPr>
          <a:xfrm>
            <a:off x="2605993" y="664931"/>
            <a:ext cx="42297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600" b="1" spc="-15" dirty="0">
                <a:latin typeface="DIN Next Rounded LT Pro Bold"/>
                <a:cs typeface="DIN Next Rounded LT Pro Bold"/>
              </a:rPr>
              <a:t>O FUTURO DO SANEAMENTO</a:t>
            </a:r>
            <a:endParaRPr sz="3600" dirty="0">
              <a:latin typeface="DIN Next Rounded LT Pro Bold"/>
              <a:cs typeface="DIN Next Rounded LT Pro Bold"/>
            </a:endParaRP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9363FEDF-69E2-41AB-A93F-04616A57189A}"/>
              </a:ext>
            </a:extLst>
          </p:cNvPr>
          <p:cNvGrpSpPr>
            <a:grpSpLocks noChangeAspect="1"/>
          </p:cNvGrpSpPr>
          <p:nvPr/>
        </p:nvGrpSpPr>
        <p:grpSpPr>
          <a:xfrm>
            <a:off x="945008" y="456897"/>
            <a:ext cx="1422991" cy="1420730"/>
            <a:chOff x="1199369" y="486077"/>
            <a:chExt cx="1765038" cy="1762234"/>
          </a:xfrm>
        </p:grpSpPr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AB4EC219-3B81-48F2-9647-DA3C21A60A2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99369" y="486077"/>
              <a:ext cx="1765038" cy="1762234"/>
              <a:chOff x="2951169" y="4215834"/>
              <a:chExt cx="1720401" cy="1717668"/>
            </a:xfrm>
          </p:grpSpPr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7FEC647-23E5-4200-A001-FE6E706C4C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1169" y="4215834"/>
                <a:ext cx="1720401" cy="1693064"/>
              </a:xfrm>
              <a:prstGeom prst="rect">
                <a:avLst/>
              </a:prstGeom>
              <a:solidFill>
                <a:srgbClr val="4F34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3BAFAC93-763B-412B-B817-60EAEF8859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52682" y="4216129"/>
                <a:ext cx="1717373" cy="17173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34" name="Gráfico 33" descr="Martelo com preenchimento sólido">
              <a:extLst>
                <a:ext uri="{FF2B5EF4-FFF2-40B4-BE49-F238E27FC236}">
                  <a16:creationId xmlns:a16="http://schemas.microsoft.com/office/drawing/2014/main" id="{B7976A1F-5D80-452E-8658-9183B08A8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34774" y="652097"/>
              <a:ext cx="1294224" cy="12942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235387" y="3284578"/>
            <a:ext cx="1022731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75"/>
              </a:lnSpc>
              <a:spcBef>
                <a:spcPts val="100"/>
              </a:spcBef>
            </a:pPr>
            <a:r>
              <a:rPr lang="pt-BR" sz="3250" b="1" spc="-10">
                <a:latin typeface="DIN Next Rounded LT Pro Bold"/>
                <a:cs typeface="DIN Next Rounded LT Pro Bold"/>
              </a:rPr>
              <a:t>Resultados dos principais leilões realizados após a aprovação do novo marco</a:t>
            </a:r>
            <a:endParaRPr sz="3250">
              <a:latin typeface="DIN Next Rounded LT Pro Bold"/>
              <a:cs typeface="DIN Next Rounded LT Pro Bold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E6401D9-E4FD-47AC-A6A4-4ED0D32C3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887959"/>
              </p:ext>
            </p:extLst>
          </p:nvPr>
        </p:nvGraphicFramePr>
        <p:xfrm>
          <a:off x="1198016" y="4328357"/>
          <a:ext cx="16249269" cy="4497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2526">
                  <a:extLst>
                    <a:ext uri="{9D8B030D-6E8A-4147-A177-3AD203B41FA5}">
                      <a16:colId xmlns:a16="http://schemas.microsoft.com/office/drawing/2014/main" val="2569293990"/>
                    </a:ext>
                  </a:extLst>
                </a:gridCol>
                <a:gridCol w="1971985">
                  <a:extLst>
                    <a:ext uri="{9D8B030D-6E8A-4147-A177-3AD203B41FA5}">
                      <a16:colId xmlns:a16="http://schemas.microsoft.com/office/drawing/2014/main" val="972409339"/>
                    </a:ext>
                  </a:extLst>
                </a:gridCol>
                <a:gridCol w="2300648">
                  <a:extLst>
                    <a:ext uri="{9D8B030D-6E8A-4147-A177-3AD203B41FA5}">
                      <a16:colId xmlns:a16="http://schemas.microsoft.com/office/drawing/2014/main" val="3328983377"/>
                    </a:ext>
                  </a:extLst>
                </a:gridCol>
                <a:gridCol w="1807652">
                  <a:extLst>
                    <a:ext uri="{9D8B030D-6E8A-4147-A177-3AD203B41FA5}">
                      <a16:colId xmlns:a16="http://schemas.microsoft.com/office/drawing/2014/main" val="82655193"/>
                    </a:ext>
                  </a:extLst>
                </a:gridCol>
                <a:gridCol w="1232490">
                  <a:extLst>
                    <a:ext uri="{9D8B030D-6E8A-4147-A177-3AD203B41FA5}">
                      <a16:colId xmlns:a16="http://schemas.microsoft.com/office/drawing/2014/main" val="3550538707"/>
                    </a:ext>
                  </a:extLst>
                </a:gridCol>
                <a:gridCol w="1807652">
                  <a:extLst>
                    <a:ext uri="{9D8B030D-6E8A-4147-A177-3AD203B41FA5}">
                      <a16:colId xmlns:a16="http://schemas.microsoft.com/office/drawing/2014/main" val="243591563"/>
                    </a:ext>
                  </a:extLst>
                </a:gridCol>
                <a:gridCol w="2136316">
                  <a:extLst>
                    <a:ext uri="{9D8B030D-6E8A-4147-A177-3AD203B41FA5}">
                      <a16:colId xmlns:a16="http://schemas.microsoft.com/office/drawing/2014/main" val="292062500"/>
                    </a:ext>
                  </a:extLst>
                </a:gridCol>
              </a:tblGrid>
              <a:tr h="14893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Leilão</a:t>
                      </a:r>
                      <a:endParaRPr lang="pt-BR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4F34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Data de Realização</a:t>
                      </a:r>
                      <a:endParaRPr lang="pt-BR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4F34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Investimentos </a:t>
                      </a:r>
                      <a:br>
                        <a:rPr lang="pt-BR" sz="24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pt-BR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(R$ bilhões)</a:t>
                      </a:r>
                      <a:endParaRPr lang="pt-BR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4F34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População beneficiada (milhões)</a:t>
                      </a:r>
                      <a:endParaRPr lang="pt-BR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4F34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Prazo </a:t>
                      </a:r>
                      <a:br>
                        <a:rPr lang="pt-BR" sz="24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pt-BR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(anos)</a:t>
                      </a:r>
                      <a:endParaRPr lang="pt-BR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4F34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Municípios</a:t>
                      </a:r>
                      <a:endParaRPr lang="pt-BR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4F34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Outorga </a:t>
                      </a:r>
                      <a:br>
                        <a:rPr lang="pt-BR" sz="24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pt-BR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(R$ bilhões)</a:t>
                      </a:r>
                      <a:endParaRPr lang="pt-BR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4F34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36398"/>
                  </a:ext>
                </a:extLst>
              </a:tr>
              <a:tr h="441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>
                          <a:effectLst/>
                        </a:rPr>
                        <a:t>Região Metropolitana de Maceió/AL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30/09/2020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2,6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1,5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35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13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2,0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extLst>
                  <a:ext uri="{0D108BD9-81ED-4DB2-BD59-A6C34878D82A}">
                    <a16:rowId xmlns:a16="http://schemas.microsoft.com/office/drawing/2014/main" val="258732284"/>
                  </a:ext>
                </a:extLst>
              </a:tr>
              <a:tr h="441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>
                          <a:effectLst/>
                        </a:rPr>
                        <a:t>Cariacica e Viana/ES*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20/10/2020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1,3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0,4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30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1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u="none" strike="noStrike">
                          <a:effectLst/>
                        </a:rPr>
                        <a:t>-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extLst>
                  <a:ext uri="{0D108BD9-81ED-4DB2-BD59-A6C34878D82A}">
                    <a16:rowId xmlns:a16="http://schemas.microsoft.com/office/drawing/2014/main" val="1303571438"/>
                  </a:ext>
                </a:extLst>
              </a:tr>
              <a:tr h="441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>
                          <a:effectLst/>
                        </a:rPr>
                        <a:t>Mato Grosso do Sul*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23/10/2020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3,8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1,7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30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68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u="none" strike="noStrike">
                          <a:effectLst/>
                        </a:rPr>
                        <a:t>-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extLst>
                  <a:ext uri="{0D108BD9-81ED-4DB2-BD59-A6C34878D82A}">
                    <a16:rowId xmlns:a16="http://schemas.microsoft.com/office/drawing/2014/main" val="2477727746"/>
                  </a:ext>
                </a:extLst>
              </a:tr>
              <a:tr h="441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>
                          <a:effectLst/>
                        </a:rPr>
                        <a:t>Rio de Janeiro (Blocos 1, 2 e 4)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30/04/2021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27,0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11,0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35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29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22,7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extLst>
                  <a:ext uri="{0D108BD9-81ED-4DB2-BD59-A6C34878D82A}">
                    <a16:rowId xmlns:a16="http://schemas.microsoft.com/office/drawing/2014/main" val="2640047350"/>
                  </a:ext>
                </a:extLst>
              </a:tr>
              <a:tr h="441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>
                          <a:effectLst/>
                        </a:rPr>
                        <a:t>Amapá 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02/09/2021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3,0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0,7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35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16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3200" u="none" strike="noStrike">
                          <a:effectLst/>
                        </a:rPr>
                        <a:t>0,9</a:t>
                      </a:r>
                      <a:endParaRPr lang="pt-B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extLst>
                  <a:ext uri="{0D108BD9-81ED-4DB2-BD59-A6C34878D82A}">
                    <a16:rowId xmlns:a16="http://schemas.microsoft.com/office/drawing/2014/main" val="289925733"/>
                  </a:ext>
                </a:extLst>
              </a:tr>
              <a:tr h="5478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u="none" strike="noStrike">
                          <a:effectLst/>
                        </a:rPr>
                        <a:t>Total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94C9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u="none" strike="noStrike">
                          <a:effectLst/>
                        </a:rPr>
                        <a:t> 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94C9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u="none" strike="noStrike">
                          <a:effectLst/>
                        </a:rPr>
                        <a:t>37,7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94C9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u="none" strike="noStrike">
                          <a:effectLst/>
                        </a:rPr>
                        <a:t>15,4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94C9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u="none" strike="noStrike">
                          <a:effectLst/>
                        </a:rPr>
                        <a:t> 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94C9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u="none" strike="noStrike">
                          <a:effectLst/>
                        </a:rPr>
                        <a:t>127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94C9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u="none" strike="noStrike">
                          <a:effectLst/>
                        </a:rPr>
                        <a:t>25,6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94C9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55679"/>
                  </a:ext>
                </a:extLst>
              </a:tr>
            </a:tbl>
          </a:graphicData>
        </a:graphic>
      </p:graphicFrame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3510A9CF-56E1-42A9-BAFD-ABDEFF4EEC5A}"/>
              </a:ext>
            </a:extLst>
          </p:cNvPr>
          <p:cNvSpPr txBox="1"/>
          <p:nvPr/>
        </p:nvSpPr>
        <p:spPr>
          <a:xfrm>
            <a:off x="1198016" y="9031327"/>
            <a:ext cx="14480624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Elaboração ABCON SINDCON com base nos dados do BNDES, B3 e Secretaria de Estado de Governo e Gestão Estratégica do Estado do Mato Grosso do Sul.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Leilão abrange somente os serviços de esgotamento sanitário.</a:t>
            </a:r>
            <a:endParaRPr lang="pt-BR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ject 75">
            <a:extLst>
              <a:ext uri="{FF2B5EF4-FFF2-40B4-BE49-F238E27FC236}">
                <a16:creationId xmlns:a16="http://schemas.microsoft.com/office/drawing/2014/main" id="{D7614934-7D05-423E-BCDF-6362C00E94C8}"/>
              </a:ext>
            </a:extLst>
          </p:cNvPr>
          <p:cNvSpPr txBox="1"/>
          <p:nvPr/>
        </p:nvSpPr>
        <p:spPr>
          <a:xfrm>
            <a:off x="3199442" y="1038542"/>
            <a:ext cx="6299200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50" b="1">
                <a:latin typeface="DIN Next Rounded LT Pro Bold"/>
                <a:cs typeface="DIN Next Rounded LT Pro Bold"/>
              </a:rPr>
              <a:t>O FUTURO DO SANEAMENTO</a:t>
            </a:r>
            <a:endParaRPr sz="3250">
              <a:latin typeface="DIN Next Rounded LT Pro Bold"/>
              <a:cs typeface="DIN Next Rounded LT Pro Bold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28922C0-B671-48EF-88DA-794DC0B76680}"/>
              </a:ext>
            </a:extLst>
          </p:cNvPr>
          <p:cNvGrpSpPr>
            <a:grpSpLocks noChangeAspect="1"/>
          </p:cNvGrpSpPr>
          <p:nvPr/>
        </p:nvGrpSpPr>
        <p:grpSpPr>
          <a:xfrm>
            <a:off x="1199369" y="486077"/>
            <a:ext cx="1765038" cy="1762234"/>
            <a:chOff x="2951169" y="4215834"/>
            <a:chExt cx="1720401" cy="1717668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728E0CBC-724D-49C9-B691-C9ACB316A2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1169" y="4215834"/>
              <a:ext cx="1720401" cy="1693064"/>
            </a:xfrm>
            <a:prstGeom prst="rect">
              <a:avLst/>
            </a:prstGeom>
            <a:solidFill>
              <a:srgbClr val="4F3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47021586-3165-42FF-8B34-282CB6C540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2682" y="4216129"/>
              <a:ext cx="1717373" cy="17173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Gráfico 5" descr="Martelo com preenchimento sólido">
            <a:extLst>
              <a:ext uri="{FF2B5EF4-FFF2-40B4-BE49-F238E27FC236}">
                <a16:creationId xmlns:a16="http://schemas.microsoft.com/office/drawing/2014/main" id="{3332E2BB-6B31-4464-A514-75A952E44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4774" y="652097"/>
            <a:ext cx="1294224" cy="1294224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7C2555D9-FC88-455D-817C-5703683C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5" y="10585342"/>
            <a:ext cx="3581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199442" y="3087220"/>
            <a:ext cx="1022731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75"/>
              </a:lnSpc>
              <a:spcBef>
                <a:spcPts val="100"/>
              </a:spcBef>
            </a:pPr>
            <a:r>
              <a:rPr lang="pt-BR" sz="3250" b="1" spc="-10" dirty="0">
                <a:latin typeface="DIN Next Rounded LT Pro Bold"/>
                <a:cs typeface="DIN Next Rounded LT Pro Bold"/>
              </a:rPr>
              <a:t>Próximos Leilões</a:t>
            </a:r>
            <a:endParaRPr sz="3250" dirty="0">
              <a:latin typeface="DIN Next Rounded LT Pro Bold"/>
              <a:cs typeface="DIN Next Rounded LT Pro Bold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E6401D9-E4FD-47AC-A6A4-4ED0D32C3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72370"/>
              </p:ext>
            </p:extLst>
          </p:nvPr>
        </p:nvGraphicFramePr>
        <p:xfrm>
          <a:off x="3199442" y="3902573"/>
          <a:ext cx="14112953" cy="5129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5666">
                  <a:extLst>
                    <a:ext uri="{9D8B030D-6E8A-4147-A177-3AD203B41FA5}">
                      <a16:colId xmlns:a16="http://schemas.microsoft.com/office/drawing/2014/main" val="2569293990"/>
                    </a:ext>
                  </a:extLst>
                </a:gridCol>
                <a:gridCol w="1748083">
                  <a:extLst>
                    <a:ext uri="{9D8B030D-6E8A-4147-A177-3AD203B41FA5}">
                      <a16:colId xmlns:a16="http://schemas.microsoft.com/office/drawing/2014/main" val="972409339"/>
                    </a:ext>
                  </a:extLst>
                </a:gridCol>
                <a:gridCol w="2039429">
                  <a:extLst>
                    <a:ext uri="{9D8B030D-6E8A-4147-A177-3AD203B41FA5}">
                      <a16:colId xmlns:a16="http://schemas.microsoft.com/office/drawing/2014/main" val="3328983377"/>
                    </a:ext>
                  </a:extLst>
                </a:gridCol>
                <a:gridCol w="1602408">
                  <a:extLst>
                    <a:ext uri="{9D8B030D-6E8A-4147-A177-3AD203B41FA5}">
                      <a16:colId xmlns:a16="http://schemas.microsoft.com/office/drawing/2014/main" val="82655193"/>
                    </a:ext>
                  </a:extLst>
                </a:gridCol>
                <a:gridCol w="1092551">
                  <a:extLst>
                    <a:ext uri="{9D8B030D-6E8A-4147-A177-3AD203B41FA5}">
                      <a16:colId xmlns:a16="http://schemas.microsoft.com/office/drawing/2014/main" val="3550538707"/>
                    </a:ext>
                  </a:extLst>
                </a:gridCol>
                <a:gridCol w="1602408">
                  <a:extLst>
                    <a:ext uri="{9D8B030D-6E8A-4147-A177-3AD203B41FA5}">
                      <a16:colId xmlns:a16="http://schemas.microsoft.com/office/drawing/2014/main" val="243591563"/>
                    </a:ext>
                  </a:extLst>
                </a:gridCol>
                <a:gridCol w="1602408">
                  <a:extLst>
                    <a:ext uri="{9D8B030D-6E8A-4147-A177-3AD203B41FA5}">
                      <a16:colId xmlns:a16="http://schemas.microsoft.com/office/drawing/2014/main" val="3315103652"/>
                    </a:ext>
                  </a:extLst>
                </a:gridCol>
              </a:tblGrid>
              <a:tr h="14893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Leilão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4F34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Data de Realização</a:t>
                      </a:r>
                      <a:endParaRPr lang="pt-BR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4F34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Investimentos </a:t>
                      </a:r>
                      <a:b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(R$)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4F34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População beneficiada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4F34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Prazo </a:t>
                      </a:r>
                      <a:br>
                        <a:rPr lang="pt-BR" sz="2400" b="1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pt-BR" sz="2400" b="1" u="none" strike="noStrike">
                          <a:solidFill>
                            <a:schemeClr val="bg1"/>
                          </a:solidFill>
                          <a:effectLst/>
                        </a:rPr>
                        <a:t>(anos)</a:t>
                      </a:r>
                      <a:endParaRPr lang="pt-BR" sz="2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4F34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Municípios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4F34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Outorga (R$)</a:t>
                      </a:r>
                    </a:p>
                  </a:txBody>
                  <a:tcPr marL="4392" marR="4392" marT="4392" marB="0" anchor="ctr">
                    <a:solidFill>
                      <a:srgbClr val="4F34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36398"/>
                  </a:ext>
                </a:extLst>
              </a:tr>
              <a:tr h="441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Alagoas - Blocos B e C 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13/12/2021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 bilhões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 milhões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 milhões</a:t>
                      </a:r>
                    </a:p>
                  </a:txBody>
                  <a:tcPr marL="4392" marR="4392" marT="4392" marB="0" anchor="ctr"/>
                </a:tc>
                <a:extLst>
                  <a:ext uri="{0D108BD9-81ED-4DB2-BD59-A6C34878D82A}">
                    <a16:rowId xmlns:a16="http://schemas.microsoft.com/office/drawing/2014/main" val="258732284"/>
                  </a:ext>
                </a:extLst>
              </a:tr>
              <a:tr h="441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Rio de Janeiro - Bloco 3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29/12/2021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 bilhões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 milhões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 bilhão</a:t>
                      </a:r>
                    </a:p>
                  </a:txBody>
                  <a:tcPr marL="4392" marR="4392" marT="4392" marB="0" anchor="ctr"/>
                </a:tc>
                <a:extLst>
                  <a:ext uri="{0D108BD9-81ED-4DB2-BD59-A6C34878D82A}">
                    <a16:rowId xmlns:a16="http://schemas.microsoft.com/office/drawing/2014/main" val="1303571438"/>
                  </a:ext>
                </a:extLst>
              </a:tr>
              <a:tr h="441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Teresópolis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20/12/2021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 milhões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mil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milhões</a:t>
                      </a:r>
                    </a:p>
                  </a:txBody>
                  <a:tcPr marL="4392" marR="4392" marT="4392" marB="0" anchor="ctr"/>
                </a:tc>
                <a:extLst>
                  <a:ext uri="{0D108BD9-81ED-4DB2-BD59-A6C34878D82A}">
                    <a16:rowId xmlns:a16="http://schemas.microsoft.com/office/drawing/2014/main" val="2477727746"/>
                  </a:ext>
                </a:extLst>
              </a:tr>
              <a:tr h="441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Dois Irmãos do Tocantins/TO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03/12/2021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mil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392" marR="4392" marT="4392" marB="0" anchor="ctr"/>
                </a:tc>
                <a:extLst>
                  <a:ext uri="{0D108BD9-81ED-4DB2-BD59-A6C34878D82A}">
                    <a16:rowId xmlns:a16="http://schemas.microsoft.com/office/drawing/2014/main" val="2650444266"/>
                  </a:ext>
                </a:extLst>
              </a:tr>
              <a:tr h="441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Xique-Xique/BA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06/12/2021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milhões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mil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392" marR="4392" marT="4392" marB="0" anchor="ctr"/>
                </a:tc>
                <a:extLst>
                  <a:ext uri="{0D108BD9-81ED-4DB2-BD59-A6C34878D82A}">
                    <a16:rowId xmlns:a16="http://schemas.microsoft.com/office/drawing/2014/main" val="4061036380"/>
                  </a:ext>
                </a:extLst>
              </a:tr>
              <a:tr h="441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Goianésia/GO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13/12/2021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 milhões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mil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392" marR="4392" marT="4392" marB="0" anchor="ctr"/>
                </a:tc>
                <a:extLst>
                  <a:ext uri="{0D108BD9-81ED-4DB2-BD59-A6C34878D82A}">
                    <a16:rowId xmlns:a16="http://schemas.microsoft.com/office/drawing/2014/main" val="2700983608"/>
                  </a:ext>
                </a:extLst>
              </a:tr>
              <a:tr h="4418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u="none" strike="noStrike" dirty="0">
                          <a:effectLst/>
                        </a:rPr>
                        <a:t>São Simão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11/02/2022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 milhões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mil 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392" marR="4392" marT="4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milhões</a:t>
                      </a:r>
                    </a:p>
                  </a:txBody>
                  <a:tcPr marL="4392" marR="4392" marT="4392" marB="0" anchor="ctr"/>
                </a:tc>
                <a:extLst>
                  <a:ext uri="{0D108BD9-81ED-4DB2-BD59-A6C34878D82A}">
                    <a16:rowId xmlns:a16="http://schemas.microsoft.com/office/drawing/2014/main" val="2640047350"/>
                  </a:ext>
                </a:extLst>
              </a:tr>
              <a:tr h="5478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</a:rPr>
                        <a:t>Total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94C9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</a:rPr>
                        <a:t>- 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2" marR="4392" marT="4392" marB="0" anchor="ctr">
                    <a:solidFill>
                      <a:srgbClr val="94C9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 bilhões</a:t>
                      </a:r>
                    </a:p>
                  </a:txBody>
                  <a:tcPr marL="4392" marR="4392" marT="4392" marB="0" anchor="ctr">
                    <a:solidFill>
                      <a:srgbClr val="94C9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 milhões</a:t>
                      </a:r>
                    </a:p>
                  </a:txBody>
                  <a:tcPr marL="4392" marR="4392" marT="4392" marB="0" anchor="ctr">
                    <a:solidFill>
                      <a:srgbClr val="94C9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392" marR="4392" marT="4392" marB="0" anchor="ctr">
                    <a:solidFill>
                      <a:srgbClr val="94C9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4392" marR="4392" marT="4392" marB="0" anchor="ctr">
                    <a:solidFill>
                      <a:srgbClr val="94C9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 bilhão</a:t>
                      </a:r>
                    </a:p>
                  </a:txBody>
                  <a:tcPr marL="4392" marR="4392" marT="4392" marB="0" anchor="ctr">
                    <a:solidFill>
                      <a:srgbClr val="94C9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55679"/>
                  </a:ext>
                </a:extLst>
              </a:tr>
            </a:tbl>
          </a:graphicData>
        </a:graphic>
      </p:graphicFrame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3510A9CF-56E1-42A9-BAFD-ABDEFF4EEC5A}"/>
              </a:ext>
            </a:extLst>
          </p:cNvPr>
          <p:cNvSpPr txBox="1"/>
          <p:nvPr/>
        </p:nvSpPr>
        <p:spPr>
          <a:xfrm>
            <a:off x="3199442" y="9185464"/>
            <a:ext cx="1448062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Elaboração ABCON SINDCON com base nos Editais de Licitação e Planos de Negócios</a:t>
            </a:r>
          </a:p>
        </p:txBody>
      </p:sp>
      <p:sp>
        <p:nvSpPr>
          <p:cNvPr id="8" name="object 75">
            <a:extLst>
              <a:ext uri="{FF2B5EF4-FFF2-40B4-BE49-F238E27FC236}">
                <a16:creationId xmlns:a16="http://schemas.microsoft.com/office/drawing/2014/main" id="{D7614934-7D05-423E-BCDF-6362C00E94C8}"/>
              </a:ext>
            </a:extLst>
          </p:cNvPr>
          <p:cNvSpPr txBox="1"/>
          <p:nvPr/>
        </p:nvSpPr>
        <p:spPr>
          <a:xfrm>
            <a:off x="3199442" y="1038542"/>
            <a:ext cx="6299200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50" b="1">
                <a:latin typeface="DIN Next Rounded LT Pro Bold"/>
                <a:cs typeface="DIN Next Rounded LT Pro Bold"/>
              </a:rPr>
              <a:t>O FUTURO DO SANEAMENTO</a:t>
            </a:r>
            <a:endParaRPr sz="3250">
              <a:latin typeface="DIN Next Rounded LT Pro Bold"/>
              <a:cs typeface="DIN Next Rounded LT Pro Bold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28922C0-B671-48EF-88DA-794DC0B76680}"/>
              </a:ext>
            </a:extLst>
          </p:cNvPr>
          <p:cNvGrpSpPr>
            <a:grpSpLocks noChangeAspect="1"/>
          </p:cNvGrpSpPr>
          <p:nvPr/>
        </p:nvGrpSpPr>
        <p:grpSpPr>
          <a:xfrm>
            <a:off x="1199369" y="486077"/>
            <a:ext cx="1765038" cy="1762234"/>
            <a:chOff x="2951169" y="4215834"/>
            <a:chExt cx="1720401" cy="1717668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728E0CBC-724D-49C9-B691-C9ACB316A2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1169" y="4215834"/>
              <a:ext cx="1720401" cy="1693064"/>
            </a:xfrm>
            <a:prstGeom prst="rect">
              <a:avLst/>
            </a:prstGeom>
            <a:solidFill>
              <a:srgbClr val="4F3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47021586-3165-42FF-8B34-282CB6C540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2682" y="4216129"/>
              <a:ext cx="1717373" cy="17173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Gráfico 5" descr="Martelo com preenchimento sólido">
            <a:extLst>
              <a:ext uri="{FF2B5EF4-FFF2-40B4-BE49-F238E27FC236}">
                <a16:creationId xmlns:a16="http://schemas.microsoft.com/office/drawing/2014/main" id="{3332E2BB-6B31-4464-A514-75A952E44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4774" y="652097"/>
            <a:ext cx="1294224" cy="1294224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7C2555D9-FC88-455D-817C-5703683C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5" y="10585342"/>
            <a:ext cx="3581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9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196705" y="1616985"/>
            <a:ext cx="1022731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75"/>
              </a:lnSpc>
              <a:spcBef>
                <a:spcPts val="100"/>
              </a:spcBef>
            </a:pPr>
            <a:r>
              <a:rPr lang="pt-BR" sz="3250" b="1" spc="-10" dirty="0">
                <a:latin typeface="DIN Next Rounded LT Pro Bold"/>
                <a:cs typeface="DIN Next Rounded LT Pro Bold"/>
              </a:rPr>
              <a:t>Grandes projetos em estruturação</a:t>
            </a:r>
            <a:endParaRPr sz="3250" dirty="0">
              <a:latin typeface="DIN Next Rounded LT Pro Bold"/>
              <a:cs typeface="DIN Next Rounded LT Pro Bold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3510A9CF-56E1-42A9-BAFD-ABDEFF4EEC5A}"/>
              </a:ext>
            </a:extLst>
          </p:cNvPr>
          <p:cNvSpPr txBox="1"/>
          <p:nvPr/>
        </p:nvSpPr>
        <p:spPr>
          <a:xfrm>
            <a:off x="325465" y="10083032"/>
            <a:ext cx="1448062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PPI e BNDES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ject 75">
            <a:extLst>
              <a:ext uri="{FF2B5EF4-FFF2-40B4-BE49-F238E27FC236}">
                <a16:creationId xmlns:a16="http://schemas.microsoft.com/office/drawing/2014/main" id="{D7614934-7D05-423E-BCDF-6362C00E94C8}"/>
              </a:ext>
            </a:extLst>
          </p:cNvPr>
          <p:cNvSpPr txBox="1"/>
          <p:nvPr/>
        </p:nvSpPr>
        <p:spPr>
          <a:xfrm>
            <a:off x="3199442" y="1038542"/>
            <a:ext cx="6299200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50" b="1">
                <a:latin typeface="DIN Next Rounded LT Pro Bold"/>
                <a:cs typeface="DIN Next Rounded LT Pro Bold"/>
              </a:rPr>
              <a:t>O FUTURO DO SANEAMENTO</a:t>
            </a:r>
            <a:endParaRPr sz="3250">
              <a:latin typeface="DIN Next Rounded LT Pro Bold"/>
              <a:cs typeface="DIN Next Rounded LT Pro Bold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28922C0-B671-48EF-88DA-794DC0B76680}"/>
              </a:ext>
            </a:extLst>
          </p:cNvPr>
          <p:cNvGrpSpPr>
            <a:grpSpLocks noChangeAspect="1"/>
          </p:cNvGrpSpPr>
          <p:nvPr/>
        </p:nvGrpSpPr>
        <p:grpSpPr>
          <a:xfrm>
            <a:off x="1199369" y="486077"/>
            <a:ext cx="1765038" cy="1762234"/>
            <a:chOff x="2951169" y="4215834"/>
            <a:chExt cx="1720401" cy="1717668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728E0CBC-724D-49C9-B691-C9ACB316A2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1169" y="4215834"/>
              <a:ext cx="1720401" cy="1693064"/>
            </a:xfrm>
            <a:prstGeom prst="rect">
              <a:avLst/>
            </a:prstGeom>
            <a:solidFill>
              <a:srgbClr val="4F3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47021586-3165-42FF-8B34-282CB6C540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2682" y="4216129"/>
              <a:ext cx="1717373" cy="17173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Gráfico 5" descr="Martelo com preenchimento sólido">
            <a:extLst>
              <a:ext uri="{FF2B5EF4-FFF2-40B4-BE49-F238E27FC236}">
                <a16:creationId xmlns:a16="http://schemas.microsoft.com/office/drawing/2014/main" id="{3332E2BB-6B31-4464-A514-75A952E44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4774" y="652097"/>
            <a:ext cx="1294224" cy="1294224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7C2555D9-FC88-455D-817C-5703683C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5" y="10585342"/>
            <a:ext cx="3581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C7B0C60-9116-4604-8BED-CD6861048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597576"/>
              </p:ext>
            </p:extLst>
          </p:nvPr>
        </p:nvGraphicFramePr>
        <p:xfrm>
          <a:off x="3199442" y="2863777"/>
          <a:ext cx="14480625" cy="6598188"/>
        </p:xfrm>
        <a:graphic>
          <a:graphicData uri="http://schemas.openxmlformats.org/drawingml/2006/table">
            <a:tbl>
              <a:tblPr/>
              <a:tblGrid>
                <a:gridCol w="2795878">
                  <a:extLst>
                    <a:ext uri="{9D8B030D-6E8A-4147-A177-3AD203B41FA5}">
                      <a16:colId xmlns:a16="http://schemas.microsoft.com/office/drawing/2014/main" val="353034427"/>
                    </a:ext>
                  </a:extLst>
                </a:gridCol>
                <a:gridCol w="1641660">
                  <a:extLst>
                    <a:ext uri="{9D8B030D-6E8A-4147-A177-3AD203B41FA5}">
                      <a16:colId xmlns:a16="http://schemas.microsoft.com/office/drawing/2014/main" val="3726614537"/>
                    </a:ext>
                  </a:extLst>
                </a:gridCol>
                <a:gridCol w="2041727">
                  <a:extLst>
                    <a:ext uri="{9D8B030D-6E8A-4147-A177-3AD203B41FA5}">
                      <a16:colId xmlns:a16="http://schemas.microsoft.com/office/drawing/2014/main" val="805249157"/>
                    </a:ext>
                  </a:extLst>
                </a:gridCol>
                <a:gridCol w="2556758">
                  <a:extLst>
                    <a:ext uri="{9D8B030D-6E8A-4147-A177-3AD203B41FA5}">
                      <a16:colId xmlns:a16="http://schemas.microsoft.com/office/drawing/2014/main" val="93967655"/>
                    </a:ext>
                  </a:extLst>
                </a:gridCol>
                <a:gridCol w="3623604">
                  <a:extLst>
                    <a:ext uri="{9D8B030D-6E8A-4147-A177-3AD203B41FA5}">
                      <a16:colId xmlns:a16="http://schemas.microsoft.com/office/drawing/2014/main" val="518047626"/>
                    </a:ext>
                  </a:extLst>
                </a:gridCol>
                <a:gridCol w="1820998">
                  <a:extLst>
                    <a:ext uri="{9D8B030D-6E8A-4147-A177-3AD203B41FA5}">
                      <a16:colId xmlns:a16="http://schemas.microsoft.com/office/drawing/2014/main" val="3821713964"/>
                    </a:ext>
                  </a:extLst>
                </a:gridCol>
              </a:tblGrid>
              <a:tr h="9302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Projeto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34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Quantidade de municípios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34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População atendida (mil)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34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Investimento previsto (R$ milhões)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34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Status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34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Previsão da data do leilão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34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145725"/>
                  </a:ext>
                </a:extLst>
              </a:tr>
              <a:tr h="563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Ceará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4.170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6.400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Estudos técnicos em desenvolvimento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41066"/>
                  </a:ext>
                </a:extLst>
              </a:tr>
              <a:tr h="563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Porto Alegre/RS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1.501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2.200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Aguardando aprovação dos órgãos de controle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63996"/>
                  </a:ext>
                </a:extLst>
              </a:tr>
              <a:tr h="563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Rio Grande do Sul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2.400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4.000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Estudos técnicos em desenvolvimento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369132"/>
                  </a:ext>
                </a:extLst>
              </a:tr>
              <a:tr h="563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Paraíba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2.292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 reestruturação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Estudos técnicos em desenvolvimento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788383"/>
                  </a:ext>
                </a:extLst>
              </a:tr>
              <a:tr h="563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São Simão/GO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Aguardando publicação do edital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425699"/>
                  </a:ext>
                </a:extLst>
              </a:tr>
              <a:tr h="563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Crato/CE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Aguardando publicação do edital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877937"/>
                  </a:ext>
                </a:extLst>
              </a:tr>
              <a:tr h="563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São Gonçalo do Amarante/ RN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definir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Estudos técnicos em desenvolvimento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2299"/>
                  </a:ext>
                </a:extLst>
              </a:tr>
              <a:tr h="5674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Volta Redonda/RJ 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274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definir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Estudos técnicos em desenvolvimento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949465"/>
                  </a:ext>
                </a:extLst>
              </a:tr>
              <a:tr h="516158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D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D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14.814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D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12.794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D5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DCD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4907" marR="4907" marT="4907" marB="235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60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37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60FEB3B-8A82-41A2-A0A0-4D0A28832A1A}"/>
              </a:ext>
            </a:extLst>
          </p:cNvPr>
          <p:cNvGrpSpPr>
            <a:grpSpLocks noChangeAspect="1"/>
          </p:cNvGrpSpPr>
          <p:nvPr/>
        </p:nvGrpSpPr>
        <p:grpSpPr>
          <a:xfrm>
            <a:off x="6566590" y="1704764"/>
            <a:ext cx="8508530" cy="8782415"/>
            <a:chOff x="13481050" y="4511675"/>
            <a:chExt cx="4302039" cy="4440518"/>
          </a:xfrm>
          <a:solidFill>
            <a:srgbClr val="7C6E85"/>
          </a:solidFill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3C62E0B1-2A39-4516-9D7A-55631DBFF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3282" y="6765873"/>
              <a:ext cx="1219603" cy="993569"/>
            </a:xfrm>
            <a:custGeom>
              <a:avLst/>
              <a:gdLst>
                <a:gd name="T0" fmla="*/ 40 w 839"/>
                <a:gd name="T1" fmla="*/ 414 h 672"/>
                <a:gd name="T2" fmla="*/ 0 w 839"/>
                <a:gd name="T3" fmla="*/ 444 h 672"/>
                <a:gd name="T4" fmla="*/ 10 w 839"/>
                <a:gd name="T5" fmla="*/ 381 h 672"/>
                <a:gd name="T6" fmla="*/ 68 w 839"/>
                <a:gd name="T7" fmla="*/ 321 h 672"/>
                <a:gd name="T8" fmla="*/ 186 w 839"/>
                <a:gd name="T9" fmla="*/ 304 h 672"/>
                <a:gd name="T10" fmla="*/ 249 w 839"/>
                <a:gd name="T11" fmla="*/ 321 h 672"/>
                <a:gd name="T12" fmla="*/ 268 w 839"/>
                <a:gd name="T13" fmla="*/ 279 h 672"/>
                <a:gd name="T14" fmla="*/ 249 w 839"/>
                <a:gd name="T15" fmla="*/ 230 h 672"/>
                <a:gd name="T16" fmla="*/ 294 w 839"/>
                <a:gd name="T17" fmla="*/ 185 h 672"/>
                <a:gd name="T18" fmla="*/ 291 w 839"/>
                <a:gd name="T19" fmla="*/ 156 h 672"/>
                <a:gd name="T20" fmla="*/ 318 w 839"/>
                <a:gd name="T21" fmla="*/ 124 h 672"/>
                <a:gd name="T22" fmla="*/ 294 w 839"/>
                <a:gd name="T23" fmla="*/ 94 h 672"/>
                <a:gd name="T24" fmla="*/ 340 w 839"/>
                <a:gd name="T25" fmla="*/ 49 h 672"/>
                <a:gd name="T26" fmla="*/ 430 w 839"/>
                <a:gd name="T27" fmla="*/ 49 h 672"/>
                <a:gd name="T28" fmla="*/ 501 w 839"/>
                <a:gd name="T29" fmla="*/ 0 h 672"/>
                <a:gd name="T30" fmla="*/ 567 w 839"/>
                <a:gd name="T31" fmla="*/ 49 h 672"/>
                <a:gd name="T32" fmla="*/ 612 w 839"/>
                <a:gd name="T33" fmla="*/ 49 h 672"/>
                <a:gd name="T34" fmla="*/ 657 w 839"/>
                <a:gd name="T35" fmla="*/ 94 h 672"/>
                <a:gd name="T36" fmla="*/ 703 w 839"/>
                <a:gd name="T37" fmla="*/ 94 h 672"/>
                <a:gd name="T38" fmla="*/ 748 w 839"/>
                <a:gd name="T39" fmla="*/ 140 h 672"/>
                <a:gd name="T40" fmla="*/ 793 w 839"/>
                <a:gd name="T41" fmla="*/ 140 h 672"/>
                <a:gd name="T42" fmla="*/ 839 w 839"/>
                <a:gd name="T43" fmla="*/ 185 h 672"/>
                <a:gd name="T44" fmla="*/ 772 w 839"/>
                <a:gd name="T45" fmla="*/ 262 h 672"/>
                <a:gd name="T46" fmla="*/ 793 w 839"/>
                <a:gd name="T47" fmla="*/ 321 h 672"/>
                <a:gd name="T48" fmla="*/ 748 w 839"/>
                <a:gd name="T49" fmla="*/ 321 h 672"/>
                <a:gd name="T50" fmla="*/ 726 w 839"/>
                <a:gd name="T51" fmla="*/ 390 h 672"/>
                <a:gd name="T52" fmla="*/ 714 w 839"/>
                <a:gd name="T53" fmla="*/ 469 h 672"/>
                <a:gd name="T54" fmla="*/ 663 w 839"/>
                <a:gd name="T55" fmla="*/ 505 h 672"/>
                <a:gd name="T56" fmla="*/ 612 w 839"/>
                <a:gd name="T57" fmla="*/ 593 h 672"/>
                <a:gd name="T58" fmla="*/ 478 w 839"/>
                <a:gd name="T59" fmla="*/ 619 h 672"/>
                <a:gd name="T60" fmla="*/ 363 w 839"/>
                <a:gd name="T61" fmla="*/ 672 h 672"/>
                <a:gd name="T62" fmla="*/ 324 w 839"/>
                <a:gd name="T63" fmla="*/ 640 h 672"/>
                <a:gd name="T64" fmla="*/ 322 w 839"/>
                <a:gd name="T65" fmla="*/ 567 h 672"/>
                <a:gd name="T66" fmla="*/ 292 w 839"/>
                <a:gd name="T67" fmla="*/ 540 h 672"/>
                <a:gd name="T68" fmla="*/ 267 w 839"/>
                <a:gd name="T69" fmla="*/ 433 h 672"/>
                <a:gd name="T70" fmla="*/ 169 w 839"/>
                <a:gd name="T71" fmla="*/ 430 h 672"/>
                <a:gd name="T72" fmla="*/ 136 w 839"/>
                <a:gd name="T73" fmla="*/ 429 h 672"/>
                <a:gd name="T74" fmla="*/ 112 w 839"/>
                <a:gd name="T75" fmla="*/ 447 h 672"/>
                <a:gd name="T76" fmla="*/ 93 w 839"/>
                <a:gd name="T77" fmla="*/ 424 h 672"/>
                <a:gd name="T78" fmla="*/ 40 w 839"/>
                <a:gd name="T79" fmla="*/ 414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9" h="672">
                  <a:moveTo>
                    <a:pt x="40" y="414"/>
                  </a:moveTo>
                  <a:lnTo>
                    <a:pt x="0" y="444"/>
                  </a:lnTo>
                  <a:lnTo>
                    <a:pt x="10" y="381"/>
                  </a:lnTo>
                  <a:lnTo>
                    <a:pt x="68" y="321"/>
                  </a:lnTo>
                  <a:lnTo>
                    <a:pt x="186" y="304"/>
                  </a:lnTo>
                  <a:lnTo>
                    <a:pt x="249" y="321"/>
                  </a:lnTo>
                  <a:lnTo>
                    <a:pt x="268" y="279"/>
                  </a:lnTo>
                  <a:lnTo>
                    <a:pt x="249" y="230"/>
                  </a:lnTo>
                  <a:lnTo>
                    <a:pt x="294" y="185"/>
                  </a:lnTo>
                  <a:lnTo>
                    <a:pt x="291" y="156"/>
                  </a:lnTo>
                  <a:lnTo>
                    <a:pt x="318" y="124"/>
                  </a:lnTo>
                  <a:lnTo>
                    <a:pt x="294" y="94"/>
                  </a:lnTo>
                  <a:lnTo>
                    <a:pt x="340" y="49"/>
                  </a:lnTo>
                  <a:lnTo>
                    <a:pt x="430" y="49"/>
                  </a:lnTo>
                  <a:lnTo>
                    <a:pt x="501" y="0"/>
                  </a:lnTo>
                  <a:lnTo>
                    <a:pt x="567" y="49"/>
                  </a:lnTo>
                  <a:lnTo>
                    <a:pt x="612" y="49"/>
                  </a:lnTo>
                  <a:lnTo>
                    <a:pt x="657" y="94"/>
                  </a:lnTo>
                  <a:lnTo>
                    <a:pt x="703" y="94"/>
                  </a:lnTo>
                  <a:lnTo>
                    <a:pt x="748" y="140"/>
                  </a:lnTo>
                  <a:lnTo>
                    <a:pt x="793" y="140"/>
                  </a:lnTo>
                  <a:lnTo>
                    <a:pt x="839" y="185"/>
                  </a:lnTo>
                  <a:lnTo>
                    <a:pt x="772" y="262"/>
                  </a:lnTo>
                  <a:lnTo>
                    <a:pt x="793" y="321"/>
                  </a:lnTo>
                  <a:lnTo>
                    <a:pt x="748" y="321"/>
                  </a:lnTo>
                  <a:lnTo>
                    <a:pt x="726" y="390"/>
                  </a:lnTo>
                  <a:lnTo>
                    <a:pt x="714" y="469"/>
                  </a:lnTo>
                  <a:lnTo>
                    <a:pt x="663" y="505"/>
                  </a:lnTo>
                  <a:lnTo>
                    <a:pt x="612" y="593"/>
                  </a:lnTo>
                  <a:lnTo>
                    <a:pt x="478" y="619"/>
                  </a:lnTo>
                  <a:lnTo>
                    <a:pt x="363" y="672"/>
                  </a:lnTo>
                  <a:lnTo>
                    <a:pt x="324" y="640"/>
                  </a:lnTo>
                  <a:lnTo>
                    <a:pt x="322" y="567"/>
                  </a:lnTo>
                  <a:lnTo>
                    <a:pt x="292" y="540"/>
                  </a:lnTo>
                  <a:lnTo>
                    <a:pt x="267" y="433"/>
                  </a:lnTo>
                  <a:lnTo>
                    <a:pt x="169" y="430"/>
                  </a:lnTo>
                  <a:lnTo>
                    <a:pt x="136" y="429"/>
                  </a:lnTo>
                  <a:lnTo>
                    <a:pt x="112" y="447"/>
                  </a:lnTo>
                  <a:lnTo>
                    <a:pt x="93" y="424"/>
                  </a:lnTo>
                  <a:lnTo>
                    <a:pt x="40" y="414"/>
                  </a:lnTo>
                  <a:close/>
                </a:path>
              </a:pathLst>
            </a:custGeom>
            <a:solidFill>
              <a:srgbClr val="4F349A"/>
            </a:solidFill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3CCFAB02-20D6-4ADF-91AF-9C63E3734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2704" y="7379823"/>
              <a:ext cx="912972" cy="616294"/>
            </a:xfrm>
            <a:custGeom>
              <a:avLst/>
              <a:gdLst>
                <a:gd name="T0" fmla="*/ 135 w 627"/>
                <a:gd name="T1" fmla="*/ 30 h 417"/>
                <a:gd name="T2" fmla="*/ 104 w 627"/>
                <a:gd name="T3" fmla="*/ 59 h 417"/>
                <a:gd name="T4" fmla="*/ 69 w 627"/>
                <a:gd name="T5" fmla="*/ 133 h 417"/>
                <a:gd name="T6" fmla="*/ 44 w 627"/>
                <a:gd name="T7" fmla="*/ 173 h 417"/>
                <a:gd name="T8" fmla="*/ 0 w 627"/>
                <a:gd name="T9" fmla="*/ 206 h 417"/>
                <a:gd name="T10" fmla="*/ 63 w 627"/>
                <a:gd name="T11" fmla="*/ 221 h 417"/>
                <a:gd name="T12" fmla="*/ 111 w 627"/>
                <a:gd name="T13" fmla="*/ 213 h 417"/>
                <a:gd name="T14" fmla="*/ 147 w 627"/>
                <a:gd name="T15" fmla="*/ 237 h 417"/>
                <a:gd name="T16" fmla="*/ 225 w 627"/>
                <a:gd name="T17" fmla="*/ 257 h 417"/>
                <a:gd name="T18" fmla="*/ 242 w 627"/>
                <a:gd name="T19" fmla="*/ 308 h 417"/>
                <a:gd name="T20" fmla="*/ 250 w 627"/>
                <a:gd name="T21" fmla="*/ 360 h 417"/>
                <a:gd name="T22" fmla="*/ 278 w 627"/>
                <a:gd name="T23" fmla="*/ 386 h 417"/>
                <a:gd name="T24" fmla="*/ 305 w 627"/>
                <a:gd name="T25" fmla="*/ 383 h 417"/>
                <a:gd name="T26" fmla="*/ 336 w 627"/>
                <a:gd name="T27" fmla="*/ 417 h 417"/>
                <a:gd name="T28" fmla="*/ 383 w 627"/>
                <a:gd name="T29" fmla="*/ 380 h 417"/>
                <a:gd name="T30" fmla="*/ 419 w 627"/>
                <a:gd name="T31" fmla="*/ 372 h 417"/>
                <a:gd name="T32" fmla="*/ 471 w 627"/>
                <a:gd name="T33" fmla="*/ 329 h 417"/>
                <a:gd name="T34" fmla="*/ 522 w 627"/>
                <a:gd name="T35" fmla="*/ 314 h 417"/>
                <a:gd name="T36" fmla="*/ 613 w 627"/>
                <a:gd name="T37" fmla="*/ 269 h 417"/>
                <a:gd name="T38" fmla="*/ 627 w 627"/>
                <a:gd name="T39" fmla="*/ 240 h 417"/>
                <a:gd name="T40" fmla="*/ 588 w 627"/>
                <a:gd name="T41" fmla="*/ 219 h 417"/>
                <a:gd name="T42" fmla="*/ 498 w 627"/>
                <a:gd name="T43" fmla="*/ 260 h 417"/>
                <a:gd name="T44" fmla="*/ 458 w 627"/>
                <a:gd name="T45" fmla="*/ 227 h 417"/>
                <a:gd name="T46" fmla="*/ 461 w 627"/>
                <a:gd name="T47" fmla="*/ 152 h 417"/>
                <a:gd name="T48" fmla="*/ 432 w 627"/>
                <a:gd name="T49" fmla="*/ 128 h 417"/>
                <a:gd name="T50" fmla="*/ 404 w 627"/>
                <a:gd name="T51" fmla="*/ 18 h 417"/>
                <a:gd name="T52" fmla="*/ 275 w 627"/>
                <a:gd name="T53" fmla="*/ 12 h 417"/>
                <a:gd name="T54" fmla="*/ 251 w 627"/>
                <a:gd name="T55" fmla="*/ 32 h 417"/>
                <a:gd name="T56" fmla="*/ 227 w 627"/>
                <a:gd name="T57" fmla="*/ 9 h 417"/>
                <a:gd name="T58" fmla="*/ 179 w 627"/>
                <a:gd name="T59" fmla="*/ 0 h 417"/>
                <a:gd name="T60" fmla="*/ 135 w 627"/>
                <a:gd name="T61" fmla="*/ 3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7" h="417">
                  <a:moveTo>
                    <a:pt x="135" y="30"/>
                  </a:moveTo>
                  <a:lnTo>
                    <a:pt x="104" y="59"/>
                  </a:lnTo>
                  <a:lnTo>
                    <a:pt x="69" y="133"/>
                  </a:lnTo>
                  <a:lnTo>
                    <a:pt x="44" y="173"/>
                  </a:lnTo>
                  <a:lnTo>
                    <a:pt x="0" y="206"/>
                  </a:lnTo>
                  <a:lnTo>
                    <a:pt x="63" y="221"/>
                  </a:lnTo>
                  <a:lnTo>
                    <a:pt x="111" y="213"/>
                  </a:lnTo>
                  <a:lnTo>
                    <a:pt x="147" y="237"/>
                  </a:lnTo>
                  <a:lnTo>
                    <a:pt x="225" y="257"/>
                  </a:lnTo>
                  <a:lnTo>
                    <a:pt x="242" y="308"/>
                  </a:lnTo>
                  <a:lnTo>
                    <a:pt x="250" y="360"/>
                  </a:lnTo>
                  <a:lnTo>
                    <a:pt x="278" y="386"/>
                  </a:lnTo>
                  <a:lnTo>
                    <a:pt x="305" y="383"/>
                  </a:lnTo>
                  <a:lnTo>
                    <a:pt x="336" y="417"/>
                  </a:lnTo>
                  <a:lnTo>
                    <a:pt x="383" y="380"/>
                  </a:lnTo>
                  <a:lnTo>
                    <a:pt x="419" y="372"/>
                  </a:lnTo>
                  <a:lnTo>
                    <a:pt x="471" y="329"/>
                  </a:lnTo>
                  <a:lnTo>
                    <a:pt x="522" y="314"/>
                  </a:lnTo>
                  <a:lnTo>
                    <a:pt x="613" y="269"/>
                  </a:lnTo>
                  <a:lnTo>
                    <a:pt x="627" y="240"/>
                  </a:lnTo>
                  <a:lnTo>
                    <a:pt x="588" y="219"/>
                  </a:lnTo>
                  <a:lnTo>
                    <a:pt x="498" y="260"/>
                  </a:lnTo>
                  <a:lnTo>
                    <a:pt x="458" y="227"/>
                  </a:lnTo>
                  <a:lnTo>
                    <a:pt x="461" y="152"/>
                  </a:lnTo>
                  <a:lnTo>
                    <a:pt x="432" y="128"/>
                  </a:lnTo>
                  <a:lnTo>
                    <a:pt x="404" y="18"/>
                  </a:lnTo>
                  <a:lnTo>
                    <a:pt x="275" y="12"/>
                  </a:lnTo>
                  <a:lnTo>
                    <a:pt x="251" y="32"/>
                  </a:lnTo>
                  <a:lnTo>
                    <a:pt x="227" y="9"/>
                  </a:lnTo>
                  <a:lnTo>
                    <a:pt x="179" y="0"/>
                  </a:lnTo>
                  <a:lnTo>
                    <a:pt x="135" y="30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FDB60FA8-9A3E-405B-B613-99215F08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4956" y="7541514"/>
              <a:ext cx="391932" cy="246050"/>
            </a:xfrm>
            <a:custGeom>
              <a:avLst/>
              <a:gdLst>
                <a:gd name="T0" fmla="*/ 198 w 270"/>
                <a:gd name="T1" fmla="*/ 0 h 168"/>
                <a:gd name="T2" fmla="*/ 213 w 270"/>
                <a:gd name="T3" fmla="*/ 35 h 168"/>
                <a:gd name="T4" fmla="*/ 243 w 270"/>
                <a:gd name="T5" fmla="*/ 33 h 168"/>
                <a:gd name="T6" fmla="*/ 270 w 270"/>
                <a:gd name="T7" fmla="*/ 42 h 168"/>
                <a:gd name="T8" fmla="*/ 257 w 270"/>
                <a:gd name="T9" fmla="*/ 63 h 168"/>
                <a:gd name="T10" fmla="*/ 261 w 270"/>
                <a:gd name="T11" fmla="*/ 96 h 168"/>
                <a:gd name="T12" fmla="*/ 194 w 270"/>
                <a:gd name="T13" fmla="*/ 128 h 168"/>
                <a:gd name="T14" fmla="*/ 171 w 270"/>
                <a:gd name="T15" fmla="*/ 161 h 168"/>
                <a:gd name="T16" fmla="*/ 113 w 270"/>
                <a:gd name="T17" fmla="*/ 158 h 168"/>
                <a:gd name="T18" fmla="*/ 86 w 270"/>
                <a:gd name="T19" fmla="*/ 168 h 168"/>
                <a:gd name="T20" fmla="*/ 56 w 270"/>
                <a:gd name="T21" fmla="*/ 159 h 168"/>
                <a:gd name="T22" fmla="*/ 23 w 270"/>
                <a:gd name="T23" fmla="*/ 161 h 168"/>
                <a:gd name="T24" fmla="*/ 38 w 270"/>
                <a:gd name="T25" fmla="*/ 131 h 168"/>
                <a:gd name="T26" fmla="*/ 0 w 270"/>
                <a:gd name="T27" fmla="*/ 108 h 168"/>
                <a:gd name="T28" fmla="*/ 29 w 270"/>
                <a:gd name="T29" fmla="*/ 95 h 168"/>
                <a:gd name="T30" fmla="*/ 161 w 270"/>
                <a:gd name="T31" fmla="*/ 68 h 168"/>
                <a:gd name="T32" fmla="*/ 198 w 270"/>
                <a:gd name="T3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168">
                  <a:moveTo>
                    <a:pt x="198" y="0"/>
                  </a:moveTo>
                  <a:lnTo>
                    <a:pt x="213" y="35"/>
                  </a:lnTo>
                  <a:lnTo>
                    <a:pt x="243" y="33"/>
                  </a:lnTo>
                  <a:lnTo>
                    <a:pt x="270" y="42"/>
                  </a:lnTo>
                  <a:lnTo>
                    <a:pt x="257" y="63"/>
                  </a:lnTo>
                  <a:lnTo>
                    <a:pt x="261" y="96"/>
                  </a:lnTo>
                  <a:lnTo>
                    <a:pt x="194" y="128"/>
                  </a:lnTo>
                  <a:lnTo>
                    <a:pt x="171" y="161"/>
                  </a:lnTo>
                  <a:lnTo>
                    <a:pt x="113" y="158"/>
                  </a:lnTo>
                  <a:lnTo>
                    <a:pt x="86" y="168"/>
                  </a:lnTo>
                  <a:lnTo>
                    <a:pt x="56" y="159"/>
                  </a:lnTo>
                  <a:lnTo>
                    <a:pt x="23" y="161"/>
                  </a:lnTo>
                  <a:lnTo>
                    <a:pt x="38" y="131"/>
                  </a:lnTo>
                  <a:lnTo>
                    <a:pt x="0" y="108"/>
                  </a:lnTo>
                  <a:lnTo>
                    <a:pt x="29" y="95"/>
                  </a:lnTo>
                  <a:lnTo>
                    <a:pt x="161" y="6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2A8CB1"/>
            </a:solidFill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74D4E94D-8368-4CA5-BFD1-6A33F007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5447" y="7241569"/>
              <a:ext cx="267436" cy="360872"/>
            </a:xfrm>
            <a:custGeom>
              <a:avLst/>
              <a:gdLst>
                <a:gd name="T0" fmla="*/ 138 w 184"/>
                <a:gd name="T1" fmla="*/ 0 h 244"/>
                <a:gd name="T2" fmla="*/ 177 w 184"/>
                <a:gd name="T3" fmla="*/ 13 h 244"/>
                <a:gd name="T4" fmla="*/ 184 w 184"/>
                <a:gd name="T5" fmla="*/ 45 h 244"/>
                <a:gd name="T6" fmla="*/ 174 w 184"/>
                <a:gd name="T7" fmla="*/ 78 h 244"/>
                <a:gd name="T8" fmla="*/ 176 w 184"/>
                <a:gd name="T9" fmla="*/ 105 h 244"/>
                <a:gd name="T10" fmla="*/ 153 w 184"/>
                <a:gd name="T11" fmla="*/ 130 h 244"/>
                <a:gd name="T12" fmla="*/ 129 w 184"/>
                <a:gd name="T13" fmla="*/ 156 h 244"/>
                <a:gd name="T14" fmla="*/ 108 w 184"/>
                <a:gd name="T15" fmla="*/ 190 h 244"/>
                <a:gd name="T16" fmla="*/ 68 w 184"/>
                <a:gd name="T17" fmla="*/ 244 h 244"/>
                <a:gd name="T18" fmla="*/ 42 w 184"/>
                <a:gd name="T19" fmla="*/ 234 h 244"/>
                <a:gd name="T20" fmla="*/ 11 w 184"/>
                <a:gd name="T21" fmla="*/ 237 h 244"/>
                <a:gd name="T22" fmla="*/ 0 w 184"/>
                <a:gd name="T23" fmla="*/ 202 h 244"/>
                <a:gd name="T24" fmla="*/ 11 w 184"/>
                <a:gd name="T25" fmla="*/ 183 h 244"/>
                <a:gd name="T26" fmla="*/ 60 w 184"/>
                <a:gd name="T27" fmla="*/ 145 h 244"/>
                <a:gd name="T28" fmla="*/ 71 w 184"/>
                <a:gd name="T29" fmla="*/ 67 h 244"/>
                <a:gd name="T30" fmla="*/ 95 w 184"/>
                <a:gd name="T31" fmla="*/ 0 h 244"/>
                <a:gd name="T32" fmla="*/ 138 w 184"/>
                <a:gd name="T3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244">
                  <a:moveTo>
                    <a:pt x="138" y="0"/>
                  </a:moveTo>
                  <a:lnTo>
                    <a:pt x="177" y="13"/>
                  </a:lnTo>
                  <a:lnTo>
                    <a:pt x="184" y="45"/>
                  </a:lnTo>
                  <a:lnTo>
                    <a:pt x="174" y="78"/>
                  </a:lnTo>
                  <a:lnTo>
                    <a:pt x="176" y="105"/>
                  </a:lnTo>
                  <a:lnTo>
                    <a:pt x="153" y="130"/>
                  </a:lnTo>
                  <a:lnTo>
                    <a:pt x="129" y="156"/>
                  </a:lnTo>
                  <a:lnTo>
                    <a:pt x="108" y="190"/>
                  </a:lnTo>
                  <a:lnTo>
                    <a:pt x="68" y="244"/>
                  </a:lnTo>
                  <a:lnTo>
                    <a:pt x="42" y="234"/>
                  </a:lnTo>
                  <a:lnTo>
                    <a:pt x="11" y="237"/>
                  </a:lnTo>
                  <a:lnTo>
                    <a:pt x="0" y="202"/>
                  </a:lnTo>
                  <a:lnTo>
                    <a:pt x="11" y="183"/>
                  </a:lnTo>
                  <a:lnTo>
                    <a:pt x="60" y="145"/>
                  </a:lnTo>
                  <a:lnTo>
                    <a:pt x="71" y="67"/>
                  </a:lnTo>
                  <a:lnTo>
                    <a:pt x="95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7C6E85"/>
            </a:solidFill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C1EB1ED2-24AD-4B81-AD63-19057542C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8932" y="6123804"/>
              <a:ext cx="963694" cy="1136511"/>
            </a:xfrm>
            <a:custGeom>
              <a:avLst/>
              <a:gdLst>
                <a:gd name="T0" fmla="*/ 25 w 663"/>
                <a:gd name="T1" fmla="*/ 483 h 768"/>
                <a:gd name="T2" fmla="*/ 70 w 663"/>
                <a:gd name="T3" fmla="*/ 483 h 768"/>
                <a:gd name="T4" fmla="*/ 139 w 663"/>
                <a:gd name="T5" fmla="*/ 434 h 768"/>
                <a:gd name="T6" fmla="*/ 207 w 663"/>
                <a:gd name="T7" fmla="*/ 482 h 768"/>
                <a:gd name="T8" fmla="*/ 252 w 663"/>
                <a:gd name="T9" fmla="*/ 482 h 768"/>
                <a:gd name="T10" fmla="*/ 297 w 663"/>
                <a:gd name="T11" fmla="*/ 527 h 768"/>
                <a:gd name="T12" fmla="*/ 340 w 663"/>
                <a:gd name="T13" fmla="*/ 525 h 768"/>
                <a:gd name="T14" fmla="*/ 388 w 663"/>
                <a:gd name="T15" fmla="*/ 575 h 768"/>
                <a:gd name="T16" fmla="*/ 432 w 663"/>
                <a:gd name="T17" fmla="*/ 575 h 768"/>
                <a:gd name="T18" fmla="*/ 478 w 663"/>
                <a:gd name="T19" fmla="*/ 617 h 768"/>
                <a:gd name="T20" fmla="*/ 412 w 663"/>
                <a:gd name="T21" fmla="*/ 695 h 768"/>
                <a:gd name="T22" fmla="*/ 432 w 663"/>
                <a:gd name="T23" fmla="*/ 753 h 768"/>
                <a:gd name="T24" fmla="*/ 469 w 663"/>
                <a:gd name="T25" fmla="*/ 768 h 768"/>
                <a:gd name="T26" fmla="*/ 502 w 663"/>
                <a:gd name="T27" fmla="*/ 732 h 768"/>
                <a:gd name="T28" fmla="*/ 514 w 663"/>
                <a:gd name="T29" fmla="*/ 677 h 768"/>
                <a:gd name="T30" fmla="*/ 522 w 663"/>
                <a:gd name="T31" fmla="*/ 635 h 768"/>
                <a:gd name="T32" fmla="*/ 547 w 663"/>
                <a:gd name="T33" fmla="*/ 605 h 768"/>
                <a:gd name="T34" fmla="*/ 544 w 663"/>
                <a:gd name="T35" fmla="*/ 528 h 768"/>
                <a:gd name="T36" fmla="*/ 547 w 663"/>
                <a:gd name="T37" fmla="*/ 459 h 768"/>
                <a:gd name="T38" fmla="*/ 525 w 663"/>
                <a:gd name="T39" fmla="*/ 429 h 768"/>
                <a:gd name="T40" fmla="*/ 550 w 663"/>
                <a:gd name="T41" fmla="*/ 416 h 768"/>
                <a:gd name="T42" fmla="*/ 546 w 663"/>
                <a:gd name="T43" fmla="*/ 377 h 768"/>
                <a:gd name="T44" fmla="*/ 565 w 663"/>
                <a:gd name="T45" fmla="*/ 347 h 768"/>
                <a:gd name="T46" fmla="*/ 592 w 663"/>
                <a:gd name="T47" fmla="*/ 366 h 768"/>
                <a:gd name="T48" fmla="*/ 630 w 663"/>
                <a:gd name="T49" fmla="*/ 332 h 768"/>
                <a:gd name="T50" fmla="*/ 660 w 663"/>
                <a:gd name="T51" fmla="*/ 301 h 768"/>
                <a:gd name="T52" fmla="*/ 663 w 663"/>
                <a:gd name="T53" fmla="*/ 258 h 768"/>
                <a:gd name="T54" fmla="*/ 637 w 663"/>
                <a:gd name="T55" fmla="*/ 227 h 768"/>
                <a:gd name="T56" fmla="*/ 624 w 663"/>
                <a:gd name="T57" fmla="*/ 186 h 768"/>
                <a:gd name="T58" fmla="*/ 654 w 663"/>
                <a:gd name="T59" fmla="*/ 170 h 768"/>
                <a:gd name="T60" fmla="*/ 645 w 663"/>
                <a:gd name="T61" fmla="*/ 111 h 768"/>
                <a:gd name="T62" fmla="*/ 616 w 663"/>
                <a:gd name="T63" fmla="*/ 80 h 768"/>
                <a:gd name="T64" fmla="*/ 597 w 663"/>
                <a:gd name="T65" fmla="*/ 33 h 768"/>
                <a:gd name="T66" fmla="*/ 570 w 663"/>
                <a:gd name="T67" fmla="*/ 35 h 768"/>
                <a:gd name="T68" fmla="*/ 537 w 663"/>
                <a:gd name="T69" fmla="*/ 0 h 768"/>
                <a:gd name="T70" fmla="*/ 456 w 663"/>
                <a:gd name="T71" fmla="*/ 74 h 768"/>
                <a:gd name="T72" fmla="*/ 435 w 663"/>
                <a:gd name="T73" fmla="*/ 78 h 768"/>
                <a:gd name="T74" fmla="*/ 421 w 663"/>
                <a:gd name="T75" fmla="*/ 29 h 768"/>
                <a:gd name="T76" fmla="*/ 394 w 663"/>
                <a:gd name="T77" fmla="*/ 14 h 768"/>
                <a:gd name="T78" fmla="*/ 354 w 663"/>
                <a:gd name="T79" fmla="*/ 60 h 768"/>
                <a:gd name="T80" fmla="*/ 328 w 663"/>
                <a:gd name="T81" fmla="*/ 54 h 768"/>
                <a:gd name="T82" fmla="*/ 297 w 663"/>
                <a:gd name="T83" fmla="*/ 78 h 768"/>
                <a:gd name="T84" fmla="*/ 237 w 663"/>
                <a:gd name="T85" fmla="*/ 51 h 768"/>
                <a:gd name="T86" fmla="*/ 204 w 663"/>
                <a:gd name="T87" fmla="*/ 77 h 768"/>
                <a:gd name="T88" fmla="*/ 226 w 663"/>
                <a:gd name="T89" fmla="*/ 101 h 768"/>
                <a:gd name="T90" fmla="*/ 189 w 663"/>
                <a:gd name="T91" fmla="*/ 155 h 768"/>
                <a:gd name="T92" fmla="*/ 159 w 663"/>
                <a:gd name="T93" fmla="*/ 152 h 768"/>
                <a:gd name="T94" fmla="*/ 117 w 663"/>
                <a:gd name="T95" fmla="*/ 186 h 768"/>
                <a:gd name="T96" fmla="*/ 79 w 663"/>
                <a:gd name="T97" fmla="*/ 155 h 768"/>
                <a:gd name="T98" fmla="*/ 60 w 663"/>
                <a:gd name="T99" fmla="*/ 120 h 768"/>
                <a:gd name="T100" fmla="*/ 0 w 663"/>
                <a:gd name="T101" fmla="*/ 204 h 768"/>
                <a:gd name="T102" fmla="*/ 36 w 663"/>
                <a:gd name="T103" fmla="*/ 258 h 768"/>
                <a:gd name="T104" fmla="*/ 18 w 663"/>
                <a:gd name="T105" fmla="*/ 291 h 768"/>
                <a:gd name="T106" fmla="*/ 15 w 663"/>
                <a:gd name="T107" fmla="*/ 389 h 768"/>
                <a:gd name="T108" fmla="*/ 25 w 663"/>
                <a:gd name="T109" fmla="*/ 48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63" h="768">
                  <a:moveTo>
                    <a:pt x="25" y="483"/>
                  </a:moveTo>
                  <a:lnTo>
                    <a:pt x="70" y="483"/>
                  </a:lnTo>
                  <a:lnTo>
                    <a:pt x="139" y="434"/>
                  </a:lnTo>
                  <a:lnTo>
                    <a:pt x="207" y="482"/>
                  </a:lnTo>
                  <a:lnTo>
                    <a:pt x="252" y="482"/>
                  </a:lnTo>
                  <a:lnTo>
                    <a:pt x="297" y="527"/>
                  </a:lnTo>
                  <a:lnTo>
                    <a:pt x="340" y="525"/>
                  </a:lnTo>
                  <a:lnTo>
                    <a:pt x="388" y="575"/>
                  </a:lnTo>
                  <a:lnTo>
                    <a:pt x="432" y="575"/>
                  </a:lnTo>
                  <a:lnTo>
                    <a:pt x="478" y="617"/>
                  </a:lnTo>
                  <a:lnTo>
                    <a:pt x="412" y="695"/>
                  </a:lnTo>
                  <a:lnTo>
                    <a:pt x="432" y="753"/>
                  </a:lnTo>
                  <a:lnTo>
                    <a:pt x="469" y="768"/>
                  </a:lnTo>
                  <a:lnTo>
                    <a:pt x="502" y="732"/>
                  </a:lnTo>
                  <a:lnTo>
                    <a:pt x="514" y="677"/>
                  </a:lnTo>
                  <a:lnTo>
                    <a:pt x="522" y="635"/>
                  </a:lnTo>
                  <a:lnTo>
                    <a:pt x="547" y="605"/>
                  </a:lnTo>
                  <a:lnTo>
                    <a:pt x="544" y="528"/>
                  </a:lnTo>
                  <a:lnTo>
                    <a:pt x="547" y="459"/>
                  </a:lnTo>
                  <a:lnTo>
                    <a:pt x="525" y="429"/>
                  </a:lnTo>
                  <a:lnTo>
                    <a:pt x="550" y="416"/>
                  </a:lnTo>
                  <a:lnTo>
                    <a:pt x="546" y="377"/>
                  </a:lnTo>
                  <a:lnTo>
                    <a:pt x="565" y="347"/>
                  </a:lnTo>
                  <a:lnTo>
                    <a:pt x="592" y="366"/>
                  </a:lnTo>
                  <a:lnTo>
                    <a:pt x="630" y="332"/>
                  </a:lnTo>
                  <a:lnTo>
                    <a:pt x="660" y="301"/>
                  </a:lnTo>
                  <a:lnTo>
                    <a:pt x="663" y="258"/>
                  </a:lnTo>
                  <a:lnTo>
                    <a:pt x="637" y="227"/>
                  </a:lnTo>
                  <a:lnTo>
                    <a:pt x="624" y="186"/>
                  </a:lnTo>
                  <a:lnTo>
                    <a:pt x="654" y="170"/>
                  </a:lnTo>
                  <a:lnTo>
                    <a:pt x="645" y="111"/>
                  </a:lnTo>
                  <a:lnTo>
                    <a:pt x="616" y="80"/>
                  </a:lnTo>
                  <a:lnTo>
                    <a:pt x="597" y="33"/>
                  </a:lnTo>
                  <a:lnTo>
                    <a:pt x="570" y="35"/>
                  </a:lnTo>
                  <a:lnTo>
                    <a:pt x="537" y="0"/>
                  </a:lnTo>
                  <a:lnTo>
                    <a:pt x="456" y="74"/>
                  </a:lnTo>
                  <a:lnTo>
                    <a:pt x="435" y="78"/>
                  </a:lnTo>
                  <a:lnTo>
                    <a:pt x="421" y="29"/>
                  </a:lnTo>
                  <a:lnTo>
                    <a:pt x="394" y="14"/>
                  </a:lnTo>
                  <a:lnTo>
                    <a:pt x="354" y="60"/>
                  </a:lnTo>
                  <a:lnTo>
                    <a:pt x="328" y="54"/>
                  </a:lnTo>
                  <a:lnTo>
                    <a:pt x="297" y="78"/>
                  </a:lnTo>
                  <a:lnTo>
                    <a:pt x="237" y="51"/>
                  </a:lnTo>
                  <a:lnTo>
                    <a:pt x="204" y="77"/>
                  </a:lnTo>
                  <a:lnTo>
                    <a:pt x="226" y="101"/>
                  </a:lnTo>
                  <a:lnTo>
                    <a:pt x="189" y="155"/>
                  </a:lnTo>
                  <a:lnTo>
                    <a:pt x="159" y="152"/>
                  </a:lnTo>
                  <a:lnTo>
                    <a:pt x="117" y="186"/>
                  </a:lnTo>
                  <a:lnTo>
                    <a:pt x="79" y="155"/>
                  </a:lnTo>
                  <a:lnTo>
                    <a:pt x="60" y="120"/>
                  </a:lnTo>
                  <a:lnTo>
                    <a:pt x="0" y="204"/>
                  </a:lnTo>
                  <a:lnTo>
                    <a:pt x="36" y="258"/>
                  </a:lnTo>
                  <a:lnTo>
                    <a:pt x="18" y="291"/>
                  </a:lnTo>
                  <a:lnTo>
                    <a:pt x="15" y="389"/>
                  </a:lnTo>
                  <a:lnTo>
                    <a:pt x="25" y="483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EA6252B-C314-4D5F-9D1A-F175850C8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9014" y="7686800"/>
              <a:ext cx="654758" cy="485068"/>
            </a:xfrm>
            <a:custGeom>
              <a:avLst/>
              <a:gdLst>
                <a:gd name="T0" fmla="*/ 110 w 449"/>
                <a:gd name="T1" fmla="*/ 0 h 329"/>
                <a:gd name="T2" fmla="*/ 45 w 449"/>
                <a:gd name="T3" fmla="*/ 62 h 329"/>
                <a:gd name="T4" fmla="*/ 23 w 449"/>
                <a:gd name="T5" fmla="*/ 111 h 329"/>
                <a:gd name="T6" fmla="*/ 19 w 449"/>
                <a:gd name="T7" fmla="*/ 155 h 329"/>
                <a:gd name="T8" fmla="*/ 0 w 449"/>
                <a:gd name="T9" fmla="*/ 198 h 329"/>
                <a:gd name="T10" fmla="*/ 2 w 449"/>
                <a:gd name="T11" fmla="*/ 242 h 329"/>
                <a:gd name="T12" fmla="*/ 40 w 449"/>
                <a:gd name="T13" fmla="*/ 236 h 329"/>
                <a:gd name="T14" fmla="*/ 58 w 449"/>
                <a:gd name="T15" fmla="*/ 255 h 329"/>
                <a:gd name="T16" fmla="*/ 55 w 449"/>
                <a:gd name="T17" fmla="*/ 288 h 329"/>
                <a:gd name="T18" fmla="*/ 91 w 449"/>
                <a:gd name="T19" fmla="*/ 289 h 329"/>
                <a:gd name="T20" fmla="*/ 178 w 449"/>
                <a:gd name="T21" fmla="*/ 315 h 329"/>
                <a:gd name="T22" fmla="*/ 223 w 449"/>
                <a:gd name="T23" fmla="*/ 329 h 329"/>
                <a:gd name="T24" fmla="*/ 280 w 449"/>
                <a:gd name="T25" fmla="*/ 269 h 329"/>
                <a:gd name="T26" fmla="*/ 349 w 449"/>
                <a:gd name="T27" fmla="*/ 287 h 329"/>
                <a:gd name="T28" fmla="*/ 373 w 449"/>
                <a:gd name="T29" fmla="*/ 264 h 329"/>
                <a:gd name="T30" fmla="*/ 407 w 449"/>
                <a:gd name="T31" fmla="*/ 281 h 329"/>
                <a:gd name="T32" fmla="*/ 421 w 449"/>
                <a:gd name="T33" fmla="*/ 230 h 329"/>
                <a:gd name="T34" fmla="*/ 449 w 449"/>
                <a:gd name="T35" fmla="*/ 231 h 329"/>
                <a:gd name="T36" fmla="*/ 449 w 449"/>
                <a:gd name="T37" fmla="*/ 209 h 329"/>
                <a:gd name="T38" fmla="*/ 419 w 449"/>
                <a:gd name="T39" fmla="*/ 176 h 329"/>
                <a:gd name="T40" fmla="*/ 391 w 449"/>
                <a:gd name="T41" fmla="*/ 180 h 329"/>
                <a:gd name="T42" fmla="*/ 361 w 449"/>
                <a:gd name="T43" fmla="*/ 153 h 329"/>
                <a:gd name="T44" fmla="*/ 352 w 449"/>
                <a:gd name="T45" fmla="*/ 96 h 329"/>
                <a:gd name="T46" fmla="*/ 337 w 449"/>
                <a:gd name="T47" fmla="*/ 50 h 329"/>
                <a:gd name="T48" fmla="*/ 257 w 449"/>
                <a:gd name="T49" fmla="*/ 27 h 329"/>
                <a:gd name="T50" fmla="*/ 224 w 449"/>
                <a:gd name="T51" fmla="*/ 5 h 329"/>
                <a:gd name="T52" fmla="*/ 175 w 449"/>
                <a:gd name="T53" fmla="*/ 15 h 329"/>
                <a:gd name="T54" fmla="*/ 110 w 449"/>
                <a:gd name="T5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9" h="329">
                  <a:moveTo>
                    <a:pt x="110" y="0"/>
                  </a:moveTo>
                  <a:lnTo>
                    <a:pt x="45" y="62"/>
                  </a:lnTo>
                  <a:lnTo>
                    <a:pt x="23" y="111"/>
                  </a:lnTo>
                  <a:lnTo>
                    <a:pt x="19" y="155"/>
                  </a:lnTo>
                  <a:lnTo>
                    <a:pt x="0" y="198"/>
                  </a:lnTo>
                  <a:lnTo>
                    <a:pt x="2" y="242"/>
                  </a:lnTo>
                  <a:lnTo>
                    <a:pt x="40" y="236"/>
                  </a:lnTo>
                  <a:lnTo>
                    <a:pt x="58" y="255"/>
                  </a:lnTo>
                  <a:lnTo>
                    <a:pt x="55" y="288"/>
                  </a:lnTo>
                  <a:lnTo>
                    <a:pt x="91" y="289"/>
                  </a:lnTo>
                  <a:lnTo>
                    <a:pt x="178" y="315"/>
                  </a:lnTo>
                  <a:lnTo>
                    <a:pt x="223" y="329"/>
                  </a:lnTo>
                  <a:lnTo>
                    <a:pt x="280" y="269"/>
                  </a:lnTo>
                  <a:lnTo>
                    <a:pt x="349" y="287"/>
                  </a:lnTo>
                  <a:lnTo>
                    <a:pt x="373" y="264"/>
                  </a:lnTo>
                  <a:lnTo>
                    <a:pt x="407" y="281"/>
                  </a:lnTo>
                  <a:lnTo>
                    <a:pt x="421" y="230"/>
                  </a:lnTo>
                  <a:lnTo>
                    <a:pt x="449" y="231"/>
                  </a:lnTo>
                  <a:lnTo>
                    <a:pt x="449" y="209"/>
                  </a:lnTo>
                  <a:lnTo>
                    <a:pt x="419" y="176"/>
                  </a:lnTo>
                  <a:lnTo>
                    <a:pt x="391" y="180"/>
                  </a:lnTo>
                  <a:lnTo>
                    <a:pt x="361" y="153"/>
                  </a:lnTo>
                  <a:lnTo>
                    <a:pt x="352" y="96"/>
                  </a:lnTo>
                  <a:lnTo>
                    <a:pt x="337" y="50"/>
                  </a:lnTo>
                  <a:lnTo>
                    <a:pt x="257" y="27"/>
                  </a:lnTo>
                  <a:lnTo>
                    <a:pt x="224" y="5"/>
                  </a:lnTo>
                  <a:lnTo>
                    <a:pt x="175" y="1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C8186C45-DE3F-4AF0-868B-C426742A7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8609" y="7082223"/>
              <a:ext cx="763117" cy="763923"/>
            </a:xfrm>
            <a:custGeom>
              <a:avLst/>
              <a:gdLst>
                <a:gd name="T0" fmla="*/ 524 w 524"/>
                <a:gd name="T1" fmla="*/ 169 h 517"/>
                <a:gd name="T2" fmla="*/ 512 w 524"/>
                <a:gd name="T3" fmla="*/ 228 h 517"/>
                <a:gd name="T4" fmla="*/ 479 w 524"/>
                <a:gd name="T5" fmla="*/ 261 h 517"/>
                <a:gd name="T6" fmla="*/ 449 w 524"/>
                <a:gd name="T7" fmla="*/ 322 h 517"/>
                <a:gd name="T8" fmla="*/ 420 w 524"/>
                <a:gd name="T9" fmla="*/ 373 h 517"/>
                <a:gd name="T10" fmla="*/ 374 w 524"/>
                <a:gd name="T11" fmla="*/ 408 h 517"/>
                <a:gd name="T12" fmla="*/ 306 w 524"/>
                <a:gd name="T13" fmla="*/ 471 h 517"/>
                <a:gd name="T14" fmla="*/ 284 w 524"/>
                <a:gd name="T15" fmla="*/ 517 h 517"/>
                <a:gd name="T16" fmla="*/ 266 w 524"/>
                <a:gd name="T17" fmla="*/ 499 h 517"/>
                <a:gd name="T18" fmla="*/ 228 w 524"/>
                <a:gd name="T19" fmla="*/ 502 h 517"/>
                <a:gd name="T20" fmla="*/ 201 w 524"/>
                <a:gd name="T21" fmla="*/ 486 h 517"/>
                <a:gd name="T22" fmla="*/ 186 w 524"/>
                <a:gd name="T23" fmla="*/ 442 h 517"/>
                <a:gd name="T24" fmla="*/ 191 w 524"/>
                <a:gd name="T25" fmla="*/ 399 h 517"/>
                <a:gd name="T26" fmla="*/ 165 w 524"/>
                <a:gd name="T27" fmla="*/ 367 h 517"/>
                <a:gd name="T28" fmla="*/ 135 w 524"/>
                <a:gd name="T29" fmla="*/ 367 h 517"/>
                <a:gd name="T30" fmla="*/ 105 w 524"/>
                <a:gd name="T31" fmla="*/ 387 h 517"/>
                <a:gd name="T32" fmla="*/ 51 w 524"/>
                <a:gd name="T33" fmla="*/ 385 h 517"/>
                <a:gd name="T34" fmla="*/ 24 w 524"/>
                <a:gd name="T35" fmla="*/ 366 h 517"/>
                <a:gd name="T36" fmla="*/ 35 w 524"/>
                <a:gd name="T37" fmla="*/ 289 h 517"/>
                <a:gd name="T38" fmla="*/ 0 w 524"/>
                <a:gd name="T39" fmla="*/ 238 h 517"/>
                <a:gd name="T40" fmla="*/ 29 w 524"/>
                <a:gd name="T41" fmla="*/ 214 h 517"/>
                <a:gd name="T42" fmla="*/ 14 w 524"/>
                <a:gd name="T43" fmla="*/ 189 h 517"/>
                <a:gd name="T44" fmla="*/ 42 w 524"/>
                <a:gd name="T45" fmla="*/ 132 h 517"/>
                <a:gd name="T46" fmla="*/ 54 w 524"/>
                <a:gd name="T47" fmla="*/ 57 h 517"/>
                <a:gd name="T48" fmla="*/ 104 w 524"/>
                <a:gd name="T49" fmla="*/ 3 h 517"/>
                <a:gd name="T50" fmla="*/ 179 w 524"/>
                <a:gd name="T51" fmla="*/ 3 h 517"/>
                <a:gd name="T52" fmla="*/ 225 w 524"/>
                <a:gd name="T53" fmla="*/ 37 h 517"/>
                <a:gd name="T54" fmla="*/ 251 w 524"/>
                <a:gd name="T55" fmla="*/ 18 h 517"/>
                <a:gd name="T56" fmla="*/ 284 w 524"/>
                <a:gd name="T57" fmla="*/ 27 h 517"/>
                <a:gd name="T58" fmla="*/ 311 w 524"/>
                <a:gd name="T59" fmla="*/ 0 h 517"/>
                <a:gd name="T60" fmla="*/ 330 w 524"/>
                <a:gd name="T61" fmla="*/ 15 h 517"/>
                <a:gd name="T62" fmla="*/ 320 w 524"/>
                <a:gd name="T63" fmla="*/ 40 h 517"/>
                <a:gd name="T64" fmla="*/ 339 w 524"/>
                <a:gd name="T65" fmla="*/ 63 h 517"/>
                <a:gd name="T66" fmla="*/ 363 w 524"/>
                <a:gd name="T67" fmla="*/ 54 h 517"/>
                <a:gd name="T68" fmla="*/ 392 w 524"/>
                <a:gd name="T69" fmla="*/ 88 h 517"/>
                <a:gd name="T70" fmla="*/ 389 w 524"/>
                <a:gd name="T71" fmla="*/ 114 h 517"/>
                <a:gd name="T72" fmla="*/ 414 w 524"/>
                <a:gd name="T73" fmla="*/ 108 h 517"/>
                <a:gd name="T74" fmla="*/ 444 w 524"/>
                <a:gd name="T75" fmla="*/ 127 h 517"/>
                <a:gd name="T76" fmla="*/ 482 w 524"/>
                <a:gd name="T77" fmla="*/ 148 h 517"/>
                <a:gd name="T78" fmla="*/ 524 w 524"/>
                <a:gd name="T79" fmla="*/ 169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4" h="517">
                  <a:moveTo>
                    <a:pt x="524" y="169"/>
                  </a:moveTo>
                  <a:lnTo>
                    <a:pt x="512" y="228"/>
                  </a:lnTo>
                  <a:lnTo>
                    <a:pt x="479" y="261"/>
                  </a:lnTo>
                  <a:lnTo>
                    <a:pt x="449" y="322"/>
                  </a:lnTo>
                  <a:lnTo>
                    <a:pt x="420" y="373"/>
                  </a:lnTo>
                  <a:lnTo>
                    <a:pt x="374" y="408"/>
                  </a:lnTo>
                  <a:lnTo>
                    <a:pt x="306" y="471"/>
                  </a:lnTo>
                  <a:lnTo>
                    <a:pt x="284" y="517"/>
                  </a:lnTo>
                  <a:lnTo>
                    <a:pt x="266" y="499"/>
                  </a:lnTo>
                  <a:lnTo>
                    <a:pt x="228" y="502"/>
                  </a:lnTo>
                  <a:lnTo>
                    <a:pt x="201" y="486"/>
                  </a:lnTo>
                  <a:lnTo>
                    <a:pt x="186" y="442"/>
                  </a:lnTo>
                  <a:lnTo>
                    <a:pt x="191" y="399"/>
                  </a:lnTo>
                  <a:lnTo>
                    <a:pt x="165" y="367"/>
                  </a:lnTo>
                  <a:lnTo>
                    <a:pt x="135" y="367"/>
                  </a:lnTo>
                  <a:lnTo>
                    <a:pt x="105" y="387"/>
                  </a:lnTo>
                  <a:lnTo>
                    <a:pt x="51" y="385"/>
                  </a:lnTo>
                  <a:lnTo>
                    <a:pt x="24" y="366"/>
                  </a:lnTo>
                  <a:lnTo>
                    <a:pt x="35" y="289"/>
                  </a:lnTo>
                  <a:lnTo>
                    <a:pt x="0" y="238"/>
                  </a:lnTo>
                  <a:lnTo>
                    <a:pt x="29" y="214"/>
                  </a:lnTo>
                  <a:lnTo>
                    <a:pt x="14" y="189"/>
                  </a:lnTo>
                  <a:lnTo>
                    <a:pt x="42" y="132"/>
                  </a:lnTo>
                  <a:lnTo>
                    <a:pt x="54" y="57"/>
                  </a:lnTo>
                  <a:lnTo>
                    <a:pt x="104" y="3"/>
                  </a:lnTo>
                  <a:lnTo>
                    <a:pt x="179" y="3"/>
                  </a:lnTo>
                  <a:lnTo>
                    <a:pt x="225" y="37"/>
                  </a:lnTo>
                  <a:lnTo>
                    <a:pt x="251" y="18"/>
                  </a:lnTo>
                  <a:lnTo>
                    <a:pt x="284" y="27"/>
                  </a:lnTo>
                  <a:lnTo>
                    <a:pt x="311" y="0"/>
                  </a:lnTo>
                  <a:lnTo>
                    <a:pt x="330" y="15"/>
                  </a:lnTo>
                  <a:lnTo>
                    <a:pt x="320" y="40"/>
                  </a:lnTo>
                  <a:lnTo>
                    <a:pt x="339" y="63"/>
                  </a:lnTo>
                  <a:lnTo>
                    <a:pt x="363" y="54"/>
                  </a:lnTo>
                  <a:lnTo>
                    <a:pt x="392" y="88"/>
                  </a:lnTo>
                  <a:lnTo>
                    <a:pt x="389" y="114"/>
                  </a:lnTo>
                  <a:lnTo>
                    <a:pt x="414" y="108"/>
                  </a:lnTo>
                  <a:lnTo>
                    <a:pt x="444" y="127"/>
                  </a:lnTo>
                  <a:lnTo>
                    <a:pt x="482" y="148"/>
                  </a:lnTo>
                  <a:lnTo>
                    <a:pt x="524" y="169"/>
                  </a:lnTo>
                  <a:close/>
                </a:path>
              </a:pathLst>
            </a:custGeom>
            <a:solidFill>
              <a:srgbClr val="7C6E85"/>
            </a:solidFill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9943552A-A10C-4218-B189-299213033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0484" y="8071104"/>
              <a:ext cx="523346" cy="410082"/>
            </a:xfrm>
            <a:custGeom>
              <a:avLst/>
              <a:gdLst>
                <a:gd name="T0" fmla="*/ 6 w 360"/>
                <a:gd name="T1" fmla="*/ 27 h 276"/>
                <a:gd name="T2" fmla="*/ 0 w 360"/>
                <a:gd name="T3" fmla="*/ 93 h 276"/>
                <a:gd name="T4" fmla="*/ 45 w 360"/>
                <a:gd name="T5" fmla="*/ 99 h 276"/>
                <a:gd name="T6" fmla="*/ 76 w 360"/>
                <a:gd name="T7" fmla="*/ 113 h 276"/>
                <a:gd name="T8" fmla="*/ 111 w 360"/>
                <a:gd name="T9" fmla="*/ 108 h 276"/>
                <a:gd name="T10" fmla="*/ 133 w 360"/>
                <a:gd name="T11" fmla="*/ 118 h 276"/>
                <a:gd name="T12" fmla="*/ 174 w 360"/>
                <a:gd name="T13" fmla="*/ 131 h 276"/>
                <a:gd name="T14" fmla="*/ 193 w 360"/>
                <a:gd name="T15" fmla="*/ 168 h 276"/>
                <a:gd name="T16" fmla="*/ 240 w 360"/>
                <a:gd name="T17" fmla="*/ 201 h 276"/>
                <a:gd name="T18" fmla="*/ 269 w 360"/>
                <a:gd name="T19" fmla="*/ 209 h 276"/>
                <a:gd name="T20" fmla="*/ 250 w 360"/>
                <a:gd name="T21" fmla="*/ 257 h 276"/>
                <a:gd name="T22" fmla="*/ 267 w 360"/>
                <a:gd name="T23" fmla="*/ 276 h 276"/>
                <a:gd name="T24" fmla="*/ 325 w 360"/>
                <a:gd name="T25" fmla="*/ 222 h 276"/>
                <a:gd name="T26" fmla="*/ 354 w 360"/>
                <a:gd name="T27" fmla="*/ 192 h 276"/>
                <a:gd name="T28" fmla="*/ 346 w 360"/>
                <a:gd name="T29" fmla="*/ 129 h 276"/>
                <a:gd name="T30" fmla="*/ 360 w 360"/>
                <a:gd name="T31" fmla="*/ 96 h 276"/>
                <a:gd name="T32" fmla="*/ 345 w 360"/>
                <a:gd name="T33" fmla="*/ 50 h 276"/>
                <a:gd name="T34" fmla="*/ 360 w 360"/>
                <a:gd name="T35" fmla="*/ 23 h 276"/>
                <a:gd name="T36" fmla="*/ 324 w 360"/>
                <a:gd name="T37" fmla="*/ 0 h 276"/>
                <a:gd name="T38" fmla="*/ 301 w 360"/>
                <a:gd name="T39" fmla="*/ 27 h 276"/>
                <a:gd name="T40" fmla="*/ 228 w 360"/>
                <a:gd name="T41" fmla="*/ 8 h 276"/>
                <a:gd name="T42" fmla="*/ 172 w 360"/>
                <a:gd name="T43" fmla="*/ 68 h 276"/>
                <a:gd name="T44" fmla="*/ 40 w 360"/>
                <a:gd name="T45" fmla="*/ 26 h 276"/>
                <a:gd name="T46" fmla="*/ 6 w 360"/>
                <a:gd name="T47" fmla="*/ 2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276">
                  <a:moveTo>
                    <a:pt x="6" y="27"/>
                  </a:moveTo>
                  <a:lnTo>
                    <a:pt x="0" y="93"/>
                  </a:lnTo>
                  <a:lnTo>
                    <a:pt x="45" y="99"/>
                  </a:lnTo>
                  <a:lnTo>
                    <a:pt x="76" y="113"/>
                  </a:lnTo>
                  <a:lnTo>
                    <a:pt x="111" y="108"/>
                  </a:lnTo>
                  <a:lnTo>
                    <a:pt x="133" y="118"/>
                  </a:lnTo>
                  <a:lnTo>
                    <a:pt x="174" y="131"/>
                  </a:lnTo>
                  <a:lnTo>
                    <a:pt x="193" y="168"/>
                  </a:lnTo>
                  <a:lnTo>
                    <a:pt x="240" y="201"/>
                  </a:lnTo>
                  <a:lnTo>
                    <a:pt x="269" y="209"/>
                  </a:lnTo>
                  <a:lnTo>
                    <a:pt x="250" y="257"/>
                  </a:lnTo>
                  <a:lnTo>
                    <a:pt x="267" y="276"/>
                  </a:lnTo>
                  <a:lnTo>
                    <a:pt x="325" y="222"/>
                  </a:lnTo>
                  <a:lnTo>
                    <a:pt x="354" y="192"/>
                  </a:lnTo>
                  <a:lnTo>
                    <a:pt x="346" y="129"/>
                  </a:lnTo>
                  <a:lnTo>
                    <a:pt x="360" y="96"/>
                  </a:lnTo>
                  <a:lnTo>
                    <a:pt x="345" y="50"/>
                  </a:lnTo>
                  <a:lnTo>
                    <a:pt x="360" y="23"/>
                  </a:lnTo>
                  <a:lnTo>
                    <a:pt x="324" y="0"/>
                  </a:lnTo>
                  <a:lnTo>
                    <a:pt x="301" y="27"/>
                  </a:lnTo>
                  <a:lnTo>
                    <a:pt x="228" y="8"/>
                  </a:lnTo>
                  <a:lnTo>
                    <a:pt x="172" y="68"/>
                  </a:lnTo>
                  <a:lnTo>
                    <a:pt x="40" y="26"/>
                  </a:lnTo>
                  <a:lnTo>
                    <a:pt x="6" y="27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6FF36C53-5072-45A9-8B71-6CD703B30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2357" y="8209360"/>
              <a:ext cx="735451" cy="742833"/>
            </a:xfrm>
            <a:custGeom>
              <a:avLst/>
              <a:gdLst>
                <a:gd name="T0" fmla="*/ 283 w 507"/>
                <a:gd name="T1" fmla="*/ 5 h 501"/>
                <a:gd name="T2" fmla="*/ 240 w 507"/>
                <a:gd name="T3" fmla="*/ 0 h 501"/>
                <a:gd name="T4" fmla="*/ 216 w 507"/>
                <a:gd name="T5" fmla="*/ 20 h 501"/>
                <a:gd name="T6" fmla="*/ 177 w 507"/>
                <a:gd name="T7" fmla="*/ 36 h 501"/>
                <a:gd name="T8" fmla="*/ 109 w 507"/>
                <a:gd name="T9" fmla="*/ 84 h 501"/>
                <a:gd name="T10" fmla="*/ 0 w 507"/>
                <a:gd name="T11" fmla="*/ 222 h 501"/>
                <a:gd name="T12" fmla="*/ 27 w 507"/>
                <a:gd name="T13" fmla="*/ 245 h 501"/>
                <a:gd name="T14" fmla="*/ 42 w 507"/>
                <a:gd name="T15" fmla="*/ 225 h 501"/>
                <a:gd name="T16" fmla="*/ 103 w 507"/>
                <a:gd name="T17" fmla="*/ 302 h 501"/>
                <a:gd name="T18" fmla="*/ 133 w 507"/>
                <a:gd name="T19" fmla="*/ 287 h 501"/>
                <a:gd name="T20" fmla="*/ 211 w 507"/>
                <a:gd name="T21" fmla="*/ 336 h 501"/>
                <a:gd name="T22" fmla="*/ 285 w 507"/>
                <a:gd name="T23" fmla="*/ 420 h 501"/>
                <a:gd name="T24" fmla="*/ 262 w 507"/>
                <a:gd name="T25" fmla="*/ 467 h 501"/>
                <a:gd name="T26" fmla="*/ 273 w 507"/>
                <a:gd name="T27" fmla="*/ 501 h 501"/>
                <a:gd name="T28" fmla="*/ 318 w 507"/>
                <a:gd name="T29" fmla="*/ 450 h 501"/>
                <a:gd name="T30" fmla="*/ 366 w 507"/>
                <a:gd name="T31" fmla="*/ 371 h 501"/>
                <a:gd name="T32" fmla="*/ 391 w 507"/>
                <a:gd name="T33" fmla="*/ 335 h 501"/>
                <a:gd name="T34" fmla="*/ 400 w 507"/>
                <a:gd name="T35" fmla="*/ 284 h 501"/>
                <a:gd name="T36" fmla="*/ 417 w 507"/>
                <a:gd name="T37" fmla="*/ 249 h 501"/>
                <a:gd name="T38" fmla="*/ 454 w 507"/>
                <a:gd name="T39" fmla="*/ 239 h 501"/>
                <a:gd name="T40" fmla="*/ 462 w 507"/>
                <a:gd name="T41" fmla="*/ 276 h 501"/>
                <a:gd name="T42" fmla="*/ 405 w 507"/>
                <a:gd name="T43" fmla="*/ 329 h 501"/>
                <a:gd name="T44" fmla="*/ 406 w 507"/>
                <a:gd name="T45" fmla="*/ 351 h 501"/>
                <a:gd name="T46" fmla="*/ 481 w 507"/>
                <a:gd name="T47" fmla="*/ 285 h 501"/>
                <a:gd name="T48" fmla="*/ 505 w 507"/>
                <a:gd name="T49" fmla="*/ 182 h 501"/>
                <a:gd name="T50" fmla="*/ 489 w 507"/>
                <a:gd name="T51" fmla="*/ 162 h 501"/>
                <a:gd name="T52" fmla="*/ 507 w 507"/>
                <a:gd name="T53" fmla="*/ 114 h 501"/>
                <a:gd name="T54" fmla="*/ 480 w 507"/>
                <a:gd name="T55" fmla="*/ 107 h 501"/>
                <a:gd name="T56" fmla="*/ 430 w 507"/>
                <a:gd name="T57" fmla="*/ 75 h 501"/>
                <a:gd name="T58" fmla="*/ 415 w 507"/>
                <a:gd name="T59" fmla="*/ 38 h 501"/>
                <a:gd name="T60" fmla="*/ 373 w 507"/>
                <a:gd name="T61" fmla="*/ 26 h 501"/>
                <a:gd name="T62" fmla="*/ 351 w 507"/>
                <a:gd name="T63" fmla="*/ 15 h 501"/>
                <a:gd name="T64" fmla="*/ 315 w 507"/>
                <a:gd name="T65" fmla="*/ 21 h 501"/>
                <a:gd name="T66" fmla="*/ 283 w 507"/>
                <a:gd name="T67" fmla="*/ 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7" h="501">
                  <a:moveTo>
                    <a:pt x="283" y="5"/>
                  </a:moveTo>
                  <a:lnTo>
                    <a:pt x="240" y="0"/>
                  </a:lnTo>
                  <a:lnTo>
                    <a:pt x="216" y="20"/>
                  </a:lnTo>
                  <a:lnTo>
                    <a:pt x="177" y="36"/>
                  </a:lnTo>
                  <a:lnTo>
                    <a:pt x="109" y="84"/>
                  </a:lnTo>
                  <a:lnTo>
                    <a:pt x="0" y="222"/>
                  </a:lnTo>
                  <a:lnTo>
                    <a:pt x="27" y="245"/>
                  </a:lnTo>
                  <a:lnTo>
                    <a:pt x="42" y="225"/>
                  </a:lnTo>
                  <a:lnTo>
                    <a:pt x="103" y="302"/>
                  </a:lnTo>
                  <a:lnTo>
                    <a:pt x="133" y="287"/>
                  </a:lnTo>
                  <a:lnTo>
                    <a:pt x="211" y="336"/>
                  </a:lnTo>
                  <a:lnTo>
                    <a:pt x="285" y="420"/>
                  </a:lnTo>
                  <a:lnTo>
                    <a:pt x="262" y="467"/>
                  </a:lnTo>
                  <a:lnTo>
                    <a:pt x="273" y="501"/>
                  </a:lnTo>
                  <a:lnTo>
                    <a:pt x="318" y="450"/>
                  </a:lnTo>
                  <a:lnTo>
                    <a:pt x="366" y="371"/>
                  </a:lnTo>
                  <a:lnTo>
                    <a:pt x="391" y="335"/>
                  </a:lnTo>
                  <a:lnTo>
                    <a:pt x="400" y="284"/>
                  </a:lnTo>
                  <a:lnTo>
                    <a:pt x="417" y="249"/>
                  </a:lnTo>
                  <a:lnTo>
                    <a:pt x="454" y="239"/>
                  </a:lnTo>
                  <a:lnTo>
                    <a:pt x="462" y="276"/>
                  </a:lnTo>
                  <a:lnTo>
                    <a:pt x="405" y="329"/>
                  </a:lnTo>
                  <a:lnTo>
                    <a:pt x="406" y="351"/>
                  </a:lnTo>
                  <a:lnTo>
                    <a:pt x="481" y="285"/>
                  </a:lnTo>
                  <a:lnTo>
                    <a:pt x="505" y="182"/>
                  </a:lnTo>
                  <a:lnTo>
                    <a:pt x="489" y="162"/>
                  </a:lnTo>
                  <a:lnTo>
                    <a:pt x="507" y="114"/>
                  </a:lnTo>
                  <a:lnTo>
                    <a:pt x="480" y="107"/>
                  </a:lnTo>
                  <a:lnTo>
                    <a:pt x="430" y="75"/>
                  </a:lnTo>
                  <a:lnTo>
                    <a:pt x="415" y="38"/>
                  </a:lnTo>
                  <a:lnTo>
                    <a:pt x="373" y="26"/>
                  </a:lnTo>
                  <a:lnTo>
                    <a:pt x="351" y="15"/>
                  </a:lnTo>
                  <a:lnTo>
                    <a:pt x="315" y="21"/>
                  </a:lnTo>
                  <a:lnTo>
                    <a:pt x="283" y="5"/>
                  </a:lnTo>
                  <a:close/>
                </a:path>
              </a:pathLst>
            </a:custGeom>
            <a:solidFill>
              <a:srgbClr val="94C947"/>
            </a:solidFill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77F3A586-B649-4658-9266-6CE5A83EF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1954" y="6564348"/>
              <a:ext cx="781561" cy="766267"/>
            </a:xfrm>
            <a:custGeom>
              <a:avLst/>
              <a:gdLst>
                <a:gd name="T0" fmla="*/ 530 w 537"/>
                <a:gd name="T1" fmla="*/ 26 h 518"/>
                <a:gd name="T2" fmla="*/ 528 w 537"/>
                <a:gd name="T3" fmla="*/ 92 h 518"/>
                <a:gd name="T4" fmla="*/ 537 w 537"/>
                <a:gd name="T5" fmla="*/ 185 h 518"/>
                <a:gd name="T6" fmla="*/ 492 w 537"/>
                <a:gd name="T7" fmla="*/ 185 h 518"/>
                <a:gd name="T8" fmla="*/ 446 w 537"/>
                <a:gd name="T9" fmla="*/ 230 h 518"/>
                <a:gd name="T10" fmla="*/ 470 w 537"/>
                <a:gd name="T11" fmla="*/ 260 h 518"/>
                <a:gd name="T12" fmla="*/ 443 w 537"/>
                <a:gd name="T13" fmla="*/ 291 h 518"/>
                <a:gd name="T14" fmla="*/ 447 w 537"/>
                <a:gd name="T15" fmla="*/ 323 h 518"/>
                <a:gd name="T16" fmla="*/ 401 w 537"/>
                <a:gd name="T17" fmla="*/ 365 h 518"/>
                <a:gd name="T18" fmla="*/ 419 w 537"/>
                <a:gd name="T19" fmla="*/ 417 h 518"/>
                <a:gd name="T20" fmla="*/ 402 w 537"/>
                <a:gd name="T21" fmla="*/ 461 h 518"/>
                <a:gd name="T22" fmla="*/ 339 w 537"/>
                <a:gd name="T23" fmla="*/ 440 h 518"/>
                <a:gd name="T24" fmla="*/ 219 w 537"/>
                <a:gd name="T25" fmla="*/ 458 h 518"/>
                <a:gd name="T26" fmla="*/ 162 w 537"/>
                <a:gd name="T27" fmla="*/ 518 h 518"/>
                <a:gd name="T28" fmla="*/ 53 w 537"/>
                <a:gd name="T29" fmla="*/ 459 h 518"/>
                <a:gd name="T30" fmla="*/ 29 w 537"/>
                <a:gd name="T31" fmla="*/ 462 h 518"/>
                <a:gd name="T32" fmla="*/ 30 w 537"/>
                <a:gd name="T33" fmla="*/ 437 h 518"/>
                <a:gd name="T34" fmla="*/ 0 w 537"/>
                <a:gd name="T35" fmla="*/ 404 h 518"/>
                <a:gd name="T36" fmla="*/ 2 w 537"/>
                <a:gd name="T37" fmla="*/ 338 h 518"/>
                <a:gd name="T38" fmla="*/ 36 w 537"/>
                <a:gd name="T39" fmla="*/ 302 h 518"/>
                <a:gd name="T40" fmla="*/ 54 w 537"/>
                <a:gd name="T41" fmla="*/ 254 h 518"/>
                <a:gd name="T42" fmla="*/ 104 w 537"/>
                <a:gd name="T43" fmla="*/ 239 h 518"/>
                <a:gd name="T44" fmla="*/ 117 w 537"/>
                <a:gd name="T45" fmla="*/ 215 h 518"/>
                <a:gd name="T46" fmla="*/ 113 w 537"/>
                <a:gd name="T47" fmla="*/ 194 h 518"/>
                <a:gd name="T48" fmla="*/ 165 w 537"/>
                <a:gd name="T49" fmla="*/ 165 h 518"/>
                <a:gd name="T50" fmla="*/ 164 w 537"/>
                <a:gd name="T51" fmla="*/ 126 h 518"/>
                <a:gd name="T52" fmla="*/ 182 w 537"/>
                <a:gd name="T53" fmla="*/ 95 h 518"/>
                <a:gd name="T54" fmla="*/ 197 w 537"/>
                <a:gd name="T55" fmla="*/ 51 h 518"/>
                <a:gd name="T56" fmla="*/ 201 w 537"/>
                <a:gd name="T57" fmla="*/ 15 h 518"/>
                <a:gd name="T58" fmla="*/ 228 w 537"/>
                <a:gd name="T59" fmla="*/ 0 h 518"/>
                <a:gd name="T60" fmla="*/ 272 w 537"/>
                <a:gd name="T61" fmla="*/ 50 h 518"/>
                <a:gd name="T62" fmla="*/ 326 w 537"/>
                <a:gd name="T63" fmla="*/ 29 h 518"/>
                <a:gd name="T64" fmla="*/ 389 w 537"/>
                <a:gd name="T65" fmla="*/ 44 h 518"/>
                <a:gd name="T66" fmla="*/ 459 w 537"/>
                <a:gd name="T67" fmla="*/ 47 h 518"/>
                <a:gd name="T68" fmla="*/ 530 w 537"/>
                <a:gd name="T69" fmla="*/ 26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7" h="518">
                  <a:moveTo>
                    <a:pt x="530" y="26"/>
                  </a:moveTo>
                  <a:lnTo>
                    <a:pt x="528" y="92"/>
                  </a:lnTo>
                  <a:lnTo>
                    <a:pt x="537" y="185"/>
                  </a:lnTo>
                  <a:lnTo>
                    <a:pt x="492" y="185"/>
                  </a:lnTo>
                  <a:lnTo>
                    <a:pt x="446" y="230"/>
                  </a:lnTo>
                  <a:lnTo>
                    <a:pt x="470" y="260"/>
                  </a:lnTo>
                  <a:lnTo>
                    <a:pt x="443" y="291"/>
                  </a:lnTo>
                  <a:lnTo>
                    <a:pt x="447" y="323"/>
                  </a:lnTo>
                  <a:lnTo>
                    <a:pt x="401" y="365"/>
                  </a:lnTo>
                  <a:lnTo>
                    <a:pt x="419" y="417"/>
                  </a:lnTo>
                  <a:lnTo>
                    <a:pt x="402" y="461"/>
                  </a:lnTo>
                  <a:lnTo>
                    <a:pt x="339" y="440"/>
                  </a:lnTo>
                  <a:lnTo>
                    <a:pt x="219" y="458"/>
                  </a:lnTo>
                  <a:lnTo>
                    <a:pt x="162" y="518"/>
                  </a:lnTo>
                  <a:lnTo>
                    <a:pt x="53" y="459"/>
                  </a:lnTo>
                  <a:lnTo>
                    <a:pt x="29" y="462"/>
                  </a:lnTo>
                  <a:lnTo>
                    <a:pt x="30" y="437"/>
                  </a:lnTo>
                  <a:lnTo>
                    <a:pt x="0" y="404"/>
                  </a:lnTo>
                  <a:lnTo>
                    <a:pt x="2" y="338"/>
                  </a:lnTo>
                  <a:lnTo>
                    <a:pt x="36" y="302"/>
                  </a:lnTo>
                  <a:lnTo>
                    <a:pt x="54" y="254"/>
                  </a:lnTo>
                  <a:lnTo>
                    <a:pt x="104" y="239"/>
                  </a:lnTo>
                  <a:lnTo>
                    <a:pt x="117" y="215"/>
                  </a:lnTo>
                  <a:lnTo>
                    <a:pt x="113" y="194"/>
                  </a:lnTo>
                  <a:lnTo>
                    <a:pt x="165" y="165"/>
                  </a:lnTo>
                  <a:lnTo>
                    <a:pt x="164" y="126"/>
                  </a:lnTo>
                  <a:lnTo>
                    <a:pt x="182" y="95"/>
                  </a:lnTo>
                  <a:lnTo>
                    <a:pt x="197" y="51"/>
                  </a:lnTo>
                  <a:lnTo>
                    <a:pt x="201" y="15"/>
                  </a:lnTo>
                  <a:lnTo>
                    <a:pt x="228" y="0"/>
                  </a:lnTo>
                  <a:lnTo>
                    <a:pt x="272" y="50"/>
                  </a:lnTo>
                  <a:lnTo>
                    <a:pt x="326" y="29"/>
                  </a:lnTo>
                  <a:lnTo>
                    <a:pt x="389" y="44"/>
                  </a:lnTo>
                  <a:lnTo>
                    <a:pt x="459" y="47"/>
                  </a:lnTo>
                  <a:lnTo>
                    <a:pt x="530" y="26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8E26698A-5988-42B7-BFA1-61591A1D2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8384" y="6838517"/>
              <a:ext cx="131414" cy="67958"/>
            </a:xfrm>
            <a:custGeom>
              <a:avLst/>
              <a:gdLst>
                <a:gd name="T0" fmla="*/ 0 w 90"/>
                <a:gd name="T1" fmla="*/ 45 h 45"/>
                <a:gd name="T2" fmla="*/ 90 w 90"/>
                <a:gd name="T3" fmla="*/ 45 h 45"/>
                <a:gd name="T4" fmla="*/ 90 w 90"/>
                <a:gd name="T5" fmla="*/ 0 h 45"/>
                <a:gd name="T6" fmla="*/ 0 w 90"/>
                <a:gd name="T7" fmla="*/ 0 h 45"/>
                <a:gd name="T8" fmla="*/ 0 w 90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0" y="45"/>
                  </a:moveTo>
                  <a:lnTo>
                    <a:pt x="90" y="45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266BF758-6759-4A2A-958E-A98E61981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8983" y="5957429"/>
              <a:ext cx="1251880" cy="1220871"/>
            </a:xfrm>
            <a:custGeom>
              <a:avLst/>
              <a:gdLst>
                <a:gd name="T0" fmla="*/ 393 w 860"/>
                <a:gd name="T1" fmla="*/ 141 h 825"/>
                <a:gd name="T2" fmla="*/ 860 w 860"/>
                <a:gd name="T3" fmla="*/ 183 h 825"/>
                <a:gd name="T4" fmla="*/ 813 w 860"/>
                <a:gd name="T5" fmla="*/ 264 h 825"/>
                <a:gd name="T6" fmla="*/ 810 w 860"/>
                <a:gd name="T7" fmla="*/ 339 h 825"/>
                <a:gd name="T8" fmla="*/ 825 w 860"/>
                <a:gd name="T9" fmla="*/ 367 h 825"/>
                <a:gd name="T10" fmla="*/ 827 w 860"/>
                <a:gd name="T11" fmla="*/ 421 h 825"/>
                <a:gd name="T12" fmla="*/ 827 w 860"/>
                <a:gd name="T13" fmla="*/ 456 h 825"/>
                <a:gd name="T14" fmla="*/ 810 w 860"/>
                <a:gd name="T15" fmla="*/ 501 h 825"/>
                <a:gd name="T16" fmla="*/ 789 w 860"/>
                <a:gd name="T17" fmla="*/ 535 h 825"/>
                <a:gd name="T18" fmla="*/ 794 w 860"/>
                <a:gd name="T19" fmla="*/ 574 h 825"/>
                <a:gd name="T20" fmla="*/ 738 w 860"/>
                <a:gd name="T21" fmla="*/ 601 h 825"/>
                <a:gd name="T22" fmla="*/ 743 w 860"/>
                <a:gd name="T23" fmla="*/ 621 h 825"/>
                <a:gd name="T24" fmla="*/ 734 w 860"/>
                <a:gd name="T25" fmla="*/ 649 h 825"/>
                <a:gd name="T26" fmla="*/ 680 w 860"/>
                <a:gd name="T27" fmla="*/ 661 h 825"/>
                <a:gd name="T28" fmla="*/ 665 w 860"/>
                <a:gd name="T29" fmla="*/ 708 h 825"/>
                <a:gd name="T30" fmla="*/ 627 w 860"/>
                <a:gd name="T31" fmla="*/ 748 h 825"/>
                <a:gd name="T32" fmla="*/ 626 w 860"/>
                <a:gd name="T33" fmla="*/ 814 h 825"/>
                <a:gd name="T34" fmla="*/ 608 w 860"/>
                <a:gd name="T35" fmla="*/ 825 h 825"/>
                <a:gd name="T36" fmla="*/ 588 w 860"/>
                <a:gd name="T37" fmla="*/ 796 h 825"/>
                <a:gd name="T38" fmla="*/ 599 w 860"/>
                <a:gd name="T39" fmla="*/ 772 h 825"/>
                <a:gd name="T40" fmla="*/ 578 w 860"/>
                <a:gd name="T41" fmla="*/ 759 h 825"/>
                <a:gd name="T42" fmla="*/ 551 w 860"/>
                <a:gd name="T43" fmla="*/ 787 h 825"/>
                <a:gd name="T44" fmla="*/ 516 w 860"/>
                <a:gd name="T45" fmla="*/ 775 h 825"/>
                <a:gd name="T46" fmla="*/ 495 w 860"/>
                <a:gd name="T47" fmla="*/ 798 h 825"/>
                <a:gd name="T48" fmla="*/ 444 w 860"/>
                <a:gd name="T49" fmla="*/ 762 h 825"/>
                <a:gd name="T50" fmla="*/ 372 w 860"/>
                <a:gd name="T51" fmla="*/ 762 h 825"/>
                <a:gd name="T52" fmla="*/ 320 w 860"/>
                <a:gd name="T53" fmla="*/ 816 h 825"/>
                <a:gd name="T54" fmla="*/ 255 w 860"/>
                <a:gd name="T55" fmla="*/ 759 h 825"/>
                <a:gd name="T56" fmla="*/ 237 w 860"/>
                <a:gd name="T57" fmla="*/ 696 h 825"/>
                <a:gd name="T58" fmla="*/ 137 w 860"/>
                <a:gd name="T59" fmla="*/ 694 h 825"/>
                <a:gd name="T60" fmla="*/ 114 w 860"/>
                <a:gd name="T61" fmla="*/ 664 h 825"/>
                <a:gd name="T62" fmla="*/ 95 w 860"/>
                <a:gd name="T63" fmla="*/ 603 h 825"/>
                <a:gd name="T64" fmla="*/ 111 w 860"/>
                <a:gd name="T65" fmla="*/ 577 h 825"/>
                <a:gd name="T66" fmla="*/ 72 w 860"/>
                <a:gd name="T67" fmla="*/ 492 h 825"/>
                <a:gd name="T68" fmla="*/ 113 w 860"/>
                <a:gd name="T69" fmla="*/ 466 h 825"/>
                <a:gd name="T70" fmla="*/ 117 w 860"/>
                <a:gd name="T71" fmla="*/ 403 h 825"/>
                <a:gd name="T72" fmla="*/ 137 w 860"/>
                <a:gd name="T73" fmla="*/ 372 h 825"/>
                <a:gd name="T74" fmla="*/ 116 w 860"/>
                <a:gd name="T75" fmla="*/ 334 h 825"/>
                <a:gd name="T76" fmla="*/ 137 w 860"/>
                <a:gd name="T77" fmla="*/ 289 h 825"/>
                <a:gd name="T78" fmla="*/ 18 w 860"/>
                <a:gd name="T79" fmla="*/ 294 h 825"/>
                <a:gd name="T80" fmla="*/ 15 w 860"/>
                <a:gd name="T81" fmla="*/ 247 h 825"/>
                <a:gd name="T82" fmla="*/ 0 w 860"/>
                <a:gd name="T83" fmla="*/ 225 h 825"/>
                <a:gd name="T84" fmla="*/ 15 w 860"/>
                <a:gd name="T85" fmla="*/ 184 h 825"/>
                <a:gd name="T86" fmla="*/ 2 w 860"/>
                <a:gd name="T87" fmla="*/ 123 h 825"/>
                <a:gd name="T88" fmla="*/ 221 w 860"/>
                <a:gd name="T89" fmla="*/ 118 h 825"/>
                <a:gd name="T90" fmla="*/ 242 w 860"/>
                <a:gd name="T91" fmla="*/ 103 h 825"/>
                <a:gd name="T92" fmla="*/ 236 w 860"/>
                <a:gd name="T93" fmla="*/ 40 h 825"/>
                <a:gd name="T94" fmla="*/ 254 w 860"/>
                <a:gd name="T95" fmla="*/ 0 h 825"/>
                <a:gd name="T96" fmla="*/ 296 w 860"/>
                <a:gd name="T97" fmla="*/ 60 h 825"/>
                <a:gd name="T98" fmla="*/ 284 w 860"/>
                <a:gd name="T99" fmla="*/ 105 h 825"/>
                <a:gd name="T100" fmla="*/ 329 w 860"/>
                <a:gd name="T101" fmla="*/ 132 h 825"/>
                <a:gd name="T102" fmla="*/ 357 w 860"/>
                <a:gd name="T103" fmla="*/ 163 h 825"/>
                <a:gd name="T104" fmla="*/ 393 w 860"/>
                <a:gd name="T105" fmla="*/ 14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0" h="825">
                  <a:moveTo>
                    <a:pt x="393" y="141"/>
                  </a:moveTo>
                  <a:lnTo>
                    <a:pt x="860" y="183"/>
                  </a:lnTo>
                  <a:lnTo>
                    <a:pt x="813" y="264"/>
                  </a:lnTo>
                  <a:lnTo>
                    <a:pt x="810" y="339"/>
                  </a:lnTo>
                  <a:lnTo>
                    <a:pt x="825" y="367"/>
                  </a:lnTo>
                  <a:lnTo>
                    <a:pt x="827" y="421"/>
                  </a:lnTo>
                  <a:lnTo>
                    <a:pt x="827" y="456"/>
                  </a:lnTo>
                  <a:lnTo>
                    <a:pt x="810" y="501"/>
                  </a:lnTo>
                  <a:lnTo>
                    <a:pt x="789" y="535"/>
                  </a:lnTo>
                  <a:lnTo>
                    <a:pt x="794" y="574"/>
                  </a:lnTo>
                  <a:lnTo>
                    <a:pt x="738" y="601"/>
                  </a:lnTo>
                  <a:lnTo>
                    <a:pt x="743" y="621"/>
                  </a:lnTo>
                  <a:lnTo>
                    <a:pt x="734" y="649"/>
                  </a:lnTo>
                  <a:lnTo>
                    <a:pt x="680" y="661"/>
                  </a:lnTo>
                  <a:lnTo>
                    <a:pt x="665" y="708"/>
                  </a:lnTo>
                  <a:lnTo>
                    <a:pt x="627" y="748"/>
                  </a:lnTo>
                  <a:lnTo>
                    <a:pt x="626" y="814"/>
                  </a:lnTo>
                  <a:lnTo>
                    <a:pt x="608" y="825"/>
                  </a:lnTo>
                  <a:lnTo>
                    <a:pt x="588" y="796"/>
                  </a:lnTo>
                  <a:lnTo>
                    <a:pt x="599" y="772"/>
                  </a:lnTo>
                  <a:lnTo>
                    <a:pt x="578" y="759"/>
                  </a:lnTo>
                  <a:lnTo>
                    <a:pt x="551" y="787"/>
                  </a:lnTo>
                  <a:lnTo>
                    <a:pt x="516" y="775"/>
                  </a:lnTo>
                  <a:lnTo>
                    <a:pt x="495" y="798"/>
                  </a:lnTo>
                  <a:lnTo>
                    <a:pt x="444" y="762"/>
                  </a:lnTo>
                  <a:lnTo>
                    <a:pt x="372" y="762"/>
                  </a:lnTo>
                  <a:lnTo>
                    <a:pt x="320" y="816"/>
                  </a:lnTo>
                  <a:lnTo>
                    <a:pt x="255" y="759"/>
                  </a:lnTo>
                  <a:lnTo>
                    <a:pt x="237" y="696"/>
                  </a:lnTo>
                  <a:lnTo>
                    <a:pt x="137" y="694"/>
                  </a:lnTo>
                  <a:lnTo>
                    <a:pt x="114" y="664"/>
                  </a:lnTo>
                  <a:lnTo>
                    <a:pt x="95" y="603"/>
                  </a:lnTo>
                  <a:lnTo>
                    <a:pt x="111" y="577"/>
                  </a:lnTo>
                  <a:lnTo>
                    <a:pt x="72" y="492"/>
                  </a:lnTo>
                  <a:lnTo>
                    <a:pt x="113" y="466"/>
                  </a:lnTo>
                  <a:lnTo>
                    <a:pt x="117" y="403"/>
                  </a:lnTo>
                  <a:lnTo>
                    <a:pt x="137" y="372"/>
                  </a:lnTo>
                  <a:lnTo>
                    <a:pt x="116" y="334"/>
                  </a:lnTo>
                  <a:lnTo>
                    <a:pt x="137" y="289"/>
                  </a:lnTo>
                  <a:lnTo>
                    <a:pt x="18" y="294"/>
                  </a:lnTo>
                  <a:lnTo>
                    <a:pt x="15" y="247"/>
                  </a:lnTo>
                  <a:lnTo>
                    <a:pt x="0" y="225"/>
                  </a:lnTo>
                  <a:lnTo>
                    <a:pt x="15" y="184"/>
                  </a:lnTo>
                  <a:lnTo>
                    <a:pt x="2" y="123"/>
                  </a:lnTo>
                  <a:lnTo>
                    <a:pt x="221" y="118"/>
                  </a:lnTo>
                  <a:lnTo>
                    <a:pt x="242" y="103"/>
                  </a:lnTo>
                  <a:lnTo>
                    <a:pt x="236" y="40"/>
                  </a:lnTo>
                  <a:lnTo>
                    <a:pt x="254" y="0"/>
                  </a:lnTo>
                  <a:lnTo>
                    <a:pt x="296" y="60"/>
                  </a:lnTo>
                  <a:lnTo>
                    <a:pt x="284" y="105"/>
                  </a:lnTo>
                  <a:lnTo>
                    <a:pt x="329" y="132"/>
                  </a:lnTo>
                  <a:lnTo>
                    <a:pt x="357" y="163"/>
                  </a:lnTo>
                  <a:lnTo>
                    <a:pt x="393" y="141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15E9CDF-FD5B-4AA8-942D-1F8968A48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103" y="6047646"/>
              <a:ext cx="689341" cy="639727"/>
            </a:xfrm>
            <a:custGeom>
              <a:avLst/>
              <a:gdLst>
                <a:gd name="T0" fmla="*/ 336 w 474"/>
                <a:gd name="T1" fmla="*/ 60 h 432"/>
                <a:gd name="T2" fmla="*/ 351 w 474"/>
                <a:gd name="T3" fmla="*/ 119 h 432"/>
                <a:gd name="T4" fmla="*/ 335 w 474"/>
                <a:gd name="T5" fmla="*/ 162 h 432"/>
                <a:gd name="T6" fmla="*/ 350 w 474"/>
                <a:gd name="T7" fmla="*/ 185 h 432"/>
                <a:gd name="T8" fmla="*/ 351 w 474"/>
                <a:gd name="T9" fmla="*/ 233 h 432"/>
                <a:gd name="T10" fmla="*/ 474 w 474"/>
                <a:gd name="T11" fmla="*/ 227 h 432"/>
                <a:gd name="T12" fmla="*/ 452 w 474"/>
                <a:gd name="T13" fmla="*/ 273 h 432"/>
                <a:gd name="T14" fmla="*/ 473 w 474"/>
                <a:gd name="T15" fmla="*/ 312 h 432"/>
                <a:gd name="T16" fmla="*/ 452 w 474"/>
                <a:gd name="T17" fmla="*/ 341 h 432"/>
                <a:gd name="T18" fmla="*/ 450 w 474"/>
                <a:gd name="T19" fmla="*/ 405 h 432"/>
                <a:gd name="T20" fmla="*/ 408 w 474"/>
                <a:gd name="T21" fmla="*/ 429 h 432"/>
                <a:gd name="T22" fmla="*/ 371 w 474"/>
                <a:gd name="T23" fmla="*/ 414 h 432"/>
                <a:gd name="T24" fmla="*/ 332 w 474"/>
                <a:gd name="T25" fmla="*/ 432 h 432"/>
                <a:gd name="T26" fmla="*/ 299 w 474"/>
                <a:gd name="T27" fmla="*/ 396 h 432"/>
                <a:gd name="T28" fmla="*/ 252 w 474"/>
                <a:gd name="T29" fmla="*/ 383 h 432"/>
                <a:gd name="T30" fmla="*/ 219 w 474"/>
                <a:gd name="T31" fmla="*/ 357 h 432"/>
                <a:gd name="T32" fmla="*/ 146 w 474"/>
                <a:gd name="T33" fmla="*/ 354 h 432"/>
                <a:gd name="T34" fmla="*/ 93 w 474"/>
                <a:gd name="T35" fmla="*/ 311 h 432"/>
                <a:gd name="T36" fmla="*/ 47 w 474"/>
                <a:gd name="T37" fmla="*/ 249 h 432"/>
                <a:gd name="T38" fmla="*/ 57 w 474"/>
                <a:gd name="T39" fmla="*/ 147 h 432"/>
                <a:gd name="T40" fmla="*/ 0 w 474"/>
                <a:gd name="T41" fmla="*/ 129 h 432"/>
                <a:gd name="T42" fmla="*/ 87 w 474"/>
                <a:gd name="T43" fmla="*/ 84 h 432"/>
                <a:gd name="T44" fmla="*/ 140 w 474"/>
                <a:gd name="T45" fmla="*/ 80 h 432"/>
                <a:gd name="T46" fmla="*/ 159 w 474"/>
                <a:gd name="T47" fmla="*/ 38 h 432"/>
                <a:gd name="T48" fmla="*/ 201 w 474"/>
                <a:gd name="T49" fmla="*/ 0 h 432"/>
                <a:gd name="T50" fmla="*/ 254 w 474"/>
                <a:gd name="T51" fmla="*/ 5 h 432"/>
                <a:gd name="T52" fmla="*/ 294 w 474"/>
                <a:gd name="T53" fmla="*/ 59 h 432"/>
                <a:gd name="T54" fmla="*/ 336 w 474"/>
                <a:gd name="T55" fmla="*/ 6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432">
                  <a:moveTo>
                    <a:pt x="336" y="60"/>
                  </a:moveTo>
                  <a:lnTo>
                    <a:pt x="351" y="119"/>
                  </a:lnTo>
                  <a:lnTo>
                    <a:pt x="335" y="162"/>
                  </a:lnTo>
                  <a:lnTo>
                    <a:pt x="350" y="185"/>
                  </a:lnTo>
                  <a:lnTo>
                    <a:pt x="351" y="233"/>
                  </a:lnTo>
                  <a:lnTo>
                    <a:pt x="474" y="227"/>
                  </a:lnTo>
                  <a:lnTo>
                    <a:pt x="452" y="273"/>
                  </a:lnTo>
                  <a:lnTo>
                    <a:pt x="473" y="312"/>
                  </a:lnTo>
                  <a:lnTo>
                    <a:pt x="452" y="341"/>
                  </a:lnTo>
                  <a:lnTo>
                    <a:pt x="450" y="405"/>
                  </a:lnTo>
                  <a:lnTo>
                    <a:pt x="408" y="429"/>
                  </a:lnTo>
                  <a:lnTo>
                    <a:pt x="371" y="414"/>
                  </a:lnTo>
                  <a:lnTo>
                    <a:pt x="332" y="432"/>
                  </a:lnTo>
                  <a:lnTo>
                    <a:pt x="299" y="396"/>
                  </a:lnTo>
                  <a:lnTo>
                    <a:pt x="252" y="383"/>
                  </a:lnTo>
                  <a:lnTo>
                    <a:pt x="219" y="357"/>
                  </a:lnTo>
                  <a:lnTo>
                    <a:pt x="146" y="354"/>
                  </a:lnTo>
                  <a:lnTo>
                    <a:pt x="93" y="311"/>
                  </a:lnTo>
                  <a:lnTo>
                    <a:pt x="47" y="249"/>
                  </a:lnTo>
                  <a:lnTo>
                    <a:pt x="57" y="147"/>
                  </a:lnTo>
                  <a:lnTo>
                    <a:pt x="0" y="129"/>
                  </a:lnTo>
                  <a:lnTo>
                    <a:pt x="87" y="84"/>
                  </a:lnTo>
                  <a:lnTo>
                    <a:pt x="140" y="80"/>
                  </a:lnTo>
                  <a:lnTo>
                    <a:pt x="159" y="38"/>
                  </a:lnTo>
                  <a:lnTo>
                    <a:pt x="201" y="0"/>
                  </a:lnTo>
                  <a:lnTo>
                    <a:pt x="254" y="5"/>
                  </a:lnTo>
                  <a:lnTo>
                    <a:pt x="294" y="59"/>
                  </a:lnTo>
                  <a:lnTo>
                    <a:pt x="336" y="60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10DF9449-1CA4-4BC4-A127-A307082D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1050" y="5985549"/>
              <a:ext cx="802309" cy="449918"/>
            </a:xfrm>
            <a:custGeom>
              <a:avLst/>
              <a:gdLst>
                <a:gd name="T0" fmla="*/ 17 w 551"/>
                <a:gd name="T1" fmla="*/ 0 h 303"/>
                <a:gd name="T2" fmla="*/ 101 w 551"/>
                <a:gd name="T3" fmla="*/ 32 h 303"/>
                <a:gd name="T4" fmla="*/ 173 w 551"/>
                <a:gd name="T5" fmla="*/ 48 h 303"/>
                <a:gd name="T6" fmla="*/ 251 w 551"/>
                <a:gd name="T7" fmla="*/ 59 h 303"/>
                <a:gd name="T8" fmla="*/ 373 w 551"/>
                <a:gd name="T9" fmla="*/ 123 h 303"/>
                <a:gd name="T10" fmla="*/ 551 w 551"/>
                <a:gd name="T11" fmla="*/ 183 h 303"/>
                <a:gd name="T12" fmla="*/ 530 w 551"/>
                <a:gd name="T13" fmla="*/ 224 h 303"/>
                <a:gd name="T14" fmla="*/ 477 w 551"/>
                <a:gd name="T15" fmla="*/ 257 h 303"/>
                <a:gd name="T16" fmla="*/ 450 w 551"/>
                <a:gd name="T17" fmla="*/ 255 h 303"/>
                <a:gd name="T18" fmla="*/ 414 w 551"/>
                <a:gd name="T19" fmla="*/ 303 h 303"/>
                <a:gd name="T20" fmla="*/ 380 w 551"/>
                <a:gd name="T21" fmla="*/ 285 h 303"/>
                <a:gd name="T22" fmla="*/ 273 w 551"/>
                <a:gd name="T23" fmla="*/ 300 h 303"/>
                <a:gd name="T24" fmla="*/ 251 w 551"/>
                <a:gd name="T25" fmla="*/ 183 h 303"/>
                <a:gd name="T26" fmla="*/ 227 w 551"/>
                <a:gd name="T27" fmla="*/ 225 h 303"/>
                <a:gd name="T28" fmla="*/ 144 w 551"/>
                <a:gd name="T29" fmla="*/ 227 h 303"/>
                <a:gd name="T30" fmla="*/ 114 w 551"/>
                <a:gd name="T31" fmla="*/ 179 h 303"/>
                <a:gd name="T32" fmla="*/ 65 w 551"/>
                <a:gd name="T33" fmla="*/ 180 h 303"/>
                <a:gd name="T34" fmla="*/ 72 w 551"/>
                <a:gd name="T35" fmla="*/ 135 h 303"/>
                <a:gd name="T36" fmla="*/ 0 w 551"/>
                <a:gd name="T37" fmla="*/ 36 h 303"/>
                <a:gd name="T38" fmla="*/ 17 w 551"/>
                <a:gd name="T3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1" h="303">
                  <a:moveTo>
                    <a:pt x="17" y="0"/>
                  </a:moveTo>
                  <a:lnTo>
                    <a:pt x="101" y="32"/>
                  </a:lnTo>
                  <a:lnTo>
                    <a:pt x="173" y="48"/>
                  </a:lnTo>
                  <a:lnTo>
                    <a:pt x="251" y="59"/>
                  </a:lnTo>
                  <a:lnTo>
                    <a:pt x="373" y="123"/>
                  </a:lnTo>
                  <a:lnTo>
                    <a:pt x="551" y="183"/>
                  </a:lnTo>
                  <a:lnTo>
                    <a:pt x="530" y="224"/>
                  </a:lnTo>
                  <a:lnTo>
                    <a:pt x="477" y="257"/>
                  </a:lnTo>
                  <a:lnTo>
                    <a:pt x="450" y="255"/>
                  </a:lnTo>
                  <a:lnTo>
                    <a:pt x="414" y="303"/>
                  </a:lnTo>
                  <a:lnTo>
                    <a:pt x="380" y="285"/>
                  </a:lnTo>
                  <a:lnTo>
                    <a:pt x="273" y="300"/>
                  </a:lnTo>
                  <a:lnTo>
                    <a:pt x="251" y="183"/>
                  </a:lnTo>
                  <a:lnTo>
                    <a:pt x="227" y="225"/>
                  </a:lnTo>
                  <a:lnTo>
                    <a:pt x="144" y="227"/>
                  </a:lnTo>
                  <a:lnTo>
                    <a:pt x="114" y="179"/>
                  </a:lnTo>
                  <a:lnTo>
                    <a:pt x="65" y="180"/>
                  </a:lnTo>
                  <a:lnTo>
                    <a:pt x="72" y="135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C6E85"/>
            </a:solidFill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156" b="1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523ACA32-4864-4083-8BFF-DB898312D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0273" y="4872470"/>
              <a:ext cx="1922775" cy="1380217"/>
            </a:xfrm>
            <a:custGeom>
              <a:avLst/>
              <a:gdLst>
                <a:gd name="T0" fmla="*/ 9 w 1322"/>
                <a:gd name="T1" fmla="*/ 756 h 933"/>
                <a:gd name="T2" fmla="*/ 0 w 1322"/>
                <a:gd name="T3" fmla="*/ 725 h 933"/>
                <a:gd name="T4" fmla="*/ 38 w 1322"/>
                <a:gd name="T5" fmla="*/ 702 h 933"/>
                <a:gd name="T6" fmla="*/ 36 w 1322"/>
                <a:gd name="T7" fmla="*/ 659 h 933"/>
                <a:gd name="T8" fmla="*/ 68 w 1322"/>
                <a:gd name="T9" fmla="*/ 614 h 933"/>
                <a:gd name="T10" fmla="*/ 84 w 1322"/>
                <a:gd name="T11" fmla="*/ 575 h 933"/>
                <a:gd name="T12" fmla="*/ 138 w 1322"/>
                <a:gd name="T13" fmla="*/ 539 h 933"/>
                <a:gd name="T14" fmla="*/ 227 w 1322"/>
                <a:gd name="T15" fmla="*/ 512 h 933"/>
                <a:gd name="T16" fmla="*/ 273 w 1322"/>
                <a:gd name="T17" fmla="*/ 527 h 933"/>
                <a:gd name="T18" fmla="*/ 317 w 1322"/>
                <a:gd name="T19" fmla="*/ 327 h 933"/>
                <a:gd name="T20" fmla="*/ 320 w 1322"/>
                <a:gd name="T21" fmla="*/ 246 h 933"/>
                <a:gd name="T22" fmla="*/ 275 w 1322"/>
                <a:gd name="T23" fmla="*/ 194 h 933"/>
                <a:gd name="T24" fmla="*/ 275 w 1322"/>
                <a:gd name="T25" fmla="*/ 141 h 933"/>
                <a:gd name="T26" fmla="*/ 329 w 1322"/>
                <a:gd name="T27" fmla="*/ 122 h 933"/>
                <a:gd name="T28" fmla="*/ 330 w 1322"/>
                <a:gd name="T29" fmla="*/ 92 h 933"/>
                <a:gd name="T30" fmla="*/ 290 w 1322"/>
                <a:gd name="T31" fmla="*/ 86 h 933"/>
                <a:gd name="T32" fmla="*/ 302 w 1322"/>
                <a:gd name="T33" fmla="*/ 45 h 933"/>
                <a:gd name="T34" fmla="*/ 473 w 1322"/>
                <a:gd name="T35" fmla="*/ 9 h 933"/>
                <a:gd name="T36" fmla="*/ 498 w 1322"/>
                <a:gd name="T37" fmla="*/ 87 h 933"/>
                <a:gd name="T38" fmla="*/ 555 w 1322"/>
                <a:gd name="T39" fmla="*/ 122 h 933"/>
                <a:gd name="T40" fmla="*/ 618 w 1322"/>
                <a:gd name="T41" fmla="*/ 122 h 933"/>
                <a:gd name="T42" fmla="*/ 782 w 1322"/>
                <a:gd name="T43" fmla="*/ 0 h 933"/>
                <a:gd name="T44" fmla="*/ 827 w 1322"/>
                <a:gd name="T45" fmla="*/ 21 h 933"/>
                <a:gd name="T46" fmla="*/ 842 w 1322"/>
                <a:gd name="T47" fmla="*/ 146 h 933"/>
                <a:gd name="T48" fmla="*/ 843 w 1322"/>
                <a:gd name="T49" fmla="*/ 236 h 933"/>
                <a:gd name="T50" fmla="*/ 891 w 1322"/>
                <a:gd name="T51" fmla="*/ 294 h 933"/>
                <a:gd name="T52" fmla="*/ 924 w 1322"/>
                <a:gd name="T53" fmla="*/ 294 h 933"/>
                <a:gd name="T54" fmla="*/ 920 w 1322"/>
                <a:gd name="T55" fmla="*/ 255 h 933"/>
                <a:gd name="T56" fmla="*/ 960 w 1322"/>
                <a:gd name="T57" fmla="*/ 219 h 933"/>
                <a:gd name="T58" fmla="*/ 993 w 1322"/>
                <a:gd name="T59" fmla="*/ 251 h 933"/>
                <a:gd name="T60" fmla="*/ 1041 w 1322"/>
                <a:gd name="T61" fmla="*/ 159 h 933"/>
                <a:gd name="T62" fmla="*/ 1124 w 1322"/>
                <a:gd name="T63" fmla="*/ 161 h 933"/>
                <a:gd name="T64" fmla="*/ 1137 w 1322"/>
                <a:gd name="T65" fmla="*/ 242 h 933"/>
                <a:gd name="T66" fmla="*/ 1190 w 1322"/>
                <a:gd name="T67" fmla="*/ 269 h 933"/>
                <a:gd name="T68" fmla="*/ 1205 w 1322"/>
                <a:gd name="T69" fmla="*/ 296 h 933"/>
                <a:gd name="T70" fmla="*/ 1259 w 1322"/>
                <a:gd name="T71" fmla="*/ 309 h 933"/>
                <a:gd name="T72" fmla="*/ 1322 w 1322"/>
                <a:gd name="T73" fmla="*/ 366 h 933"/>
                <a:gd name="T74" fmla="*/ 1239 w 1322"/>
                <a:gd name="T75" fmla="*/ 534 h 933"/>
                <a:gd name="T76" fmla="*/ 1188 w 1322"/>
                <a:gd name="T77" fmla="*/ 653 h 933"/>
                <a:gd name="T78" fmla="*/ 1152 w 1322"/>
                <a:gd name="T79" fmla="*/ 692 h 933"/>
                <a:gd name="T80" fmla="*/ 1179 w 1322"/>
                <a:gd name="T81" fmla="*/ 734 h 933"/>
                <a:gd name="T82" fmla="*/ 1164 w 1322"/>
                <a:gd name="T83" fmla="*/ 774 h 933"/>
                <a:gd name="T84" fmla="*/ 1169 w 1322"/>
                <a:gd name="T85" fmla="*/ 837 h 933"/>
                <a:gd name="T86" fmla="*/ 1146 w 1322"/>
                <a:gd name="T87" fmla="*/ 852 h 933"/>
                <a:gd name="T88" fmla="*/ 932 w 1322"/>
                <a:gd name="T89" fmla="*/ 857 h 933"/>
                <a:gd name="T90" fmla="*/ 882 w 1322"/>
                <a:gd name="T91" fmla="*/ 854 h 933"/>
                <a:gd name="T92" fmla="*/ 846 w 1322"/>
                <a:gd name="T93" fmla="*/ 800 h 933"/>
                <a:gd name="T94" fmla="*/ 794 w 1322"/>
                <a:gd name="T95" fmla="*/ 795 h 933"/>
                <a:gd name="T96" fmla="*/ 750 w 1322"/>
                <a:gd name="T97" fmla="*/ 833 h 933"/>
                <a:gd name="T98" fmla="*/ 729 w 1322"/>
                <a:gd name="T99" fmla="*/ 876 h 933"/>
                <a:gd name="T100" fmla="*/ 677 w 1322"/>
                <a:gd name="T101" fmla="*/ 879 h 933"/>
                <a:gd name="T102" fmla="*/ 590 w 1322"/>
                <a:gd name="T103" fmla="*/ 923 h 933"/>
                <a:gd name="T104" fmla="*/ 543 w 1322"/>
                <a:gd name="T105" fmla="*/ 933 h 933"/>
                <a:gd name="T106" fmla="*/ 366 w 1322"/>
                <a:gd name="T107" fmla="*/ 875 h 933"/>
                <a:gd name="T108" fmla="*/ 246 w 1322"/>
                <a:gd name="T109" fmla="*/ 810 h 933"/>
                <a:gd name="T110" fmla="*/ 173 w 1322"/>
                <a:gd name="T111" fmla="*/ 801 h 933"/>
                <a:gd name="T112" fmla="*/ 96 w 1322"/>
                <a:gd name="T113" fmla="*/ 786 h 933"/>
                <a:gd name="T114" fmla="*/ 9 w 1322"/>
                <a:gd name="T115" fmla="*/ 756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2" h="933">
                  <a:moveTo>
                    <a:pt x="9" y="756"/>
                  </a:moveTo>
                  <a:lnTo>
                    <a:pt x="0" y="725"/>
                  </a:lnTo>
                  <a:lnTo>
                    <a:pt x="38" y="702"/>
                  </a:lnTo>
                  <a:lnTo>
                    <a:pt x="36" y="659"/>
                  </a:lnTo>
                  <a:lnTo>
                    <a:pt x="68" y="614"/>
                  </a:lnTo>
                  <a:lnTo>
                    <a:pt x="84" y="575"/>
                  </a:lnTo>
                  <a:lnTo>
                    <a:pt x="138" y="539"/>
                  </a:lnTo>
                  <a:lnTo>
                    <a:pt x="227" y="512"/>
                  </a:lnTo>
                  <a:lnTo>
                    <a:pt x="273" y="527"/>
                  </a:lnTo>
                  <a:lnTo>
                    <a:pt x="317" y="327"/>
                  </a:lnTo>
                  <a:lnTo>
                    <a:pt x="320" y="246"/>
                  </a:lnTo>
                  <a:lnTo>
                    <a:pt x="275" y="194"/>
                  </a:lnTo>
                  <a:lnTo>
                    <a:pt x="275" y="141"/>
                  </a:lnTo>
                  <a:lnTo>
                    <a:pt x="329" y="122"/>
                  </a:lnTo>
                  <a:lnTo>
                    <a:pt x="330" y="92"/>
                  </a:lnTo>
                  <a:lnTo>
                    <a:pt x="290" y="86"/>
                  </a:lnTo>
                  <a:lnTo>
                    <a:pt x="302" y="45"/>
                  </a:lnTo>
                  <a:lnTo>
                    <a:pt x="473" y="9"/>
                  </a:lnTo>
                  <a:lnTo>
                    <a:pt x="498" y="87"/>
                  </a:lnTo>
                  <a:lnTo>
                    <a:pt x="555" y="122"/>
                  </a:lnTo>
                  <a:lnTo>
                    <a:pt x="618" y="122"/>
                  </a:lnTo>
                  <a:lnTo>
                    <a:pt x="782" y="0"/>
                  </a:lnTo>
                  <a:lnTo>
                    <a:pt x="827" y="21"/>
                  </a:lnTo>
                  <a:lnTo>
                    <a:pt x="842" y="146"/>
                  </a:lnTo>
                  <a:lnTo>
                    <a:pt x="843" y="236"/>
                  </a:lnTo>
                  <a:lnTo>
                    <a:pt x="891" y="294"/>
                  </a:lnTo>
                  <a:lnTo>
                    <a:pt x="924" y="294"/>
                  </a:lnTo>
                  <a:lnTo>
                    <a:pt x="920" y="255"/>
                  </a:lnTo>
                  <a:lnTo>
                    <a:pt x="960" y="219"/>
                  </a:lnTo>
                  <a:lnTo>
                    <a:pt x="993" y="251"/>
                  </a:lnTo>
                  <a:lnTo>
                    <a:pt x="1041" y="159"/>
                  </a:lnTo>
                  <a:lnTo>
                    <a:pt x="1124" y="161"/>
                  </a:lnTo>
                  <a:lnTo>
                    <a:pt x="1137" y="242"/>
                  </a:lnTo>
                  <a:lnTo>
                    <a:pt x="1190" y="269"/>
                  </a:lnTo>
                  <a:lnTo>
                    <a:pt x="1205" y="296"/>
                  </a:lnTo>
                  <a:lnTo>
                    <a:pt x="1259" y="309"/>
                  </a:lnTo>
                  <a:lnTo>
                    <a:pt x="1322" y="366"/>
                  </a:lnTo>
                  <a:lnTo>
                    <a:pt x="1239" y="534"/>
                  </a:lnTo>
                  <a:lnTo>
                    <a:pt x="1188" y="653"/>
                  </a:lnTo>
                  <a:lnTo>
                    <a:pt x="1152" y="692"/>
                  </a:lnTo>
                  <a:lnTo>
                    <a:pt x="1179" y="734"/>
                  </a:lnTo>
                  <a:lnTo>
                    <a:pt x="1164" y="774"/>
                  </a:lnTo>
                  <a:lnTo>
                    <a:pt x="1169" y="837"/>
                  </a:lnTo>
                  <a:lnTo>
                    <a:pt x="1146" y="852"/>
                  </a:lnTo>
                  <a:lnTo>
                    <a:pt x="932" y="857"/>
                  </a:lnTo>
                  <a:lnTo>
                    <a:pt x="882" y="854"/>
                  </a:lnTo>
                  <a:lnTo>
                    <a:pt x="846" y="800"/>
                  </a:lnTo>
                  <a:lnTo>
                    <a:pt x="794" y="795"/>
                  </a:lnTo>
                  <a:lnTo>
                    <a:pt x="750" y="833"/>
                  </a:lnTo>
                  <a:lnTo>
                    <a:pt x="729" y="876"/>
                  </a:lnTo>
                  <a:lnTo>
                    <a:pt x="677" y="879"/>
                  </a:lnTo>
                  <a:lnTo>
                    <a:pt x="590" y="923"/>
                  </a:lnTo>
                  <a:lnTo>
                    <a:pt x="543" y="933"/>
                  </a:lnTo>
                  <a:lnTo>
                    <a:pt x="366" y="875"/>
                  </a:lnTo>
                  <a:lnTo>
                    <a:pt x="246" y="810"/>
                  </a:lnTo>
                  <a:lnTo>
                    <a:pt x="173" y="801"/>
                  </a:lnTo>
                  <a:lnTo>
                    <a:pt x="96" y="786"/>
                  </a:lnTo>
                  <a:lnTo>
                    <a:pt x="9" y="756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F5F595E9-B19F-4F59-AADA-E1C634774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7464" y="5730126"/>
              <a:ext cx="567149" cy="909209"/>
            </a:xfrm>
            <a:custGeom>
              <a:avLst/>
              <a:gdLst>
                <a:gd name="T0" fmla="*/ 46 w 391"/>
                <a:gd name="T1" fmla="*/ 338 h 614"/>
                <a:gd name="T2" fmla="*/ 1 w 391"/>
                <a:gd name="T3" fmla="*/ 419 h 614"/>
                <a:gd name="T4" fmla="*/ 0 w 391"/>
                <a:gd name="T5" fmla="*/ 495 h 614"/>
                <a:gd name="T6" fmla="*/ 18 w 391"/>
                <a:gd name="T7" fmla="*/ 521 h 614"/>
                <a:gd name="T8" fmla="*/ 18 w 391"/>
                <a:gd name="T9" fmla="*/ 581 h 614"/>
                <a:gd name="T10" fmla="*/ 45 w 391"/>
                <a:gd name="T11" fmla="*/ 563 h 614"/>
                <a:gd name="T12" fmla="*/ 91 w 391"/>
                <a:gd name="T13" fmla="*/ 614 h 614"/>
                <a:gd name="T14" fmla="*/ 145 w 391"/>
                <a:gd name="T15" fmla="*/ 593 h 614"/>
                <a:gd name="T16" fmla="*/ 207 w 391"/>
                <a:gd name="T17" fmla="*/ 609 h 614"/>
                <a:gd name="T18" fmla="*/ 279 w 391"/>
                <a:gd name="T19" fmla="*/ 611 h 614"/>
                <a:gd name="T20" fmla="*/ 349 w 391"/>
                <a:gd name="T21" fmla="*/ 590 h 614"/>
                <a:gd name="T22" fmla="*/ 348 w 391"/>
                <a:gd name="T23" fmla="*/ 561 h 614"/>
                <a:gd name="T24" fmla="*/ 369 w 391"/>
                <a:gd name="T25" fmla="*/ 524 h 614"/>
                <a:gd name="T26" fmla="*/ 331 w 391"/>
                <a:gd name="T27" fmla="*/ 473 h 614"/>
                <a:gd name="T28" fmla="*/ 391 w 391"/>
                <a:gd name="T29" fmla="*/ 387 h 614"/>
                <a:gd name="T30" fmla="*/ 358 w 391"/>
                <a:gd name="T31" fmla="*/ 389 h 614"/>
                <a:gd name="T32" fmla="*/ 319 w 391"/>
                <a:gd name="T33" fmla="*/ 326 h 614"/>
                <a:gd name="T34" fmla="*/ 292 w 391"/>
                <a:gd name="T35" fmla="*/ 291 h 614"/>
                <a:gd name="T36" fmla="*/ 322 w 391"/>
                <a:gd name="T37" fmla="*/ 234 h 614"/>
                <a:gd name="T38" fmla="*/ 324 w 391"/>
                <a:gd name="T39" fmla="*/ 206 h 614"/>
                <a:gd name="T40" fmla="*/ 285 w 391"/>
                <a:gd name="T41" fmla="*/ 225 h 614"/>
                <a:gd name="T42" fmla="*/ 237 w 391"/>
                <a:gd name="T43" fmla="*/ 162 h 614"/>
                <a:gd name="T44" fmla="*/ 267 w 391"/>
                <a:gd name="T45" fmla="*/ 116 h 614"/>
                <a:gd name="T46" fmla="*/ 270 w 391"/>
                <a:gd name="T47" fmla="*/ 59 h 614"/>
                <a:gd name="T48" fmla="*/ 210 w 391"/>
                <a:gd name="T49" fmla="*/ 0 h 614"/>
                <a:gd name="T50" fmla="*/ 174 w 391"/>
                <a:gd name="T51" fmla="*/ 0 h 614"/>
                <a:gd name="T52" fmla="*/ 202 w 391"/>
                <a:gd name="T53" fmla="*/ 36 h 614"/>
                <a:gd name="T54" fmla="*/ 181 w 391"/>
                <a:gd name="T55" fmla="*/ 81 h 614"/>
                <a:gd name="T56" fmla="*/ 127 w 391"/>
                <a:gd name="T57" fmla="*/ 131 h 614"/>
                <a:gd name="T58" fmla="*/ 118 w 391"/>
                <a:gd name="T59" fmla="*/ 174 h 614"/>
                <a:gd name="T60" fmla="*/ 133 w 391"/>
                <a:gd name="T61" fmla="*/ 207 h 614"/>
                <a:gd name="T62" fmla="*/ 46 w 391"/>
                <a:gd name="T63" fmla="*/ 338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1" h="614">
                  <a:moveTo>
                    <a:pt x="46" y="338"/>
                  </a:moveTo>
                  <a:lnTo>
                    <a:pt x="1" y="419"/>
                  </a:lnTo>
                  <a:lnTo>
                    <a:pt x="0" y="495"/>
                  </a:lnTo>
                  <a:lnTo>
                    <a:pt x="18" y="521"/>
                  </a:lnTo>
                  <a:lnTo>
                    <a:pt x="18" y="581"/>
                  </a:lnTo>
                  <a:lnTo>
                    <a:pt x="45" y="563"/>
                  </a:lnTo>
                  <a:lnTo>
                    <a:pt x="91" y="614"/>
                  </a:lnTo>
                  <a:lnTo>
                    <a:pt x="145" y="593"/>
                  </a:lnTo>
                  <a:lnTo>
                    <a:pt x="207" y="609"/>
                  </a:lnTo>
                  <a:lnTo>
                    <a:pt x="279" y="611"/>
                  </a:lnTo>
                  <a:lnTo>
                    <a:pt x="349" y="590"/>
                  </a:lnTo>
                  <a:lnTo>
                    <a:pt x="348" y="561"/>
                  </a:lnTo>
                  <a:lnTo>
                    <a:pt x="369" y="524"/>
                  </a:lnTo>
                  <a:lnTo>
                    <a:pt x="331" y="473"/>
                  </a:lnTo>
                  <a:lnTo>
                    <a:pt x="391" y="387"/>
                  </a:lnTo>
                  <a:lnTo>
                    <a:pt x="358" y="389"/>
                  </a:lnTo>
                  <a:lnTo>
                    <a:pt x="319" y="326"/>
                  </a:lnTo>
                  <a:lnTo>
                    <a:pt x="292" y="291"/>
                  </a:lnTo>
                  <a:lnTo>
                    <a:pt x="322" y="234"/>
                  </a:lnTo>
                  <a:lnTo>
                    <a:pt x="324" y="206"/>
                  </a:lnTo>
                  <a:lnTo>
                    <a:pt x="285" y="225"/>
                  </a:lnTo>
                  <a:lnTo>
                    <a:pt x="237" y="162"/>
                  </a:lnTo>
                  <a:lnTo>
                    <a:pt x="267" y="116"/>
                  </a:lnTo>
                  <a:lnTo>
                    <a:pt x="270" y="59"/>
                  </a:lnTo>
                  <a:lnTo>
                    <a:pt x="210" y="0"/>
                  </a:lnTo>
                  <a:lnTo>
                    <a:pt x="174" y="0"/>
                  </a:lnTo>
                  <a:lnTo>
                    <a:pt x="202" y="36"/>
                  </a:lnTo>
                  <a:lnTo>
                    <a:pt x="181" y="81"/>
                  </a:lnTo>
                  <a:lnTo>
                    <a:pt x="127" y="131"/>
                  </a:lnTo>
                  <a:lnTo>
                    <a:pt x="118" y="174"/>
                  </a:lnTo>
                  <a:lnTo>
                    <a:pt x="133" y="207"/>
                  </a:lnTo>
                  <a:lnTo>
                    <a:pt x="46" y="338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04E0FDE3-DB37-493B-BF7B-5E81901F9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4988" y="6290180"/>
              <a:ext cx="172913" cy="213243"/>
            </a:xfrm>
            <a:custGeom>
              <a:avLst/>
              <a:gdLst>
                <a:gd name="T0" fmla="*/ 54 w 118"/>
                <a:gd name="T1" fmla="*/ 0 h 144"/>
                <a:gd name="T2" fmla="*/ 21 w 118"/>
                <a:gd name="T3" fmla="*/ 1 h 144"/>
                <a:gd name="T4" fmla="*/ 31 w 118"/>
                <a:gd name="T5" fmla="*/ 57 h 144"/>
                <a:gd name="T6" fmla="*/ 0 w 118"/>
                <a:gd name="T7" fmla="*/ 73 h 144"/>
                <a:gd name="T8" fmla="*/ 13 w 118"/>
                <a:gd name="T9" fmla="*/ 117 h 144"/>
                <a:gd name="T10" fmla="*/ 39 w 118"/>
                <a:gd name="T11" fmla="*/ 144 h 144"/>
                <a:gd name="T12" fmla="*/ 73 w 118"/>
                <a:gd name="T13" fmla="*/ 94 h 144"/>
                <a:gd name="T14" fmla="*/ 118 w 118"/>
                <a:gd name="T15" fmla="*/ 54 h 144"/>
                <a:gd name="T16" fmla="*/ 54 w 118"/>
                <a:gd name="T1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44">
                  <a:moveTo>
                    <a:pt x="54" y="0"/>
                  </a:moveTo>
                  <a:lnTo>
                    <a:pt x="21" y="1"/>
                  </a:lnTo>
                  <a:lnTo>
                    <a:pt x="31" y="57"/>
                  </a:lnTo>
                  <a:lnTo>
                    <a:pt x="0" y="73"/>
                  </a:lnTo>
                  <a:lnTo>
                    <a:pt x="13" y="117"/>
                  </a:lnTo>
                  <a:lnTo>
                    <a:pt x="39" y="144"/>
                  </a:lnTo>
                  <a:lnTo>
                    <a:pt x="73" y="94"/>
                  </a:lnTo>
                  <a:lnTo>
                    <a:pt x="118" y="5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F349A"/>
            </a:solidFill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64" name="Freeform 26">
              <a:extLst>
                <a:ext uri="{FF2B5EF4-FFF2-40B4-BE49-F238E27FC236}">
                  <a16:creationId xmlns:a16="http://schemas.microsoft.com/office/drawing/2014/main" id="{1BFF4A4D-9E7A-4F65-99B7-FA3E2B419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1155" y="6184731"/>
              <a:ext cx="341212" cy="182779"/>
            </a:xfrm>
            <a:custGeom>
              <a:avLst/>
              <a:gdLst>
                <a:gd name="T0" fmla="*/ 0 w 236"/>
                <a:gd name="T1" fmla="*/ 40 h 124"/>
                <a:gd name="T2" fmla="*/ 33 w 236"/>
                <a:gd name="T3" fmla="*/ 73 h 124"/>
                <a:gd name="T4" fmla="*/ 65 w 236"/>
                <a:gd name="T5" fmla="*/ 72 h 124"/>
                <a:gd name="T6" fmla="*/ 126 w 236"/>
                <a:gd name="T7" fmla="*/ 124 h 124"/>
                <a:gd name="T8" fmla="*/ 188 w 236"/>
                <a:gd name="T9" fmla="*/ 94 h 124"/>
                <a:gd name="T10" fmla="*/ 236 w 236"/>
                <a:gd name="T11" fmla="*/ 37 h 124"/>
                <a:gd name="T12" fmla="*/ 231 w 236"/>
                <a:gd name="T13" fmla="*/ 0 h 124"/>
                <a:gd name="T14" fmla="*/ 137 w 236"/>
                <a:gd name="T15" fmla="*/ 46 h 124"/>
                <a:gd name="T16" fmla="*/ 78 w 236"/>
                <a:gd name="T17" fmla="*/ 39 h 124"/>
                <a:gd name="T18" fmla="*/ 35 w 236"/>
                <a:gd name="T19" fmla="*/ 1 h 124"/>
                <a:gd name="T20" fmla="*/ 0 w 236"/>
                <a:gd name="T21" fmla="*/ 4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124">
                  <a:moveTo>
                    <a:pt x="0" y="40"/>
                  </a:moveTo>
                  <a:lnTo>
                    <a:pt x="33" y="73"/>
                  </a:lnTo>
                  <a:lnTo>
                    <a:pt x="65" y="72"/>
                  </a:lnTo>
                  <a:lnTo>
                    <a:pt x="126" y="124"/>
                  </a:lnTo>
                  <a:lnTo>
                    <a:pt x="188" y="94"/>
                  </a:lnTo>
                  <a:lnTo>
                    <a:pt x="236" y="37"/>
                  </a:lnTo>
                  <a:lnTo>
                    <a:pt x="231" y="0"/>
                  </a:lnTo>
                  <a:lnTo>
                    <a:pt x="137" y="46"/>
                  </a:lnTo>
                  <a:lnTo>
                    <a:pt x="78" y="39"/>
                  </a:lnTo>
                  <a:lnTo>
                    <a:pt x="35" y="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2A8CB1"/>
            </a:solidFill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6C18EFD8-42A4-4DD8-A89B-ABC90ECB9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0693" y="5990235"/>
              <a:ext cx="712396" cy="262452"/>
            </a:xfrm>
            <a:custGeom>
              <a:avLst/>
              <a:gdLst>
                <a:gd name="T0" fmla="*/ 41 w 489"/>
                <a:gd name="T1" fmla="*/ 168 h 178"/>
                <a:gd name="T2" fmla="*/ 26 w 489"/>
                <a:gd name="T3" fmla="*/ 118 h 178"/>
                <a:gd name="T4" fmla="*/ 0 w 489"/>
                <a:gd name="T5" fmla="*/ 106 h 178"/>
                <a:gd name="T6" fmla="*/ 54 w 489"/>
                <a:gd name="T7" fmla="*/ 51 h 178"/>
                <a:gd name="T8" fmla="*/ 47 w 489"/>
                <a:gd name="T9" fmla="*/ 21 h 178"/>
                <a:gd name="T10" fmla="*/ 66 w 489"/>
                <a:gd name="T11" fmla="*/ 0 h 178"/>
                <a:gd name="T12" fmla="*/ 125 w 489"/>
                <a:gd name="T13" fmla="*/ 3 h 178"/>
                <a:gd name="T14" fmla="*/ 176 w 489"/>
                <a:gd name="T15" fmla="*/ 52 h 178"/>
                <a:gd name="T16" fmla="*/ 198 w 489"/>
                <a:gd name="T17" fmla="*/ 31 h 178"/>
                <a:gd name="T18" fmla="*/ 257 w 489"/>
                <a:gd name="T19" fmla="*/ 49 h 178"/>
                <a:gd name="T20" fmla="*/ 302 w 489"/>
                <a:gd name="T21" fmla="*/ 16 h 178"/>
                <a:gd name="T22" fmla="*/ 324 w 489"/>
                <a:gd name="T23" fmla="*/ 27 h 178"/>
                <a:gd name="T24" fmla="*/ 308 w 489"/>
                <a:gd name="T25" fmla="*/ 72 h 178"/>
                <a:gd name="T26" fmla="*/ 353 w 489"/>
                <a:gd name="T27" fmla="*/ 85 h 178"/>
                <a:gd name="T28" fmla="*/ 399 w 489"/>
                <a:gd name="T29" fmla="*/ 51 h 178"/>
                <a:gd name="T30" fmla="*/ 426 w 489"/>
                <a:gd name="T31" fmla="*/ 57 h 178"/>
                <a:gd name="T32" fmla="*/ 480 w 489"/>
                <a:gd name="T33" fmla="*/ 25 h 178"/>
                <a:gd name="T34" fmla="*/ 489 w 489"/>
                <a:gd name="T35" fmla="*/ 78 h 178"/>
                <a:gd name="T36" fmla="*/ 450 w 489"/>
                <a:gd name="T37" fmla="*/ 133 h 178"/>
                <a:gd name="T38" fmla="*/ 359 w 489"/>
                <a:gd name="T39" fmla="*/ 178 h 178"/>
                <a:gd name="T40" fmla="*/ 297 w 489"/>
                <a:gd name="T41" fmla="*/ 169 h 178"/>
                <a:gd name="T42" fmla="*/ 255 w 489"/>
                <a:gd name="T43" fmla="*/ 130 h 178"/>
                <a:gd name="T44" fmla="*/ 219 w 489"/>
                <a:gd name="T45" fmla="*/ 171 h 178"/>
                <a:gd name="T46" fmla="*/ 203 w 489"/>
                <a:gd name="T47" fmla="*/ 124 h 178"/>
                <a:gd name="T48" fmla="*/ 177 w 489"/>
                <a:gd name="T49" fmla="*/ 126 h 178"/>
                <a:gd name="T50" fmla="*/ 141 w 489"/>
                <a:gd name="T51" fmla="*/ 91 h 178"/>
                <a:gd name="T52" fmla="*/ 63 w 489"/>
                <a:gd name="T53" fmla="*/ 165 h 178"/>
                <a:gd name="T54" fmla="*/ 41 w 489"/>
                <a:gd name="T55" fmla="*/ 16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9" h="178">
                  <a:moveTo>
                    <a:pt x="41" y="168"/>
                  </a:moveTo>
                  <a:lnTo>
                    <a:pt x="26" y="118"/>
                  </a:lnTo>
                  <a:lnTo>
                    <a:pt x="0" y="106"/>
                  </a:lnTo>
                  <a:lnTo>
                    <a:pt x="54" y="51"/>
                  </a:lnTo>
                  <a:lnTo>
                    <a:pt x="47" y="21"/>
                  </a:lnTo>
                  <a:lnTo>
                    <a:pt x="66" y="0"/>
                  </a:lnTo>
                  <a:lnTo>
                    <a:pt x="125" y="3"/>
                  </a:lnTo>
                  <a:lnTo>
                    <a:pt x="176" y="52"/>
                  </a:lnTo>
                  <a:lnTo>
                    <a:pt x="198" y="31"/>
                  </a:lnTo>
                  <a:lnTo>
                    <a:pt x="257" y="49"/>
                  </a:lnTo>
                  <a:lnTo>
                    <a:pt x="302" y="16"/>
                  </a:lnTo>
                  <a:lnTo>
                    <a:pt x="324" y="27"/>
                  </a:lnTo>
                  <a:lnTo>
                    <a:pt x="308" y="72"/>
                  </a:lnTo>
                  <a:lnTo>
                    <a:pt x="353" y="85"/>
                  </a:lnTo>
                  <a:lnTo>
                    <a:pt x="399" y="51"/>
                  </a:lnTo>
                  <a:lnTo>
                    <a:pt x="426" y="57"/>
                  </a:lnTo>
                  <a:lnTo>
                    <a:pt x="480" y="25"/>
                  </a:lnTo>
                  <a:lnTo>
                    <a:pt x="489" y="78"/>
                  </a:lnTo>
                  <a:lnTo>
                    <a:pt x="450" y="133"/>
                  </a:lnTo>
                  <a:lnTo>
                    <a:pt x="359" y="178"/>
                  </a:lnTo>
                  <a:lnTo>
                    <a:pt x="297" y="169"/>
                  </a:lnTo>
                  <a:lnTo>
                    <a:pt x="255" y="130"/>
                  </a:lnTo>
                  <a:lnTo>
                    <a:pt x="219" y="171"/>
                  </a:lnTo>
                  <a:lnTo>
                    <a:pt x="203" y="124"/>
                  </a:lnTo>
                  <a:lnTo>
                    <a:pt x="177" y="126"/>
                  </a:lnTo>
                  <a:lnTo>
                    <a:pt x="141" y="91"/>
                  </a:lnTo>
                  <a:lnTo>
                    <a:pt x="63" y="165"/>
                  </a:lnTo>
                  <a:lnTo>
                    <a:pt x="41" y="168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19086EF1-5F36-4603-B757-D68B5B2DA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8878" y="5856665"/>
              <a:ext cx="410377" cy="260110"/>
            </a:xfrm>
            <a:custGeom>
              <a:avLst/>
              <a:gdLst>
                <a:gd name="T0" fmla="*/ 0 w 282"/>
                <a:gd name="T1" fmla="*/ 121 h 175"/>
                <a:gd name="T2" fmla="*/ 60 w 282"/>
                <a:gd name="T3" fmla="*/ 138 h 175"/>
                <a:gd name="T4" fmla="*/ 102 w 282"/>
                <a:gd name="T5" fmla="*/ 106 h 175"/>
                <a:gd name="T6" fmla="*/ 126 w 282"/>
                <a:gd name="T7" fmla="*/ 117 h 175"/>
                <a:gd name="T8" fmla="*/ 110 w 282"/>
                <a:gd name="T9" fmla="*/ 163 h 175"/>
                <a:gd name="T10" fmla="*/ 158 w 282"/>
                <a:gd name="T11" fmla="*/ 175 h 175"/>
                <a:gd name="T12" fmla="*/ 200 w 282"/>
                <a:gd name="T13" fmla="*/ 141 h 175"/>
                <a:gd name="T14" fmla="*/ 228 w 282"/>
                <a:gd name="T15" fmla="*/ 147 h 175"/>
                <a:gd name="T16" fmla="*/ 282 w 282"/>
                <a:gd name="T17" fmla="*/ 114 h 175"/>
                <a:gd name="T18" fmla="*/ 275 w 282"/>
                <a:gd name="T19" fmla="*/ 39 h 175"/>
                <a:gd name="T20" fmla="*/ 182 w 282"/>
                <a:gd name="T21" fmla="*/ 37 h 175"/>
                <a:gd name="T22" fmla="*/ 107 w 282"/>
                <a:gd name="T23" fmla="*/ 61 h 175"/>
                <a:gd name="T24" fmla="*/ 110 w 282"/>
                <a:gd name="T25" fmla="*/ 0 h 175"/>
                <a:gd name="T26" fmla="*/ 47 w 282"/>
                <a:gd name="T27" fmla="*/ 45 h 175"/>
                <a:gd name="T28" fmla="*/ 8 w 282"/>
                <a:gd name="T29" fmla="*/ 25 h 175"/>
                <a:gd name="T30" fmla="*/ 2 w 282"/>
                <a:gd name="T31" fmla="*/ 73 h 175"/>
                <a:gd name="T32" fmla="*/ 0 w 282"/>
                <a:gd name="T33" fmla="*/ 12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2" h="175">
                  <a:moveTo>
                    <a:pt x="0" y="121"/>
                  </a:moveTo>
                  <a:lnTo>
                    <a:pt x="60" y="138"/>
                  </a:lnTo>
                  <a:lnTo>
                    <a:pt x="102" y="106"/>
                  </a:lnTo>
                  <a:lnTo>
                    <a:pt x="126" y="117"/>
                  </a:lnTo>
                  <a:lnTo>
                    <a:pt x="110" y="163"/>
                  </a:lnTo>
                  <a:lnTo>
                    <a:pt x="158" y="175"/>
                  </a:lnTo>
                  <a:lnTo>
                    <a:pt x="200" y="141"/>
                  </a:lnTo>
                  <a:lnTo>
                    <a:pt x="228" y="147"/>
                  </a:lnTo>
                  <a:lnTo>
                    <a:pt x="282" y="114"/>
                  </a:lnTo>
                  <a:lnTo>
                    <a:pt x="275" y="39"/>
                  </a:lnTo>
                  <a:lnTo>
                    <a:pt x="182" y="37"/>
                  </a:lnTo>
                  <a:lnTo>
                    <a:pt x="107" y="61"/>
                  </a:lnTo>
                  <a:lnTo>
                    <a:pt x="110" y="0"/>
                  </a:lnTo>
                  <a:lnTo>
                    <a:pt x="47" y="45"/>
                  </a:lnTo>
                  <a:lnTo>
                    <a:pt x="8" y="25"/>
                  </a:lnTo>
                  <a:lnTo>
                    <a:pt x="2" y="73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94C947"/>
            </a:solidFill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F5AB7F7E-F614-4D45-A5C7-070D0C849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8101" y="5727783"/>
              <a:ext cx="391932" cy="217930"/>
            </a:xfrm>
            <a:custGeom>
              <a:avLst/>
              <a:gdLst>
                <a:gd name="T0" fmla="*/ 0 w 269"/>
                <a:gd name="T1" fmla="*/ 112 h 147"/>
                <a:gd name="T2" fmla="*/ 41 w 269"/>
                <a:gd name="T3" fmla="*/ 132 h 147"/>
                <a:gd name="T4" fmla="*/ 104 w 269"/>
                <a:gd name="T5" fmla="*/ 88 h 147"/>
                <a:gd name="T6" fmla="*/ 101 w 269"/>
                <a:gd name="T7" fmla="*/ 147 h 147"/>
                <a:gd name="T8" fmla="*/ 174 w 269"/>
                <a:gd name="T9" fmla="*/ 124 h 147"/>
                <a:gd name="T10" fmla="*/ 269 w 269"/>
                <a:gd name="T11" fmla="*/ 126 h 147"/>
                <a:gd name="T12" fmla="*/ 267 w 269"/>
                <a:gd name="T13" fmla="*/ 93 h 147"/>
                <a:gd name="T14" fmla="*/ 242 w 269"/>
                <a:gd name="T15" fmla="*/ 25 h 147"/>
                <a:gd name="T16" fmla="*/ 206 w 269"/>
                <a:gd name="T17" fmla="*/ 0 h 147"/>
                <a:gd name="T18" fmla="*/ 152 w 269"/>
                <a:gd name="T19" fmla="*/ 19 h 147"/>
                <a:gd name="T20" fmla="*/ 105 w 269"/>
                <a:gd name="T21" fmla="*/ 0 h 147"/>
                <a:gd name="T22" fmla="*/ 71 w 269"/>
                <a:gd name="T23" fmla="*/ 15 h 147"/>
                <a:gd name="T24" fmla="*/ 0 w 269"/>
                <a:gd name="T25" fmla="*/ 1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147">
                  <a:moveTo>
                    <a:pt x="0" y="112"/>
                  </a:moveTo>
                  <a:lnTo>
                    <a:pt x="41" y="132"/>
                  </a:lnTo>
                  <a:lnTo>
                    <a:pt x="104" y="88"/>
                  </a:lnTo>
                  <a:lnTo>
                    <a:pt x="101" y="147"/>
                  </a:lnTo>
                  <a:lnTo>
                    <a:pt x="174" y="124"/>
                  </a:lnTo>
                  <a:lnTo>
                    <a:pt x="269" y="126"/>
                  </a:lnTo>
                  <a:lnTo>
                    <a:pt x="267" y="93"/>
                  </a:lnTo>
                  <a:lnTo>
                    <a:pt x="242" y="25"/>
                  </a:lnTo>
                  <a:lnTo>
                    <a:pt x="206" y="0"/>
                  </a:lnTo>
                  <a:lnTo>
                    <a:pt x="152" y="19"/>
                  </a:lnTo>
                  <a:lnTo>
                    <a:pt x="105" y="0"/>
                  </a:lnTo>
                  <a:lnTo>
                    <a:pt x="71" y="15"/>
                  </a:lnTo>
                  <a:lnTo>
                    <a:pt x="0" y="112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5F641E21-7E87-439C-B234-0A29665D3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0689" y="5261462"/>
              <a:ext cx="742367" cy="1042779"/>
            </a:xfrm>
            <a:custGeom>
              <a:avLst/>
              <a:gdLst>
                <a:gd name="T0" fmla="*/ 183 w 510"/>
                <a:gd name="T1" fmla="*/ 0 h 705"/>
                <a:gd name="T2" fmla="*/ 179 w 510"/>
                <a:gd name="T3" fmla="*/ 67 h 705"/>
                <a:gd name="T4" fmla="*/ 134 w 510"/>
                <a:gd name="T5" fmla="*/ 113 h 705"/>
                <a:gd name="T6" fmla="*/ 134 w 510"/>
                <a:gd name="T7" fmla="*/ 158 h 705"/>
                <a:gd name="T8" fmla="*/ 89 w 510"/>
                <a:gd name="T9" fmla="*/ 203 h 705"/>
                <a:gd name="T10" fmla="*/ 43 w 510"/>
                <a:gd name="T11" fmla="*/ 249 h 705"/>
                <a:gd name="T12" fmla="*/ 0 w 510"/>
                <a:gd name="T13" fmla="*/ 313 h 705"/>
                <a:gd name="T14" fmla="*/ 34 w 510"/>
                <a:gd name="T15" fmla="*/ 315 h 705"/>
                <a:gd name="T16" fmla="*/ 94 w 510"/>
                <a:gd name="T17" fmla="*/ 373 h 705"/>
                <a:gd name="T18" fmla="*/ 93 w 510"/>
                <a:gd name="T19" fmla="*/ 430 h 705"/>
                <a:gd name="T20" fmla="*/ 60 w 510"/>
                <a:gd name="T21" fmla="*/ 477 h 705"/>
                <a:gd name="T22" fmla="*/ 108 w 510"/>
                <a:gd name="T23" fmla="*/ 541 h 705"/>
                <a:gd name="T24" fmla="*/ 147 w 510"/>
                <a:gd name="T25" fmla="*/ 525 h 705"/>
                <a:gd name="T26" fmla="*/ 148 w 510"/>
                <a:gd name="T27" fmla="*/ 552 h 705"/>
                <a:gd name="T28" fmla="*/ 117 w 510"/>
                <a:gd name="T29" fmla="*/ 609 h 705"/>
                <a:gd name="T30" fmla="*/ 145 w 510"/>
                <a:gd name="T31" fmla="*/ 642 h 705"/>
                <a:gd name="T32" fmla="*/ 183 w 510"/>
                <a:gd name="T33" fmla="*/ 705 h 705"/>
                <a:gd name="T34" fmla="*/ 216 w 510"/>
                <a:gd name="T35" fmla="*/ 702 h 705"/>
                <a:gd name="T36" fmla="*/ 195 w 510"/>
                <a:gd name="T37" fmla="*/ 651 h 705"/>
                <a:gd name="T38" fmla="*/ 195 w 510"/>
                <a:gd name="T39" fmla="*/ 598 h 705"/>
                <a:gd name="T40" fmla="*/ 226 w 510"/>
                <a:gd name="T41" fmla="*/ 517 h 705"/>
                <a:gd name="T42" fmla="*/ 345 w 510"/>
                <a:gd name="T43" fmla="*/ 432 h 705"/>
                <a:gd name="T44" fmla="*/ 387 w 510"/>
                <a:gd name="T45" fmla="*/ 448 h 705"/>
                <a:gd name="T46" fmla="*/ 426 w 510"/>
                <a:gd name="T47" fmla="*/ 436 h 705"/>
                <a:gd name="T48" fmla="*/ 406 w 510"/>
                <a:gd name="T49" fmla="*/ 364 h 705"/>
                <a:gd name="T50" fmla="*/ 435 w 510"/>
                <a:gd name="T51" fmla="*/ 343 h 705"/>
                <a:gd name="T52" fmla="*/ 426 w 510"/>
                <a:gd name="T53" fmla="*/ 235 h 705"/>
                <a:gd name="T54" fmla="*/ 505 w 510"/>
                <a:gd name="T55" fmla="*/ 183 h 705"/>
                <a:gd name="T56" fmla="*/ 510 w 510"/>
                <a:gd name="T57" fmla="*/ 138 h 705"/>
                <a:gd name="T58" fmla="*/ 463 w 510"/>
                <a:gd name="T59" fmla="*/ 142 h 705"/>
                <a:gd name="T60" fmla="*/ 417 w 510"/>
                <a:gd name="T61" fmla="*/ 105 h 705"/>
                <a:gd name="T62" fmla="*/ 340 w 510"/>
                <a:gd name="T63" fmla="*/ 127 h 705"/>
                <a:gd name="T64" fmla="*/ 297 w 510"/>
                <a:gd name="T65" fmla="*/ 168 h 705"/>
                <a:gd name="T66" fmla="*/ 312 w 510"/>
                <a:gd name="T67" fmla="*/ 85 h 705"/>
                <a:gd name="T68" fmla="*/ 288 w 510"/>
                <a:gd name="T69" fmla="*/ 37 h 705"/>
                <a:gd name="T70" fmla="*/ 255 w 510"/>
                <a:gd name="T71" fmla="*/ 51 h 705"/>
                <a:gd name="T72" fmla="*/ 222 w 510"/>
                <a:gd name="T73" fmla="*/ 16 h 705"/>
                <a:gd name="T74" fmla="*/ 183 w 510"/>
                <a:gd name="T7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0" h="705">
                  <a:moveTo>
                    <a:pt x="183" y="0"/>
                  </a:moveTo>
                  <a:lnTo>
                    <a:pt x="179" y="67"/>
                  </a:lnTo>
                  <a:lnTo>
                    <a:pt x="134" y="113"/>
                  </a:lnTo>
                  <a:lnTo>
                    <a:pt x="134" y="158"/>
                  </a:lnTo>
                  <a:lnTo>
                    <a:pt x="89" y="203"/>
                  </a:lnTo>
                  <a:lnTo>
                    <a:pt x="43" y="249"/>
                  </a:lnTo>
                  <a:lnTo>
                    <a:pt x="0" y="313"/>
                  </a:lnTo>
                  <a:lnTo>
                    <a:pt x="34" y="315"/>
                  </a:lnTo>
                  <a:lnTo>
                    <a:pt x="94" y="373"/>
                  </a:lnTo>
                  <a:lnTo>
                    <a:pt x="93" y="430"/>
                  </a:lnTo>
                  <a:lnTo>
                    <a:pt x="60" y="477"/>
                  </a:lnTo>
                  <a:lnTo>
                    <a:pt x="108" y="541"/>
                  </a:lnTo>
                  <a:lnTo>
                    <a:pt x="147" y="525"/>
                  </a:lnTo>
                  <a:lnTo>
                    <a:pt x="148" y="552"/>
                  </a:lnTo>
                  <a:lnTo>
                    <a:pt x="117" y="609"/>
                  </a:lnTo>
                  <a:lnTo>
                    <a:pt x="145" y="642"/>
                  </a:lnTo>
                  <a:lnTo>
                    <a:pt x="183" y="705"/>
                  </a:lnTo>
                  <a:lnTo>
                    <a:pt x="216" y="702"/>
                  </a:lnTo>
                  <a:lnTo>
                    <a:pt x="195" y="651"/>
                  </a:lnTo>
                  <a:lnTo>
                    <a:pt x="195" y="598"/>
                  </a:lnTo>
                  <a:lnTo>
                    <a:pt x="226" y="517"/>
                  </a:lnTo>
                  <a:lnTo>
                    <a:pt x="345" y="432"/>
                  </a:lnTo>
                  <a:lnTo>
                    <a:pt x="387" y="448"/>
                  </a:lnTo>
                  <a:lnTo>
                    <a:pt x="426" y="436"/>
                  </a:lnTo>
                  <a:lnTo>
                    <a:pt x="406" y="364"/>
                  </a:lnTo>
                  <a:lnTo>
                    <a:pt x="435" y="343"/>
                  </a:lnTo>
                  <a:lnTo>
                    <a:pt x="426" y="235"/>
                  </a:lnTo>
                  <a:lnTo>
                    <a:pt x="505" y="183"/>
                  </a:lnTo>
                  <a:lnTo>
                    <a:pt x="510" y="138"/>
                  </a:lnTo>
                  <a:lnTo>
                    <a:pt x="463" y="142"/>
                  </a:lnTo>
                  <a:lnTo>
                    <a:pt x="417" y="105"/>
                  </a:lnTo>
                  <a:lnTo>
                    <a:pt x="340" y="127"/>
                  </a:lnTo>
                  <a:lnTo>
                    <a:pt x="297" y="168"/>
                  </a:lnTo>
                  <a:lnTo>
                    <a:pt x="312" y="85"/>
                  </a:lnTo>
                  <a:lnTo>
                    <a:pt x="288" y="37"/>
                  </a:lnTo>
                  <a:lnTo>
                    <a:pt x="255" y="51"/>
                  </a:lnTo>
                  <a:lnTo>
                    <a:pt x="222" y="16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87FFE2E5-BDED-4287-94D8-1710A31A5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1958" y="5465332"/>
              <a:ext cx="617871" cy="932642"/>
            </a:xfrm>
            <a:custGeom>
              <a:avLst/>
              <a:gdLst>
                <a:gd name="T0" fmla="*/ 372 w 425"/>
                <a:gd name="T1" fmla="*/ 21 h 630"/>
                <a:gd name="T2" fmla="*/ 317 w 425"/>
                <a:gd name="T3" fmla="*/ 0 h 630"/>
                <a:gd name="T4" fmla="*/ 314 w 425"/>
                <a:gd name="T5" fmla="*/ 43 h 630"/>
                <a:gd name="T6" fmla="*/ 233 w 425"/>
                <a:gd name="T7" fmla="*/ 96 h 630"/>
                <a:gd name="T8" fmla="*/ 242 w 425"/>
                <a:gd name="T9" fmla="*/ 204 h 630"/>
                <a:gd name="T10" fmla="*/ 213 w 425"/>
                <a:gd name="T11" fmla="*/ 225 h 630"/>
                <a:gd name="T12" fmla="*/ 231 w 425"/>
                <a:gd name="T13" fmla="*/ 297 h 630"/>
                <a:gd name="T14" fmla="*/ 197 w 425"/>
                <a:gd name="T15" fmla="*/ 312 h 630"/>
                <a:gd name="T16" fmla="*/ 152 w 425"/>
                <a:gd name="T17" fmla="*/ 294 h 630"/>
                <a:gd name="T18" fmla="*/ 33 w 425"/>
                <a:gd name="T19" fmla="*/ 379 h 630"/>
                <a:gd name="T20" fmla="*/ 0 w 425"/>
                <a:gd name="T21" fmla="*/ 462 h 630"/>
                <a:gd name="T22" fmla="*/ 2 w 425"/>
                <a:gd name="T23" fmla="*/ 516 h 630"/>
                <a:gd name="T24" fmla="*/ 39 w 425"/>
                <a:gd name="T25" fmla="*/ 600 h 630"/>
                <a:gd name="T26" fmla="*/ 81 w 425"/>
                <a:gd name="T27" fmla="*/ 630 h 630"/>
                <a:gd name="T28" fmla="*/ 123 w 425"/>
                <a:gd name="T29" fmla="*/ 595 h 630"/>
                <a:gd name="T30" fmla="*/ 153 w 425"/>
                <a:gd name="T31" fmla="*/ 600 h 630"/>
                <a:gd name="T32" fmla="*/ 189 w 425"/>
                <a:gd name="T33" fmla="*/ 544 h 630"/>
                <a:gd name="T34" fmla="*/ 168 w 425"/>
                <a:gd name="T35" fmla="*/ 520 h 630"/>
                <a:gd name="T36" fmla="*/ 200 w 425"/>
                <a:gd name="T37" fmla="*/ 495 h 630"/>
                <a:gd name="T38" fmla="*/ 261 w 425"/>
                <a:gd name="T39" fmla="*/ 522 h 630"/>
                <a:gd name="T40" fmla="*/ 293 w 425"/>
                <a:gd name="T41" fmla="*/ 498 h 630"/>
                <a:gd name="T42" fmla="*/ 315 w 425"/>
                <a:gd name="T43" fmla="*/ 507 h 630"/>
                <a:gd name="T44" fmla="*/ 357 w 425"/>
                <a:gd name="T45" fmla="*/ 459 h 630"/>
                <a:gd name="T46" fmla="*/ 411 w 425"/>
                <a:gd name="T47" fmla="*/ 405 h 630"/>
                <a:gd name="T48" fmla="*/ 404 w 425"/>
                <a:gd name="T49" fmla="*/ 376 h 630"/>
                <a:gd name="T50" fmla="*/ 422 w 425"/>
                <a:gd name="T51" fmla="*/ 352 h 630"/>
                <a:gd name="T52" fmla="*/ 425 w 425"/>
                <a:gd name="T53" fmla="*/ 318 h 630"/>
                <a:gd name="T54" fmla="*/ 390 w 425"/>
                <a:gd name="T55" fmla="*/ 291 h 630"/>
                <a:gd name="T56" fmla="*/ 390 w 425"/>
                <a:gd name="T57" fmla="*/ 133 h 630"/>
                <a:gd name="T58" fmla="*/ 359 w 425"/>
                <a:gd name="T59" fmla="*/ 66 h 630"/>
                <a:gd name="T60" fmla="*/ 372 w 425"/>
                <a:gd name="T61" fmla="*/ 21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5" h="630">
                  <a:moveTo>
                    <a:pt x="372" y="21"/>
                  </a:moveTo>
                  <a:lnTo>
                    <a:pt x="317" y="0"/>
                  </a:lnTo>
                  <a:lnTo>
                    <a:pt x="314" y="43"/>
                  </a:lnTo>
                  <a:lnTo>
                    <a:pt x="233" y="96"/>
                  </a:lnTo>
                  <a:lnTo>
                    <a:pt x="242" y="204"/>
                  </a:lnTo>
                  <a:lnTo>
                    <a:pt x="213" y="225"/>
                  </a:lnTo>
                  <a:lnTo>
                    <a:pt x="231" y="297"/>
                  </a:lnTo>
                  <a:lnTo>
                    <a:pt x="197" y="312"/>
                  </a:lnTo>
                  <a:lnTo>
                    <a:pt x="152" y="294"/>
                  </a:lnTo>
                  <a:lnTo>
                    <a:pt x="33" y="379"/>
                  </a:lnTo>
                  <a:lnTo>
                    <a:pt x="0" y="462"/>
                  </a:lnTo>
                  <a:lnTo>
                    <a:pt x="2" y="516"/>
                  </a:lnTo>
                  <a:lnTo>
                    <a:pt x="39" y="600"/>
                  </a:lnTo>
                  <a:lnTo>
                    <a:pt x="81" y="630"/>
                  </a:lnTo>
                  <a:lnTo>
                    <a:pt x="123" y="595"/>
                  </a:lnTo>
                  <a:lnTo>
                    <a:pt x="153" y="600"/>
                  </a:lnTo>
                  <a:lnTo>
                    <a:pt x="189" y="544"/>
                  </a:lnTo>
                  <a:lnTo>
                    <a:pt x="168" y="520"/>
                  </a:lnTo>
                  <a:lnTo>
                    <a:pt x="200" y="495"/>
                  </a:lnTo>
                  <a:lnTo>
                    <a:pt x="261" y="522"/>
                  </a:lnTo>
                  <a:lnTo>
                    <a:pt x="293" y="498"/>
                  </a:lnTo>
                  <a:lnTo>
                    <a:pt x="315" y="507"/>
                  </a:lnTo>
                  <a:lnTo>
                    <a:pt x="357" y="459"/>
                  </a:lnTo>
                  <a:lnTo>
                    <a:pt x="411" y="405"/>
                  </a:lnTo>
                  <a:lnTo>
                    <a:pt x="404" y="376"/>
                  </a:lnTo>
                  <a:lnTo>
                    <a:pt x="422" y="352"/>
                  </a:lnTo>
                  <a:lnTo>
                    <a:pt x="425" y="318"/>
                  </a:lnTo>
                  <a:lnTo>
                    <a:pt x="390" y="291"/>
                  </a:lnTo>
                  <a:lnTo>
                    <a:pt x="390" y="133"/>
                  </a:lnTo>
                  <a:lnTo>
                    <a:pt x="359" y="66"/>
                  </a:lnTo>
                  <a:lnTo>
                    <a:pt x="372" y="21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70692514-50DB-4B65-A0E7-6C2610663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0693" y="5462987"/>
              <a:ext cx="451875" cy="604577"/>
            </a:xfrm>
            <a:custGeom>
              <a:avLst/>
              <a:gdLst>
                <a:gd name="T0" fmla="*/ 14 w 309"/>
                <a:gd name="T1" fmla="*/ 23 h 408"/>
                <a:gd name="T2" fmla="*/ 63 w 309"/>
                <a:gd name="T3" fmla="*/ 0 h 408"/>
                <a:gd name="T4" fmla="*/ 96 w 309"/>
                <a:gd name="T5" fmla="*/ 6 h 408"/>
                <a:gd name="T6" fmla="*/ 167 w 309"/>
                <a:gd name="T7" fmla="*/ 45 h 408"/>
                <a:gd name="T8" fmla="*/ 210 w 309"/>
                <a:gd name="T9" fmla="*/ 83 h 408"/>
                <a:gd name="T10" fmla="*/ 261 w 309"/>
                <a:gd name="T11" fmla="*/ 135 h 408"/>
                <a:gd name="T12" fmla="*/ 309 w 309"/>
                <a:gd name="T13" fmla="*/ 180 h 408"/>
                <a:gd name="T14" fmla="*/ 273 w 309"/>
                <a:gd name="T15" fmla="*/ 192 h 408"/>
                <a:gd name="T16" fmla="*/ 204 w 309"/>
                <a:gd name="T17" fmla="*/ 290 h 408"/>
                <a:gd name="T18" fmla="*/ 198 w 309"/>
                <a:gd name="T19" fmla="*/ 341 h 408"/>
                <a:gd name="T20" fmla="*/ 197 w 309"/>
                <a:gd name="T21" fmla="*/ 387 h 408"/>
                <a:gd name="T22" fmla="*/ 177 w 309"/>
                <a:gd name="T23" fmla="*/ 408 h 408"/>
                <a:gd name="T24" fmla="*/ 122 w 309"/>
                <a:gd name="T25" fmla="*/ 357 h 408"/>
                <a:gd name="T26" fmla="*/ 65 w 309"/>
                <a:gd name="T27" fmla="*/ 356 h 408"/>
                <a:gd name="T28" fmla="*/ 69 w 309"/>
                <a:gd name="T29" fmla="*/ 318 h 408"/>
                <a:gd name="T30" fmla="*/ 32 w 309"/>
                <a:gd name="T31" fmla="*/ 293 h 408"/>
                <a:gd name="T32" fmla="*/ 33 w 309"/>
                <a:gd name="T33" fmla="*/ 134 h 408"/>
                <a:gd name="T34" fmla="*/ 0 w 309"/>
                <a:gd name="T35" fmla="*/ 63 h 408"/>
                <a:gd name="T36" fmla="*/ 14 w 309"/>
                <a:gd name="T37" fmla="*/ 23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9" h="408">
                  <a:moveTo>
                    <a:pt x="14" y="23"/>
                  </a:moveTo>
                  <a:lnTo>
                    <a:pt x="63" y="0"/>
                  </a:lnTo>
                  <a:lnTo>
                    <a:pt x="96" y="6"/>
                  </a:lnTo>
                  <a:lnTo>
                    <a:pt x="167" y="45"/>
                  </a:lnTo>
                  <a:lnTo>
                    <a:pt x="210" y="83"/>
                  </a:lnTo>
                  <a:lnTo>
                    <a:pt x="261" y="135"/>
                  </a:lnTo>
                  <a:lnTo>
                    <a:pt x="309" y="180"/>
                  </a:lnTo>
                  <a:lnTo>
                    <a:pt x="273" y="192"/>
                  </a:lnTo>
                  <a:lnTo>
                    <a:pt x="204" y="290"/>
                  </a:lnTo>
                  <a:lnTo>
                    <a:pt x="198" y="341"/>
                  </a:lnTo>
                  <a:lnTo>
                    <a:pt x="197" y="387"/>
                  </a:lnTo>
                  <a:lnTo>
                    <a:pt x="177" y="408"/>
                  </a:lnTo>
                  <a:lnTo>
                    <a:pt x="122" y="357"/>
                  </a:lnTo>
                  <a:lnTo>
                    <a:pt x="65" y="356"/>
                  </a:lnTo>
                  <a:lnTo>
                    <a:pt x="69" y="318"/>
                  </a:lnTo>
                  <a:lnTo>
                    <a:pt x="32" y="293"/>
                  </a:lnTo>
                  <a:lnTo>
                    <a:pt x="33" y="134"/>
                  </a:lnTo>
                  <a:lnTo>
                    <a:pt x="0" y="6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94C947"/>
            </a:solidFill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>
                <a:solidFill>
                  <a:srgbClr val="056EB0"/>
                </a:solidFill>
              </a:endParaRPr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AB7600DA-C515-4157-BA52-C4B017D4F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2577" y="4848890"/>
              <a:ext cx="1410958" cy="1380217"/>
            </a:xfrm>
            <a:custGeom>
              <a:avLst/>
              <a:gdLst>
                <a:gd name="T0" fmla="*/ 49 w 928"/>
                <a:gd name="T1" fmla="*/ 67 h 893"/>
                <a:gd name="T2" fmla="*/ 8 w 928"/>
                <a:gd name="T3" fmla="*/ 104 h 893"/>
                <a:gd name="T4" fmla="*/ 0 w 928"/>
                <a:gd name="T5" fmla="*/ 169 h 893"/>
                <a:gd name="T6" fmla="*/ 13 w 928"/>
                <a:gd name="T7" fmla="*/ 250 h 893"/>
                <a:gd name="T8" fmla="*/ 65 w 928"/>
                <a:gd name="T9" fmla="*/ 271 h 893"/>
                <a:gd name="T10" fmla="*/ 78 w 928"/>
                <a:gd name="T11" fmla="*/ 299 h 893"/>
                <a:gd name="T12" fmla="*/ 129 w 928"/>
                <a:gd name="T13" fmla="*/ 308 h 893"/>
                <a:gd name="T14" fmla="*/ 192 w 928"/>
                <a:gd name="T15" fmla="*/ 366 h 893"/>
                <a:gd name="T16" fmla="*/ 111 w 928"/>
                <a:gd name="T17" fmla="*/ 525 h 893"/>
                <a:gd name="T18" fmla="*/ 65 w 928"/>
                <a:gd name="T19" fmla="*/ 638 h 893"/>
                <a:gd name="T20" fmla="*/ 28 w 928"/>
                <a:gd name="T21" fmla="*/ 676 h 893"/>
                <a:gd name="T22" fmla="*/ 55 w 928"/>
                <a:gd name="T23" fmla="*/ 721 h 893"/>
                <a:gd name="T24" fmla="*/ 97 w 928"/>
                <a:gd name="T25" fmla="*/ 775 h 893"/>
                <a:gd name="T26" fmla="*/ 86 w 928"/>
                <a:gd name="T27" fmla="*/ 818 h 893"/>
                <a:gd name="T28" fmla="*/ 126 w 928"/>
                <a:gd name="T29" fmla="*/ 844 h 893"/>
                <a:gd name="T30" fmla="*/ 152 w 928"/>
                <a:gd name="T31" fmla="*/ 874 h 893"/>
                <a:gd name="T32" fmla="*/ 189 w 928"/>
                <a:gd name="T33" fmla="*/ 851 h 893"/>
                <a:gd name="T34" fmla="*/ 629 w 928"/>
                <a:gd name="T35" fmla="*/ 893 h 893"/>
                <a:gd name="T36" fmla="*/ 714 w 928"/>
                <a:gd name="T37" fmla="*/ 768 h 893"/>
                <a:gd name="T38" fmla="*/ 700 w 928"/>
                <a:gd name="T39" fmla="*/ 733 h 893"/>
                <a:gd name="T40" fmla="*/ 706 w 928"/>
                <a:gd name="T41" fmla="*/ 699 h 893"/>
                <a:gd name="T42" fmla="*/ 761 w 928"/>
                <a:gd name="T43" fmla="*/ 646 h 893"/>
                <a:gd name="T44" fmla="*/ 781 w 928"/>
                <a:gd name="T45" fmla="*/ 604 h 893"/>
                <a:gd name="T46" fmla="*/ 753 w 928"/>
                <a:gd name="T47" fmla="*/ 569 h 893"/>
                <a:gd name="T48" fmla="*/ 795 w 928"/>
                <a:gd name="T49" fmla="*/ 506 h 893"/>
                <a:gd name="T50" fmla="*/ 885 w 928"/>
                <a:gd name="T51" fmla="*/ 417 h 893"/>
                <a:gd name="T52" fmla="*/ 882 w 928"/>
                <a:gd name="T53" fmla="*/ 377 h 893"/>
                <a:gd name="T54" fmla="*/ 927 w 928"/>
                <a:gd name="T55" fmla="*/ 330 h 893"/>
                <a:gd name="T56" fmla="*/ 928 w 928"/>
                <a:gd name="T57" fmla="*/ 268 h 893"/>
                <a:gd name="T58" fmla="*/ 847 w 928"/>
                <a:gd name="T59" fmla="*/ 236 h 893"/>
                <a:gd name="T60" fmla="*/ 781 w 928"/>
                <a:gd name="T61" fmla="*/ 262 h 893"/>
                <a:gd name="T62" fmla="*/ 710 w 928"/>
                <a:gd name="T63" fmla="*/ 334 h 893"/>
                <a:gd name="T64" fmla="*/ 655 w 928"/>
                <a:gd name="T65" fmla="*/ 320 h 893"/>
                <a:gd name="T66" fmla="*/ 612 w 928"/>
                <a:gd name="T67" fmla="*/ 325 h 893"/>
                <a:gd name="T68" fmla="*/ 589 w 928"/>
                <a:gd name="T69" fmla="*/ 333 h 893"/>
                <a:gd name="T70" fmla="*/ 537 w 928"/>
                <a:gd name="T71" fmla="*/ 350 h 893"/>
                <a:gd name="T72" fmla="*/ 597 w 928"/>
                <a:gd name="T73" fmla="*/ 311 h 893"/>
                <a:gd name="T74" fmla="*/ 598 w 928"/>
                <a:gd name="T75" fmla="*/ 270 h 893"/>
                <a:gd name="T76" fmla="*/ 588 w 928"/>
                <a:gd name="T77" fmla="*/ 216 h 893"/>
                <a:gd name="T78" fmla="*/ 649 w 928"/>
                <a:gd name="T79" fmla="*/ 182 h 893"/>
                <a:gd name="T80" fmla="*/ 678 w 928"/>
                <a:gd name="T81" fmla="*/ 206 h 893"/>
                <a:gd name="T82" fmla="*/ 730 w 928"/>
                <a:gd name="T83" fmla="*/ 185 h 893"/>
                <a:gd name="T84" fmla="*/ 757 w 928"/>
                <a:gd name="T85" fmla="*/ 219 h 893"/>
                <a:gd name="T86" fmla="*/ 756 w 928"/>
                <a:gd name="T87" fmla="*/ 258 h 893"/>
                <a:gd name="T88" fmla="*/ 712 w 928"/>
                <a:gd name="T89" fmla="*/ 305 h 893"/>
                <a:gd name="T90" fmla="*/ 670 w 928"/>
                <a:gd name="T91" fmla="*/ 296 h 893"/>
                <a:gd name="T92" fmla="*/ 621 w 928"/>
                <a:gd name="T93" fmla="*/ 302 h 893"/>
                <a:gd name="T94" fmla="*/ 577 w 928"/>
                <a:gd name="T95" fmla="*/ 274 h 893"/>
                <a:gd name="T96" fmla="*/ 499 w 928"/>
                <a:gd name="T97" fmla="*/ 277 h 893"/>
                <a:gd name="T98" fmla="*/ 433 w 928"/>
                <a:gd name="T99" fmla="*/ 179 h 893"/>
                <a:gd name="T100" fmla="*/ 393 w 928"/>
                <a:gd name="T101" fmla="*/ 90 h 893"/>
                <a:gd name="T102" fmla="*/ 319 w 928"/>
                <a:gd name="T103" fmla="*/ 49 h 893"/>
                <a:gd name="T104" fmla="*/ 292 w 928"/>
                <a:gd name="T105" fmla="*/ 0 h 893"/>
                <a:gd name="T106" fmla="*/ 223 w 928"/>
                <a:gd name="T107" fmla="*/ 4 h 893"/>
                <a:gd name="T108" fmla="*/ 217 w 928"/>
                <a:gd name="T109" fmla="*/ 37 h 893"/>
                <a:gd name="T110" fmla="*/ 170 w 928"/>
                <a:gd name="T111" fmla="*/ 56 h 893"/>
                <a:gd name="T112" fmla="*/ 140 w 928"/>
                <a:gd name="T113" fmla="*/ 40 h 893"/>
                <a:gd name="T114" fmla="*/ 101 w 928"/>
                <a:gd name="T115" fmla="*/ 58 h 893"/>
                <a:gd name="T116" fmla="*/ 49 w 928"/>
                <a:gd name="T117" fmla="*/ 67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28" h="893">
                  <a:moveTo>
                    <a:pt x="49" y="67"/>
                  </a:moveTo>
                  <a:lnTo>
                    <a:pt x="8" y="104"/>
                  </a:lnTo>
                  <a:lnTo>
                    <a:pt x="0" y="169"/>
                  </a:lnTo>
                  <a:lnTo>
                    <a:pt x="13" y="250"/>
                  </a:lnTo>
                  <a:lnTo>
                    <a:pt x="65" y="271"/>
                  </a:lnTo>
                  <a:lnTo>
                    <a:pt x="78" y="299"/>
                  </a:lnTo>
                  <a:lnTo>
                    <a:pt x="129" y="308"/>
                  </a:lnTo>
                  <a:lnTo>
                    <a:pt x="192" y="366"/>
                  </a:lnTo>
                  <a:lnTo>
                    <a:pt x="111" y="525"/>
                  </a:lnTo>
                  <a:lnTo>
                    <a:pt x="65" y="638"/>
                  </a:lnTo>
                  <a:lnTo>
                    <a:pt x="28" y="676"/>
                  </a:lnTo>
                  <a:lnTo>
                    <a:pt x="55" y="721"/>
                  </a:lnTo>
                  <a:lnTo>
                    <a:pt x="97" y="775"/>
                  </a:lnTo>
                  <a:lnTo>
                    <a:pt x="86" y="818"/>
                  </a:lnTo>
                  <a:lnTo>
                    <a:pt x="126" y="844"/>
                  </a:lnTo>
                  <a:lnTo>
                    <a:pt x="152" y="874"/>
                  </a:lnTo>
                  <a:lnTo>
                    <a:pt x="189" y="851"/>
                  </a:lnTo>
                  <a:lnTo>
                    <a:pt x="629" y="893"/>
                  </a:lnTo>
                  <a:lnTo>
                    <a:pt x="714" y="768"/>
                  </a:lnTo>
                  <a:lnTo>
                    <a:pt x="700" y="733"/>
                  </a:lnTo>
                  <a:lnTo>
                    <a:pt x="706" y="699"/>
                  </a:lnTo>
                  <a:lnTo>
                    <a:pt x="761" y="646"/>
                  </a:lnTo>
                  <a:lnTo>
                    <a:pt x="781" y="604"/>
                  </a:lnTo>
                  <a:lnTo>
                    <a:pt x="753" y="569"/>
                  </a:lnTo>
                  <a:lnTo>
                    <a:pt x="795" y="506"/>
                  </a:lnTo>
                  <a:lnTo>
                    <a:pt x="885" y="417"/>
                  </a:lnTo>
                  <a:lnTo>
                    <a:pt x="882" y="377"/>
                  </a:lnTo>
                  <a:lnTo>
                    <a:pt x="927" y="330"/>
                  </a:lnTo>
                  <a:lnTo>
                    <a:pt x="928" y="268"/>
                  </a:lnTo>
                  <a:lnTo>
                    <a:pt x="847" y="236"/>
                  </a:lnTo>
                  <a:lnTo>
                    <a:pt x="781" y="262"/>
                  </a:lnTo>
                  <a:lnTo>
                    <a:pt x="710" y="334"/>
                  </a:lnTo>
                  <a:lnTo>
                    <a:pt x="655" y="320"/>
                  </a:lnTo>
                  <a:lnTo>
                    <a:pt x="612" y="325"/>
                  </a:lnTo>
                  <a:lnTo>
                    <a:pt x="589" y="333"/>
                  </a:lnTo>
                  <a:lnTo>
                    <a:pt x="537" y="350"/>
                  </a:lnTo>
                  <a:lnTo>
                    <a:pt x="597" y="311"/>
                  </a:lnTo>
                  <a:lnTo>
                    <a:pt x="598" y="270"/>
                  </a:lnTo>
                  <a:lnTo>
                    <a:pt x="588" y="216"/>
                  </a:lnTo>
                  <a:lnTo>
                    <a:pt x="649" y="182"/>
                  </a:lnTo>
                  <a:lnTo>
                    <a:pt x="678" y="206"/>
                  </a:lnTo>
                  <a:lnTo>
                    <a:pt x="730" y="185"/>
                  </a:lnTo>
                  <a:lnTo>
                    <a:pt x="757" y="219"/>
                  </a:lnTo>
                  <a:lnTo>
                    <a:pt x="756" y="258"/>
                  </a:lnTo>
                  <a:lnTo>
                    <a:pt x="712" y="305"/>
                  </a:lnTo>
                  <a:lnTo>
                    <a:pt x="670" y="296"/>
                  </a:lnTo>
                  <a:lnTo>
                    <a:pt x="621" y="302"/>
                  </a:lnTo>
                  <a:lnTo>
                    <a:pt x="577" y="274"/>
                  </a:lnTo>
                  <a:lnTo>
                    <a:pt x="499" y="277"/>
                  </a:lnTo>
                  <a:lnTo>
                    <a:pt x="433" y="179"/>
                  </a:lnTo>
                  <a:lnTo>
                    <a:pt x="393" y="90"/>
                  </a:lnTo>
                  <a:lnTo>
                    <a:pt x="319" y="49"/>
                  </a:lnTo>
                  <a:lnTo>
                    <a:pt x="292" y="0"/>
                  </a:lnTo>
                  <a:lnTo>
                    <a:pt x="223" y="4"/>
                  </a:lnTo>
                  <a:lnTo>
                    <a:pt x="217" y="37"/>
                  </a:lnTo>
                  <a:lnTo>
                    <a:pt x="170" y="56"/>
                  </a:lnTo>
                  <a:lnTo>
                    <a:pt x="140" y="40"/>
                  </a:lnTo>
                  <a:lnTo>
                    <a:pt x="101" y="58"/>
                  </a:lnTo>
                  <a:lnTo>
                    <a:pt x="49" y="67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25388DDD-88D9-42AD-9C2C-E5E1CEC46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7515" y="4649856"/>
              <a:ext cx="534873" cy="628010"/>
            </a:xfrm>
            <a:custGeom>
              <a:avLst/>
              <a:gdLst>
                <a:gd name="T0" fmla="*/ 184 w 367"/>
                <a:gd name="T1" fmla="*/ 132 h 424"/>
                <a:gd name="T2" fmla="*/ 84 w 367"/>
                <a:gd name="T3" fmla="*/ 163 h 424"/>
                <a:gd name="T4" fmla="*/ 0 w 367"/>
                <a:gd name="T5" fmla="*/ 136 h 424"/>
                <a:gd name="T6" fmla="*/ 24 w 367"/>
                <a:gd name="T7" fmla="*/ 184 h 424"/>
                <a:gd name="T8" fmla="*/ 105 w 367"/>
                <a:gd name="T9" fmla="*/ 226 h 424"/>
                <a:gd name="T10" fmla="*/ 147 w 367"/>
                <a:gd name="T11" fmla="*/ 322 h 424"/>
                <a:gd name="T12" fmla="*/ 217 w 367"/>
                <a:gd name="T13" fmla="*/ 424 h 424"/>
                <a:gd name="T14" fmla="*/ 238 w 367"/>
                <a:gd name="T15" fmla="*/ 421 h 424"/>
                <a:gd name="T16" fmla="*/ 268 w 367"/>
                <a:gd name="T17" fmla="*/ 351 h 424"/>
                <a:gd name="T18" fmla="*/ 334 w 367"/>
                <a:gd name="T19" fmla="*/ 298 h 424"/>
                <a:gd name="T20" fmla="*/ 367 w 367"/>
                <a:gd name="T21" fmla="*/ 210 h 424"/>
                <a:gd name="T22" fmla="*/ 328 w 367"/>
                <a:gd name="T23" fmla="*/ 163 h 424"/>
                <a:gd name="T24" fmla="*/ 286 w 367"/>
                <a:gd name="T25" fmla="*/ 81 h 424"/>
                <a:gd name="T26" fmla="*/ 280 w 367"/>
                <a:gd name="T27" fmla="*/ 0 h 424"/>
                <a:gd name="T28" fmla="*/ 217 w 367"/>
                <a:gd name="T29" fmla="*/ 39 h 424"/>
                <a:gd name="T30" fmla="*/ 184 w 367"/>
                <a:gd name="T31" fmla="*/ 13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424">
                  <a:moveTo>
                    <a:pt x="184" y="132"/>
                  </a:moveTo>
                  <a:lnTo>
                    <a:pt x="84" y="163"/>
                  </a:lnTo>
                  <a:lnTo>
                    <a:pt x="0" y="136"/>
                  </a:lnTo>
                  <a:lnTo>
                    <a:pt x="24" y="184"/>
                  </a:lnTo>
                  <a:lnTo>
                    <a:pt x="105" y="226"/>
                  </a:lnTo>
                  <a:lnTo>
                    <a:pt x="147" y="322"/>
                  </a:lnTo>
                  <a:lnTo>
                    <a:pt x="217" y="424"/>
                  </a:lnTo>
                  <a:lnTo>
                    <a:pt x="238" y="421"/>
                  </a:lnTo>
                  <a:lnTo>
                    <a:pt x="268" y="351"/>
                  </a:lnTo>
                  <a:lnTo>
                    <a:pt x="334" y="298"/>
                  </a:lnTo>
                  <a:lnTo>
                    <a:pt x="367" y="210"/>
                  </a:lnTo>
                  <a:lnTo>
                    <a:pt x="328" y="163"/>
                  </a:lnTo>
                  <a:lnTo>
                    <a:pt x="286" y="81"/>
                  </a:lnTo>
                  <a:lnTo>
                    <a:pt x="280" y="0"/>
                  </a:lnTo>
                  <a:lnTo>
                    <a:pt x="217" y="39"/>
                  </a:lnTo>
                  <a:lnTo>
                    <a:pt x="184" y="132"/>
                  </a:lnTo>
                  <a:close/>
                </a:path>
              </a:pathLst>
            </a:custGeom>
            <a:solidFill>
              <a:srgbClr val="7C6E85"/>
            </a:solidFill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1061EA94-EAB5-47B4-9570-882A6BCD2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5055" y="4511675"/>
              <a:ext cx="699501" cy="809469"/>
            </a:xfrm>
            <a:custGeom>
              <a:avLst/>
              <a:gdLst>
                <a:gd name="T0" fmla="*/ 153 w 455"/>
                <a:gd name="T1" fmla="*/ 248 h 521"/>
                <a:gd name="T2" fmla="*/ 168 w 455"/>
                <a:gd name="T3" fmla="*/ 374 h 521"/>
                <a:gd name="T4" fmla="*/ 167 w 455"/>
                <a:gd name="T5" fmla="*/ 462 h 521"/>
                <a:gd name="T6" fmla="*/ 218 w 455"/>
                <a:gd name="T7" fmla="*/ 521 h 521"/>
                <a:gd name="T8" fmla="*/ 251 w 455"/>
                <a:gd name="T9" fmla="*/ 521 h 521"/>
                <a:gd name="T10" fmla="*/ 246 w 455"/>
                <a:gd name="T11" fmla="*/ 480 h 521"/>
                <a:gd name="T12" fmla="*/ 285 w 455"/>
                <a:gd name="T13" fmla="*/ 447 h 521"/>
                <a:gd name="T14" fmla="*/ 320 w 455"/>
                <a:gd name="T15" fmla="*/ 479 h 521"/>
                <a:gd name="T16" fmla="*/ 366 w 455"/>
                <a:gd name="T17" fmla="*/ 389 h 521"/>
                <a:gd name="T18" fmla="*/ 449 w 455"/>
                <a:gd name="T19" fmla="*/ 389 h 521"/>
                <a:gd name="T20" fmla="*/ 455 w 455"/>
                <a:gd name="T21" fmla="*/ 321 h 521"/>
                <a:gd name="T22" fmla="*/ 381 w 455"/>
                <a:gd name="T23" fmla="*/ 275 h 521"/>
                <a:gd name="T24" fmla="*/ 383 w 455"/>
                <a:gd name="T25" fmla="*/ 230 h 521"/>
                <a:gd name="T26" fmla="*/ 357 w 455"/>
                <a:gd name="T27" fmla="*/ 185 h 521"/>
                <a:gd name="T28" fmla="*/ 389 w 455"/>
                <a:gd name="T29" fmla="*/ 91 h 521"/>
                <a:gd name="T30" fmla="*/ 347 w 455"/>
                <a:gd name="T31" fmla="*/ 61 h 521"/>
                <a:gd name="T32" fmla="*/ 350 w 455"/>
                <a:gd name="T33" fmla="*/ 7 h 521"/>
                <a:gd name="T34" fmla="*/ 321 w 455"/>
                <a:gd name="T35" fmla="*/ 0 h 521"/>
                <a:gd name="T36" fmla="*/ 294 w 455"/>
                <a:gd name="T37" fmla="*/ 61 h 521"/>
                <a:gd name="T38" fmla="*/ 233 w 455"/>
                <a:gd name="T39" fmla="*/ 96 h 521"/>
                <a:gd name="T40" fmla="*/ 173 w 455"/>
                <a:gd name="T41" fmla="*/ 91 h 521"/>
                <a:gd name="T42" fmla="*/ 149 w 455"/>
                <a:gd name="T43" fmla="*/ 126 h 521"/>
                <a:gd name="T44" fmla="*/ 102 w 455"/>
                <a:gd name="T45" fmla="*/ 93 h 521"/>
                <a:gd name="T46" fmla="*/ 78 w 455"/>
                <a:gd name="T47" fmla="*/ 120 h 521"/>
                <a:gd name="T48" fmla="*/ 38 w 455"/>
                <a:gd name="T49" fmla="*/ 70 h 521"/>
                <a:gd name="T50" fmla="*/ 0 w 455"/>
                <a:gd name="T51" fmla="*/ 81 h 521"/>
                <a:gd name="T52" fmla="*/ 54 w 455"/>
                <a:gd name="T53" fmla="*/ 127 h 521"/>
                <a:gd name="T54" fmla="*/ 48 w 455"/>
                <a:gd name="T55" fmla="*/ 160 h 521"/>
                <a:gd name="T56" fmla="*/ 63 w 455"/>
                <a:gd name="T57" fmla="*/ 213 h 521"/>
                <a:gd name="T58" fmla="*/ 107 w 455"/>
                <a:gd name="T59" fmla="*/ 228 h 521"/>
                <a:gd name="T60" fmla="*/ 153 w 455"/>
                <a:gd name="T61" fmla="*/ 248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5" h="521">
                  <a:moveTo>
                    <a:pt x="153" y="248"/>
                  </a:moveTo>
                  <a:lnTo>
                    <a:pt x="168" y="374"/>
                  </a:lnTo>
                  <a:lnTo>
                    <a:pt x="167" y="462"/>
                  </a:lnTo>
                  <a:lnTo>
                    <a:pt x="218" y="521"/>
                  </a:lnTo>
                  <a:lnTo>
                    <a:pt x="251" y="521"/>
                  </a:lnTo>
                  <a:lnTo>
                    <a:pt x="246" y="480"/>
                  </a:lnTo>
                  <a:lnTo>
                    <a:pt x="285" y="447"/>
                  </a:lnTo>
                  <a:lnTo>
                    <a:pt x="320" y="479"/>
                  </a:lnTo>
                  <a:lnTo>
                    <a:pt x="366" y="389"/>
                  </a:lnTo>
                  <a:lnTo>
                    <a:pt x="449" y="389"/>
                  </a:lnTo>
                  <a:lnTo>
                    <a:pt x="455" y="321"/>
                  </a:lnTo>
                  <a:lnTo>
                    <a:pt x="381" y="275"/>
                  </a:lnTo>
                  <a:lnTo>
                    <a:pt x="383" y="230"/>
                  </a:lnTo>
                  <a:lnTo>
                    <a:pt x="357" y="185"/>
                  </a:lnTo>
                  <a:lnTo>
                    <a:pt x="389" y="91"/>
                  </a:lnTo>
                  <a:lnTo>
                    <a:pt x="347" y="61"/>
                  </a:lnTo>
                  <a:lnTo>
                    <a:pt x="350" y="7"/>
                  </a:lnTo>
                  <a:lnTo>
                    <a:pt x="321" y="0"/>
                  </a:lnTo>
                  <a:lnTo>
                    <a:pt x="294" y="61"/>
                  </a:lnTo>
                  <a:lnTo>
                    <a:pt x="233" y="96"/>
                  </a:lnTo>
                  <a:lnTo>
                    <a:pt x="173" y="91"/>
                  </a:lnTo>
                  <a:lnTo>
                    <a:pt x="149" y="126"/>
                  </a:lnTo>
                  <a:lnTo>
                    <a:pt x="102" y="93"/>
                  </a:lnTo>
                  <a:lnTo>
                    <a:pt x="78" y="120"/>
                  </a:lnTo>
                  <a:lnTo>
                    <a:pt x="38" y="70"/>
                  </a:lnTo>
                  <a:lnTo>
                    <a:pt x="0" y="81"/>
                  </a:lnTo>
                  <a:lnTo>
                    <a:pt x="54" y="127"/>
                  </a:lnTo>
                  <a:lnTo>
                    <a:pt x="48" y="160"/>
                  </a:lnTo>
                  <a:lnTo>
                    <a:pt x="63" y="213"/>
                  </a:lnTo>
                  <a:lnTo>
                    <a:pt x="107" y="228"/>
                  </a:lnTo>
                  <a:lnTo>
                    <a:pt x="153" y="248"/>
                  </a:lnTo>
                  <a:close/>
                </a:path>
              </a:pathLst>
            </a:custGeom>
            <a:solidFill>
              <a:srgbClr val="4F349A"/>
            </a:solidFill>
            <a:ln w="222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600"/>
            </a:p>
          </p:txBody>
        </p:sp>
      </p:grpSp>
      <p:sp>
        <p:nvSpPr>
          <p:cNvPr id="74" name="object 7">
            <a:extLst>
              <a:ext uri="{FF2B5EF4-FFF2-40B4-BE49-F238E27FC236}">
                <a16:creationId xmlns:a16="http://schemas.microsoft.com/office/drawing/2014/main" id="{585E5E31-649C-4B78-B2AD-5895F01AC371}"/>
              </a:ext>
            </a:extLst>
          </p:cNvPr>
          <p:cNvSpPr txBox="1"/>
          <p:nvPr/>
        </p:nvSpPr>
        <p:spPr>
          <a:xfrm>
            <a:off x="546743" y="2915055"/>
            <a:ext cx="5367472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75"/>
              </a:lnSpc>
              <a:spcBef>
                <a:spcPts val="100"/>
              </a:spcBef>
            </a:pPr>
            <a:r>
              <a:rPr lang="pt-BR" sz="3250" b="1" spc="-10">
                <a:latin typeface="DIN Next Rounded LT Pro Bold"/>
                <a:cs typeface="DIN Next Rounded LT Pro Bold"/>
              </a:rPr>
              <a:t>Mapa dos projetos em estruturação pelo BNDES e os</a:t>
            </a:r>
          </a:p>
          <a:p>
            <a:pPr marL="12700">
              <a:lnSpc>
                <a:spcPts val="3575"/>
              </a:lnSpc>
              <a:spcBef>
                <a:spcPts val="100"/>
              </a:spcBef>
            </a:pPr>
            <a:r>
              <a:rPr lang="pt-BR" sz="3250" b="1" spc="-10">
                <a:latin typeface="DIN Next Rounded LT Pro Bold"/>
                <a:cs typeface="DIN Next Rounded LT Pro Bold"/>
              </a:rPr>
              <a:t>investimentos previstos</a:t>
            </a:r>
            <a:endParaRPr sz="3250">
              <a:latin typeface="DIN Next Rounded LT Pro Bold"/>
              <a:cs typeface="DIN Next Rounded LT Pro Bold"/>
            </a:endParaRPr>
          </a:p>
        </p:txBody>
      </p:sp>
      <p:sp>
        <p:nvSpPr>
          <p:cNvPr id="2" name="Arco 1">
            <a:extLst>
              <a:ext uri="{FF2B5EF4-FFF2-40B4-BE49-F238E27FC236}">
                <a16:creationId xmlns:a16="http://schemas.microsoft.com/office/drawing/2014/main" id="{E04B7594-CCB5-4D82-8E63-89FC7E0BBD9B}"/>
              </a:ext>
            </a:extLst>
          </p:cNvPr>
          <p:cNvSpPr/>
          <p:nvPr/>
        </p:nvSpPr>
        <p:spPr>
          <a:xfrm rot="13096630">
            <a:off x="13900572" y="2056530"/>
            <a:ext cx="1269511" cy="1961055"/>
          </a:xfrm>
          <a:prstGeom prst="arc">
            <a:avLst/>
          </a:prstGeom>
          <a:ln w="53975">
            <a:solidFill>
              <a:srgbClr val="94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E26D60F-6009-4D6C-A0A0-890A8A654EE0}"/>
              </a:ext>
            </a:extLst>
          </p:cNvPr>
          <p:cNvSpPr/>
          <p:nvPr/>
        </p:nvSpPr>
        <p:spPr>
          <a:xfrm>
            <a:off x="13981956" y="1770783"/>
            <a:ext cx="3131874" cy="1290349"/>
          </a:xfrm>
          <a:prstGeom prst="rect">
            <a:avLst/>
          </a:prstGeom>
          <a:solidFill>
            <a:srgbClr val="94C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spc="-10">
                <a:solidFill>
                  <a:schemeClr val="tx1"/>
                </a:solidFill>
                <a:latin typeface="DIN Next Rounded LT Pro Bold"/>
              </a:rPr>
              <a:t>Ceará</a:t>
            </a:r>
          </a:p>
          <a:p>
            <a:r>
              <a:rPr lang="pt-BR" sz="2800" b="1" spc="-10">
                <a:solidFill>
                  <a:schemeClr val="tx1"/>
                </a:solidFill>
                <a:latin typeface="DIN Next Rounded LT Pro Bold"/>
              </a:rPr>
              <a:t>PPP Esgoto</a:t>
            </a:r>
          </a:p>
          <a:p>
            <a:r>
              <a:rPr lang="pt-BR" sz="2800" b="1" spc="-10">
                <a:solidFill>
                  <a:schemeClr val="tx1"/>
                </a:solidFill>
                <a:latin typeface="DIN Next Rounded LT Pro Bold"/>
              </a:rPr>
              <a:t>R$ 6,4 bilhões</a:t>
            </a:r>
          </a:p>
        </p:txBody>
      </p:sp>
      <p:sp>
        <p:nvSpPr>
          <p:cNvPr id="75" name="Arco 74">
            <a:extLst>
              <a:ext uri="{FF2B5EF4-FFF2-40B4-BE49-F238E27FC236}">
                <a16:creationId xmlns:a16="http://schemas.microsoft.com/office/drawing/2014/main" id="{C319B1DF-27D3-4D70-90E0-964D2ABEDF36}"/>
              </a:ext>
            </a:extLst>
          </p:cNvPr>
          <p:cNvSpPr/>
          <p:nvPr/>
        </p:nvSpPr>
        <p:spPr>
          <a:xfrm rot="13249750" flipH="1">
            <a:off x="15006274" y="2934815"/>
            <a:ext cx="1269511" cy="1961055"/>
          </a:xfrm>
          <a:prstGeom prst="arc">
            <a:avLst/>
          </a:prstGeom>
          <a:ln w="53975">
            <a:solidFill>
              <a:srgbClr val="94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343BA75A-89AE-4D53-9536-3D5D975612FE}"/>
              </a:ext>
            </a:extLst>
          </p:cNvPr>
          <p:cNvSpPr/>
          <p:nvPr/>
        </p:nvSpPr>
        <p:spPr>
          <a:xfrm>
            <a:off x="15936014" y="3605321"/>
            <a:ext cx="3131874" cy="1290349"/>
          </a:xfrm>
          <a:prstGeom prst="rect">
            <a:avLst/>
          </a:prstGeom>
          <a:solidFill>
            <a:srgbClr val="94C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spc="-10">
                <a:solidFill>
                  <a:schemeClr val="tx1"/>
                </a:solidFill>
                <a:latin typeface="DIN Next Rounded LT Pro Bold"/>
              </a:rPr>
              <a:t>Paraíba*</a:t>
            </a:r>
          </a:p>
          <a:p>
            <a:r>
              <a:rPr lang="pt-BR" sz="2800" b="1" spc="-10">
                <a:solidFill>
                  <a:schemeClr val="tx1"/>
                </a:solidFill>
                <a:latin typeface="DIN Next Rounded LT Pro Bold"/>
              </a:rPr>
              <a:t>Em estruturação</a:t>
            </a:r>
          </a:p>
        </p:txBody>
      </p:sp>
      <p:sp>
        <p:nvSpPr>
          <p:cNvPr id="77" name="Arco 76">
            <a:extLst>
              <a:ext uri="{FF2B5EF4-FFF2-40B4-BE49-F238E27FC236}">
                <a16:creationId xmlns:a16="http://schemas.microsoft.com/office/drawing/2014/main" id="{B6C243CC-461E-41B4-9CAE-AEA59F8D73E7}"/>
              </a:ext>
            </a:extLst>
          </p:cNvPr>
          <p:cNvSpPr/>
          <p:nvPr/>
        </p:nvSpPr>
        <p:spPr>
          <a:xfrm rot="8030048" flipH="1" flipV="1">
            <a:off x="14896908" y="4826103"/>
            <a:ext cx="1269511" cy="1961055"/>
          </a:xfrm>
          <a:prstGeom prst="arc">
            <a:avLst/>
          </a:prstGeom>
          <a:ln w="53975">
            <a:solidFill>
              <a:srgbClr val="2A8C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E33408D1-F909-4AB5-A9AF-772F0739849D}"/>
              </a:ext>
            </a:extLst>
          </p:cNvPr>
          <p:cNvSpPr/>
          <p:nvPr/>
        </p:nvSpPr>
        <p:spPr>
          <a:xfrm>
            <a:off x="15786894" y="5176706"/>
            <a:ext cx="4018756" cy="1290349"/>
          </a:xfrm>
          <a:prstGeom prst="rect">
            <a:avLst/>
          </a:prstGeom>
          <a:solidFill>
            <a:srgbClr val="2A8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spc="-10">
                <a:solidFill>
                  <a:schemeClr val="tx1"/>
                </a:solidFill>
                <a:latin typeface="DIN Next Rounded LT Pro Bold"/>
              </a:rPr>
              <a:t>Alagoas (Blocos B e C)</a:t>
            </a:r>
          </a:p>
          <a:p>
            <a:r>
              <a:rPr lang="pt-BR" sz="2800" b="1" spc="-10">
                <a:solidFill>
                  <a:schemeClr val="tx1"/>
                </a:solidFill>
                <a:latin typeface="DIN Next Rounded LT Pro Bold"/>
              </a:rPr>
              <a:t>Concessão água e esgoto</a:t>
            </a:r>
          </a:p>
          <a:p>
            <a:r>
              <a:rPr lang="pt-BR" sz="2800" b="1" spc="-10">
                <a:solidFill>
                  <a:schemeClr val="tx1"/>
                </a:solidFill>
                <a:latin typeface="DIN Next Rounded LT Pro Bold"/>
              </a:rPr>
              <a:t>R$ 2,9 bilhões</a:t>
            </a:r>
          </a:p>
        </p:txBody>
      </p:sp>
      <p:sp>
        <p:nvSpPr>
          <p:cNvPr id="80" name="Arco 79">
            <a:extLst>
              <a:ext uri="{FF2B5EF4-FFF2-40B4-BE49-F238E27FC236}">
                <a16:creationId xmlns:a16="http://schemas.microsoft.com/office/drawing/2014/main" id="{D030D111-AB76-417B-8955-E8ECBE34A08D}"/>
              </a:ext>
            </a:extLst>
          </p:cNvPr>
          <p:cNvSpPr/>
          <p:nvPr/>
        </p:nvSpPr>
        <p:spPr>
          <a:xfrm rot="8030048" flipH="1" flipV="1">
            <a:off x="13452818" y="7643508"/>
            <a:ext cx="1269511" cy="1961055"/>
          </a:xfrm>
          <a:prstGeom prst="arc">
            <a:avLst/>
          </a:prstGeom>
          <a:ln w="53975">
            <a:solidFill>
              <a:srgbClr val="2A8C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Retângulo 80">
            <a:extLst>
              <a:ext uri="{FF2B5EF4-FFF2-40B4-BE49-F238E27FC236}">
                <a16:creationId xmlns:a16="http://schemas.microsoft.com/office/drawing/2014/main" id="{DCB78B39-2E46-4781-BE80-676A39CD700E}"/>
              </a:ext>
            </a:extLst>
          </p:cNvPr>
          <p:cNvSpPr/>
          <p:nvPr/>
        </p:nvSpPr>
        <p:spPr>
          <a:xfrm>
            <a:off x="14446327" y="7920988"/>
            <a:ext cx="4018756" cy="1290349"/>
          </a:xfrm>
          <a:prstGeom prst="rect">
            <a:avLst/>
          </a:prstGeom>
          <a:solidFill>
            <a:srgbClr val="2A8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spc="-10" dirty="0">
                <a:solidFill>
                  <a:schemeClr val="tx1"/>
                </a:solidFill>
                <a:latin typeface="DIN Next Rounded LT Pro Bold"/>
              </a:rPr>
              <a:t>Rio de Janeiro (Blocos 3)</a:t>
            </a:r>
          </a:p>
          <a:p>
            <a:r>
              <a:rPr lang="pt-BR" sz="2800" b="1" spc="-10" dirty="0">
                <a:solidFill>
                  <a:schemeClr val="tx1"/>
                </a:solidFill>
                <a:latin typeface="DIN Next Rounded LT Pro Bold"/>
              </a:rPr>
              <a:t>Concessão água e esgoto</a:t>
            </a:r>
          </a:p>
          <a:p>
            <a:r>
              <a:rPr lang="pt-BR" sz="2800" b="1" spc="-10" dirty="0">
                <a:solidFill>
                  <a:schemeClr val="tx1"/>
                </a:solidFill>
                <a:latin typeface="DIN Next Rounded LT Pro Bold"/>
              </a:rPr>
              <a:t>R$ 7,3 bilhões</a:t>
            </a:r>
          </a:p>
        </p:txBody>
      </p:sp>
      <p:sp>
        <p:nvSpPr>
          <p:cNvPr id="82" name="Arco 81">
            <a:extLst>
              <a:ext uri="{FF2B5EF4-FFF2-40B4-BE49-F238E27FC236}">
                <a16:creationId xmlns:a16="http://schemas.microsoft.com/office/drawing/2014/main" id="{F39A1F5E-3149-41CA-AD96-38E5BE7DCED8}"/>
              </a:ext>
            </a:extLst>
          </p:cNvPr>
          <p:cNvSpPr/>
          <p:nvPr/>
        </p:nvSpPr>
        <p:spPr>
          <a:xfrm rot="18468582">
            <a:off x="9698295" y="8890543"/>
            <a:ext cx="1269511" cy="1961055"/>
          </a:xfrm>
          <a:prstGeom prst="arc">
            <a:avLst/>
          </a:prstGeom>
          <a:ln w="53975">
            <a:solidFill>
              <a:srgbClr val="94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Arco 83">
            <a:extLst>
              <a:ext uri="{FF2B5EF4-FFF2-40B4-BE49-F238E27FC236}">
                <a16:creationId xmlns:a16="http://schemas.microsoft.com/office/drawing/2014/main" id="{4437A96F-586A-4D09-9908-35E14C35AFB3}"/>
              </a:ext>
            </a:extLst>
          </p:cNvPr>
          <p:cNvSpPr/>
          <p:nvPr/>
        </p:nvSpPr>
        <p:spPr>
          <a:xfrm rot="16723300" flipH="1">
            <a:off x="11642855" y="8891181"/>
            <a:ext cx="1269511" cy="1961055"/>
          </a:xfrm>
          <a:prstGeom prst="arc">
            <a:avLst/>
          </a:prstGeom>
          <a:ln w="53975">
            <a:solidFill>
              <a:srgbClr val="94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Retângulo 82">
            <a:extLst>
              <a:ext uri="{FF2B5EF4-FFF2-40B4-BE49-F238E27FC236}">
                <a16:creationId xmlns:a16="http://schemas.microsoft.com/office/drawing/2014/main" id="{03CCA396-BF15-4A6C-B64D-B3A4FB9EBC59}"/>
              </a:ext>
            </a:extLst>
          </p:cNvPr>
          <p:cNvSpPr/>
          <p:nvPr/>
        </p:nvSpPr>
        <p:spPr>
          <a:xfrm>
            <a:off x="11909309" y="9636299"/>
            <a:ext cx="4127725" cy="1348405"/>
          </a:xfrm>
          <a:prstGeom prst="rect">
            <a:avLst/>
          </a:prstGeom>
          <a:solidFill>
            <a:srgbClr val="94C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spc="-10">
                <a:solidFill>
                  <a:schemeClr val="tx1"/>
                </a:solidFill>
                <a:latin typeface="DIN Next Rounded LT Pro Bold"/>
              </a:rPr>
              <a:t>Rio Grande do Sul*</a:t>
            </a:r>
          </a:p>
          <a:p>
            <a:r>
              <a:rPr lang="pt-BR" sz="2800" b="1" spc="-10">
                <a:solidFill>
                  <a:schemeClr val="tx1"/>
                </a:solidFill>
                <a:latin typeface="DIN Next Rounded LT Pro Bold"/>
              </a:rPr>
              <a:t>Concessão água e esgoto</a:t>
            </a:r>
          </a:p>
          <a:p>
            <a:r>
              <a:rPr lang="pt-BR" sz="2800" b="1" spc="-10">
                <a:solidFill>
                  <a:schemeClr val="tx1"/>
                </a:solidFill>
                <a:latin typeface="DIN Next Rounded LT Pro Bold"/>
              </a:rPr>
              <a:t>R$ 4,0 bilhões</a:t>
            </a: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D3E95725-3C80-4CCE-BCE9-762A0D65D0C1}"/>
              </a:ext>
            </a:extLst>
          </p:cNvPr>
          <p:cNvSpPr/>
          <p:nvPr/>
        </p:nvSpPr>
        <p:spPr>
          <a:xfrm>
            <a:off x="5815516" y="9129593"/>
            <a:ext cx="4018756" cy="1290349"/>
          </a:xfrm>
          <a:prstGeom prst="rect">
            <a:avLst/>
          </a:prstGeom>
          <a:solidFill>
            <a:srgbClr val="94C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spc="-10">
                <a:solidFill>
                  <a:schemeClr val="tx1"/>
                </a:solidFill>
                <a:latin typeface="DIN Next Rounded LT Pro Bold"/>
              </a:rPr>
              <a:t>Porto Alegre</a:t>
            </a:r>
          </a:p>
          <a:p>
            <a:r>
              <a:rPr lang="pt-BR" sz="2800" b="1" spc="-10">
                <a:solidFill>
                  <a:schemeClr val="tx1"/>
                </a:solidFill>
                <a:latin typeface="DIN Next Rounded LT Pro Bold"/>
              </a:rPr>
              <a:t>Concessão água e esgoto</a:t>
            </a:r>
          </a:p>
          <a:p>
            <a:r>
              <a:rPr lang="pt-BR" sz="2800" b="1" spc="-10">
                <a:solidFill>
                  <a:schemeClr val="tx1"/>
                </a:solidFill>
                <a:latin typeface="DIN Next Rounded LT Pro Bold"/>
              </a:rPr>
              <a:t>R$ 2,2 bilhões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6F4BAE0D-9D50-420D-98EB-53D4B64F2024}"/>
              </a:ext>
            </a:extLst>
          </p:cNvPr>
          <p:cNvSpPr txBox="1"/>
          <p:nvPr/>
        </p:nvSpPr>
        <p:spPr>
          <a:xfrm>
            <a:off x="16917194" y="10699615"/>
            <a:ext cx="303864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Projeto em fase de estudos</a:t>
            </a:r>
            <a:endParaRPr lang="pt-BR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A7611A9-5C19-485A-A60E-FF4D98D7A269}"/>
              </a:ext>
            </a:extLst>
          </p:cNvPr>
          <p:cNvSpPr/>
          <p:nvPr/>
        </p:nvSpPr>
        <p:spPr>
          <a:xfrm>
            <a:off x="5490947" y="5868033"/>
            <a:ext cx="288000" cy="288000"/>
          </a:xfrm>
          <a:prstGeom prst="rect">
            <a:avLst/>
          </a:prstGeom>
          <a:solidFill>
            <a:srgbClr val="4F3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object 7">
            <a:extLst>
              <a:ext uri="{FF2B5EF4-FFF2-40B4-BE49-F238E27FC236}">
                <a16:creationId xmlns:a16="http://schemas.microsoft.com/office/drawing/2014/main" id="{70C5A10B-68E1-4744-8FF9-75B3D54B03FD}"/>
              </a:ext>
            </a:extLst>
          </p:cNvPr>
          <p:cNvSpPr txBox="1"/>
          <p:nvPr/>
        </p:nvSpPr>
        <p:spPr>
          <a:xfrm>
            <a:off x="5917461" y="5758198"/>
            <a:ext cx="313261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pt-BR" sz="2400" spc="-10">
                <a:latin typeface="DIN Next Rounded LT Pro Bold"/>
                <a:cs typeface="DIN Next Rounded LT Pro Bold"/>
              </a:rPr>
              <a:t>Em negociação para estruturação</a:t>
            </a:r>
            <a:endParaRPr sz="2400">
              <a:latin typeface="DIN Next Rounded LT Pro Bold"/>
              <a:cs typeface="DIN Next Rounded LT Pro Bold"/>
            </a:endParaRPr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E6F7CAB5-FCED-48D5-8E55-877EAF99BEC0}"/>
              </a:ext>
            </a:extLst>
          </p:cNvPr>
          <p:cNvSpPr/>
          <p:nvPr/>
        </p:nvSpPr>
        <p:spPr>
          <a:xfrm>
            <a:off x="5487701" y="6700709"/>
            <a:ext cx="288000" cy="288000"/>
          </a:xfrm>
          <a:prstGeom prst="rect">
            <a:avLst/>
          </a:prstGeom>
          <a:solidFill>
            <a:srgbClr val="2A8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object 7">
            <a:extLst>
              <a:ext uri="{FF2B5EF4-FFF2-40B4-BE49-F238E27FC236}">
                <a16:creationId xmlns:a16="http://schemas.microsoft.com/office/drawing/2014/main" id="{9829C9CE-DEE6-450E-A40B-44CB3F703631}"/>
              </a:ext>
            </a:extLst>
          </p:cNvPr>
          <p:cNvSpPr txBox="1"/>
          <p:nvPr/>
        </p:nvSpPr>
        <p:spPr>
          <a:xfrm>
            <a:off x="5914215" y="6597708"/>
            <a:ext cx="250577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pt-BR" sz="2400" spc="-10">
                <a:latin typeface="DIN Next Rounded LT Pro Bold"/>
                <a:cs typeface="DIN Next Rounded LT Pro Bold"/>
              </a:rPr>
              <a:t>Leilão previsto para 2021</a:t>
            </a:r>
            <a:endParaRPr sz="2400">
              <a:latin typeface="DIN Next Rounded LT Pro Bold"/>
              <a:cs typeface="DIN Next Rounded LT Pro Bold"/>
            </a:endParaRP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9461093D-6CF6-4145-B669-E91B493F848E}"/>
              </a:ext>
            </a:extLst>
          </p:cNvPr>
          <p:cNvSpPr/>
          <p:nvPr/>
        </p:nvSpPr>
        <p:spPr>
          <a:xfrm>
            <a:off x="5487703" y="7510276"/>
            <a:ext cx="288000" cy="288000"/>
          </a:xfrm>
          <a:prstGeom prst="rect">
            <a:avLst/>
          </a:prstGeom>
          <a:solidFill>
            <a:srgbClr val="94C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object 7">
            <a:extLst>
              <a:ext uri="{FF2B5EF4-FFF2-40B4-BE49-F238E27FC236}">
                <a16:creationId xmlns:a16="http://schemas.microsoft.com/office/drawing/2014/main" id="{FA0FA41C-8A6F-47C5-AE25-A28F41CF5F30}"/>
              </a:ext>
            </a:extLst>
          </p:cNvPr>
          <p:cNvSpPr txBox="1"/>
          <p:nvPr/>
        </p:nvSpPr>
        <p:spPr>
          <a:xfrm>
            <a:off x="5914216" y="7407275"/>
            <a:ext cx="250577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pt-BR" sz="2400" spc="-10">
                <a:latin typeface="DIN Next Rounded LT Pro Bold"/>
                <a:cs typeface="DIN Next Rounded LT Pro Bold"/>
              </a:rPr>
              <a:t>Leilão previsto para 2022</a:t>
            </a:r>
            <a:endParaRPr sz="2400">
              <a:latin typeface="DIN Next Rounded LT Pro Bold"/>
              <a:cs typeface="DIN Next Rounded LT Pro Bold"/>
            </a:endParaRPr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599090B2-2502-4678-AA50-E311E1F33B87}"/>
              </a:ext>
            </a:extLst>
          </p:cNvPr>
          <p:cNvSpPr>
            <a:spLocks noChangeAspect="1"/>
          </p:cNvSpPr>
          <p:nvPr/>
        </p:nvSpPr>
        <p:spPr>
          <a:xfrm>
            <a:off x="445934" y="5180455"/>
            <a:ext cx="3864556" cy="3864556"/>
          </a:xfrm>
          <a:prstGeom prst="ellipse">
            <a:avLst/>
          </a:prstGeom>
          <a:solidFill>
            <a:srgbClr val="2A8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endParaRPr lang="pt-BR" sz="2400" b="1" dirty="0">
              <a:solidFill>
                <a:schemeClr val="tx1"/>
              </a:solidFill>
            </a:endParaRPr>
          </a:p>
          <a:p>
            <a:pPr algn="ctr"/>
            <a:r>
              <a:rPr lang="pt-BR" sz="4400" b="1" dirty="0">
                <a:solidFill>
                  <a:schemeClr val="tx1"/>
                </a:solidFill>
              </a:rPr>
              <a:t>R$ 23 BILHÕES</a:t>
            </a:r>
          </a:p>
          <a:p>
            <a:pPr algn="ctr"/>
            <a:r>
              <a:rPr lang="pt-BR" sz="3200" b="1" dirty="0">
                <a:solidFill>
                  <a:schemeClr val="tx1"/>
                </a:solidFill>
              </a:rPr>
              <a:t>Investimentos </a:t>
            </a:r>
          </a:p>
          <a:p>
            <a:pPr algn="ctr"/>
            <a:r>
              <a:rPr lang="pt-BR" sz="3200" b="1" dirty="0">
                <a:solidFill>
                  <a:schemeClr val="tx1"/>
                </a:solidFill>
              </a:rPr>
              <a:t>previstos</a:t>
            </a:r>
          </a:p>
        </p:txBody>
      </p:sp>
      <p:sp>
        <p:nvSpPr>
          <p:cNvPr id="79" name="object 75">
            <a:extLst>
              <a:ext uri="{FF2B5EF4-FFF2-40B4-BE49-F238E27FC236}">
                <a16:creationId xmlns:a16="http://schemas.microsoft.com/office/drawing/2014/main" id="{BEF63394-2D61-4CE4-8D0A-6197F71FCFCA}"/>
              </a:ext>
            </a:extLst>
          </p:cNvPr>
          <p:cNvSpPr txBox="1"/>
          <p:nvPr/>
        </p:nvSpPr>
        <p:spPr>
          <a:xfrm>
            <a:off x="3199442" y="1038542"/>
            <a:ext cx="6299200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50" b="1">
                <a:latin typeface="DIN Next Rounded LT Pro Bold"/>
                <a:cs typeface="DIN Next Rounded LT Pro Bold"/>
              </a:rPr>
              <a:t>O FUTURO DO SANEAMENTO</a:t>
            </a:r>
            <a:endParaRPr sz="3250">
              <a:latin typeface="DIN Next Rounded LT Pro Bold"/>
              <a:cs typeface="DIN Next Rounded LT Pro Bold"/>
            </a:endParaRPr>
          </a:p>
        </p:txBody>
      </p:sp>
      <p:grpSp>
        <p:nvGrpSpPr>
          <p:cNvPr id="93" name="Agrupar 92">
            <a:extLst>
              <a:ext uri="{FF2B5EF4-FFF2-40B4-BE49-F238E27FC236}">
                <a16:creationId xmlns:a16="http://schemas.microsoft.com/office/drawing/2014/main" id="{21986E0F-8D8B-4691-9E6E-C8EBE54B440C}"/>
              </a:ext>
            </a:extLst>
          </p:cNvPr>
          <p:cNvGrpSpPr>
            <a:grpSpLocks noChangeAspect="1"/>
          </p:cNvGrpSpPr>
          <p:nvPr/>
        </p:nvGrpSpPr>
        <p:grpSpPr>
          <a:xfrm>
            <a:off x="1199369" y="486077"/>
            <a:ext cx="1765038" cy="1762234"/>
            <a:chOff x="2951169" y="4215834"/>
            <a:chExt cx="1720401" cy="1717668"/>
          </a:xfrm>
        </p:grpSpPr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E7DF2C67-5A94-4201-A38B-FA00BAD55D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1169" y="4215834"/>
              <a:ext cx="1720401" cy="1693064"/>
            </a:xfrm>
            <a:prstGeom prst="rect">
              <a:avLst/>
            </a:prstGeom>
            <a:solidFill>
              <a:srgbClr val="4F3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id="{BEEA87C0-C614-48C1-B7C5-C46EBF80E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2682" y="4216129"/>
              <a:ext cx="1717373" cy="17173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6" name="Gráfico 95" descr="Martelo com preenchimento sólido">
            <a:extLst>
              <a:ext uri="{FF2B5EF4-FFF2-40B4-BE49-F238E27FC236}">
                <a16:creationId xmlns:a16="http://schemas.microsoft.com/office/drawing/2014/main" id="{E1A986A9-889F-4732-BA89-A1266536F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4774" y="652097"/>
            <a:ext cx="1294224" cy="1294224"/>
          </a:xfrm>
          <a:prstGeom prst="rect">
            <a:avLst/>
          </a:prstGeom>
        </p:spPr>
      </p:pic>
      <p:pic>
        <p:nvPicPr>
          <p:cNvPr id="97" name="Picture 1">
            <a:extLst>
              <a:ext uri="{FF2B5EF4-FFF2-40B4-BE49-F238E27FC236}">
                <a16:creationId xmlns:a16="http://schemas.microsoft.com/office/drawing/2014/main" id="{F76FFEA2-813F-47E2-BC46-EC80F8324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5" y="10585342"/>
            <a:ext cx="3581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75">
            <a:extLst>
              <a:ext uri="{FF2B5EF4-FFF2-40B4-BE49-F238E27FC236}">
                <a16:creationId xmlns:a16="http://schemas.microsoft.com/office/drawing/2014/main" id="{BEF63394-2D61-4CE4-8D0A-6197F71FCFCA}"/>
              </a:ext>
            </a:extLst>
          </p:cNvPr>
          <p:cNvSpPr txBox="1"/>
          <p:nvPr/>
        </p:nvSpPr>
        <p:spPr>
          <a:xfrm>
            <a:off x="3199442" y="1038542"/>
            <a:ext cx="6299200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50" b="1" dirty="0">
                <a:latin typeface="DIN Next Rounded LT Pro Bold"/>
                <a:cs typeface="DIN Next Rounded LT Pro Bold"/>
              </a:rPr>
              <a:t>O FUTURO DO SANEAMENTO</a:t>
            </a:r>
            <a:endParaRPr sz="3250" dirty="0">
              <a:latin typeface="DIN Next Rounded LT Pro Bold"/>
              <a:cs typeface="DIN Next Rounded LT Pro Bold"/>
            </a:endParaRPr>
          </a:p>
        </p:txBody>
      </p:sp>
      <p:grpSp>
        <p:nvGrpSpPr>
          <p:cNvPr id="93" name="Agrupar 92">
            <a:extLst>
              <a:ext uri="{FF2B5EF4-FFF2-40B4-BE49-F238E27FC236}">
                <a16:creationId xmlns:a16="http://schemas.microsoft.com/office/drawing/2014/main" id="{21986E0F-8D8B-4691-9E6E-C8EBE54B440C}"/>
              </a:ext>
            </a:extLst>
          </p:cNvPr>
          <p:cNvGrpSpPr>
            <a:grpSpLocks noChangeAspect="1"/>
          </p:cNvGrpSpPr>
          <p:nvPr/>
        </p:nvGrpSpPr>
        <p:grpSpPr>
          <a:xfrm>
            <a:off x="1199369" y="486077"/>
            <a:ext cx="1765038" cy="1762234"/>
            <a:chOff x="2951169" y="4215834"/>
            <a:chExt cx="1720401" cy="1717668"/>
          </a:xfrm>
        </p:grpSpPr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E7DF2C67-5A94-4201-A38B-FA00BAD55D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1169" y="4215834"/>
              <a:ext cx="1720401" cy="1693064"/>
            </a:xfrm>
            <a:prstGeom prst="rect">
              <a:avLst/>
            </a:prstGeom>
            <a:solidFill>
              <a:srgbClr val="4F3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id="{BEEA87C0-C614-48C1-B7C5-C46EBF80E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2682" y="4216129"/>
              <a:ext cx="1717373" cy="17173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6" name="Gráfico 95" descr="Martelo com preenchimento sólido">
            <a:extLst>
              <a:ext uri="{FF2B5EF4-FFF2-40B4-BE49-F238E27FC236}">
                <a16:creationId xmlns:a16="http://schemas.microsoft.com/office/drawing/2014/main" id="{E1A986A9-889F-4732-BA89-A1266536F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4774" y="652097"/>
            <a:ext cx="1294224" cy="1294224"/>
          </a:xfrm>
          <a:prstGeom prst="rect">
            <a:avLst/>
          </a:prstGeom>
        </p:spPr>
      </p:pic>
      <p:pic>
        <p:nvPicPr>
          <p:cNvPr id="97" name="Picture 1">
            <a:extLst>
              <a:ext uri="{FF2B5EF4-FFF2-40B4-BE49-F238E27FC236}">
                <a16:creationId xmlns:a16="http://schemas.microsoft.com/office/drawing/2014/main" id="{C8D7A020-1310-43AC-9507-79CF2951F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65" y="10585342"/>
            <a:ext cx="3581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object 7">
            <a:extLst>
              <a:ext uri="{FF2B5EF4-FFF2-40B4-BE49-F238E27FC236}">
                <a16:creationId xmlns:a16="http://schemas.microsoft.com/office/drawing/2014/main" id="{7D7E5A03-5224-4732-AE90-D5A518010C95}"/>
              </a:ext>
            </a:extLst>
          </p:cNvPr>
          <p:cNvSpPr txBox="1"/>
          <p:nvPr/>
        </p:nvSpPr>
        <p:spPr>
          <a:xfrm>
            <a:off x="885379" y="2853867"/>
            <a:ext cx="10227310" cy="1813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75"/>
              </a:lnSpc>
              <a:spcBef>
                <a:spcPts val="100"/>
              </a:spcBef>
            </a:pPr>
            <a:r>
              <a:rPr lang="pt-BR" sz="4400" b="1" spc="-10" dirty="0">
                <a:latin typeface="DIN Next Rounded LT Pro Bold"/>
                <a:cs typeface="DIN Next Rounded LT Pro Bold"/>
              </a:rPr>
              <a:t>Projeção</a:t>
            </a:r>
            <a:r>
              <a:rPr sz="4400" b="1" spc="-10" dirty="0">
                <a:latin typeface="DIN Next Rounded LT Pro Bold"/>
                <a:cs typeface="DIN Next Rounded LT Pro Bold"/>
              </a:rPr>
              <a:t> </a:t>
            </a:r>
            <a:r>
              <a:rPr sz="4400" b="1" dirty="0">
                <a:latin typeface="DIN Next Rounded LT Pro Bold"/>
                <a:cs typeface="DIN Next Rounded LT Pro Bold"/>
              </a:rPr>
              <a:t>d</a:t>
            </a:r>
            <a:r>
              <a:rPr lang="pt-BR" sz="4400" b="1" dirty="0">
                <a:latin typeface="DIN Next Rounded LT Pro Bold"/>
                <a:cs typeface="DIN Next Rounded LT Pro Bold"/>
              </a:rPr>
              <a:t>a participação privada </a:t>
            </a:r>
            <a:r>
              <a:rPr sz="4400" b="1" dirty="0">
                <a:latin typeface="DIN Next Rounded LT Pro Bold"/>
                <a:cs typeface="DIN Next Rounded LT Pro Bold"/>
              </a:rPr>
              <a:t>no</a:t>
            </a:r>
            <a:r>
              <a:rPr sz="4400" b="1" spc="-15" dirty="0">
                <a:latin typeface="DIN Next Rounded LT Pro Bold"/>
                <a:cs typeface="DIN Next Rounded LT Pro Bold"/>
              </a:rPr>
              <a:t> </a:t>
            </a:r>
            <a:r>
              <a:rPr sz="4400" b="1" dirty="0">
                <a:latin typeface="DIN Next Rounded LT Pro Bold"/>
                <a:cs typeface="DIN Next Rounded LT Pro Bold"/>
              </a:rPr>
              <a:t>saneamento</a:t>
            </a:r>
            <a:endParaRPr sz="4400" dirty="0">
              <a:latin typeface="DIN Next Rounded LT Pro Bold"/>
              <a:cs typeface="DIN Next Rounded LT Pro Bold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1600" spc="5" dirty="0">
                <a:latin typeface="Roboto"/>
                <a:cs typeface="Roboto"/>
              </a:rPr>
              <a:t>Fonte:</a:t>
            </a:r>
            <a:r>
              <a:rPr sz="1600" spc="-30" dirty="0">
                <a:latin typeface="Roboto"/>
                <a:cs typeface="Roboto"/>
              </a:rPr>
              <a:t> </a:t>
            </a:r>
            <a:r>
              <a:rPr lang="pt-BR" sz="1600" spc="5" dirty="0">
                <a:latin typeface="Roboto"/>
                <a:cs typeface="Roboto"/>
              </a:rPr>
              <a:t>SPRIS, BNDES e RADAR PPP</a:t>
            </a: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lang="pt-BR" sz="1600" spc="5" dirty="0">
                <a:latin typeface="Roboto"/>
                <a:cs typeface="Roboto"/>
              </a:rPr>
              <a:t>* Estimativa ABCON SINDCON</a:t>
            </a:r>
            <a:endParaRPr sz="1600" dirty="0">
              <a:latin typeface="Roboto"/>
              <a:cs typeface="Roboto"/>
            </a:endParaRPr>
          </a:p>
        </p:txBody>
      </p:sp>
      <p:graphicFrame>
        <p:nvGraphicFramePr>
          <p:cNvPr id="103" name="Gráfico 102">
            <a:extLst>
              <a:ext uri="{FF2B5EF4-FFF2-40B4-BE49-F238E27FC236}">
                <a16:creationId xmlns:a16="http://schemas.microsoft.com/office/drawing/2014/main" id="{8836658D-6E32-42E3-B5B3-F0ACBE186A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928246"/>
              </p:ext>
            </p:extLst>
          </p:nvPr>
        </p:nvGraphicFramePr>
        <p:xfrm>
          <a:off x="885379" y="4423719"/>
          <a:ext cx="11916221" cy="584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99" name="object 79">
            <a:extLst>
              <a:ext uri="{FF2B5EF4-FFF2-40B4-BE49-F238E27FC236}">
                <a16:creationId xmlns:a16="http://schemas.microsoft.com/office/drawing/2014/main" id="{20B5BD4D-EC76-45EF-AB88-0436B0041AF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330165" y="3204700"/>
            <a:ext cx="109253" cy="109253"/>
          </a:xfrm>
          <a:prstGeom prst="rect">
            <a:avLst/>
          </a:prstGeom>
        </p:spPr>
      </p:pic>
      <p:sp>
        <p:nvSpPr>
          <p:cNvPr id="200" name="object 89">
            <a:extLst>
              <a:ext uri="{FF2B5EF4-FFF2-40B4-BE49-F238E27FC236}">
                <a16:creationId xmlns:a16="http://schemas.microsoft.com/office/drawing/2014/main" id="{0C29F27A-1E09-4882-BD1A-DA8D8A68652F}"/>
              </a:ext>
            </a:extLst>
          </p:cNvPr>
          <p:cNvSpPr txBox="1"/>
          <p:nvPr/>
        </p:nvSpPr>
        <p:spPr>
          <a:xfrm>
            <a:off x="22101122" y="2623922"/>
            <a:ext cx="54356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5</a:t>
            </a:r>
            <a:r>
              <a:rPr sz="2150" spc="5" dirty="0">
                <a:latin typeface="Roboto"/>
                <a:cs typeface="Roboto"/>
              </a:rPr>
              <a:t>6,8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201" name="object 99">
            <a:extLst>
              <a:ext uri="{FF2B5EF4-FFF2-40B4-BE49-F238E27FC236}">
                <a16:creationId xmlns:a16="http://schemas.microsoft.com/office/drawing/2014/main" id="{7709BC25-3A1C-45FD-8509-81267F2CD2FB}"/>
              </a:ext>
            </a:extLst>
          </p:cNvPr>
          <p:cNvSpPr txBox="1"/>
          <p:nvPr/>
        </p:nvSpPr>
        <p:spPr>
          <a:xfrm>
            <a:off x="22101122" y="1675075"/>
            <a:ext cx="54356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7</a:t>
            </a:r>
            <a:r>
              <a:rPr sz="2150" spc="5" dirty="0">
                <a:latin typeface="Roboto"/>
                <a:cs typeface="Roboto"/>
              </a:rPr>
              <a:t>8,3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203" name="object 51">
            <a:extLst>
              <a:ext uri="{FF2B5EF4-FFF2-40B4-BE49-F238E27FC236}">
                <a16:creationId xmlns:a16="http://schemas.microsoft.com/office/drawing/2014/main" id="{1C3C34BD-5390-4D24-B2A3-18600C961C24}"/>
              </a:ext>
            </a:extLst>
          </p:cNvPr>
          <p:cNvSpPr txBox="1"/>
          <p:nvPr/>
        </p:nvSpPr>
        <p:spPr>
          <a:xfrm>
            <a:off x="11960079" y="4541278"/>
            <a:ext cx="1527321" cy="528990"/>
          </a:xfrm>
          <a:prstGeom prst="rect">
            <a:avLst/>
          </a:prstGeom>
          <a:solidFill>
            <a:srgbClr val="4F349A"/>
          </a:solidFill>
        </p:spPr>
        <p:txBody>
          <a:bodyPr vert="horz" wrap="square" lIns="0" tIns="36194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284"/>
              </a:spcBef>
            </a:pPr>
            <a:r>
              <a:rPr sz="3200" spc="5" dirty="0">
                <a:solidFill>
                  <a:srgbClr val="FFFFFF"/>
                </a:solidFill>
                <a:latin typeface="Roboto"/>
                <a:cs typeface="Roboto"/>
              </a:rPr>
              <a:t>+</a:t>
            </a:r>
            <a:r>
              <a:rPr lang="pt-BR" sz="3200" spc="5" dirty="0">
                <a:solidFill>
                  <a:srgbClr val="FFFFFF"/>
                </a:solidFill>
                <a:latin typeface="Roboto"/>
                <a:cs typeface="Roboto"/>
              </a:rPr>
              <a:t>136</a:t>
            </a:r>
            <a:r>
              <a:rPr sz="3200" spc="5" dirty="0">
                <a:solidFill>
                  <a:srgbClr val="FFFFFF"/>
                </a:solidFill>
                <a:latin typeface="Roboto"/>
                <a:cs typeface="Roboto"/>
              </a:rPr>
              <a:t>%</a:t>
            </a:r>
            <a:endParaRPr sz="3200" dirty="0">
              <a:latin typeface="Roboto"/>
              <a:cs typeface="Roboto"/>
            </a:endParaRPr>
          </a:p>
        </p:txBody>
      </p:sp>
      <p:sp>
        <p:nvSpPr>
          <p:cNvPr id="204" name="object 51">
            <a:extLst>
              <a:ext uri="{FF2B5EF4-FFF2-40B4-BE49-F238E27FC236}">
                <a16:creationId xmlns:a16="http://schemas.microsoft.com/office/drawing/2014/main" id="{610023A1-A78C-4A28-AB2F-5CCE008A84A3}"/>
              </a:ext>
            </a:extLst>
          </p:cNvPr>
          <p:cNvSpPr txBox="1"/>
          <p:nvPr/>
        </p:nvSpPr>
        <p:spPr>
          <a:xfrm>
            <a:off x="12096094" y="6682818"/>
            <a:ext cx="1173277" cy="528990"/>
          </a:xfrm>
          <a:prstGeom prst="rect">
            <a:avLst/>
          </a:prstGeom>
          <a:solidFill>
            <a:srgbClr val="9DCD56"/>
          </a:solidFill>
        </p:spPr>
        <p:txBody>
          <a:bodyPr vert="horz" wrap="square" lIns="0" tIns="36194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284"/>
              </a:spcBef>
            </a:pPr>
            <a:r>
              <a:rPr sz="3200" spc="5" dirty="0">
                <a:latin typeface="Roboto"/>
                <a:cs typeface="Roboto"/>
              </a:rPr>
              <a:t>+</a:t>
            </a:r>
            <a:r>
              <a:rPr lang="pt-BR" sz="3200" spc="5" dirty="0">
                <a:latin typeface="Roboto"/>
                <a:cs typeface="Roboto"/>
              </a:rPr>
              <a:t>83</a:t>
            </a:r>
            <a:r>
              <a:rPr sz="3200" spc="5" dirty="0">
                <a:latin typeface="Roboto"/>
                <a:cs typeface="Roboto"/>
              </a:rPr>
              <a:t>%</a:t>
            </a:r>
            <a:endParaRPr sz="3200" dirty="0">
              <a:latin typeface="Roboto"/>
              <a:cs typeface="Roboto"/>
            </a:endParaRPr>
          </a:p>
        </p:txBody>
      </p:sp>
      <p:sp>
        <p:nvSpPr>
          <p:cNvPr id="206" name="Elipse 205">
            <a:extLst>
              <a:ext uri="{FF2B5EF4-FFF2-40B4-BE49-F238E27FC236}">
                <a16:creationId xmlns:a16="http://schemas.microsoft.com/office/drawing/2014/main" id="{EA10E0A7-1472-4DB8-B92F-4A46441144A6}"/>
              </a:ext>
            </a:extLst>
          </p:cNvPr>
          <p:cNvSpPr>
            <a:spLocks noChangeAspect="1"/>
          </p:cNvSpPr>
          <p:nvPr/>
        </p:nvSpPr>
        <p:spPr>
          <a:xfrm>
            <a:off x="13997630" y="3632200"/>
            <a:ext cx="4656075" cy="4656075"/>
          </a:xfrm>
          <a:prstGeom prst="ellipse">
            <a:avLst/>
          </a:prstGeom>
          <a:solidFill>
            <a:srgbClr val="2A8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endParaRPr lang="pt-BR" sz="2400" b="1" dirty="0">
              <a:solidFill>
                <a:schemeClr val="tx1"/>
              </a:solidFill>
            </a:endParaRPr>
          </a:p>
          <a:p>
            <a:pPr algn="ctr"/>
            <a:r>
              <a:rPr lang="pt-BR" sz="4400" b="1" dirty="0">
                <a:solidFill>
                  <a:schemeClr val="tx1"/>
                </a:solidFill>
              </a:rPr>
              <a:t>+ 80 </a:t>
            </a:r>
          </a:p>
          <a:p>
            <a:pPr algn="ctr"/>
            <a:r>
              <a:rPr lang="pt-BR" sz="4400" b="1" dirty="0">
                <a:solidFill>
                  <a:schemeClr val="tx1"/>
                </a:solidFill>
              </a:rPr>
              <a:t>Projetos </a:t>
            </a:r>
          </a:p>
          <a:p>
            <a:pPr algn="ctr"/>
            <a:r>
              <a:rPr lang="pt-BR" sz="4400" b="1" dirty="0">
                <a:solidFill>
                  <a:schemeClr val="tx1"/>
                </a:solidFill>
              </a:rPr>
              <a:t>Municipais</a:t>
            </a:r>
          </a:p>
          <a:p>
            <a:pPr algn="ctr"/>
            <a:r>
              <a:rPr lang="pt-BR" sz="3600" b="1" dirty="0">
                <a:solidFill>
                  <a:schemeClr val="tx1"/>
                </a:solidFill>
              </a:rPr>
              <a:t>em etapa de </a:t>
            </a:r>
          </a:p>
          <a:p>
            <a:pPr algn="ctr"/>
            <a:r>
              <a:rPr lang="pt-BR" sz="3600" b="1" dirty="0">
                <a:solidFill>
                  <a:schemeClr val="tx1"/>
                </a:solidFill>
              </a:rPr>
              <a:t>modelagem</a:t>
            </a:r>
          </a:p>
          <a:p>
            <a:pPr algn="ctr"/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9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15">
            <a:extLst>
              <a:ext uri="{FF2B5EF4-FFF2-40B4-BE49-F238E27FC236}">
                <a16:creationId xmlns:a16="http://schemas.microsoft.com/office/drawing/2014/main" id="{9FD655AE-DE77-4F00-BD86-C87DC1F77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828" y="3252309"/>
            <a:ext cx="2384681" cy="2363699"/>
          </a:xfrm>
          <a:custGeom>
            <a:avLst/>
            <a:gdLst>
              <a:gd name="T0" fmla="*/ 2611 w 3008"/>
              <a:gd name="T1" fmla="*/ 0 h 2982"/>
              <a:gd name="T2" fmla="*/ 0 w 3008"/>
              <a:gd name="T3" fmla="*/ 1499 h 2982"/>
              <a:gd name="T4" fmla="*/ 0 w 3008"/>
              <a:gd name="T5" fmla="*/ 2981 h 2982"/>
              <a:gd name="T6" fmla="*/ 1499 w 3008"/>
              <a:gd name="T7" fmla="*/ 2981 h 2982"/>
              <a:gd name="T8" fmla="*/ 3007 w 3008"/>
              <a:gd name="T9" fmla="*/ 379 h 2982"/>
              <a:gd name="T10" fmla="*/ 2878 w 3008"/>
              <a:gd name="T11" fmla="*/ 155 h 2982"/>
              <a:gd name="T12" fmla="*/ 2611 w 3008"/>
              <a:gd name="T13" fmla="*/ 0 h 2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8" h="2982">
                <a:moveTo>
                  <a:pt x="2611" y="0"/>
                </a:moveTo>
                <a:lnTo>
                  <a:pt x="0" y="1499"/>
                </a:lnTo>
                <a:lnTo>
                  <a:pt x="0" y="2981"/>
                </a:lnTo>
                <a:lnTo>
                  <a:pt x="1499" y="2981"/>
                </a:lnTo>
                <a:lnTo>
                  <a:pt x="3007" y="379"/>
                </a:lnTo>
                <a:lnTo>
                  <a:pt x="2878" y="155"/>
                </a:lnTo>
                <a:lnTo>
                  <a:pt x="2611" y="0"/>
                </a:lnTo>
              </a:path>
            </a:pathLst>
          </a:custGeom>
          <a:solidFill>
            <a:srgbClr val="278BB3">
              <a:alpha val="68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2968"/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CE67FD5A-F32A-474A-82F8-BD0A16ECE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828" y="3374691"/>
            <a:ext cx="4132979" cy="4542079"/>
          </a:xfrm>
          <a:custGeom>
            <a:avLst/>
            <a:gdLst>
              <a:gd name="T0" fmla="*/ 2878 w 5212"/>
              <a:gd name="T1" fmla="*/ 0 h 5729"/>
              <a:gd name="T2" fmla="*/ 3007 w 5212"/>
              <a:gd name="T3" fmla="*/ 224 h 5729"/>
              <a:gd name="T4" fmla="*/ 1499 w 5212"/>
              <a:gd name="T5" fmla="*/ 2826 h 5729"/>
              <a:gd name="T6" fmla="*/ 0 w 5212"/>
              <a:gd name="T7" fmla="*/ 2826 h 5729"/>
              <a:gd name="T8" fmla="*/ 0 w 5212"/>
              <a:gd name="T9" fmla="*/ 2833 h 5729"/>
              <a:gd name="T10" fmla="*/ 1499 w 5212"/>
              <a:gd name="T11" fmla="*/ 2833 h 5729"/>
              <a:gd name="T12" fmla="*/ 3007 w 5212"/>
              <a:gd name="T13" fmla="*/ 5435 h 5729"/>
              <a:gd name="T14" fmla="*/ 2843 w 5212"/>
              <a:gd name="T15" fmla="*/ 5728 h 5729"/>
              <a:gd name="T16" fmla="*/ 5211 w 5212"/>
              <a:gd name="T17" fmla="*/ 4358 h 5729"/>
              <a:gd name="T18" fmla="*/ 5211 w 5212"/>
              <a:gd name="T19" fmla="*/ 1344 h 5729"/>
              <a:gd name="T20" fmla="*/ 2878 w 5212"/>
              <a:gd name="T21" fmla="*/ 0 h 5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12" h="5729">
                <a:moveTo>
                  <a:pt x="2878" y="0"/>
                </a:moveTo>
                <a:lnTo>
                  <a:pt x="3007" y="224"/>
                </a:lnTo>
                <a:lnTo>
                  <a:pt x="1499" y="2826"/>
                </a:lnTo>
                <a:lnTo>
                  <a:pt x="0" y="2826"/>
                </a:lnTo>
                <a:lnTo>
                  <a:pt x="0" y="2833"/>
                </a:lnTo>
                <a:lnTo>
                  <a:pt x="1499" y="2833"/>
                </a:lnTo>
                <a:lnTo>
                  <a:pt x="3007" y="5435"/>
                </a:lnTo>
                <a:lnTo>
                  <a:pt x="2843" y="5728"/>
                </a:lnTo>
                <a:lnTo>
                  <a:pt x="5211" y="4358"/>
                </a:lnTo>
                <a:lnTo>
                  <a:pt x="5211" y="1344"/>
                </a:lnTo>
                <a:lnTo>
                  <a:pt x="2878" y="0"/>
                </a:lnTo>
              </a:path>
            </a:pathLst>
          </a:custGeom>
          <a:solidFill>
            <a:srgbClr val="278BB3">
              <a:alpha val="68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2968"/>
          </a:p>
        </p:txBody>
      </p:sp>
      <p:sp>
        <p:nvSpPr>
          <p:cNvPr id="54" name="Freeform 10">
            <a:extLst>
              <a:ext uri="{FF2B5EF4-FFF2-40B4-BE49-F238E27FC236}">
                <a16:creationId xmlns:a16="http://schemas.microsoft.com/office/drawing/2014/main" id="{6FD0165D-6BC2-4746-B0FC-CEA536BBB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828" y="5616009"/>
            <a:ext cx="2384681" cy="2412652"/>
          </a:xfrm>
          <a:custGeom>
            <a:avLst/>
            <a:gdLst>
              <a:gd name="T0" fmla="*/ 1499 w 3008"/>
              <a:gd name="T1" fmla="*/ 0 h 3033"/>
              <a:gd name="T2" fmla="*/ 0 w 3008"/>
              <a:gd name="T3" fmla="*/ 0 h 3033"/>
              <a:gd name="T4" fmla="*/ 0 w 3008"/>
              <a:gd name="T5" fmla="*/ 1525 h 3033"/>
              <a:gd name="T6" fmla="*/ 2611 w 3008"/>
              <a:gd name="T7" fmla="*/ 3032 h 3033"/>
              <a:gd name="T8" fmla="*/ 2843 w 3008"/>
              <a:gd name="T9" fmla="*/ 2895 h 3033"/>
              <a:gd name="T10" fmla="*/ 3007 w 3008"/>
              <a:gd name="T11" fmla="*/ 2602 h 3033"/>
              <a:gd name="T12" fmla="*/ 1499 w 3008"/>
              <a:gd name="T13" fmla="*/ 0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8" h="3033">
                <a:moveTo>
                  <a:pt x="1499" y="0"/>
                </a:moveTo>
                <a:lnTo>
                  <a:pt x="0" y="0"/>
                </a:lnTo>
                <a:lnTo>
                  <a:pt x="0" y="1525"/>
                </a:lnTo>
                <a:lnTo>
                  <a:pt x="2611" y="3032"/>
                </a:lnTo>
                <a:lnTo>
                  <a:pt x="2843" y="2895"/>
                </a:lnTo>
                <a:lnTo>
                  <a:pt x="3007" y="2602"/>
                </a:lnTo>
                <a:lnTo>
                  <a:pt x="1499" y="0"/>
                </a:lnTo>
              </a:path>
            </a:pathLst>
          </a:custGeom>
          <a:solidFill>
            <a:srgbClr val="278BB3">
              <a:alpha val="68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2968"/>
          </a:p>
        </p:txBody>
      </p:sp>
      <p:sp>
        <p:nvSpPr>
          <p:cNvPr id="52" name="Freeform 8">
            <a:extLst>
              <a:ext uri="{FF2B5EF4-FFF2-40B4-BE49-F238E27FC236}">
                <a16:creationId xmlns:a16="http://schemas.microsoft.com/office/drawing/2014/main" id="{9FD83A7C-DB6E-4875-A438-E83E9D9E5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9658" y="5569465"/>
            <a:ext cx="2388178" cy="2459195"/>
          </a:xfrm>
          <a:custGeom>
            <a:avLst/>
            <a:gdLst>
              <a:gd name="T0" fmla="*/ 3007 w 3008"/>
              <a:gd name="T1" fmla="*/ 0 h 3033"/>
              <a:gd name="T2" fmla="*/ 1508 w 3008"/>
              <a:gd name="T3" fmla="*/ 0 h 3033"/>
              <a:gd name="T4" fmla="*/ 0 w 3008"/>
              <a:gd name="T5" fmla="*/ 2602 h 3033"/>
              <a:gd name="T6" fmla="*/ 173 w 3008"/>
              <a:gd name="T7" fmla="*/ 2895 h 3033"/>
              <a:gd name="T8" fmla="*/ 405 w 3008"/>
              <a:gd name="T9" fmla="*/ 3032 h 3033"/>
              <a:gd name="T10" fmla="*/ 3007 w 3008"/>
              <a:gd name="T11" fmla="*/ 1525 h 3033"/>
              <a:gd name="T12" fmla="*/ 3007 w 3008"/>
              <a:gd name="T13" fmla="*/ 0 h 3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8" h="3033">
                <a:moveTo>
                  <a:pt x="3007" y="0"/>
                </a:moveTo>
                <a:lnTo>
                  <a:pt x="1508" y="0"/>
                </a:lnTo>
                <a:lnTo>
                  <a:pt x="0" y="2602"/>
                </a:lnTo>
                <a:lnTo>
                  <a:pt x="173" y="2895"/>
                </a:lnTo>
                <a:lnTo>
                  <a:pt x="405" y="3032"/>
                </a:lnTo>
                <a:lnTo>
                  <a:pt x="3007" y="1525"/>
                </a:lnTo>
                <a:lnTo>
                  <a:pt x="3007" y="0"/>
                </a:lnTo>
              </a:path>
            </a:pathLst>
          </a:custGeom>
          <a:solidFill>
            <a:srgbClr val="262626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2968"/>
          </a:p>
        </p:txBody>
      </p:sp>
      <p:sp>
        <p:nvSpPr>
          <p:cNvPr id="58" name="Freeform 14">
            <a:extLst>
              <a:ext uri="{FF2B5EF4-FFF2-40B4-BE49-F238E27FC236}">
                <a16:creationId xmlns:a16="http://schemas.microsoft.com/office/drawing/2014/main" id="{0CD5125F-EFAD-427A-ABC3-E535582C0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3154" y="3252309"/>
            <a:ext cx="2384681" cy="2363699"/>
          </a:xfrm>
          <a:custGeom>
            <a:avLst/>
            <a:gdLst>
              <a:gd name="T0" fmla="*/ 405 w 3008"/>
              <a:gd name="T1" fmla="*/ 0 h 2982"/>
              <a:gd name="T2" fmla="*/ 129 w 3008"/>
              <a:gd name="T3" fmla="*/ 155 h 2982"/>
              <a:gd name="T4" fmla="*/ 0 w 3008"/>
              <a:gd name="T5" fmla="*/ 379 h 2982"/>
              <a:gd name="T6" fmla="*/ 1508 w 3008"/>
              <a:gd name="T7" fmla="*/ 2981 h 2982"/>
              <a:gd name="T8" fmla="*/ 3007 w 3008"/>
              <a:gd name="T9" fmla="*/ 2981 h 2982"/>
              <a:gd name="T10" fmla="*/ 3007 w 3008"/>
              <a:gd name="T11" fmla="*/ 1499 h 2982"/>
              <a:gd name="T12" fmla="*/ 405 w 3008"/>
              <a:gd name="T13" fmla="*/ 0 h 2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8" h="2982">
                <a:moveTo>
                  <a:pt x="405" y="0"/>
                </a:moveTo>
                <a:lnTo>
                  <a:pt x="129" y="155"/>
                </a:lnTo>
                <a:lnTo>
                  <a:pt x="0" y="379"/>
                </a:lnTo>
                <a:lnTo>
                  <a:pt x="1508" y="2981"/>
                </a:lnTo>
                <a:lnTo>
                  <a:pt x="3007" y="2981"/>
                </a:lnTo>
                <a:lnTo>
                  <a:pt x="3007" y="1499"/>
                </a:lnTo>
                <a:lnTo>
                  <a:pt x="405" y="0"/>
                </a:lnTo>
              </a:path>
            </a:pathLst>
          </a:custGeom>
          <a:solidFill>
            <a:srgbClr val="4F349A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2968"/>
          </a:p>
        </p:txBody>
      </p:sp>
      <p:pic>
        <p:nvPicPr>
          <p:cNvPr id="11" name="Gráfico 10" descr="Torneira com vazamento com preenchimento sólido">
            <a:extLst>
              <a:ext uri="{FF2B5EF4-FFF2-40B4-BE49-F238E27FC236}">
                <a16:creationId xmlns:a16="http://schemas.microsoft.com/office/drawing/2014/main" id="{9829E9B7-DC91-4195-9052-6515F1C40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29824" y="1751130"/>
            <a:ext cx="8905346" cy="8905346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E5202E00-72F5-49E2-AF24-D2232598239F}"/>
              </a:ext>
            </a:extLst>
          </p:cNvPr>
          <p:cNvSpPr>
            <a:spLocks noChangeAspect="1"/>
          </p:cNvSpPr>
          <p:nvPr/>
        </p:nvSpPr>
        <p:spPr>
          <a:xfrm>
            <a:off x="135094" y="4760303"/>
            <a:ext cx="783151" cy="743050"/>
          </a:xfrm>
          <a:prstGeom prst="ellipse">
            <a:avLst/>
          </a:prstGeom>
          <a:solidFill>
            <a:srgbClr val="9BC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0FAA2D1-DA8B-4A5D-9E35-279D37A660D3}"/>
              </a:ext>
            </a:extLst>
          </p:cNvPr>
          <p:cNvSpPr>
            <a:spLocks noChangeAspect="1"/>
          </p:cNvSpPr>
          <p:nvPr/>
        </p:nvSpPr>
        <p:spPr>
          <a:xfrm>
            <a:off x="1366681" y="4976940"/>
            <a:ext cx="1118479" cy="1061207"/>
          </a:xfrm>
          <a:prstGeom prst="ellipse">
            <a:avLst/>
          </a:prstGeom>
          <a:solidFill>
            <a:srgbClr val="4E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E4B76AC-F76E-45EE-B712-73CAD81C034B}"/>
              </a:ext>
            </a:extLst>
          </p:cNvPr>
          <p:cNvSpPr>
            <a:spLocks noChangeAspect="1"/>
          </p:cNvSpPr>
          <p:nvPr/>
        </p:nvSpPr>
        <p:spPr>
          <a:xfrm>
            <a:off x="127525" y="5576930"/>
            <a:ext cx="433350" cy="411160"/>
          </a:xfrm>
          <a:prstGeom prst="ellipse">
            <a:avLst/>
          </a:prstGeom>
          <a:solidFill>
            <a:srgbClr val="4E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B2113E1-4AFB-4545-BAD1-5A15227855E9}"/>
              </a:ext>
            </a:extLst>
          </p:cNvPr>
          <p:cNvSpPr>
            <a:spLocks noChangeAspect="1"/>
          </p:cNvSpPr>
          <p:nvPr/>
        </p:nvSpPr>
        <p:spPr>
          <a:xfrm>
            <a:off x="667540" y="5526873"/>
            <a:ext cx="538866" cy="51127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266BBCC-8A1D-49FB-9ABB-2B9DB09983B0}"/>
              </a:ext>
            </a:extLst>
          </p:cNvPr>
          <p:cNvSpPr>
            <a:spLocks noChangeAspect="1"/>
          </p:cNvSpPr>
          <p:nvPr/>
        </p:nvSpPr>
        <p:spPr>
          <a:xfrm>
            <a:off x="1049730" y="4721304"/>
            <a:ext cx="433350" cy="4111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B583D10-A7F3-453F-8749-3B0B45BDFFBE}"/>
              </a:ext>
            </a:extLst>
          </p:cNvPr>
          <p:cNvSpPr>
            <a:spLocks noChangeAspect="1"/>
          </p:cNvSpPr>
          <p:nvPr/>
        </p:nvSpPr>
        <p:spPr>
          <a:xfrm>
            <a:off x="2526960" y="4723637"/>
            <a:ext cx="697620" cy="66189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9CA3D21-D4E8-4083-A4A2-ECE0F3B1BB9E}"/>
              </a:ext>
            </a:extLst>
          </p:cNvPr>
          <p:cNvSpPr>
            <a:spLocks noChangeAspect="1"/>
          </p:cNvSpPr>
          <p:nvPr/>
        </p:nvSpPr>
        <p:spPr>
          <a:xfrm>
            <a:off x="1944061" y="4471548"/>
            <a:ext cx="538866" cy="511274"/>
          </a:xfrm>
          <a:prstGeom prst="ellipse">
            <a:avLst/>
          </a:prstGeom>
          <a:solidFill>
            <a:srgbClr val="9BC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A15E7981-46B7-43C0-9A20-2BBACEC7F639}"/>
              </a:ext>
            </a:extLst>
          </p:cNvPr>
          <p:cNvSpPr>
            <a:spLocks noChangeAspect="1"/>
          </p:cNvSpPr>
          <p:nvPr/>
        </p:nvSpPr>
        <p:spPr>
          <a:xfrm>
            <a:off x="2509752" y="5626988"/>
            <a:ext cx="433350" cy="4111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2C2230A5-694B-45A7-AA10-2D6252D39F24}"/>
              </a:ext>
            </a:extLst>
          </p:cNvPr>
          <p:cNvSpPr>
            <a:spLocks noChangeAspect="1"/>
          </p:cNvSpPr>
          <p:nvPr/>
        </p:nvSpPr>
        <p:spPr>
          <a:xfrm>
            <a:off x="3984513" y="5354325"/>
            <a:ext cx="537864" cy="510323"/>
          </a:xfrm>
          <a:prstGeom prst="ellipse">
            <a:avLst/>
          </a:prstGeom>
          <a:solidFill>
            <a:srgbClr val="9BC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593399E3-608D-4F2C-875C-E7D7196FEE6F}"/>
              </a:ext>
            </a:extLst>
          </p:cNvPr>
          <p:cNvSpPr>
            <a:spLocks noChangeAspect="1"/>
          </p:cNvSpPr>
          <p:nvPr/>
        </p:nvSpPr>
        <p:spPr>
          <a:xfrm>
            <a:off x="4580997" y="5409289"/>
            <a:ext cx="677595" cy="642898"/>
          </a:xfrm>
          <a:prstGeom prst="ellipse">
            <a:avLst/>
          </a:prstGeom>
          <a:solidFill>
            <a:srgbClr val="4E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9F8C32C-F4C6-4153-B9EA-1EAC17144986}"/>
              </a:ext>
            </a:extLst>
          </p:cNvPr>
          <p:cNvSpPr>
            <a:spLocks noChangeAspect="1"/>
          </p:cNvSpPr>
          <p:nvPr/>
        </p:nvSpPr>
        <p:spPr>
          <a:xfrm>
            <a:off x="4561916" y="6073178"/>
            <a:ext cx="1036766" cy="98367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0BF63E50-2E1F-4F85-91FC-8EF4680B1A84}"/>
              </a:ext>
            </a:extLst>
          </p:cNvPr>
          <p:cNvSpPr>
            <a:spLocks noChangeAspect="1"/>
          </p:cNvSpPr>
          <p:nvPr/>
        </p:nvSpPr>
        <p:spPr>
          <a:xfrm>
            <a:off x="4164332" y="4849006"/>
            <a:ext cx="433350" cy="4111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58ACC62B-11C4-41F6-9E3C-CF2DAEECFF7A}"/>
              </a:ext>
            </a:extLst>
          </p:cNvPr>
          <p:cNvSpPr>
            <a:spLocks noChangeAspect="1"/>
          </p:cNvSpPr>
          <p:nvPr/>
        </p:nvSpPr>
        <p:spPr>
          <a:xfrm>
            <a:off x="3436025" y="5586903"/>
            <a:ext cx="433350" cy="4111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C554349F-83AE-4204-B58B-7377D2AA2095}"/>
              </a:ext>
            </a:extLst>
          </p:cNvPr>
          <p:cNvSpPr>
            <a:spLocks noChangeAspect="1"/>
          </p:cNvSpPr>
          <p:nvPr/>
        </p:nvSpPr>
        <p:spPr>
          <a:xfrm>
            <a:off x="3308297" y="4744820"/>
            <a:ext cx="762864" cy="723802"/>
          </a:xfrm>
          <a:prstGeom prst="ellipse">
            <a:avLst/>
          </a:prstGeom>
          <a:solidFill>
            <a:srgbClr val="4E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DEC36D91-B45F-4F15-A5A6-5C08C61FFD59}"/>
              </a:ext>
            </a:extLst>
          </p:cNvPr>
          <p:cNvSpPr>
            <a:spLocks noChangeAspect="1"/>
          </p:cNvSpPr>
          <p:nvPr/>
        </p:nvSpPr>
        <p:spPr>
          <a:xfrm>
            <a:off x="4681344" y="5172908"/>
            <a:ext cx="384372" cy="364690"/>
          </a:xfrm>
          <a:prstGeom prst="ellipse">
            <a:avLst/>
          </a:prstGeom>
          <a:solidFill>
            <a:srgbClr val="9BC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29AF06B-D27D-4084-90EA-9C3D8114E688}"/>
              </a:ext>
            </a:extLst>
          </p:cNvPr>
          <p:cNvSpPr>
            <a:spLocks noChangeAspect="1"/>
          </p:cNvSpPr>
          <p:nvPr/>
        </p:nvSpPr>
        <p:spPr>
          <a:xfrm>
            <a:off x="4092074" y="4491561"/>
            <a:ext cx="337900" cy="32059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E9B8325-F948-4E62-9381-B4F3135926DF}"/>
              </a:ext>
            </a:extLst>
          </p:cNvPr>
          <p:cNvSpPr>
            <a:spLocks noChangeAspect="1"/>
          </p:cNvSpPr>
          <p:nvPr/>
        </p:nvSpPr>
        <p:spPr>
          <a:xfrm>
            <a:off x="2193049" y="3814451"/>
            <a:ext cx="579756" cy="550069"/>
          </a:xfrm>
          <a:prstGeom prst="ellipse">
            <a:avLst/>
          </a:prstGeom>
          <a:solidFill>
            <a:srgbClr val="4E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E18CC5B-86A2-40CD-A4D9-377C539B203D}"/>
              </a:ext>
            </a:extLst>
          </p:cNvPr>
          <p:cNvSpPr>
            <a:spLocks noChangeAspect="1"/>
          </p:cNvSpPr>
          <p:nvPr/>
        </p:nvSpPr>
        <p:spPr>
          <a:xfrm>
            <a:off x="2647262" y="4376140"/>
            <a:ext cx="337898" cy="32059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6498D21-F1DF-4F40-AE8A-727B53035FB6}"/>
              </a:ext>
            </a:extLst>
          </p:cNvPr>
          <p:cNvSpPr>
            <a:spLocks noChangeAspect="1"/>
          </p:cNvSpPr>
          <p:nvPr/>
        </p:nvSpPr>
        <p:spPr>
          <a:xfrm>
            <a:off x="2038941" y="2783329"/>
            <a:ext cx="941624" cy="893409"/>
          </a:xfrm>
          <a:prstGeom prst="ellipse">
            <a:avLst/>
          </a:prstGeom>
          <a:solidFill>
            <a:srgbClr val="9BC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AAC01C4E-6625-4241-9B0A-006D6D05937D}"/>
              </a:ext>
            </a:extLst>
          </p:cNvPr>
          <p:cNvSpPr>
            <a:spLocks noChangeAspect="1"/>
          </p:cNvSpPr>
          <p:nvPr/>
        </p:nvSpPr>
        <p:spPr>
          <a:xfrm>
            <a:off x="3401044" y="3086924"/>
            <a:ext cx="433350" cy="411160"/>
          </a:xfrm>
          <a:prstGeom prst="ellipse">
            <a:avLst/>
          </a:prstGeom>
          <a:solidFill>
            <a:srgbClr val="4E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66BBF1F4-7D04-4282-BB75-F7D2EB499CB0}"/>
              </a:ext>
            </a:extLst>
          </p:cNvPr>
          <p:cNvSpPr>
            <a:spLocks noChangeAspect="1"/>
          </p:cNvSpPr>
          <p:nvPr/>
        </p:nvSpPr>
        <p:spPr>
          <a:xfrm>
            <a:off x="3020732" y="3230033"/>
            <a:ext cx="287565" cy="2728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79EB875B-4B1B-4150-B14B-F49851BDBE30}"/>
              </a:ext>
            </a:extLst>
          </p:cNvPr>
          <p:cNvSpPr>
            <a:spLocks noChangeAspect="1"/>
          </p:cNvSpPr>
          <p:nvPr/>
        </p:nvSpPr>
        <p:spPr>
          <a:xfrm>
            <a:off x="1682236" y="3202396"/>
            <a:ext cx="337898" cy="32059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731D9B5-ADA6-4FDA-9DC0-E0C32CEF8CDC}"/>
              </a:ext>
            </a:extLst>
          </p:cNvPr>
          <p:cNvSpPr>
            <a:spLocks noChangeAspect="1"/>
          </p:cNvSpPr>
          <p:nvPr/>
        </p:nvSpPr>
        <p:spPr>
          <a:xfrm>
            <a:off x="1196583" y="3121940"/>
            <a:ext cx="433350" cy="41116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95FAE71-FE3A-4B8B-9FC5-DA7C7FF4F637}"/>
              </a:ext>
            </a:extLst>
          </p:cNvPr>
          <p:cNvSpPr>
            <a:spLocks noChangeAspect="1"/>
          </p:cNvSpPr>
          <p:nvPr/>
        </p:nvSpPr>
        <p:spPr>
          <a:xfrm>
            <a:off x="3005323" y="5381636"/>
            <a:ext cx="395722" cy="375460"/>
          </a:xfrm>
          <a:prstGeom prst="ellipse">
            <a:avLst/>
          </a:prstGeom>
          <a:solidFill>
            <a:srgbClr val="9BC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pic>
        <p:nvPicPr>
          <p:cNvPr id="36" name="Gráfico 35" descr="Gráfico de barras com tendência ascendente estrutura de tópicos">
            <a:extLst>
              <a:ext uri="{FF2B5EF4-FFF2-40B4-BE49-F238E27FC236}">
                <a16:creationId xmlns:a16="http://schemas.microsoft.com/office/drawing/2014/main" id="{F1C63946-FB8A-49B0-950B-E21A9A852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2767" y="5097067"/>
            <a:ext cx="812572" cy="812572"/>
          </a:xfrm>
          <a:prstGeom prst="rect">
            <a:avLst/>
          </a:prstGeom>
        </p:spPr>
      </p:pic>
      <p:pic>
        <p:nvPicPr>
          <p:cNvPr id="37" name="Gráfico 36" descr="Aperto de mão estrutura de tópicos">
            <a:extLst>
              <a:ext uri="{FF2B5EF4-FFF2-40B4-BE49-F238E27FC236}">
                <a16:creationId xmlns:a16="http://schemas.microsoft.com/office/drawing/2014/main" id="{90E90699-BEE3-4A7A-AD7C-74380300B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84445" y="2847584"/>
            <a:ext cx="893409" cy="893409"/>
          </a:xfrm>
          <a:prstGeom prst="rect">
            <a:avLst/>
          </a:prstGeom>
        </p:spPr>
      </p:pic>
      <p:pic>
        <p:nvPicPr>
          <p:cNvPr id="39" name="Gráfico 38" descr="Rede estrutura de tópicos">
            <a:extLst>
              <a:ext uri="{FF2B5EF4-FFF2-40B4-BE49-F238E27FC236}">
                <a16:creationId xmlns:a16="http://schemas.microsoft.com/office/drawing/2014/main" id="{57104E64-A93B-40C1-AACF-C93528C3DD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6472" y="4713726"/>
            <a:ext cx="785842" cy="785842"/>
          </a:xfrm>
          <a:prstGeom prst="rect">
            <a:avLst/>
          </a:prstGeom>
        </p:spPr>
      </p:pic>
      <p:sp>
        <p:nvSpPr>
          <p:cNvPr id="41" name="Elipse 40">
            <a:extLst>
              <a:ext uri="{FF2B5EF4-FFF2-40B4-BE49-F238E27FC236}">
                <a16:creationId xmlns:a16="http://schemas.microsoft.com/office/drawing/2014/main" id="{2AA0C96D-F07D-42AE-A8E7-A3F017FDADB1}"/>
              </a:ext>
            </a:extLst>
          </p:cNvPr>
          <p:cNvSpPr>
            <a:spLocks noChangeAspect="1"/>
          </p:cNvSpPr>
          <p:nvPr/>
        </p:nvSpPr>
        <p:spPr>
          <a:xfrm>
            <a:off x="4294461" y="5984557"/>
            <a:ext cx="312964" cy="2969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F36D96FB-2E0E-44AB-8C14-931F9E3AB4BD}"/>
              </a:ext>
            </a:extLst>
          </p:cNvPr>
          <p:cNvSpPr>
            <a:spLocks noChangeAspect="1"/>
          </p:cNvSpPr>
          <p:nvPr/>
        </p:nvSpPr>
        <p:spPr>
          <a:xfrm>
            <a:off x="4980091" y="6172810"/>
            <a:ext cx="338051" cy="320741"/>
          </a:xfrm>
          <a:prstGeom prst="ellipse">
            <a:avLst/>
          </a:prstGeom>
          <a:solidFill>
            <a:srgbClr val="4E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pic>
        <p:nvPicPr>
          <p:cNvPr id="44" name="Gráfico 43" descr="Crianças estrutura de tópicos">
            <a:extLst>
              <a:ext uri="{FF2B5EF4-FFF2-40B4-BE49-F238E27FC236}">
                <a16:creationId xmlns:a16="http://schemas.microsoft.com/office/drawing/2014/main" id="{35F78A48-FEC2-43EB-A94A-4BFB0C13B3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01599" y="6140807"/>
            <a:ext cx="851026" cy="250241"/>
          </a:xfrm>
          <a:prstGeom prst="rect">
            <a:avLst/>
          </a:prstGeom>
        </p:spPr>
      </p:pic>
      <p:pic>
        <p:nvPicPr>
          <p:cNvPr id="46" name="Gráfico 45" descr="Lavagem das mãos estrutura de tópicos">
            <a:extLst>
              <a:ext uri="{FF2B5EF4-FFF2-40B4-BE49-F238E27FC236}">
                <a16:creationId xmlns:a16="http://schemas.microsoft.com/office/drawing/2014/main" id="{61268EC7-83BA-4865-BC1A-1857F3F2E20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281" t="35104" r="19292" b="-1265"/>
          <a:stretch/>
        </p:blipFill>
        <p:spPr>
          <a:xfrm>
            <a:off x="3322364" y="4814422"/>
            <a:ext cx="734730" cy="604403"/>
          </a:xfrm>
          <a:prstGeom prst="rect">
            <a:avLst/>
          </a:prstGeom>
        </p:spPr>
      </p:pic>
      <p:sp>
        <p:nvSpPr>
          <p:cNvPr id="43" name="Freeform 1">
            <a:extLst>
              <a:ext uri="{FF2B5EF4-FFF2-40B4-BE49-F238E27FC236}">
                <a16:creationId xmlns:a16="http://schemas.microsoft.com/office/drawing/2014/main" id="{F8FFE08D-8B87-46E5-8A1B-E652DBC3F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4856" y="3374691"/>
            <a:ext cx="4132979" cy="4542079"/>
          </a:xfrm>
          <a:custGeom>
            <a:avLst/>
            <a:gdLst>
              <a:gd name="T0" fmla="*/ 2334 w 5213"/>
              <a:gd name="T1" fmla="*/ 0 h 5729"/>
              <a:gd name="T2" fmla="*/ 0 w 5213"/>
              <a:gd name="T3" fmla="*/ 1344 h 5729"/>
              <a:gd name="T4" fmla="*/ 0 w 5213"/>
              <a:gd name="T5" fmla="*/ 4358 h 5729"/>
              <a:gd name="T6" fmla="*/ 2378 w 5213"/>
              <a:gd name="T7" fmla="*/ 5728 h 5729"/>
              <a:gd name="T8" fmla="*/ 2205 w 5213"/>
              <a:gd name="T9" fmla="*/ 5435 h 5729"/>
              <a:gd name="T10" fmla="*/ 3713 w 5213"/>
              <a:gd name="T11" fmla="*/ 2833 h 5729"/>
              <a:gd name="T12" fmla="*/ 5212 w 5213"/>
              <a:gd name="T13" fmla="*/ 2833 h 5729"/>
              <a:gd name="T14" fmla="*/ 5212 w 5213"/>
              <a:gd name="T15" fmla="*/ 2826 h 5729"/>
              <a:gd name="T16" fmla="*/ 3713 w 5213"/>
              <a:gd name="T17" fmla="*/ 2826 h 5729"/>
              <a:gd name="T18" fmla="*/ 2205 w 5213"/>
              <a:gd name="T19" fmla="*/ 224 h 5729"/>
              <a:gd name="T20" fmla="*/ 2334 w 5213"/>
              <a:gd name="T21" fmla="*/ 0 h 5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13" h="5729">
                <a:moveTo>
                  <a:pt x="2334" y="0"/>
                </a:moveTo>
                <a:lnTo>
                  <a:pt x="0" y="1344"/>
                </a:lnTo>
                <a:lnTo>
                  <a:pt x="0" y="4358"/>
                </a:lnTo>
                <a:lnTo>
                  <a:pt x="2378" y="5728"/>
                </a:lnTo>
                <a:lnTo>
                  <a:pt x="2205" y="5435"/>
                </a:lnTo>
                <a:lnTo>
                  <a:pt x="3713" y="2833"/>
                </a:lnTo>
                <a:lnTo>
                  <a:pt x="5212" y="2833"/>
                </a:lnTo>
                <a:lnTo>
                  <a:pt x="5212" y="2826"/>
                </a:lnTo>
                <a:lnTo>
                  <a:pt x="3713" y="2826"/>
                </a:lnTo>
                <a:lnTo>
                  <a:pt x="2205" y="224"/>
                </a:lnTo>
                <a:lnTo>
                  <a:pt x="2334" y="0"/>
                </a:lnTo>
              </a:path>
            </a:pathLst>
          </a:custGeom>
          <a:solidFill>
            <a:srgbClr val="323C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sz="2968"/>
          </a:p>
        </p:txBody>
      </p:sp>
      <p:sp>
        <p:nvSpPr>
          <p:cNvPr id="45" name="Freeform 2">
            <a:extLst>
              <a:ext uri="{FF2B5EF4-FFF2-40B4-BE49-F238E27FC236}">
                <a16:creationId xmlns:a16="http://schemas.microsoft.com/office/drawing/2014/main" id="{BD02C822-24BA-4ECD-B195-6E394A31E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4856" y="3374691"/>
            <a:ext cx="4132979" cy="4542079"/>
          </a:xfrm>
          <a:custGeom>
            <a:avLst/>
            <a:gdLst>
              <a:gd name="T0" fmla="*/ 2334 w 5213"/>
              <a:gd name="T1" fmla="*/ 0 h 5729"/>
              <a:gd name="T2" fmla="*/ 0 w 5213"/>
              <a:gd name="T3" fmla="*/ 1344 h 5729"/>
              <a:gd name="T4" fmla="*/ 0 w 5213"/>
              <a:gd name="T5" fmla="*/ 4358 h 5729"/>
              <a:gd name="T6" fmla="*/ 2378 w 5213"/>
              <a:gd name="T7" fmla="*/ 5728 h 5729"/>
              <a:gd name="T8" fmla="*/ 2205 w 5213"/>
              <a:gd name="T9" fmla="*/ 5435 h 5729"/>
              <a:gd name="T10" fmla="*/ 3713 w 5213"/>
              <a:gd name="T11" fmla="*/ 2833 h 5729"/>
              <a:gd name="T12" fmla="*/ 5212 w 5213"/>
              <a:gd name="T13" fmla="*/ 2833 h 5729"/>
              <a:gd name="T14" fmla="*/ 5212 w 5213"/>
              <a:gd name="T15" fmla="*/ 2826 h 5729"/>
              <a:gd name="T16" fmla="*/ 3713 w 5213"/>
              <a:gd name="T17" fmla="*/ 2826 h 5729"/>
              <a:gd name="T18" fmla="*/ 2205 w 5213"/>
              <a:gd name="T19" fmla="*/ 224 h 5729"/>
              <a:gd name="T20" fmla="*/ 2334 w 5213"/>
              <a:gd name="T21" fmla="*/ 0 h 5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13" h="5729">
                <a:moveTo>
                  <a:pt x="2334" y="0"/>
                </a:moveTo>
                <a:lnTo>
                  <a:pt x="0" y="1344"/>
                </a:lnTo>
                <a:lnTo>
                  <a:pt x="0" y="4358"/>
                </a:lnTo>
                <a:lnTo>
                  <a:pt x="2378" y="5728"/>
                </a:lnTo>
                <a:lnTo>
                  <a:pt x="2205" y="5435"/>
                </a:lnTo>
                <a:lnTo>
                  <a:pt x="3713" y="2833"/>
                </a:lnTo>
                <a:lnTo>
                  <a:pt x="5212" y="2833"/>
                </a:lnTo>
                <a:lnTo>
                  <a:pt x="5212" y="2826"/>
                </a:lnTo>
                <a:lnTo>
                  <a:pt x="3713" y="2826"/>
                </a:lnTo>
                <a:lnTo>
                  <a:pt x="2205" y="224"/>
                </a:lnTo>
                <a:lnTo>
                  <a:pt x="2334" y="0"/>
                </a:lnTo>
              </a:path>
            </a:pathLst>
          </a:custGeom>
          <a:solidFill>
            <a:srgbClr val="262626">
              <a:alpha val="93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2968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CCD9D360-2877-4C98-B960-2675AAA14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522" y="5623001"/>
            <a:ext cx="4507116" cy="4132979"/>
          </a:xfrm>
          <a:custGeom>
            <a:avLst/>
            <a:gdLst>
              <a:gd name="T0" fmla="*/ 2842 w 5686"/>
              <a:gd name="T1" fmla="*/ 0 h 5213"/>
              <a:gd name="T2" fmla="*/ 2834 w 5686"/>
              <a:gd name="T3" fmla="*/ 0 h 5213"/>
              <a:gd name="T4" fmla="*/ 2834 w 5686"/>
              <a:gd name="T5" fmla="*/ 1525 h 5213"/>
              <a:gd name="T6" fmla="*/ 232 w 5686"/>
              <a:gd name="T7" fmla="*/ 3032 h 5213"/>
              <a:gd name="T8" fmla="*/ 0 w 5686"/>
              <a:gd name="T9" fmla="*/ 2895 h 5213"/>
              <a:gd name="T10" fmla="*/ 1335 w 5686"/>
              <a:gd name="T11" fmla="*/ 5212 h 5213"/>
              <a:gd name="T12" fmla="*/ 4341 w 5686"/>
              <a:gd name="T13" fmla="*/ 5212 h 5213"/>
              <a:gd name="T14" fmla="*/ 5685 w 5686"/>
              <a:gd name="T15" fmla="*/ 2895 h 5213"/>
              <a:gd name="T16" fmla="*/ 5453 w 5686"/>
              <a:gd name="T17" fmla="*/ 3032 h 5213"/>
              <a:gd name="T18" fmla="*/ 2842 w 5686"/>
              <a:gd name="T19" fmla="*/ 1525 h 5213"/>
              <a:gd name="T20" fmla="*/ 2842 w 5686"/>
              <a:gd name="T21" fmla="*/ 0 h 5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86" h="5213">
                <a:moveTo>
                  <a:pt x="2842" y="0"/>
                </a:moveTo>
                <a:lnTo>
                  <a:pt x="2834" y="0"/>
                </a:lnTo>
                <a:lnTo>
                  <a:pt x="2834" y="1525"/>
                </a:lnTo>
                <a:lnTo>
                  <a:pt x="232" y="3032"/>
                </a:lnTo>
                <a:lnTo>
                  <a:pt x="0" y="2895"/>
                </a:lnTo>
                <a:lnTo>
                  <a:pt x="1335" y="5212"/>
                </a:lnTo>
                <a:lnTo>
                  <a:pt x="4341" y="5212"/>
                </a:lnTo>
                <a:lnTo>
                  <a:pt x="5685" y="2895"/>
                </a:lnTo>
                <a:lnTo>
                  <a:pt x="5453" y="3032"/>
                </a:lnTo>
                <a:lnTo>
                  <a:pt x="2842" y="1525"/>
                </a:lnTo>
                <a:lnTo>
                  <a:pt x="2842" y="0"/>
                </a:lnTo>
              </a:path>
            </a:pathLst>
          </a:custGeom>
          <a:solidFill>
            <a:srgbClr val="64A7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sz="2968"/>
          </a:p>
        </p:txBody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id="{A27541AE-3834-4A27-984E-7B257E95D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522" y="5623001"/>
            <a:ext cx="4507116" cy="4132979"/>
          </a:xfrm>
          <a:custGeom>
            <a:avLst/>
            <a:gdLst>
              <a:gd name="T0" fmla="*/ 2842 w 5686"/>
              <a:gd name="T1" fmla="*/ 0 h 5213"/>
              <a:gd name="T2" fmla="*/ 2834 w 5686"/>
              <a:gd name="T3" fmla="*/ 0 h 5213"/>
              <a:gd name="T4" fmla="*/ 2834 w 5686"/>
              <a:gd name="T5" fmla="*/ 1525 h 5213"/>
              <a:gd name="T6" fmla="*/ 232 w 5686"/>
              <a:gd name="T7" fmla="*/ 3032 h 5213"/>
              <a:gd name="T8" fmla="*/ 0 w 5686"/>
              <a:gd name="T9" fmla="*/ 2895 h 5213"/>
              <a:gd name="T10" fmla="*/ 1335 w 5686"/>
              <a:gd name="T11" fmla="*/ 5212 h 5213"/>
              <a:gd name="T12" fmla="*/ 4341 w 5686"/>
              <a:gd name="T13" fmla="*/ 5212 h 5213"/>
              <a:gd name="T14" fmla="*/ 5685 w 5686"/>
              <a:gd name="T15" fmla="*/ 2895 h 5213"/>
              <a:gd name="T16" fmla="*/ 5453 w 5686"/>
              <a:gd name="T17" fmla="*/ 3032 h 5213"/>
              <a:gd name="T18" fmla="*/ 2842 w 5686"/>
              <a:gd name="T19" fmla="*/ 1525 h 5213"/>
              <a:gd name="T20" fmla="*/ 2842 w 5686"/>
              <a:gd name="T21" fmla="*/ 0 h 5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86" h="5213">
                <a:moveTo>
                  <a:pt x="2842" y="0"/>
                </a:moveTo>
                <a:lnTo>
                  <a:pt x="2834" y="0"/>
                </a:lnTo>
                <a:lnTo>
                  <a:pt x="2834" y="1525"/>
                </a:lnTo>
                <a:lnTo>
                  <a:pt x="232" y="3032"/>
                </a:lnTo>
                <a:lnTo>
                  <a:pt x="0" y="2895"/>
                </a:lnTo>
                <a:lnTo>
                  <a:pt x="1335" y="5212"/>
                </a:lnTo>
                <a:lnTo>
                  <a:pt x="4341" y="5212"/>
                </a:lnTo>
                <a:lnTo>
                  <a:pt x="5685" y="2895"/>
                </a:lnTo>
                <a:lnTo>
                  <a:pt x="5453" y="3032"/>
                </a:lnTo>
                <a:lnTo>
                  <a:pt x="2842" y="1525"/>
                </a:lnTo>
                <a:lnTo>
                  <a:pt x="2842" y="0"/>
                </a:lnTo>
              </a:path>
            </a:pathLst>
          </a:custGeom>
          <a:solidFill>
            <a:srgbClr val="9DCD56">
              <a:alpha val="83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2968"/>
          </a:p>
        </p:txBody>
      </p:sp>
      <p:sp>
        <p:nvSpPr>
          <p:cNvPr id="55" name="Freeform 11">
            <a:extLst>
              <a:ext uri="{FF2B5EF4-FFF2-40B4-BE49-F238E27FC236}">
                <a16:creationId xmlns:a16="http://schemas.microsoft.com/office/drawing/2014/main" id="{3D4BC9BE-EF46-405B-84DF-54CD1CB7B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4556" y="1483030"/>
            <a:ext cx="4570055" cy="4132979"/>
          </a:xfrm>
          <a:custGeom>
            <a:avLst/>
            <a:gdLst>
              <a:gd name="T0" fmla="*/ 4385 w 5765"/>
              <a:gd name="T1" fmla="*/ 0 h 5213"/>
              <a:gd name="T2" fmla="*/ 1379 w 5765"/>
              <a:gd name="T3" fmla="*/ 0 h 5213"/>
              <a:gd name="T4" fmla="*/ 0 w 5765"/>
              <a:gd name="T5" fmla="*/ 2386 h 5213"/>
              <a:gd name="T6" fmla="*/ 276 w 5765"/>
              <a:gd name="T7" fmla="*/ 2231 h 5213"/>
              <a:gd name="T8" fmla="*/ 2878 w 5765"/>
              <a:gd name="T9" fmla="*/ 3730 h 5213"/>
              <a:gd name="T10" fmla="*/ 2878 w 5765"/>
              <a:gd name="T11" fmla="*/ 5212 h 5213"/>
              <a:gd name="T12" fmla="*/ 2886 w 5765"/>
              <a:gd name="T13" fmla="*/ 5212 h 5213"/>
              <a:gd name="T14" fmla="*/ 2886 w 5765"/>
              <a:gd name="T15" fmla="*/ 3730 h 5213"/>
              <a:gd name="T16" fmla="*/ 5497 w 5765"/>
              <a:gd name="T17" fmla="*/ 2231 h 5213"/>
              <a:gd name="T18" fmla="*/ 5764 w 5765"/>
              <a:gd name="T19" fmla="*/ 2386 h 5213"/>
              <a:gd name="T20" fmla="*/ 4385 w 5765"/>
              <a:gd name="T21" fmla="*/ 0 h 5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65" h="5213">
                <a:moveTo>
                  <a:pt x="4385" y="0"/>
                </a:moveTo>
                <a:lnTo>
                  <a:pt x="1379" y="0"/>
                </a:lnTo>
                <a:lnTo>
                  <a:pt x="0" y="2386"/>
                </a:lnTo>
                <a:lnTo>
                  <a:pt x="276" y="2231"/>
                </a:lnTo>
                <a:lnTo>
                  <a:pt x="2878" y="3730"/>
                </a:lnTo>
                <a:lnTo>
                  <a:pt x="2878" y="5212"/>
                </a:lnTo>
                <a:lnTo>
                  <a:pt x="2886" y="5212"/>
                </a:lnTo>
                <a:lnTo>
                  <a:pt x="2886" y="3730"/>
                </a:lnTo>
                <a:lnTo>
                  <a:pt x="5497" y="2231"/>
                </a:lnTo>
                <a:lnTo>
                  <a:pt x="5764" y="2386"/>
                </a:lnTo>
                <a:lnTo>
                  <a:pt x="4385" y="0"/>
                </a:lnTo>
              </a:path>
            </a:pathLst>
          </a:custGeom>
          <a:solidFill>
            <a:srgbClr val="C4F2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sz="2968"/>
          </a:p>
        </p:txBody>
      </p:sp>
      <p:sp>
        <p:nvSpPr>
          <p:cNvPr id="56" name="Freeform 12">
            <a:extLst>
              <a:ext uri="{FF2B5EF4-FFF2-40B4-BE49-F238E27FC236}">
                <a16:creationId xmlns:a16="http://schemas.microsoft.com/office/drawing/2014/main" id="{B1EB5631-3C11-4D37-8E81-EFB757DFD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4556" y="1483030"/>
            <a:ext cx="4570055" cy="4132979"/>
          </a:xfrm>
          <a:custGeom>
            <a:avLst/>
            <a:gdLst>
              <a:gd name="T0" fmla="*/ 4385 w 5765"/>
              <a:gd name="T1" fmla="*/ 0 h 5213"/>
              <a:gd name="T2" fmla="*/ 1379 w 5765"/>
              <a:gd name="T3" fmla="*/ 0 h 5213"/>
              <a:gd name="T4" fmla="*/ 0 w 5765"/>
              <a:gd name="T5" fmla="*/ 2386 h 5213"/>
              <a:gd name="T6" fmla="*/ 276 w 5765"/>
              <a:gd name="T7" fmla="*/ 2231 h 5213"/>
              <a:gd name="T8" fmla="*/ 2878 w 5765"/>
              <a:gd name="T9" fmla="*/ 3730 h 5213"/>
              <a:gd name="T10" fmla="*/ 2878 w 5765"/>
              <a:gd name="T11" fmla="*/ 5212 h 5213"/>
              <a:gd name="T12" fmla="*/ 2886 w 5765"/>
              <a:gd name="T13" fmla="*/ 5212 h 5213"/>
              <a:gd name="T14" fmla="*/ 2886 w 5765"/>
              <a:gd name="T15" fmla="*/ 3730 h 5213"/>
              <a:gd name="T16" fmla="*/ 5497 w 5765"/>
              <a:gd name="T17" fmla="*/ 2231 h 5213"/>
              <a:gd name="T18" fmla="*/ 5764 w 5765"/>
              <a:gd name="T19" fmla="*/ 2386 h 5213"/>
              <a:gd name="T20" fmla="*/ 4385 w 5765"/>
              <a:gd name="T21" fmla="*/ 0 h 5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65" h="5213">
                <a:moveTo>
                  <a:pt x="4385" y="0"/>
                </a:moveTo>
                <a:lnTo>
                  <a:pt x="1379" y="0"/>
                </a:lnTo>
                <a:lnTo>
                  <a:pt x="0" y="2386"/>
                </a:lnTo>
                <a:lnTo>
                  <a:pt x="276" y="2231"/>
                </a:lnTo>
                <a:lnTo>
                  <a:pt x="2878" y="3730"/>
                </a:lnTo>
                <a:lnTo>
                  <a:pt x="2878" y="5212"/>
                </a:lnTo>
                <a:lnTo>
                  <a:pt x="2886" y="5212"/>
                </a:lnTo>
                <a:lnTo>
                  <a:pt x="2886" y="3730"/>
                </a:lnTo>
                <a:lnTo>
                  <a:pt x="5497" y="2231"/>
                </a:lnTo>
                <a:lnTo>
                  <a:pt x="5764" y="2386"/>
                </a:lnTo>
                <a:lnTo>
                  <a:pt x="4385" y="0"/>
                </a:lnTo>
              </a:path>
            </a:pathLst>
          </a:custGeom>
          <a:solidFill>
            <a:srgbClr val="4F349A">
              <a:alpha val="84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2968"/>
          </a:p>
        </p:txBody>
      </p:sp>
      <p:sp>
        <p:nvSpPr>
          <p:cNvPr id="92" name="CuadroTexto 395">
            <a:extLst>
              <a:ext uri="{FF2B5EF4-FFF2-40B4-BE49-F238E27FC236}">
                <a16:creationId xmlns:a16="http://schemas.microsoft.com/office/drawing/2014/main" id="{35D9F5F0-05B0-445E-983D-2B49FADDA8CC}"/>
              </a:ext>
            </a:extLst>
          </p:cNvPr>
          <p:cNvSpPr txBox="1"/>
          <p:nvPr/>
        </p:nvSpPr>
        <p:spPr>
          <a:xfrm flipH="1">
            <a:off x="9838995" y="2913095"/>
            <a:ext cx="3604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Atração</a:t>
            </a:r>
            <a:r>
              <a:rPr lang="en-US" sz="3600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 de </a:t>
            </a:r>
            <a:r>
              <a:rPr lang="en-US" sz="3600" b="1" dirty="0" err="1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investimentos</a:t>
            </a:r>
            <a:endParaRPr lang="en-US" sz="3600" b="1" dirty="0">
              <a:solidFill>
                <a:schemeClr val="bg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95" name="CuadroTexto 395">
            <a:extLst>
              <a:ext uri="{FF2B5EF4-FFF2-40B4-BE49-F238E27FC236}">
                <a16:creationId xmlns:a16="http://schemas.microsoft.com/office/drawing/2014/main" id="{47275598-169F-40D1-B2D1-F8FB98972F95}"/>
              </a:ext>
            </a:extLst>
          </p:cNvPr>
          <p:cNvSpPr txBox="1"/>
          <p:nvPr/>
        </p:nvSpPr>
        <p:spPr>
          <a:xfrm flipH="1">
            <a:off x="10506053" y="8256243"/>
            <a:ext cx="2384681" cy="701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58" b="1" dirty="0" err="1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Inovação</a:t>
            </a:r>
            <a:endParaRPr lang="en-US" sz="3958" b="1" dirty="0">
              <a:solidFill>
                <a:schemeClr val="bg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98" name="CuadroTexto 395">
            <a:extLst>
              <a:ext uri="{FF2B5EF4-FFF2-40B4-BE49-F238E27FC236}">
                <a16:creationId xmlns:a16="http://schemas.microsoft.com/office/drawing/2014/main" id="{66F80D71-5F21-42B3-B678-B81097FBA860}"/>
              </a:ext>
            </a:extLst>
          </p:cNvPr>
          <p:cNvSpPr txBox="1"/>
          <p:nvPr/>
        </p:nvSpPr>
        <p:spPr>
          <a:xfrm flipH="1">
            <a:off x="7596883" y="6076754"/>
            <a:ext cx="3674559" cy="701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58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Compliance</a:t>
            </a:r>
          </a:p>
        </p:txBody>
      </p:sp>
      <p:pic>
        <p:nvPicPr>
          <p:cNvPr id="4" name="Gráfico 3" descr="Boa Ideia estrutura de tópicos">
            <a:extLst>
              <a:ext uri="{FF2B5EF4-FFF2-40B4-BE49-F238E27FC236}">
                <a16:creationId xmlns:a16="http://schemas.microsoft.com/office/drawing/2014/main" id="{8A263A71-C9F4-44A8-A1D3-ACB3CD8131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55617" y="7066891"/>
            <a:ext cx="1260383" cy="1260383"/>
          </a:xfrm>
          <a:prstGeom prst="rect">
            <a:avLst/>
          </a:prstGeom>
        </p:spPr>
      </p:pic>
      <p:pic>
        <p:nvPicPr>
          <p:cNvPr id="9" name="Gráfico 8" descr="Moedas estrutura de tópicos">
            <a:extLst>
              <a:ext uri="{FF2B5EF4-FFF2-40B4-BE49-F238E27FC236}">
                <a16:creationId xmlns:a16="http://schemas.microsoft.com/office/drawing/2014/main" id="{99D0AD80-DD6A-4C83-97A5-8175FEEDE1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44851" y="1573633"/>
            <a:ext cx="1273951" cy="1273951"/>
          </a:xfrm>
          <a:prstGeom prst="rect">
            <a:avLst/>
          </a:prstGeom>
        </p:spPr>
      </p:pic>
      <p:pic>
        <p:nvPicPr>
          <p:cNvPr id="105" name="Gráfico 104" descr="Reunião estrutura de tópicos">
            <a:extLst>
              <a:ext uri="{FF2B5EF4-FFF2-40B4-BE49-F238E27FC236}">
                <a16:creationId xmlns:a16="http://schemas.microsoft.com/office/drawing/2014/main" id="{28F68EC4-FE2E-4493-A36C-A06E8D3D2C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734044" y="4716485"/>
            <a:ext cx="1264235" cy="1264235"/>
          </a:xfrm>
          <a:prstGeom prst="rect">
            <a:avLst/>
          </a:prstGeom>
        </p:spPr>
      </p:pic>
      <p:pic>
        <p:nvPicPr>
          <p:cNvPr id="114" name="Imagem 113">
            <a:extLst>
              <a:ext uri="{FF2B5EF4-FFF2-40B4-BE49-F238E27FC236}">
                <a16:creationId xmlns:a16="http://schemas.microsoft.com/office/drawing/2014/main" id="{F212C843-0B61-4453-A7AC-BC0D5DF0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4" y="10543394"/>
            <a:ext cx="4544110" cy="52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75">
            <a:extLst>
              <a:ext uri="{FF2B5EF4-FFF2-40B4-BE49-F238E27FC236}">
                <a16:creationId xmlns:a16="http://schemas.microsoft.com/office/drawing/2014/main" id="{F56A23A0-263C-4AEF-BC99-041050DAB3A6}"/>
              </a:ext>
            </a:extLst>
          </p:cNvPr>
          <p:cNvSpPr txBox="1"/>
          <p:nvPr/>
        </p:nvSpPr>
        <p:spPr>
          <a:xfrm>
            <a:off x="583882" y="545113"/>
            <a:ext cx="697455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5400" b="1" dirty="0">
                <a:latin typeface="DIN Next Rounded LT Pro Bold"/>
                <a:cs typeface="DIN Next Rounded LT Pro Bold"/>
              </a:rPr>
              <a:t>BASE PARA O FUTURO</a:t>
            </a:r>
            <a:endParaRPr sz="5400" dirty="0">
              <a:latin typeface="DIN Next Rounded LT Pro Bold"/>
              <a:cs typeface="DIN Next Rounded LT Pro Bold"/>
            </a:endParaRPr>
          </a:p>
        </p:txBody>
      </p:sp>
      <p:sp>
        <p:nvSpPr>
          <p:cNvPr id="71" name="CuadroTexto 395">
            <a:extLst>
              <a:ext uri="{FF2B5EF4-FFF2-40B4-BE49-F238E27FC236}">
                <a16:creationId xmlns:a16="http://schemas.microsoft.com/office/drawing/2014/main" id="{98544B7B-C8E7-4493-8800-8716E51FA9B0}"/>
              </a:ext>
            </a:extLst>
          </p:cNvPr>
          <p:cNvSpPr txBox="1"/>
          <p:nvPr/>
        </p:nvSpPr>
        <p:spPr>
          <a:xfrm flipH="1">
            <a:off x="11771820" y="5105007"/>
            <a:ext cx="4132979" cy="252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58" b="1" dirty="0" err="1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Segurança</a:t>
            </a:r>
            <a:r>
              <a:rPr lang="en-US" sz="3958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 </a:t>
            </a:r>
            <a:r>
              <a:rPr lang="en-US" sz="3958" b="1" dirty="0" err="1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jurídica</a:t>
            </a:r>
            <a:r>
              <a:rPr lang="en-US" sz="3958" b="1" dirty="0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 e </a:t>
            </a:r>
            <a:r>
              <a:rPr lang="en-US" sz="3958" b="1" dirty="0" err="1">
                <a:solidFill>
                  <a:schemeClr val="bg2"/>
                </a:solidFill>
                <a:latin typeface="Lato" charset="0"/>
                <a:ea typeface="Lato" charset="0"/>
                <a:cs typeface="Lato" charset="0"/>
              </a:rPr>
              <a:t>regulatória</a:t>
            </a:r>
            <a:endParaRPr lang="en-US" sz="3958" b="1" dirty="0">
              <a:solidFill>
                <a:schemeClr val="bg2"/>
              </a:solidFill>
              <a:latin typeface="Lato" charset="0"/>
              <a:ea typeface="Lato" charset="0"/>
              <a:cs typeface="Lato" charset="0"/>
            </a:endParaRPr>
          </a:p>
          <a:p>
            <a:pPr algn="ctr"/>
            <a:endParaRPr lang="en-US" sz="3958" b="1" dirty="0">
              <a:solidFill>
                <a:schemeClr val="bg2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72" name="Gráfico 71" descr="Assinatura estrutura de tópicos">
            <a:extLst>
              <a:ext uri="{FF2B5EF4-FFF2-40B4-BE49-F238E27FC236}">
                <a16:creationId xmlns:a16="http://schemas.microsoft.com/office/drawing/2014/main" id="{4A82FBE6-E882-491D-8FFA-ED09044ED87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3227084" y="3701225"/>
            <a:ext cx="1316390" cy="131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491303" y="2784365"/>
            <a:ext cx="9113520" cy="6259195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3250" b="0" spc="-30">
                <a:latin typeface="DIN Next Rounded LT Pro Light"/>
                <a:cs typeface="DIN Next Rounded LT Pro Light"/>
              </a:rPr>
              <a:t>Valores </a:t>
            </a:r>
            <a:r>
              <a:rPr sz="3250" b="0" spc="-10">
                <a:latin typeface="DIN Next Rounded LT Pro Light"/>
                <a:cs typeface="DIN Next Rounded LT Pro Light"/>
              </a:rPr>
              <a:t>gerados:</a:t>
            </a:r>
            <a:endParaRPr sz="3250">
              <a:latin typeface="DIN Next Rounded LT Pro Light"/>
              <a:cs typeface="DIN Next Rounded LT Pro Light"/>
            </a:endParaRPr>
          </a:p>
          <a:p>
            <a:pPr marL="1108710" indent="-552450">
              <a:lnSpc>
                <a:spcPct val="100000"/>
              </a:lnSpc>
              <a:spcBef>
                <a:spcPts val="1505"/>
              </a:spcBef>
              <a:buChar char="•"/>
              <a:tabLst>
                <a:tab pos="1108710" algn="l"/>
                <a:tab pos="1109345" algn="l"/>
              </a:tabLst>
            </a:pPr>
            <a:r>
              <a:rPr sz="3250" b="0" spc="-20">
                <a:latin typeface="DIN Next Rounded LT Pro Light"/>
                <a:cs typeface="DIN Next Rounded LT Pro Light"/>
              </a:rPr>
              <a:t>Valorização</a:t>
            </a:r>
            <a:r>
              <a:rPr sz="3250" b="0" spc="-5">
                <a:latin typeface="DIN Next Rounded LT Pro Light"/>
                <a:cs typeface="DIN Next Rounded LT Pro Light"/>
              </a:rPr>
              <a:t> </a:t>
            </a:r>
            <a:r>
              <a:rPr sz="3250" b="0">
                <a:latin typeface="DIN Next Rounded LT Pro Light"/>
                <a:cs typeface="DIN Next Rounded LT Pro Light"/>
              </a:rPr>
              <a:t>do</a:t>
            </a:r>
            <a:r>
              <a:rPr sz="3250" b="0" spc="-5">
                <a:latin typeface="DIN Next Rounded LT Pro Light"/>
                <a:cs typeface="DIN Next Rounded LT Pro Light"/>
              </a:rPr>
              <a:t> </a:t>
            </a:r>
            <a:r>
              <a:rPr sz="3250" b="0" spc="-10">
                <a:latin typeface="DIN Next Rounded LT Pro Light"/>
                <a:cs typeface="DIN Next Rounded LT Pro Light"/>
              </a:rPr>
              <a:t>capital</a:t>
            </a:r>
            <a:r>
              <a:rPr sz="3250" b="0" spc="-5">
                <a:latin typeface="DIN Next Rounded LT Pro Light"/>
                <a:cs typeface="DIN Next Rounded LT Pro Light"/>
              </a:rPr>
              <a:t> privado </a:t>
            </a:r>
            <a:r>
              <a:rPr sz="3250" b="0">
                <a:latin typeface="DIN Next Rounded LT Pro Light"/>
                <a:cs typeface="DIN Next Rounded LT Pro Light"/>
              </a:rPr>
              <a:t>no</a:t>
            </a:r>
            <a:r>
              <a:rPr sz="3250" b="0" spc="-5">
                <a:latin typeface="DIN Next Rounded LT Pro Light"/>
                <a:cs typeface="DIN Next Rounded LT Pro Light"/>
              </a:rPr>
              <a:t> </a:t>
            </a:r>
            <a:r>
              <a:rPr sz="3250" b="0">
                <a:latin typeface="DIN Next Rounded LT Pro Light"/>
                <a:cs typeface="DIN Next Rounded LT Pro Light"/>
              </a:rPr>
              <a:t>setor</a:t>
            </a:r>
            <a:endParaRPr sz="3250">
              <a:latin typeface="DIN Next Rounded LT Pro Light"/>
              <a:cs typeface="DIN Next Rounded LT Pro Light"/>
            </a:endParaRPr>
          </a:p>
          <a:p>
            <a:pPr marL="1108710" marR="548640" indent="-552450">
              <a:lnSpc>
                <a:spcPts val="3250"/>
              </a:lnSpc>
              <a:spcBef>
                <a:spcPts val="1440"/>
              </a:spcBef>
              <a:buChar char="•"/>
              <a:tabLst>
                <a:tab pos="1108710" algn="l"/>
                <a:tab pos="1109345" algn="l"/>
              </a:tabLst>
            </a:pPr>
            <a:r>
              <a:rPr sz="3250" b="0" spc="-10">
                <a:latin typeface="DIN Next Rounded LT Pro Light"/>
                <a:cs typeface="DIN Next Rounded LT Pro Light"/>
              </a:rPr>
              <a:t>Fortalecimento</a:t>
            </a:r>
            <a:r>
              <a:rPr sz="3250" b="0" spc="-20">
                <a:latin typeface="DIN Next Rounded LT Pro Light"/>
                <a:cs typeface="DIN Next Rounded LT Pro Light"/>
              </a:rPr>
              <a:t> </a:t>
            </a:r>
            <a:r>
              <a:rPr sz="3250" b="0">
                <a:latin typeface="DIN Next Rounded LT Pro Light"/>
                <a:cs typeface="DIN Next Rounded LT Pro Light"/>
              </a:rPr>
              <a:t>e</a:t>
            </a:r>
            <a:r>
              <a:rPr sz="3250" b="0" spc="-15">
                <a:latin typeface="DIN Next Rounded LT Pro Light"/>
                <a:cs typeface="DIN Next Rounded LT Pro Light"/>
              </a:rPr>
              <a:t> </a:t>
            </a:r>
            <a:r>
              <a:rPr sz="3250" b="0">
                <a:latin typeface="DIN Next Rounded LT Pro Light"/>
                <a:cs typeface="DIN Next Rounded LT Pro Light"/>
              </a:rPr>
              <a:t>coesão</a:t>
            </a:r>
            <a:r>
              <a:rPr sz="3250" b="0" spc="-15">
                <a:latin typeface="DIN Next Rounded LT Pro Light"/>
                <a:cs typeface="DIN Next Rounded LT Pro Light"/>
              </a:rPr>
              <a:t> </a:t>
            </a:r>
            <a:r>
              <a:rPr sz="3250" b="0">
                <a:latin typeface="DIN Next Rounded LT Pro Light"/>
                <a:cs typeface="DIN Next Rounded LT Pro Light"/>
              </a:rPr>
              <a:t>da</a:t>
            </a:r>
            <a:r>
              <a:rPr sz="3250" b="0" spc="-15">
                <a:latin typeface="DIN Next Rounded LT Pro Light"/>
                <a:cs typeface="DIN Next Rounded LT Pro Light"/>
              </a:rPr>
              <a:t> representação </a:t>
            </a:r>
            <a:r>
              <a:rPr sz="3250" b="0" spc="-785">
                <a:latin typeface="DIN Next Rounded LT Pro Light"/>
                <a:cs typeface="DIN Next Rounded LT Pro Light"/>
              </a:rPr>
              <a:t> </a:t>
            </a:r>
            <a:r>
              <a:rPr sz="3250" b="0" spc="-10">
                <a:latin typeface="DIN Next Rounded LT Pro Light"/>
                <a:cs typeface="DIN Next Rounded LT Pro Light"/>
              </a:rPr>
              <a:t>empresarial</a:t>
            </a:r>
            <a:endParaRPr sz="3250">
              <a:latin typeface="DIN Next Rounded LT Pro Light"/>
              <a:cs typeface="DIN Next Rounded LT Pro Light"/>
            </a:endParaRPr>
          </a:p>
          <a:p>
            <a:pPr marL="1108710" indent="-552450">
              <a:lnSpc>
                <a:spcPts val="3575"/>
              </a:lnSpc>
              <a:spcBef>
                <a:spcPts val="790"/>
              </a:spcBef>
              <a:buChar char="•"/>
              <a:tabLst>
                <a:tab pos="1108710" algn="l"/>
                <a:tab pos="1109345" algn="l"/>
              </a:tabLst>
            </a:pPr>
            <a:r>
              <a:rPr sz="3250" b="0">
                <a:latin typeface="DIN Next Rounded LT Pro Light"/>
                <a:cs typeface="DIN Next Rounded LT Pro Light"/>
              </a:rPr>
              <a:t>Conhecimento</a:t>
            </a:r>
            <a:r>
              <a:rPr sz="3250" b="0" spc="-20">
                <a:latin typeface="DIN Next Rounded LT Pro Light"/>
                <a:cs typeface="DIN Next Rounded LT Pro Light"/>
              </a:rPr>
              <a:t> </a:t>
            </a:r>
            <a:r>
              <a:rPr sz="3250" b="0" spc="-5">
                <a:latin typeface="DIN Next Rounded LT Pro Light"/>
                <a:cs typeface="DIN Next Rounded LT Pro Light"/>
              </a:rPr>
              <a:t>qualificado,</a:t>
            </a:r>
            <a:r>
              <a:rPr sz="3250" b="0" spc="-90">
                <a:latin typeface="DIN Next Rounded LT Pro Light"/>
                <a:cs typeface="DIN Next Rounded LT Pro Light"/>
              </a:rPr>
              <a:t> </a:t>
            </a:r>
            <a:r>
              <a:rPr sz="3250" b="0" spc="-5">
                <a:latin typeface="DIN Next Rounded LT Pro Light"/>
                <a:cs typeface="DIN Next Rounded LT Pro Light"/>
              </a:rPr>
              <a:t>credibilidade</a:t>
            </a:r>
            <a:r>
              <a:rPr sz="3250" b="0" spc="-20">
                <a:latin typeface="DIN Next Rounded LT Pro Light"/>
                <a:cs typeface="DIN Next Rounded LT Pro Light"/>
              </a:rPr>
              <a:t> </a:t>
            </a:r>
            <a:r>
              <a:rPr sz="3250" b="0">
                <a:latin typeface="DIN Next Rounded LT Pro Light"/>
                <a:cs typeface="DIN Next Rounded LT Pro Light"/>
              </a:rPr>
              <a:t>e</a:t>
            </a:r>
            <a:endParaRPr sz="3250">
              <a:latin typeface="DIN Next Rounded LT Pro Light"/>
              <a:cs typeface="DIN Next Rounded LT Pro Light"/>
            </a:endParaRPr>
          </a:p>
          <a:p>
            <a:pPr marL="1108710">
              <a:lnSpc>
                <a:spcPts val="3575"/>
              </a:lnSpc>
            </a:pPr>
            <a:r>
              <a:rPr sz="3250" b="0" spc="-10">
                <a:latin typeface="DIN Next Rounded LT Pro Light"/>
                <a:cs typeface="DIN Next Rounded LT Pro Light"/>
              </a:rPr>
              <a:t>transparência</a:t>
            </a:r>
            <a:endParaRPr sz="3250">
              <a:latin typeface="DIN Next Rounded LT Pro Light"/>
              <a:cs typeface="DIN Next Rounded LT Pro Light"/>
            </a:endParaRPr>
          </a:p>
          <a:p>
            <a:pPr marL="1108710" indent="-552450">
              <a:lnSpc>
                <a:spcPct val="100000"/>
              </a:lnSpc>
              <a:spcBef>
                <a:spcPts val="790"/>
              </a:spcBef>
              <a:buChar char="•"/>
              <a:tabLst>
                <a:tab pos="1108710" algn="l"/>
                <a:tab pos="1109345" algn="l"/>
              </a:tabLst>
            </a:pPr>
            <a:r>
              <a:rPr sz="3250" b="0" spc="-5">
                <a:latin typeface="DIN Next Rounded LT Pro Light"/>
                <a:cs typeface="DIN Next Rounded LT Pro Light"/>
              </a:rPr>
              <a:t>Ampliação</a:t>
            </a:r>
            <a:r>
              <a:rPr sz="3250" b="0" spc="-20">
                <a:latin typeface="DIN Next Rounded LT Pro Light"/>
                <a:cs typeface="DIN Next Rounded LT Pro Light"/>
              </a:rPr>
              <a:t> </a:t>
            </a:r>
            <a:r>
              <a:rPr sz="3250" b="0">
                <a:latin typeface="DIN Next Rounded LT Pro Light"/>
                <a:cs typeface="DIN Next Rounded LT Pro Light"/>
              </a:rPr>
              <a:t>das</a:t>
            </a:r>
            <a:r>
              <a:rPr sz="3250" b="0" spc="-15">
                <a:latin typeface="DIN Next Rounded LT Pro Light"/>
                <a:cs typeface="DIN Next Rounded LT Pro Light"/>
              </a:rPr>
              <a:t> </a:t>
            </a:r>
            <a:r>
              <a:rPr sz="3250" b="0">
                <a:latin typeface="DIN Next Rounded LT Pro Light"/>
                <a:cs typeface="DIN Next Rounded LT Pro Light"/>
              </a:rPr>
              <a:t>oportunidades</a:t>
            </a:r>
            <a:r>
              <a:rPr sz="3250" b="0" spc="-20">
                <a:latin typeface="DIN Next Rounded LT Pro Light"/>
                <a:cs typeface="DIN Next Rounded LT Pro Light"/>
              </a:rPr>
              <a:t> </a:t>
            </a:r>
            <a:r>
              <a:rPr sz="3250" b="0">
                <a:latin typeface="DIN Next Rounded LT Pro Light"/>
                <a:cs typeface="DIN Next Rounded LT Pro Light"/>
              </a:rPr>
              <a:t>de</a:t>
            </a:r>
            <a:r>
              <a:rPr sz="3250" b="0" spc="-15">
                <a:latin typeface="DIN Next Rounded LT Pro Light"/>
                <a:cs typeface="DIN Next Rounded LT Pro Light"/>
              </a:rPr>
              <a:t> mercado</a:t>
            </a:r>
            <a:endParaRPr sz="3250">
              <a:latin typeface="DIN Next Rounded LT Pro Light"/>
              <a:cs typeface="DIN Next Rounded LT Pro Light"/>
            </a:endParaRPr>
          </a:p>
          <a:p>
            <a:pPr marL="12700" marR="5080">
              <a:lnSpc>
                <a:spcPts val="3250"/>
              </a:lnSpc>
              <a:spcBef>
                <a:spcPts val="1440"/>
              </a:spcBef>
            </a:pPr>
            <a:r>
              <a:rPr sz="3250" b="0">
                <a:latin typeface="DIN Next Rounded LT Pro Light"/>
                <a:cs typeface="DIN Next Rounded LT Pro Light"/>
              </a:rPr>
              <a:t>A partir dessas </a:t>
            </a:r>
            <a:r>
              <a:rPr sz="3250" b="0" spc="-10">
                <a:latin typeface="DIN Next Rounded LT Pro Light"/>
                <a:cs typeface="DIN Next Rounded LT Pro Light"/>
              </a:rPr>
              <a:t>premissas, </a:t>
            </a:r>
            <a:r>
              <a:rPr sz="3250" b="0">
                <a:latin typeface="DIN Next Rounded LT Pro Light"/>
                <a:cs typeface="DIN Next Rounded LT Pro Light"/>
              </a:rPr>
              <a:t>a </a:t>
            </a:r>
            <a:r>
              <a:rPr sz="3250" b="0" spc="-5">
                <a:latin typeface="DIN Next Rounded LT Pro Light"/>
                <a:cs typeface="DIN Next Rounded LT Pro Light"/>
              </a:rPr>
              <a:t>Associação </a:t>
            </a:r>
            <a:r>
              <a:rPr sz="3250" b="0">
                <a:latin typeface="DIN Next Rounded LT Pro Light"/>
                <a:cs typeface="DIN Next Rounded LT Pro Light"/>
              </a:rPr>
              <a:t>tem como </a:t>
            </a:r>
            <a:r>
              <a:rPr sz="3250" b="0" spc="5">
                <a:latin typeface="DIN Next Rounded LT Pro Light"/>
                <a:cs typeface="DIN Next Rounded LT Pro Light"/>
              </a:rPr>
              <a:t> </a:t>
            </a:r>
            <a:r>
              <a:rPr sz="3250" b="0" spc="-5">
                <a:latin typeface="DIN Next Rounded LT Pro Light"/>
                <a:cs typeface="DIN Next Rounded LT Pro Light"/>
              </a:rPr>
              <a:t>objetivo </a:t>
            </a:r>
            <a:r>
              <a:rPr sz="3250" b="0">
                <a:latin typeface="DIN Next Rounded LT Pro Light"/>
                <a:cs typeface="DIN Next Rounded LT Pro Light"/>
              </a:rPr>
              <a:t>contribuir de </a:t>
            </a:r>
            <a:r>
              <a:rPr sz="3250" b="0" spc="-5">
                <a:latin typeface="DIN Next Rounded LT Pro Light"/>
                <a:cs typeface="DIN Next Rounded LT Pro Light"/>
              </a:rPr>
              <a:t>forma decisiva </a:t>
            </a:r>
            <a:r>
              <a:rPr sz="3250" b="0" spc="-15">
                <a:latin typeface="DIN Next Rounded LT Pro Light"/>
                <a:cs typeface="DIN Next Rounded LT Pro Light"/>
              </a:rPr>
              <a:t>para </a:t>
            </a:r>
            <a:r>
              <a:rPr sz="3250" b="0">
                <a:latin typeface="DIN Next Rounded LT Pro Light"/>
                <a:cs typeface="DIN Next Rounded LT Pro Light"/>
              </a:rPr>
              <a:t>que os </a:t>
            </a:r>
            <a:r>
              <a:rPr sz="3250" b="0" spc="5">
                <a:latin typeface="DIN Next Rounded LT Pro Light"/>
                <a:cs typeface="DIN Next Rounded LT Pro Light"/>
              </a:rPr>
              <a:t> </a:t>
            </a:r>
            <a:r>
              <a:rPr sz="3250" b="0" spc="-15">
                <a:latin typeface="DIN Next Rounded LT Pro Light"/>
                <a:cs typeface="DIN Next Rounded LT Pro Light"/>
              </a:rPr>
              <a:t>operadores </a:t>
            </a:r>
            <a:r>
              <a:rPr sz="3250" b="0" spc="-5">
                <a:latin typeface="DIN Next Rounded LT Pro Light"/>
                <a:cs typeface="DIN Next Rounded LT Pro Light"/>
              </a:rPr>
              <a:t>privados</a:t>
            </a:r>
            <a:r>
              <a:rPr sz="3250" b="0" spc="-15">
                <a:latin typeface="DIN Next Rounded LT Pro Light"/>
                <a:cs typeface="DIN Next Rounded LT Pro Light"/>
              </a:rPr>
              <a:t> </a:t>
            </a:r>
            <a:r>
              <a:rPr sz="3250" b="0">
                <a:latin typeface="DIN Next Rounded LT Pro Light"/>
                <a:cs typeface="DIN Next Rounded LT Pro Light"/>
              </a:rPr>
              <a:t>de</a:t>
            </a:r>
            <a:r>
              <a:rPr sz="3250" b="0" spc="-10">
                <a:latin typeface="DIN Next Rounded LT Pro Light"/>
                <a:cs typeface="DIN Next Rounded LT Pro Light"/>
              </a:rPr>
              <a:t> </a:t>
            </a:r>
            <a:r>
              <a:rPr sz="3250" b="0">
                <a:latin typeface="DIN Next Rounded LT Pro Light"/>
                <a:cs typeface="DIN Next Rounded LT Pro Light"/>
              </a:rPr>
              <a:t>saneamento</a:t>
            </a:r>
            <a:r>
              <a:rPr sz="3250" b="0" spc="-15">
                <a:latin typeface="DIN Next Rounded LT Pro Light"/>
                <a:cs typeface="DIN Next Rounded LT Pro Light"/>
              </a:rPr>
              <a:t> </a:t>
            </a:r>
            <a:r>
              <a:rPr sz="3250" b="0" spc="-5">
                <a:latin typeface="DIN Next Rounded LT Pro Light"/>
                <a:cs typeface="DIN Next Rounded LT Pro Light"/>
              </a:rPr>
              <a:t>alcancem</a:t>
            </a:r>
            <a:r>
              <a:rPr sz="3250" b="0" spc="-10">
                <a:latin typeface="DIN Next Rounded LT Pro Light"/>
                <a:cs typeface="DIN Next Rounded LT Pro Light"/>
              </a:rPr>
              <a:t> </a:t>
            </a:r>
            <a:r>
              <a:rPr sz="3250" b="0">
                <a:latin typeface="DIN Next Rounded LT Pro Light"/>
                <a:cs typeface="DIN Next Rounded LT Pro Light"/>
              </a:rPr>
              <a:t>uma </a:t>
            </a:r>
            <a:r>
              <a:rPr sz="3250" b="0" spc="-785">
                <a:latin typeface="DIN Next Rounded LT Pro Light"/>
                <a:cs typeface="DIN Next Rounded LT Pro Light"/>
              </a:rPr>
              <a:t> </a:t>
            </a:r>
            <a:r>
              <a:rPr sz="3250" b="0" spc="-10">
                <a:latin typeface="DIN Next Rounded LT Pro Light"/>
                <a:cs typeface="DIN Next Rounded LT Pro Light"/>
              </a:rPr>
              <a:t>parcela</a:t>
            </a:r>
            <a:r>
              <a:rPr sz="3250" b="0" spc="-5">
                <a:latin typeface="DIN Next Rounded LT Pro Light"/>
                <a:cs typeface="DIN Next Rounded LT Pro Light"/>
              </a:rPr>
              <a:t> </a:t>
            </a:r>
            <a:r>
              <a:rPr sz="3250" b="0" spc="-10">
                <a:latin typeface="DIN Next Rounded LT Pro Light"/>
                <a:cs typeface="DIN Next Rounded LT Pro Light"/>
              </a:rPr>
              <a:t>cada</a:t>
            </a:r>
            <a:r>
              <a:rPr sz="3250" b="0">
                <a:latin typeface="DIN Next Rounded LT Pro Light"/>
                <a:cs typeface="DIN Next Rounded LT Pro Light"/>
              </a:rPr>
              <a:t> </a:t>
            </a:r>
            <a:r>
              <a:rPr sz="3250" b="0" spc="-5">
                <a:latin typeface="DIN Next Rounded LT Pro Light"/>
                <a:cs typeface="DIN Next Rounded LT Pro Light"/>
              </a:rPr>
              <a:t>vez </a:t>
            </a:r>
            <a:r>
              <a:rPr sz="3250" b="0">
                <a:latin typeface="DIN Next Rounded LT Pro Light"/>
                <a:cs typeface="DIN Next Rounded LT Pro Light"/>
              </a:rPr>
              <a:t>mais </a:t>
            </a:r>
            <a:r>
              <a:rPr sz="3250" b="0" spc="-10">
                <a:latin typeface="DIN Next Rounded LT Pro Light"/>
                <a:cs typeface="DIN Next Rounded LT Pro Light"/>
              </a:rPr>
              <a:t>significativa</a:t>
            </a:r>
            <a:r>
              <a:rPr sz="3250" b="0" spc="-5">
                <a:latin typeface="DIN Next Rounded LT Pro Light"/>
                <a:cs typeface="DIN Next Rounded LT Pro Light"/>
              </a:rPr>
              <a:t> </a:t>
            </a:r>
            <a:r>
              <a:rPr sz="3250" b="0">
                <a:latin typeface="DIN Next Rounded LT Pro Light"/>
                <a:cs typeface="DIN Next Rounded LT Pro Light"/>
              </a:rPr>
              <a:t>da </a:t>
            </a:r>
            <a:r>
              <a:rPr sz="3250" b="0" spc="-5">
                <a:latin typeface="DIN Next Rounded LT Pro Light"/>
                <a:cs typeface="DIN Next Rounded LT Pro Light"/>
              </a:rPr>
              <a:t>população </a:t>
            </a:r>
            <a:r>
              <a:rPr sz="3250" b="0">
                <a:latin typeface="DIN Next Rounded LT Pro Light"/>
                <a:cs typeface="DIN Next Rounded LT Pro Light"/>
              </a:rPr>
              <a:t> </a:t>
            </a:r>
            <a:r>
              <a:rPr sz="3250" b="0" spc="-15">
                <a:latin typeface="DIN Next Rounded LT Pro Light"/>
                <a:cs typeface="DIN Next Rounded LT Pro Light"/>
              </a:rPr>
              <a:t>brasileira,</a:t>
            </a:r>
            <a:r>
              <a:rPr sz="3250" b="0" spc="-80">
                <a:latin typeface="DIN Next Rounded LT Pro Light"/>
                <a:cs typeface="DIN Next Rounded LT Pro Light"/>
              </a:rPr>
              <a:t> </a:t>
            </a:r>
            <a:r>
              <a:rPr sz="3250" b="0">
                <a:latin typeface="DIN Next Rounded LT Pro Light"/>
                <a:cs typeface="DIN Next Rounded LT Pro Light"/>
              </a:rPr>
              <a:t>atuando com </a:t>
            </a:r>
            <a:r>
              <a:rPr sz="3250" b="0" spc="-15">
                <a:latin typeface="DIN Next Rounded LT Pro Light"/>
                <a:cs typeface="DIN Next Rounded LT Pro Light"/>
              </a:rPr>
              <a:t>inovação</a:t>
            </a:r>
            <a:r>
              <a:rPr sz="3250" b="0" spc="-5">
                <a:latin typeface="DIN Next Rounded LT Pro Light"/>
                <a:cs typeface="DIN Next Rounded LT Pro Light"/>
              </a:rPr>
              <a:t> </a:t>
            </a:r>
            <a:r>
              <a:rPr sz="3250" b="0">
                <a:latin typeface="DIN Next Rounded LT Pro Light"/>
                <a:cs typeface="DIN Next Rounded LT Pro Light"/>
              </a:rPr>
              <a:t>e qualidade.</a:t>
            </a:r>
            <a:endParaRPr sz="3250">
              <a:latin typeface="DIN Next Rounded LT Pro Light"/>
              <a:cs typeface="DIN Next Rounded LT Pro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3496" y="842274"/>
            <a:ext cx="4772660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b="1">
                <a:latin typeface="DIN Next Rounded LT Pro Bold"/>
                <a:cs typeface="DIN Next Rounded LT Pro Bold"/>
              </a:rPr>
              <a:t>SOBRE</a:t>
            </a:r>
            <a:r>
              <a:rPr sz="3250" b="1" spc="-35">
                <a:latin typeface="DIN Next Rounded LT Pro Bold"/>
                <a:cs typeface="DIN Next Rounded LT Pro Bold"/>
              </a:rPr>
              <a:t> </a:t>
            </a:r>
            <a:r>
              <a:rPr sz="3250" b="1">
                <a:latin typeface="DIN Next Rounded LT Pro Bold"/>
                <a:cs typeface="DIN Next Rounded LT Pro Bold"/>
              </a:rPr>
              <a:t>A</a:t>
            </a:r>
            <a:r>
              <a:rPr sz="3250" b="1" spc="-30">
                <a:latin typeface="DIN Next Rounded LT Pro Bold"/>
                <a:cs typeface="DIN Next Rounded LT Pro Bold"/>
              </a:rPr>
              <a:t> </a:t>
            </a:r>
            <a:r>
              <a:rPr sz="3250" b="1">
                <a:latin typeface="DIN Next Rounded LT Pro Bold"/>
                <a:cs typeface="DIN Next Rounded LT Pro Bold"/>
              </a:rPr>
              <a:t>ABCON</a:t>
            </a:r>
            <a:r>
              <a:rPr sz="3250" b="1" spc="-35">
                <a:latin typeface="DIN Next Rounded LT Pro Bold"/>
                <a:cs typeface="DIN Next Rounded LT Pro Bold"/>
              </a:rPr>
              <a:t> </a:t>
            </a:r>
            <a:r>
              <a:rPr sz="3250" b="1">
                <a:latin typeface="DIN Next Rounded LT Pro Bold"/>
                <a:cs typeface="DIN Next Rounded LT Pro Bold"/>
              </a:rPr>
              <a:t>SINDCON</a:t>
            </a:r>
            <a:endParaRPr sz="3250">
              <a:latin typeface="DIN Next Rounded LT Pro Bold"/>
              <a:cs typeface="DIN Next Rounded LT Pro Bold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6197" y="5029446"/>
            <a:ext cx="6945023" cy="16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3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86BDC-67E2-4695-B512-DD70616C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E5718E-679A-4D22-82B3-606617318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79857108-A7D1-4C7E-A9C9-C33991C7091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0104099" cy="1130855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02C9616-81D9-41F7-B688-8F43EC9F06D2}"/>
              </a:ext>
            </a:extLst>
          </p:cNvPr>
          <p:cNvSpPr/>
          <p:nvPr/>
        </p:nvSpPr>
        <p:spPr>
          <a:xfrm>
            <a:off x="587326" y="4175045"/>
            <a:ext cx="6774766" cy="295846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pt-BR" sz="6600" b="1" dirty="0">
                <a:solidFill>
                  <a:schemeClr val="tx1"/>
                </a:solidFill>
              </a:rPr>
              <a:t>IMPACTOS ECONÔMICOS DO SANEAMENTO</a:t>
            </a:r>
            <a:endParaRPr lang="pt-BR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DCD6774-A79F-405E-82E3-09DC0D12F5D1}"/>
              </a:ext>
            </a:extLst>
          </p:cNvPr>
          <p:cNvGrpSpPr/>
          <p:nvPr/>
        </p:nvGrpSpPr>
        <p:grpSpPr>
          <a:xfrm>
            <a:off x="3446015" y="380617"/>
            <a:ext cx="14127574" cy="10687051"/>
            <a:chOff x="2089813" y="230582"/>
            <a:chExt cx="8567575" cy="6481092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A21DE3A1-D3A9-4E59-B5BE-F0A8AD0623F6}"/>
                </a:ext>
              </a:extLst>
            </p:cNvPr>
            <p:cNvGrpSpPr/>
            <p:nvPr/>
          </p:nvGrpSpPr>
          <p:grpSpPr>
            <a:xfrm>
              <a:off x="2089813" y="230582"/>
              <a:ext cx="8567575" cy="6481092"/>
              <a:chOff x="2089813" y="230582"/>
              <a:chExt cx="8567575" cy="6481092"/>
            </a:xfrm>
          </p:grpSpPr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id="{86974EB3-4077-4833-A666-2EC34A0351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89813" y="230582"/>
                <a:ext cx="8567575" cy="6481092"/>
              </a:xfrm>
              <a:prstGeom prst="rect">
                <a:avLst/>
              </a:prstGeom>
            </p:spPr>
          </p:pic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CBD98B4-A21E-4698-BBA8-B75AE4C24332}"/>
                  </a:ext>
                </a:extLst>
              </p:cNvPr>
              <p:cNvSpPr/>
              <p:nvPr/>
            </p:nvSpPr>
            <p:spPr>
              <a:xfrm>
                <a:off x="2089814" y="336177"/>
                <a:ext cx="760590" cy="2738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968"/>
              </a:p>
            </p:txBody>
          </p:sp>
        </p:grp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8D349FFF-6372-49A7-BEB9-769F0FA2816C}"/>
                </a:ext>
              </a:extLst>
            </p:cNvPr>
            <p:cNvSpPr/>
            <p:nvPr/>
          </p:nvSpPr>
          <p:spPr>
            <a:xfrm>
              <a:off x="9722185" y="276955"/>
              <a:ext cx="760590" cy="2738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968"/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588110" y="4252347"/>
            <a:ext cx="304572" cy="152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0781" tIns="75390" rIns="150781" bIns="75390" numCol="1" anchor="ctr" anchorCtr="0" compatLnSpc="1">
            <a:prstTxWarp prst="textNoShape">
              <a:avLst/>
            </a:prstTxWarp>
            <a:spAutoFit/>
          </a:bodyPr>
          <a:lstStyle/>
          <a:p>
            <a:pPr defTabSz="1507846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pt-BR" altLang="pt-BR" sz="2968">
                <a:latin typeface="Arial" panose="020B0604020202020204" pitchFamily="34" charset="0"/>
              </a:rPr>
            </a:br>
            <a:endParaRPr lang="pt-BR" altLang="pt-BR" sz="2968">
              <a:latin typeface="Arial" panose="020B0604020202020204" pitchFamily="34" charset="0"/>
            </a:endParaRPr>
          </a:p>
          <a:p>
            <a:pPr defTabSz="1507846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968"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588109" y="7728226"/>
            <a:ext cx="357407" cy="116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0781" tIns="75390" rIns="150781" bIns="75390" numCol="1" anchor="ctr" anchorCtr="0" compatLnSpc="1">
            <a:prstTxWarp prst="textNoShape">
              <a:avLst/>
            </a:prstTxWarp>
            <a:spAutoFit/>
          </a:bodyPr>
          <a:lstStyle/>
          <a:p>
            <a:pPr defTabSz="1507846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814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15078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814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altLang="pt-BR" sz="1649"/>
          </a:p>
          <a:p>
            <a:pPr defTabSz="1507846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968">
              <a:latin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0F6D697-E29C-41F9-AD21-4DCEF567332A}"/>
              </a:ext>
            </a:extLst>
          </p:cNvPr>
          <p:cNvSpPr/>
          <p:nvPr/>
        </p:nvSpPr>
        <p:spPr>
          <a:xfrm>
            <a:off x="4427697" y="657323"/>
            <a:ext cx="1581682" cy="697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572705B-B30C-4B05-A534-9A038D5C74D6}"/>
              </a:ext>
            </a:extLst>
          </p:cNvPr>
          <p:cNvSpPr/>
          <p:nvPr/>
        </p:nvSpPr>
        <p:spPr>
          <a:xfrm>
            <a:off x="16668574" y="736321"/>
            <a:ext cx="1581682" cy="697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DC0F1BE-364F-4DAB-AD2F-2A4605EC1E52}"/>
              </a:ext>
            </a:extLst>
          </p:cNvPr>
          <p:cNvSpPr/>
          <p:nvPr/>
        </p:nvSpPr>
        <p:spPr>
          <a:xfrm>
            <a:off x="3540071" y="129316"/>
            <a:ext cx="1581682" cy="528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6AF13CA-3CE3-4C26-94F9-C6B86D823484}"/>
              </a:ext>
            </a:extLst>
          </p:cNvPr>
          <p:cNvSpPr/>
          <p:nvPr/>
        </p:nvSpPr>
        <p:spPr>
          <a:xfrm>
            <a:off x="16564031" y="380617"/>
            <a:ext cx="2221315" cy="528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3B42C60-BE36-4171-8F63-E7BD52F162F4}"/>
              </a:ext>
            </a:extLst>
          </p:cNvPr>
          <p:cNvSpPr/>
          <p:nvPr/>
        </p:nvSpPr>
        <p:spPr>
          <a:xfrm>
            <a:off x="3791372" y="380617"/>
            <a:ext cx="1581682" cy="528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60C96FB-CF9D-4094-A735-1DB97F9E742B}"/>
              </a:ext>
            </a:extLst>
          </p:cNvPr>
          <p:cNvSpPr/>
          <p:nvPr/>
        </p:nvSpPr>
        <p:spPr>
          <a:xfrm>
            <a:off x="4529941" y="254967"/>
            <a:ext cx="2221315" cy="528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3E24252-9ABD-4A3B-91B6-C4ABC02D17B0}"/>
              </a:ext>
            </a:extLst>
          </p:cNvPr>
          <p:cNvSpPr/>
          <p:nvPr/>
        </p:nvSpPr>
        <p:spPr>
          <a:xfrm>
            <a:off x="2478881" y="352621"/>
            <a:ext cx="2221315" cy="528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B411038-1B88-4D5D-953D-97D0EF115888}"/>
              </a:ext>
            </a:extLst>
          </p:cNvPr>
          <p:cNvSpPr/>
          <p:nvPr/>
        </p:nvSpPr>
        <p:spPr>
          <a:xfrm>
            <a:off x="1962206" y="398"/>
            <a:ext cx="3658329" cy="428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43DC12A-2DA1-4121-9042-E32E96B38BDE}"/>
              </a:ext>
            </a:extLst>
          </p:cNvPr>
          <p:cNvSpPr/>
          <p:nvPr/>
        </p:nvSpPr>
        <p:spPr>
          <a:xfrm>
            <a:off x="14734866" y="150598"/>
            <a:ext cx="3658329" cy="428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5D52F82-B4C4-4848-9AD5-E2D2968B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808" y="10869738"/>
            <a:ext cx="2117023" cy="2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ço Reservado para Texto 23">
            <a:extLst>
              <a:ext uri="{FF2B5EF4-FFF2-40B4-BE49-F238E27FC236}">
                <a16:creationId xmlns:a16="http://schemas.microsoft.com/office/drawing/2014/main" id="{90363C8D-942E-458D-B0D1-3CC32D2CF44B}"/>
              </a:ext>
            </a:extLst>
          </p:cNvPr>
          <p:cNvSpPr txBox="1">
            <a:spLocks/>
          </p:cNvSpPr>
          <p:nvPr/>
        </p:nvSpPr>
        <p:spPr>
          <a:xfrm>
            <a:off x="453203" y="352707"/>
            <a:ext cx="18740781" cy="2584329"/>
          </a:xfrm>
          <a:prstGeom prst="rect">
            <a:avLst/>
          </a:prstGeom>
          <a:noFill/>
        </p:spPr>
        <p:txBody>
          <a:bodyPr vert="horz" wrap="square" lIns="150781" tIns="75390" rIns="150781" bIns="75390" rtlCol="0" anchor="ctr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spc="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2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655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48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310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958" dirty="0">
                <a:latin typeface="Segoe UI" panose="020B0502040204020203" pitchFamily="34" charset="0"/>
                <a:cs typeface="Segoe UI" panose="020B0502040204020203" pitchFamily="34" charset="0"/>
              </a:rPr>
              <a:t>ELEVADA DEMANDA POR</a:t>
            </a:r>
          </a:p>
          <a:p>
            <a:pPr algn="l"/>
            <a:r>
              <a:rPr lang="pt-BR" sz="5936" dirty="0">
                <a:latin typeface="Segoe UI" panose="020B0502040204020203" pitchFamily="34" charset="0"/>
                <a:cs typeface="Segoe UI" panose="020B0502040204020203" pitchFamily="34" charset="0"/>
              </a:rPr>
              <a:t>INVESTIMENTOS PARA </a:t>
            </a:r>
          </a:p>
          <a:p>
            <a:pPr algn="l"/>
            <a:r>
              <a:rPr lang="pt-BR" sz="5936" dirty="0">
                <a:latin typeface="Segoe UI" panose="020B0502040204020203" pitchFamily="34" charset="0"/>
                <a:cs typeface="Segoe UI" panose="020B0502040204020203" pitchFamily="34" charset="0"/>
              </a:rPr>
              <a:t>A UNIVERSALIZAÇÃO</a:t>
            </a:r>
          </a:p>
          <a:p>
            <a:pPr algn="l"/>
            <a:endParaRPr lang="pt-BR" sz="173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9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6364D85-9E51-4F4E-AF23-FB36753F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0" y="10716062"/>
            <a:ext cx="2117023" cy="2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Texto 23">
            <a:extLst>
              <a:ext uri="{FF2B5EF4-FFF2-40B4-BE49-F238E27FC236}">
                <a16:creationId xmlns:a16="http://schemas.microsoft.com/office/drawing/2014/main" id="{754FBAC9-4D9F-4F79-91B0-605D3DF6B6E3}"/>
              </a:ext>
            </a:extLst>
          </p:cNvPr>
          <p:cNvSpPr txBox="1">
            <a:spLocks/>
          </p:cNvSpPr>
          <p:nvPr/>
        </p:nvSpPr>
        <p:spPr>
          <a:xfrm>
            <a:off x="752629" y="760708"/>
            <a:ext cx="9051736" cy="3167180"/>
          </a:xfrm>
          <a:prstGeom prst="rect">
            <a:avLst/>
          </a:prstGeom>
          <a:noFill/>
        </p:spPr>
        <p:txBody>
          <a:bodyPr vert="horz" wrap="square" lIns="150781" tIns="75390" rIns="150781" bIns="75390" rtlCol="0" anchor="ctr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spc="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2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655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48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310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277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PESSOAL </a:t>
            </a:r>
          </a:p>
          <a:p>
            <a:pPr algn="l"/>
            <a:r>
              <a:rPr lang="pt-BR" sz="7256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EMPREGADO</a:t>
            </a:r>
          </a:p>
          <a:p>
            <a:pPr algn="l"/>
            <a:r>
              <a:rPr lang="pt-BR" sz="7256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SETOR</a:t>
            </a:r>
          </a:p>
          <a:p>
            <a:pPr algn="l"/>
            <a:endParaRPr lang="pt-BR" sz="1979" dirty="0">
              <a:solidFill>
                <a:srgbClr val="2626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Gráfico 7">
                <a:extLst>
                  <a:ext uri="{FF2B5EF4-FFF2-40B4-BE49-F238E27FC236}">
                    <a16:creationId xmlns:a16="http://schemas.microsoft.com/office/drawing/2014/main" id="{339AB2B7-A2F8-475F-861C-9EBE407CF1E3}"/>
                  </a:ext>
                </a:extLst>
              </p:cNvPr>
              <p:cNvGraphicFramePr/>
              <p:nvPr/>
            </p:nvGraphicFramePr>
            <p:xfrm>
              <a:off x="6183535" y="149608"/>
              <a:ext cx="14022658" cy="1101013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Gráfico 7">
                <a:extLst>
                  <a:ext uri="{FF2B5EF4-FFF2-40B4-BE49-F238E27FC236}">
                    <a16:creationId xmlns:a16="http://schemas.microsoft.com/office/drawing/2014/main" id="{339AB2B7-A2F8-475F-861C-9EBE407CF1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3535" y="149608"/>
                <a:ext cx="14022658" cy="11010134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6551C266-C165-45AA-9D8B-99671E1AFDFE}"/>
              </a:ext>
            </a:extLst>
          </p:cNvPr>
          <p:cNvSpPr txBox="1"/>
          <p:nvPr/>
        </p:nvSpPr>
        <p:spPr>
          <a:xfrm>
            <a:off x="15309526" y="7737179"/>
            <a:ext cx="1103331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98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  <a:cs typeface="Calibri" panose="020F0502020204030204" pitchFamily="34" charset="0"/>
              </a:rPr>
              <a:t>55,1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7437010-D348-4E0C-9316-09A9752EC929}"/>
              </a:ext>
            </a:extLst>
          </p:cNvPr>
          <p:cNvSpPr txBox="1"/>
          <p:nvPr/>
        </p:nvSpPr>
        <p:spPr>
          <a:xfrm>
            <a:off x="16129344" y="6851444"/>
            <a:ext cx="1103331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98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  <a:cs typeface="Calibri" panose="020F0502020204030204" pitchFamily="34" charset="0"/>
              </a:rPr>
              <a:t>13,7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E69F0CC-736E-4FC2-B809-85469E66676D}"/>
              </a:ext>
            </a:extLst>
          </p:cNvPr>
          <p:cNvSpPr txBox="1"/>
          <p:nvPr/>
        </p:nvSpPr>
        <p:spPr>
          <a:xfrm>
            <a:off x="8100063" y="3990010"/>
            <a:ext cx="1103331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98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  <a:cs typeface="Calibri" panose="020F0502020204030204" pitchFamily="34" charset="0"/>
              </a:rPr>
              <a:t>4,1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FA81C4F-7F11-4728-8889-C105A3DA65C2}"/>
              </a:ext>
            </a:extLst>
          </p:cNvPr>
          <p:cNvSpPr txBox="1"/>
          <p:nvPr/>
        </p:nvSpPr>
        <p:spPr>
          <a:xfrm>
            <a:off x="16978002" y="4457905"/>
            <a:ext cx="1103331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98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  <a:cs typeface="Calibri" panose="020F0502020204030204" pitchFamily="34" charset="0"/>
              </a:rPr>
              <a:t>9,5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FD71532-5340-479A-A4FF-6CAAD0039896}"/>
              </a:ext>
            </a:extLst>
          </p:cNvPr>
          <p:cNvSpPr txBox="1"/>
          <p:nvPr/>
        </p:nvSpPr>
        <p:spPr>
          <a:xfrm>
            <a:off x="18592096" y="4188065"/>
            <a:ext cx="1103331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98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  <a:cs typeface="Calibri" panose="020F0502020204030204" pitchFamily="34" charset="0"/>
              </a:rPr>
              <a:t>9,2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1E02E52-70D1-409E-8067-2C5850C5A7CA}"/>
              </a:ext>
            </a:extLst>
          </p:cNvPr>
          <p:cNvSpPr txBox="1"/>
          <p:nvPr/>
        </p:nvSpPr>
        <p:spPr>
          <a:xfrm>
            <a:off x="18592096" y="3726355"/>
            <a:ext cx="1103331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98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  <a:cs typeface="Calibri" panose="020F0502020204030204" pitchFamily="34" charset="0"/>
              </a:rPr>
              <a:t>19,2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31A8DD9-55DD-4846-953F-F34CCEA8CC22}"/>
              </a:ext>
            </a:extLst>
          </p:cNvPr>
          <p:cNvSpPr txBox="1"/>
          <p:nvPr/>
        </p:nvSpPr>
        <p:spPr>
          <a:xfrm>
            <a:off x="19058088" y="3225243"/>
            <a:ext cx="1103331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98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  <a:cs typeface="Calibri" panose="020F0502020204030204" pitchFamily="34" charset="0"/>
              </a:rPr>
              <a:t>16,0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8097A5C-18D8-4C48-8078-FE82256C5396}"/>
              </a:ext>
            </a:extLst>
          </p:cNvPr>
          <p:cNvSpPr txBox="1"/>
          <p:nvPr/>
        </p:nvSpPr>
        <p:spPr>
          <a:xfrm>
            <a:off x="18157788" y="3046890"/>
            <a:ext cx="1103331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98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  <a:cs typeface="Calibri" panose="020F0502020204030204" pitchFamily="34" charset="0"/>
              </a:rPr>
              <a:t>13,0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FD69D45-B88A-4CDB-AB19-77C2183ACA55}"/>
              </a:ext>
            </a:extLst>
          </p:cNvPr>
          <p:cNvSpPr txBox="1"/>
          <p:nvPr/>
        </p:nvSpPr>
        <p:spPr>
          <a:xfrm>
            <a:off x="16333760" y="2724131"/>
            <a:ext cx="1103331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98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  <a:cs typeface="Calibri" panose="020F0502020204030204" pitchFamily="34" charset="0"/>
              </a:rPr>
              <a:t>13,5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12991450-81CC-4A86-8774-0EF90CCD1E03}"/>
              </a:ext>
            </a:extLst>
          </p:cNvPr>
          <p:cNvCxnSpPr>
            <a:cxnSpLocks/>
          </p:cNvCxnSpPr>
          <p:nvPr/>
        </p:nvCxnSpPr>
        <p:spPr>
          <a:xfrm>
            <a:off x="17696180" y="4517947"/>
            <a:ext cx="8959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B5C5546-C900-467C-90B0-B2D65E3A1BB7}"/>
              </a:ext>
            </a:extLst>
          </p:cNvPr>
          <p:cNvCxnSpPr>
            <a:cxnSpLocks/>
          </p:cNvCxnSpPr>
          <p:nvPr/>
        </p:nvCxnSpPr>
        <p:spPr>
          <a:xfrm>
            <a:off x="17775465" y="4136876"/>
            <a:ext cx="8959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E319912-409B-4842-BE52-504ECB465497}"/>
              </a:ext>
            </a:extLst>
          </p:cNvPr>
          <p:cNvCxnSpPr>
            <a:cxnSpLocks/>
          </p:cNvCxnSpPr>
          <p:nvPr/>
        </p:nvCxnSpPr>
        <p:spPr>
          <a:xfrm>
            <a:off x="17785726" y="3726355"/>
            <a:ext cx="13580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8ECA9E5A-20AF-4D66-A3F4-ABFDB375DDE6}"/>
              </a:ext>
            </a:extLst>
          </p:cNvPr>
          <p:cNvCxnSpPr>
            <a:cxnSpLocks/>
          </p:cNvCxnSpPr>
          <p:nvPr/>
        </p:nvCxnSpPr>
        <p:spPr>
          <a:xfrm>
            <a:off x="17775465" y="3383896"/>
            <a:ext cx="44795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33">
            <a:extLst>
              <a:ext uri="{FF2B5EF4-FFF2-40B4-BE49-F238E27FC236}">
                <a16:creationId xmlns:a16="http://schemas.microsoft.com/office/drawing/2014/main" id="{01DF1798-F749-46C8-B70E-8987FA5FD7EB}"/>
              </a:ext>
            </a:extLst>
          </p:cNvPr>
          <p:cNvSpPr>
            <a:spLocks/>
          </p:cNvSpPr>
          <p:nvPr/>
        </p:nvSpPr>
        <p:spPr bwMode="auto">
          <a:xfrm>
            <a:off x="11548047" y="887875"/>
            <a:ext cx="3502986" cy="3524713"/>
          </a:xfrm>
          <a:custGeom>
            <a:avLst/>
            <a:gdLst>
              <a:gd name="T0" fmla="*/ 49 w 928"/>
              <a:gd name="T1" fmla="*/ 67 h 893"/>
              <a:gd name="T2" fmla="*/ 8 w 928"/>
              <a:gd name="T3" fmla="*/ 104 h 893"/>
              <a:gd name="T4" fmla="*/ 0 w 928"/>
              <a:gd name="T5" fmla="*/ 169 h 893"/>
              <a:gd name="T6" fmla="*/ 13 w 928"/>
              <a:gd name="T7" fmla="*/ 250 h 893"/>
              <a:gd name="T8" fmla="*/ 65 w 928"/>
              <a:gd name="T9" fmla="*/ 271 h 893"/>
              <a:gd name="T10" fmla="*/ 78 w 928"/>
              <a:gd name="T11" fmla="*/ 299 h 893"/>
              <a:gd name="T12" fmla="*/ 129 w 928"/>
              <a:gd name="T13" fmla="*/ 308 h 893"/>
              <a:gd name="T14" fmla="*/ 192 w 928"/>
              <a:gd name="T15" fmla="*/ 366 h 893"/>
              <a:gd name="T16" fmla="*/ 111 w 928"/>
              <a:gd name="T17" fmla="*/ 525 h 893"/>
              <a:gd name="T18" fmla="*/ 65 w 928"/>
              <a:gd name="T19" fmla="*/ 638 h 893"/>
              <a:gd name="T20" fmla="*/ 28 w 928"/>
              <a:gd name="T21" fmla="*/ 676 h 893"/>
              <a:gd name="T22" fmla="*/ 55 w 928"/>
              <a:gd name="T23" fmla="*/ 721 h 893"/>
              <a:gd name="T24" fmla="*/ 97 w 928"/>
              <a:gd name="T25" fmla="*/ 775 h 893"/>
              <a:gd name="T26" fmla="*/ 86 w 928"/>
              <a:gd name="T27" fmla="*/ 818 h 893"/>
              <a:gd name="T28" fmla="*/ 126 w 928"/>
              <a:gd name="T29" fmla="*/ 844 h 893"/>
              <a:gd name="T30" fmla="*/ 152 w 928"/>
              <a:gd name="T31" fmla="*/ 874 h 893"/>
              <a:gd name="T32" fmla="*/ 189 w 928"/>
              <a:gd name="T33" fmla="*/ 851 h 893"/>
              <a:gd name="T34" fmla="*/ 629 w 928"/>
              <a:gd name="T35" fmla="*/ 893 h 893"/>
              <a:gd name="T36" fmla="*/ 714 w 928"/>
              <a:gd name="T37" fmla="*/ 768 h 893"/>
              <a:gd name="T38" fmla="*/ 700 w 928"/>
              <a:gd name="T39" fmla="*/ 733 h 893"/>
              <a:gd name="T40" fmla="*/ 706 w 928"/>
              <a:gd name="T41" fmla="*/ 699 h 893"/>
              <a:gd name="T42" fmla="*/ 761 w 928"/>
              <a:gd name="T43" fmla="*/ 646 h 893"/>
              <a:gd name="T44" fmla="*/ 781 w 928"/>
              <a:gd name="T45" fmla="*/ 604 h 893"/>
              <a:gd name="T46" fmla="*/ 753 w 928"/>
              <a:gd name="T47" fmla="*/ 569 h 893"/>
              <a:gd name="T48" fmla="*/ 795 w 928"/>
              <a:gd name="T49" fmla="*/ 506 h 893"/>
              <a:gd name="T50" fmla="*/ 885 w 928"/>
              <a:gd name="T51" fmla="*/ 417 h 893"/>
              <a:gd name="T52" fmla="*/ 882 w 928"/>
              <a:gd name="T53" fmla="*/ 377 h 893"/>
              <a:gd name="T54" fmla="*/ 927 w 928"/>
              <a:gd name="T55" fmla="*/ 330 h 893"/>
              <a:gd name="T56" fmla="*/ 928 w 928"/>
              <a:gd name="T57" fmla="*/ 268 h 893"/>
              <a:gd name="T58" fmla="*/ 847 w 928"/>
              <a:gd name="T59" fmla="*/ 236 h 893"/>
              <a:gd name="T60" fmla="*/ 781 w 928"/>
              <a:gd name="T61" fmla="*/ 262 h 893"/>
              <a:gd name="T62" fmla="*/ 710 w 928"/>
              <a:gd name="T63" fmla="*/ 334 h 893"/>
              <a:gd name="T64" fmla="*/ 655 w 928"/>
              <a:gd name="T65" fmla="*/ 320 h 893"/>
              <a:gd name="T66" fmla="*/ 612 w 928"/>
              <a:gd name="T67" fmla="*/ 325 h 893"/>
              <a:gd name="T68" fmla="*/ 589 w 928"/>
              <a:gd name="T69" fmla="*/ 333 h 893"/>
              <a:gd name="T70" fmla="*/ 537 w 928"/>
              <a:gd name="T71" fmla="*/ 350 h 893"/>
              <a:gd name="T72" fmla="*/ 597 w 928"/>
              <a:gd name="T73" fmla="*/ 311 h 893"/>
              <a:gd name="T74" fmla="*/ 598 w 928"/>
              <a:gd name="T75" fmla="*/ 270 h 893"/>
              <a:gd name="T76" fmla="*/ 588 w 928"/>
              <a:gd name="T77" fmla="*/ 216 h 893"/>
              <a:gd name="T78" fmla="*/ 649 w 928"/>
              <a:gd name="T79" fmla="*/ 182 h 893"/>
              <a:gd name="T80" fmla="*/ 678 w 928"/>
              <a:gd name="T81" fmla="*/ 206 h 893"/>
              <a:gd name="T82" fmla="*/ 730 w 928"/>
              <a:gd name="T83" fmla="*/ 185 h 893"/>
              <a:gd name="T84" fmla="*/ 757 w 928"/>
              <a:gd name="T85" fmla="*/ 219 h 893"/>
              <a:gd name="T86" fmla="*/ 756 w 928"/>
              <a:gd name="T87" fmla="*/ 258 h 893"/>
              <a:gd name="T88" fmla="*/ 712 w 928"/>
              <a:gd name="T89" fmla="*/ 305 h 893"/>
              <a:gd name="T90" fmla="*/ 670 w 928"/>
              <a:gd name="T91" fmla="*/ 296 h 893"/>
              <a:gd name="T92" fmla="*/ 621 w 928"/>
              <a:gd name="T93" fmla="*/ 302 h 893"/>
              <a:gd name="T94" fmla="*/ 577 w 928"/>
              <a:gd name="T95" fmla="*/ 274 h 893"/>
              <a:gd name="T96" fmla="*/ 499 w 928"/>
              <a:gd name="T97" fmla="*/ 277 h 893"/>
              <a:gd name="T98" fmla="*/ 433 w 928"/>
              <a:gd name="T99" fmla="*/ 179 h 893"/>
              <a:gd name="T100" fmla="*/ 393 w 928"/>
              <a:gd name="T101" fmla="*/ 90 h 893"/>
              <a:gd name="T102" fmla="*/ 319 w 928"/>
              <a:gd name="T103" fmla="*/ 49 h 893"/>
              <a:gd name="T104" fmla="*/ 292 w 928"/>
              <a:gd name="T105" fmla="*/ 0 h 893"/>
              <a:gd name="T106" fmla="*/ 223 w 928"/>
              <a:gd name="T107" fmla="*/ 4 h 893"/>
              <a:gd name="T108" fmla="*/ 217 w 928"/>
              <a:gd name="T109" fmla="*/ 37 h 893"/>
              <a:gd name="T110" fmla="*/ 170 w 928"/>
              <a:gd name="T111" fmla="*/ 56 h 893"/>
              <a:gd name="T112" fmla="*/ 140 w 928"/>
              <a:gd name="T113" fmla="*/ 40 h 893"/>
              <a:gd name="T114" fmla="*/ 101 w 928"/>
              <a:gd name="T115" fmla="*/ 58 h 893"/>
              <a:gd name="T116" fmla="*/ 49 w 928"/>
              <a:gd name="T117" fmla="*/ 67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893">
                <a:moveTo>
                  <a:pt x="49" y="67"/>
                </a:moveTo>
                <a:lnTo>
                  <a:pt x="8" y="104"/>
                </a:lnTo>
                <a:lnTo>
                  <a:pt x="0" y="169"/>
                </a:lnTo>
                <a:lnTo>
                  <a:pt x="13" y="250"/>
                </a:lnTo>
                <a:lnTo>
                  <a:pt x="65" y="271"/>
                </a:lnTo>
                <a:lnTo>
                  <a:pt x="78" y="299"/>
                </a:lnTo>
                <a:lnTo>
                  <a:pt x="129" y="308"/>
                </a:lnTo>
                <a:lnTo>
                  <a:pt x="192" y="366"/>
                </a:lnTo>
                <a:lnTo>
                  <a:pt x="111" y="525"/>
                </a:lnTo>
                <a:lnTo>
                  <a:pt x="65" y="638"/>
                </a:lnTo>
                <a:lnTo>
                  <a:pt x="28" y="676"/>
                </a:lnTo>
                <a:lnTo>
                  <a:pt x="55" y="721"/>
                </a:lnTo>
                <a:lnTo>
                  <a:pt x="97" y="775"/>
                </a:lnTo>
                <a:lnTo>
                  <a:pt x="86" y="818"/>
                </a:lnTo>
                <a:lnTo>
                  <a:pt x="126" y="844"/>
                </a:lnTo>
                <a:lnTo>
                  <a:pt x="152" y="874"/>
                </a:lnTo>
                <a:lnTo>
                  <a:pt x="189" y="851"/>
                </a:lnTo>
                <a:lnTo>
                  <a:pt x="629" y="893"/>
                </a:lnTo>
                <a:lnTo>
                  <a:pt x="714" y="768"/>
                </a:lnTo>
                <a:lnTo>
                  <a:pt x="700" y="733"/>
                </a:lnTo>
                <a:lnTo>
                  <a:pt x="706" y="699"/>
                </a:lnTo>
                <a:lnTo>
                  <a:pt x="761" y="646"/>
                </a:lnTo>
                <a:lnTo>
                  <a:pt x="781" y="604"/>
                </a:lnTo>
                <a:lnTo>
                  <a:pt x="753" y="569"/>
                </a:lnTo>
                <a:lnTo>
                  <a:pt x="795" y="506"/>
                </a:lnTo>
                <a:lnTo>
                  <a:pt x="885" y="417"/>
                </a:lnTo>
                <a:lnTo>
                  <a:pt x="882" y="377"/>
                </a:lnTo>
                <a:lnTo>
                  <a:pt x="927" y="330"/>
                </a:lnTo>
                <a:lnTo>
                  <a:pt x="928" y="268"/>
                </a:lnTo>
                <a:lnTo>
                  <a:pt x="847" y="236"/>
                </a:lnTo>
                <a:lnTo>
                  <a:pt x="781" y="262"/>
                </a:lnTo>
                <a:lnTo>
                  <a:pt x="710" y="334"/>
                </a:lnTo>
                <a:lnTo>
                  <a:pt x="655" y="320"/>
                </a:lnTo>
                <a:lnTo>
                  <a:pt x="612" y="325"/>
                </a:lnTo>
                <a:lnTo>
                  <a:pt x="589" y="333"/>
                </a:lnTo>
                <a:lnTo>
                  <a:pt x="537" y="350"/>
                </a:lnTo>
                <a:lnTo>
                  <a:pt x="597" y="311"/>
                </a:lnTo>
                <a:lnTo>
                  <a:pt x="598" y="270"/>
                </a:lnTo>
                <a:lnTo>
                  <a:pt x="588" y="216"/>
                </a:lnTo>
                <a:lnTo>
                  <a:pt x="649" y="182"/>
                </a:lnTo>
                <a:lnTo>
                  <a:pt x="678" y="206"/>
                </a:lnTo>
                <a:lnTo>
                  <a:pt x="730" y="185"/>
                </a:lnTo>
                <a:lnTo>
                  <a:pt x="757" y="219"/>
                </a:lnTo>
                <a:lnTo>
                  <a:pt x="756" y="258"/>
                </a:lnTo>
                <a:lnTo>
                  <a:pt x="712" y="305"/>
                </a:lnTo>
                <a:lnTo>
                  <a:pt x="670" y="296"/>
                </a:lnTo>
                <a:lnTo>
                  <a:pt x="621" y="302"/>
                </a:lnTo>
                <a:lnTo>
                  <a:pt x="577" y="274"/>
                </a:lnTo>
                <a:lnTo>
                  <a:pt x="499" y="277"/>
                </a:lnTo>
                <a:lnTo>
                  <a:pt x="433" y="179"/>
                </a:lnTo>
                <a:lnTo>
                  <a:pt x="393" y="90"/>
                </a:lnTo>
                <a:lnTo>
                  <a:pt x="319" y="49"/>
                </a:lnTo>
                <a:lnTo>
                  <a:pt x="292" y="0"/>
                </a:lnTo>
                <a:lnTo>
                  <a:pt x="223" y="4"/>
                </a:lnTo>
                <a:lnTo>
                  <a:pt x="217" y="37"/>
                </a:lnTo>
                <a:lnTo>
                  <a:pt x="170" y="56"/>
                </a:lnTo>
                <a:lnTo>
                  <a:pt x="140" y="40"/>
                </a:lnTo>
                <a:lnTo>
                  <a:pt x="101" y="58"/>
                </a:lnTo>
                <a:lnTo>
                  <a:pt x="49" y="67"/>
                </a:lnTo>
                <a:close/>
              </a:path>
            </a:pathLst>
          </a:custGeom>
          <a:solidFill>
            <a:srgbClr val="D2DCEE"/>
          </a:solidFill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287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A0CC0E2-5872-4148-AF5C-E87B46D3746B}"/>
              </a:ext>
            </a:extLst>
          </p:cNvPr>
          <p:cNvSpPr txBox="1"/>
          <p:nvPr/>
        </p:nvSpPr>
        <p:spPr>
          <a:xfrm>
            <a:off x="12638819" y="2667806"/>
            <a:ext cx="1103331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98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  <a:cs typeface="Calibri" panose="020F0502020204030204" pitchFamily="34" charset="0"/>
              </a:rPr>
              <a:t>12,9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3369EB87-3F6E-438D-9113-F967CE70C041}"/>
              </a:ext>
            </a:extLst>
          </p:cNvPr>
          <p:cNvSpPr/>
          <p:nvPr/>
        </p:nvSpPr>
        <p:spPr>
          <a:xfrm>
            <a:off x="1314550" y="4767007"/>
            <a:ext cx="4753385" cy="4623417"/>
          </a:xfrm>
          <a:prstGeom prst="ellipse">
            <a:avLst/>
          </a:prstGeom>
          <a:solidFill>
            <a:srgbClr val="4F3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>
              <a:solidFill>
                <a:schemeClr val="bg1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58D5455-EFF2-4D25-A896-300AE832BF98}"/>
              </a:ext>
            </a:extLst>
          </p:cNvPr>
          <p:cNvSpPr txBox="1"/>
          <p:nvPr/>
        </p:nvSpPr>
        <p:spPr>
          <a:xfrm>
            <a:off x="1428307" y="5446319"/>
            <a:ext cx="4525868" cy="313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596" dirty="0">
                <a:solidFill>
                  <a:schemeClr val="bg1"/>
                </a:solidFill>
              </a:rPr>
              <a:t>744 mil</a:t>
            </a:r>
          </a:p>
          <a:p>
            <a:pPr algn="ctr"/>
            <a:r>
              <a:rPr lang="pt-BR" sz="6596" dirty="0">
                <a:solidFill>
                  <a:schemeClr val="bg1"/>
                </a:solidFill>
              </a:rPr>
              <a:t>empregados próprios*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45F884F-EBCA-44E3-A800-FFF1AD9E6DA9}"/>
              </a:ext>
            </a:extLst>
          </p:cNvPr>
          <p:cNvSpPr txBox="1"/>
          <p:nvPr/>
        </p:nvSpPr>
        <p:spPr>
          <a:xfrm>
            <a:off x="12723806" y="10765260"/>
            <a:ext cx="5868290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7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*Fonte: SNIS 2019 (não considera terceirizados)</a:t>
            </a:r>
          </a:p>
        </p:txBody>
      </p:sp>
    </p:spTree>
    <p:extLst>
      <p:ext uri="{BB962C8B-B14F-4D97-AF65-F5344CB8AC3E}">
        <p14:creationId xmlns:p14="http://schemas.microsoft.com/office/powerpoint/2010/main" val="36207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3">
            <a:extLst>
              <a:ext uri="{FF2B5EF4-FFF2-40B4-BE49-F238E27FC236}">
                <a16:creationId xmlns:a16="http://schemas.microsoft.com/office/drawing/2014/main" id="{4A3176B0-040D-484C-A13D-F8ADE8D3BC6B}"/>
              </a:ext>
            </a:extLst>
          </p:cNvPr>
          <p:cNvSpPr txBox="1">
            <a:spLocks/>
          </p:cNvSpPr>
          <p:nvPr/>
        </p:nvSpPr>
        <p:spPr>
          <a:xfrm>
            <a:off x="1000314" y="835580"/>
            <a:ext cx="9051736" cy="2162226"/>
          </a:xfrm>
          <a:prstGeom prst="rect">
            <a:avLst/>
          </a:prstGeom>
          <a:noFill/>
        </p:spPr>
        <p:txBody>
          <a:bodyPr vert="horz" wrap="square" lIns="150781" tIns="75390" rIns="150781" bIns="75390" rtlCol="0" anchor="ctr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spc="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2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655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48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310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277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IMPACTO DOS</a:t>
            </a:r>
          </a:p>
          <a:p>
            <a:pPr algn="l"/>
            <a:r>
              <a:rPr lang="pt-BR" sz="7256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INVESTIMENTOS</a:t>
            </a:r>
          </a:p>
          <a:p>
            <a:pPr algn="l"/>
            <a:endParaRPr lang="pt-BR" sz="1979" dirty="0">
              <a:solidFill>
                <a:srgbClr val="2626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68BBDCB9-C6CC-40F6-91E8-387603741620}"/>
              </a:ext>
            </a:extLst>
          </p:cNvPr>
          <p:cNvGrpSpPr/>
          <p:nvPr/>
        </p:nvGrpSpPr>
        <p:grpSpPr>
          <a:xfrm>
            <a:off x="10106336" y="205366"/>
            <a:ext cx="9477442" cy="10757097"/>
            <a:chOff x="6128921" y="124302"/>
            <a:chExt cx="5747533" cy="6523571"/>
          </a:xfrm>
        </p:grpSpPr>
        <p:pic>
          <p:nvPicPr>
            <p:cNvPr id="7" name="Imagem 6" descr="Diagrama&#10;&#10;Descrição gerada automaticamente">
              <a:extLst>
                <a:ext uri="{FF2B5EF4-FFF2-40B4-BE49-F238E27FC236}">
                  <a16:creationId xmlns:a16="http://schemas.microsoft.com/office/drawing/2014/main" id="{361C3454-0C39-48DB-AB60-B17C9FA87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8921" y="124302"/>
              <a:ext cx="5747533" cy="6523571"/>
            </a:xfrm>
            <a:prstGeom prst="rect">
              <a:avLst/>
            </a:prstGeom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9A0BCD17-DBA8-48DD-AAB8-06EA27CE8310}"/>
                </a:ext>
              </a:extLst>
            </p:cNvPr>
            <p:cNvSpPr/>
            <p:nvPr/>
          </p:nvSpPr>
          <p:spPr>
            <a:xfrm>
              <a:off x="6128921" y="2547166"/>
              <a:ext cx="904343" cy="3404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968"/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0342EBE4-95D1-4A5D-9CC2-E0B387A9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0" y="10716062"/>
            <a:ext cx="2117023" cy="2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3AA4DBFF-A2D2-43ED-973F-C58A9991A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1" y="4200566"/>
            <a:ext cx="9477442" cy="459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6364D85-9E51-4F4E-AF23-FB36753F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0" y="10716062"/>
            <a:ext cx="2117023" cy="2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Texto 23">
            <a:extLst>
              <a:ext uri="{FF2B5EF4-FFF2-40B4-BE49-F238E27FC236}">
                <a16:creationId xmlns:a16="http://schemas.microsoft.com/office/drawing/2014/main" id="{754FBAC9-4D9F-4F79-91B0-605D3DF6B6E3}"/>
              </a:ext>
            </a:extLst>
          </p:cNvPr>
          <p:cNvSpPr txBox="1">
            <a:spLocks/>
          </p:cNvSpPr>
          <p:nvPr/>
        </p:nvSpPr>
        <p:spPr>
          <a:xfrm>
            <a:off x="1000314" y="835579"/>
            <a:ext cx="9051736" cy="2162226"/>
          </a:xfrm>
          <a:prstGeom prst="rect">
            <a:avLst/>
          </a:prstGeom>
          <a:noFill/>
        </p:spPr>
        <p:txBody>
          <a:bodyPr vert="horz" wrap="square" lIns="150781" tIns="75390" rIns="150781" bIns="75390" rtlCol="0" anchor="ctr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spc="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2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655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48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310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277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GERAÇÃO DE</a:t>
            </a:r>
          </a:p>
          <a:p>
            <a:pPr algn="l"/>
            <a:r>
              <a:rPr lang="pt-BR" sz="7256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EMPREGOS</a:t>
            </a:r>
          </a:p>
          <a:p>
            <a:pPr algn="l"/>
            <a:endParaRPr lang="pt-BR" sz="1979" dirty="0">
              <a:solidFill>
                <a:srgbClr val="2626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58D5455-EFF2-4D25-A896-300AE832BF98}"/>
              </a:ext>
            </a:extLst>
          </p:cNvPr>
          <p:cNvSpPr txBox="1"/>
          <p:nvPr/>
        </p:nvSpPr>
        <p:spPr>
          <a:xfrm>
            <a:off x="1428307" y="6495076"/>
            <a:ext cx="4525868" cy="1107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596" dirty="0">
                <a:solidFill>
                  <a:schemeClr val="bg1"/>
                </a:solidFill>
              </a:rPr>
              <a:t>R$ 1 milhão</a:t>
            </a:r>
          </a:p>
        </p:txBody>
      </p:sp>
      <p:pic>
        <p:nvPicPr>
          <p:cNvPr id="23" name="Imagem 22" descr="Diagrama&#10;&#10;Descrição gerada automaticamente">
            <a:extLst>
              <a:ext uri="{FF2B5EF4-FFF2-40B4-BE49-F238E27FC236}">
                <a16:creationId xmlns:a16="http://schemas.microsoft.com/office/drawing/2014/main" id="{CDA10793-9744-49AB-A375-402E8496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69" y="4097369"/>
            <a:ext cx="11308629" cy="548391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4CC02B3-B6A1-43CC-8B58-F72F9DC1D392}"/>
              </a:ext>
            </a:extLst>
          </p:cNvPr>
          <p:cNvSpPr/>
          <p:nvPr/>
        </p:nvSpPr>
        <p:spPr>
          <a:xfrm>
            <a:off x="1545880" y="5864093"/>
            <a:ext cx="1850494" cy="807210"/>
          </a:xfrm>
          <a:prstGeom prst="rect">
            <a:avLst/>
          </a:prstGeom>
          <a:solidFill>
            <a:srgbClr val="2A8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E50AE82-EC29-415D-888F-44780347156F}"/>
              </a:ext>
            </a:extLst>
          </p:cNvPr>
          <p:cNvSpPr/>
          <p:nvPr/>
        </p:nvSpPr>
        <p:spPr>
          <a:xfrm>
            <a:off x="8201556" y="5841247"/>
            <a:ext cx="1850494" cy="807210"/>
          </a:xfrm>
          <a:prstGeom prst="rect">
            <a:avLst/>
          </a:prstGeom>
          <a:solidFill>
            <a:srgbClr val="9DC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7B64EAC-AC96-475D-9041-6920E7DF4FD6}"/>
              </a:ext>
            </a:extLst>
          </p:cNvPr>
          <p:cNvSpPr txBox="1"/>
          <p:nvPr/>
        </p:nvSpPr>
        <p:spPr>
          <a:xfrm>
            <a:off x="1418557" y="5559710"/>
            <a:ext cx="2105141" cy="131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958" dirty="0">
                <a:solidFill>
                  <a:schemeClr val="bg1"/>
                </a:solidFill>
              </a:rPr>
              <a:t>R$ 1 milhão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24C443D-E192-4466-A789-FC1A619AA30B}"/>
              </a:ext>
            </a:extLst>
          </p:cNvPr>
          <p:cNvSpPr txBox="1"/>
          <p:nvPr/>
        </p:nvSpPr>
        <p:spPr>
          <a:xfrm>
            <a:off x="7305042" y="5255202"/>
            <a:ext cx="3650992" cy="191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958" b="1" dirty="0">
                <a:solidFill>
                  <a:srgbClr val="000000"/>
                </a:solidFill>
              </a:rPr>
              <a:t>18 empregos diretos e indiretos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E932F6A-3FE0-4653-9A76-9EE9BADA6D0A}"/>
              </a:ext>
            </a:extLst>
          </p:cNvPr>
          <p:cNvSpPr/>
          <p:nvPr/>
        </p:nvSpPr>
        <p:spPr>
          <a:xfrm>
            <a:off x="8201556" y="8514179"/>
            <a:ext cx="2703395" cy="10671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31" name="Espaço Reservado para Texto 23">
            <a:extLst>
              <a:ext uri="{FF2B5EF4-FFF2-40B4-BE49-F238E27FC236}">
                <a16:creationId xmlns:a16="http://schemas.microsoft.com/office/drawing/2014/main" id="{31CB9D2A-3E5D-4DF1-8948-35E07D796E4F}"/>
              </a:ext>
            </a:extLst>
          </p:cNvPr>
          <p:cNvSpPr txBox="1">
            <a:spLocks/>
          </p:cNvSpPr>
          <p:nvPr/>
        </p:nvSpPr>
        <p:spPr>
          <a:xfrm>
            <a:off x="12491635" y="841446"/>
            <a:ext cx="6053427" cy="1762245"/>
          </a:xfrm>
          <a:prstGeom prst="rect">
            <a:avLst/>
          </a:prstGeom>
          <a:noFill/>
        </p:spPr>
        <p:txBody>
          <a:bodyPr vert="horz" wrap="square" lIns="150781" tIns="75390" rIns="150781" bIns="75390" rtlCol="0" anchor="ctr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spc="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2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655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48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310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958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PRINCIPAIS</a:t>
            </a:r>
          </a:p>
          <a:p>
            <a:pPr algn="l"/>
            <a:r>
              <a:rPr lang="pt-BR" sz="5936" dirty="0">
                <a:solidFill>
                  <a:srgbClr val="2626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SETORES</a:t>
            </a:r>
          </a:p>
          <a:p>
            <a:pPr algn="l"/>
            <a:endParaRPr lang="pt-BR" sz="1731" dirty="0">
              <a:solidFill>
                <a:srgbClr val="2626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4E960CAB-3318-438F-AF5F-EF09081665DA}"/>
              </a:ext>
            </a:extLst>
          </p:cNvPr>
          <p:cNvGraphicFramePr>
            <a:graphicFrameLocks noGrp="1"/>
          </p:cNvGraphicFramePr>
          <p:nvPr/>
        </p:nvGraphicFramePr>
        <p:xfrm>
          <a:off x="12692513" y="3046329"/>
          <a:ext cx="7061290" cy="6510742"/>
        </p:xfrm>
        <a:graphic>
          <a:graphicData uri="http://schemas.openxmlformats.org/drawingml/2006/table">
            <a:tbl>
              <a:tblPr/>
              <a:tblGrid>
                <a:gridCol w="7061290">
                  <a:extLst>
                    <a:ext uri="{9D8B030D-6E8A-4147-A177-3AD203B41FA5}">
                      <a16:colId xmlns:a16="http://schemas.microsoft.com/office/drawing/2014/main" val="1047407571"/>
                    </a:ext>
                  </a:extLst>
                </a:gridCol>
              </a:tblGrid>
              <a:tr h="46804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Construção Civil</a:t>
                      </a:r>
                    </a:p>
                  </a:txBody>
                  <a:tcPr marL="15706" marR="15706" marT="1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000331"/>
                  </a:ext>
                </a:extLst>
              </a:tr>
              <a:tr h="92039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Atividades jurídicas, contábeis, consultoria e sedes de empresas </a:t>
                      </a:r>
                    </a:p>
                  </a:txBody>
                  <a:tcPr marL="15706" marR="15706" marT="1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433364"/>
                  </a:ext>
                </a:extLst>
              </a:tr>
              <a:tr h="92039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Serviços de arquitetura, engenharia, testes/análises técnicas e P &amp; D</a:t>
                      </a:r>
                    </a:p>
                  </a:txBody>
                  <a:tcPr marL="15706" marR="15706" marT="1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999413"/>
                  </a:ext>
                </a:extLst>
              </a:tr>
              <a:tr h="1372733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t-BR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Indústria da transformação:</a:t>
                      </a:r>
                    </a:p>
                    <a:p>
                      <a:pPr lvl="1" algn="l" fontAlgn="b"/>
                      <a:r>
                        <a:rPr lang="pt-BR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Fabricação de produtos de minerais não metálicos</a:t>
                      </a:r>
                    </a:p>
                  </a:txBody>
                  <a:tcPr marL="15706" marR="15706" marT="1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692945"/>
                  </a:ext>
                </a:extLst>
              </a:tr>
              <a:tr h="920391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Fabricação de produtos de metal, exceto máquinas e equipamentos</a:t>
                      </a:r>
                    </a:p>
                  </a:txBody>
                  <a:tcPr marL="15706" marR="15706" marT="1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549770"/>
                  </a:ext>
                </a:extLst>
              </a:tr>
              <a:tr h="920391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Fabricação de máquinas e equipamentos mecânicos</a:t>
                      </a:r>
                    </a:p>
                  </a:txBody>
                  <a:tcPr marL="15706" marR="15706" marT="1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211535"/>
                  </a:ext>
                </a:extLst>
              </a:tr>
              <a:tr h="920391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Fabricação de produtos de borracha e de material plástico</a:t>
                      </a:r>
                    </a:p>
                  </a:txBody>
                  <a:tcPr marL="15706" marR="15706" marT="157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343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1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3101" y="390281"/>
            <a:ext cx="10510545" cy="105287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62862" y="2959845"/>
            <a:ext cx="4429760" cy="32308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344805">
              <a:lnSpc>
                <a:spcPts val="3250"/>
              </a:lnSpc>
              <a:spcBef>
                <a:spcPts val="750"/>
              </a:spcBef>
            </a:pPr>
            <a:r>
              <a:rPr sz="3250" b="1" spc="-10" dirty="0">
                <a:latin typeface="DIN Next Rounded LT Pro Bold"/>
                <a:cs typeface="DIN Next Rounded LT Pro Bold"/>
              </a:rPr>
              <a:t>Participação </a:t>
            </a:r>
            <a:r>
              <a:rPr sz="3250" b="1" dirty="0">
                <a:latin typeface="DIN Next Rounded LT Pro Bold"/>
                <a:cs typeface="DIN Next Rounded LT Pro Bold"/>
              </a:rPr>
              <a:t>nos </a:t>
            </a:r>
            <a:r>
              <a:rPr sz="3250" b="1" spc="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municípios</a:t>
            </a:r>
            <a:r>
              <a:rPr sz="3250" b="1" spc="-55" dirty="0">
                <a:latin typeface="DIN Next Rounded LT Pro Bold"/>
                <a:cs typeface="DIN Next Rounded LT Pro Bold"/>
              </a:rPr>
              <a:t> </a:t>
            </a:r>
            <a:r>
              <a:rPr sz="3250" b="1" spc="-15" dirty="0">
                <a:latin typeface="DIN Next Rounded LT Pro Bold"/>
                <a:cs typeface="DIN Next Rounded LT Pro Bold"/>
              </a:rPr>
              <a:t>brasileiros </a:t>
            </a:r>
            <a:r>
              <a:rPr sz="3250" b="1" spc="-75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dos </a:t>
            </a:r>
            <a:r>
              <a:rPr sz="3250" b="1" spc="-15" dirty="0">
                <a:latin typeface="DIN Next Rounded LT Pro Bold"/>
                <a:cs typeface="DIN Next Rounded LT Pro Bold"/>
              </a:rPr>
              <a:t>operadores </a:t>
            </a:r>
            <a:r>
              <a:rPr sz="3250" b="1" dirty="0">
                <a:latin typeface="DIN Next Rounded LT Pro Bold"/>
                <a:cs typeface="DIN Next Rounded LT Pro Bold"/>
              </a:rPr>
              <a:t>de </a:t>
            </a:r>
            <a:r>
              <a:rPr sz="3250" b="1" spc="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serviços de água e </a:t>
            </a:r>
            <a:r>
              <a:rPr sz="3250" b="1" spc="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esgoto por tipo de </a:t>
            </a:r>
            <a:r>
              <a:rPr sz="3250" b="1" spc="5" dirty="0">
                <a:latin typeface="DIN Next Rounded LT Pro Bold"/>
                <a:cs typeface="DIN Next Rounded LT Pro Bold"/>
              </a:rPr>
              <a:t> </a:t>
            </a:r>
            <a:r>
              <a:rPr sz="3250" b="1" spc="-10" dirty="0">
                <a:latin typeface="DIN Next Rounded LT Pro Bold"/>
                <a:cs typeface="DIN Next Rounded LT Pro Bold"/>
              </a:rPr>
              <a:t>operador</a:t>
            </a:r>
            <a:r>
              <a:rPr sz="3250" b="1" spc="-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(%)</a:t>
            </a:r>
            <a:endParaRPr sz="3250" dirty="0">
              <a:latin typeface="DIN Next Rounded LT Pro Bold"/>
              <a:cs typeface="DIN Next Rounded LT Pro Bold"/>
            </a:endParaRPr>
          </a:p>
          <a:p>
            <a:pPr marL="12700">
              <a:lnSpc>
                <a:spcPts val="1775"/>
              </a:lnSpc>
              <a:spcBef>
                <a:spcPts val="1535"/>
              </a:spcBef>
            </a:pPr>
            <a:r>
              <a:rPr sz="1600" spc="5" dirty="0">
                <a:latin typeface="Roboto"/>
                <a:cs typeface="Roboto"/>
              </a:rPr>
              <a:t>Fonte: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SNIS</a:t>
            </a:r>
            <a:r>
              <a:rPr sz="1600" spc="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2019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- Série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Histórica -</a:t>
            </a:r>
            <a:r>
              <a:rPr sz="160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Informações</a:t>
            </a:r>
            <a:endParaRPr sz="1600" dirty="0">
              <a:latin typeface="Roboto"/>
              <a:cs typeface="Roboto"/>
            </a:endParaRPr>
          </a:p>
          <a:p>
            <a:pPr marL="12700">
              <a:lnSpc>
                <a:spcPts val="1775"/>
              </a:lnSpc>
            </a:pPr>
            <a:r>
              <a:rPr sz="1600" spc="10" dirty="0">
                <a:latin typeface="Roboto"/>
                <a:cs typeface="Roboto"/>
              </a:rPr>
              <a:t>Desagregadas.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SPRIS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2019.</a:t>
            </a:r>
            <a:endParaRPr sz="1600" dirty="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9841" y="7242509"/>
            <a:ext cx="5848985" cy="13595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13335">
              <a:lnSpc>
                <a:spcPts val="1240"/>
              </a:lnSpc>
              <a:spcBef>
                <a:spcPts val="345"/>
              </a:spcBef>
            </a:pPr>
            <a:r>
              <a:rPr sz="1200" spc="15" dirty="0">
                <a:latin typeface="Roboto"/>
                <a:cs typeface="Roboto"/>
              </a:rPr>
              <a:t>* </a:t>
            </a:r>
            <a:r>
              <a:rPr sz="1200" spc="20" dirty="0">
                <a:latin typeface="Roboto"/>
                <a:cs typeface="Roboto"/>
              </a:rPr>
              <a:t>Há </a:t>
            </a:r>
            <a:r>
              <a:rPr sz="1200" spc="10" dirty="0">
                <a:latin typeface="Roboto"/>
                <a:cs typeface="Roboto"/>
              </a:rPr>
              <a:t>municipios </a:t>
            </a:r>
            <a:r>
              <a:rPr sz="1200" spc="15" dirty="0">
                <a:latin typeface="Roboto"/>
                <a:cs typeface="Roboto"/>
              </a:rPr>
              <a:t>que possuem mais </a:t>
            </a:r>
            <a:r>
              <a:rPr sz="1200" spc="20" dirty="0">
                <a:latin typeface="Roboto"/>
                <a:cs typeface="Roboto"/>
              </a:rPr>
              <a:t>de um </a:t>
            </a:r>
            <a:r>
              <a:rPr sz="1200" dirty="0">
                <a:latin typeface="Roboto"/>
                <a:cs typeface="Roboto"/>
              </a:rPr>
              <a:t>operador. </a:t>
            </a:r>
            <a:r>
              <a:rPr sz="1200" spc="10" dirty="0">
                <a:latin typeface="Roboto"/>
                <a:cs typeface="Roboto"/>
              </a:rPr>
              <a:t>Foram consideradas </a:t>
            </a:r>
            <a:r>
              <a:rPr sz="1200" spc="15" dirty="0">
                <a:latin typeface="Roboto"/>
                <a:cs typeface="Roboto"/>
              </a:rPr>
              <a:t>as for- </a:t>
            </a:r>
            <a:r>
              <a:rPr sz="1200" spc="20" dirty="0">
                <a:latin typeface="Roboto"/>
                <a:cs typeface="Roboto"/>
              </a:rPr>
              <a:t> mas </a:t>
            </a:r>
            <a:r>
              <a:rPr sz="1200" spc="10" dirty="0">
                <a:latin typeface="Roboto"/>
                <a:cs typeface="Roboto"/>
              </a:rPr>
              <a:t>indiretas </a:t>
            </a:r>
            <a:r>
              <a:rPr sz="1200" spc="20" dirty="0">
                <a:latin typeface="Roboto"/>
                <a:cs typeface="Roboto"/>
              </a:rPr>
              <a:t>de </a:t>
            </a:r>
            <a:r>
              <a:rPr sz="1200" spc="15" dirty="0">
                <a:latin typeface="Roboto"/>
                <a:cs typeface="Roboto"/>
              </a:rPr>
              <a:t>prestação </a:t>
            </a:r>
            <a:r>
              <a:rPr sz="1200" spc="20" dirty="0">
                <a:latin typeface="Roboto"/>
                <a:cs typeface="Roboto"/>
              </a:rPr>
              <a:t>de </a:t>
            </a:r>
            <a:r>
              <a:rPr sz="1200" spc="15" dirty="0">
                <a:latin typeface="Roboto"/>
                <a:cs typeface="Roboto"/>
              </a:rPr>
              <a:t>serviços </a:t>
            </a:r>
            <a:r>
              <a:rPr sz="1200" spc="10" dirty="0">
                <a:latin typeface="Roboto"/>
                <a:cs typeface="Roboto"/>
              </a:rPr>
              <a:t>pelas </a:t>
            </a:r>
            <a:r>
              <a:rPr sz="1200" spc="15" dirty="0">
                <a:latin typeface="Roboto"/>
                <a:cs typeface="Roboto"/>
              </a:rPr>
              <a:t>empresas privadas (PPPs, subdelega- </a:t>
            </a:r>
            <a:r>
              <a:rPr sz="1200" spc="-285" dirty="0">
                <a:latin typeface="Roboto"/>
                <a:cs typeface="Roboto"/>
              </a:rPr>
              <a:t> </a:t>
            </a:r>
            <a:r>
              <a:rPr sz="1200" spc="15" dirty="0">
                <a:latin typeface="Roboto"/>
                <a:cs typeface="Roboto"/>
              </a:rPr>
              <a:t>ções e locações </a:t>
            </a:r>
            <a:r>
              <a:rPr sz="1200" spc="20" dirty="0">
                <a:latin typeface="Roboto"/>
                <a:cs typeface="Roboto"/>
              </a:rPr>
              <a:t>de </a:t>
            </a:r>
            <a:r>
              <a:rPr sz="1200" spc="10" dirty="0">
                <a:latin typeface="Roboto"/>
                <a:cs typeface="Roboto"/>
              </a:rPr>
              <a:t>ativos). </a:t>
            </a:r>
            <a:r>
              <a:rPr sz="1200" spc="15" dirty="0">
                <a:latin typeface="Roboto"/>
                <a:cs typeface="Roboto"/>
              </a:rPr>
              <a:t>Considerando as informaçoes acima, </a:t>
            </a:r>
            <a:r>
              <a:rPr sz="1200" spc="20" dirty="0">
                <a:latin typeface="Roboto"/>
                <a:cs typeface="Roboto"/>
              </a:rPr>
              <a:t>a </a:t>
            </a:r>
            <a:r>
              <a:rPr sz="1200" spc="15" dirty="0">
                <a:latin typeface="Roboto"/>
                <a:cs typeface="Roboto"/>
              </a:rPr>
              <a:t>somatória </a:t>
            </a:r>
            <a:r>
              <a:rPr sz="1200" spc="20" dirty="0">
                <a:latin typeface="Roboto"/>
                <a:cs typeface="Roboto"/>
              </a:rPr>
              <a:t>dos </a:t>
            </a:r>
            <a:r>
              <a:rPr sz="1200" spc="25" dirty="0">
                <a:latin typeface="Roboto"/>
                <a:cs typeface="Roboto"/>
              </a:rPr>
              <a:t> </a:t>
            </a:r>
            <a:r>
              <a:rPr sz="1200" spc="10" dirty="0">
                <a:latin typeface="Roboto"/>
                <a:cs typeface="Roboto"/>
              </a:rPr>
              <a:t>percentuais</a:t>
            </a:r>
            <a:r>
              <a:rPr sz="1200" dirty="0">
                <a:latin typeface="Roboto"/>
                <a:cs typeface="Roboto"/>
              </a:rPr>
              <a:t> </a:t>
            </a:r>
            <a:r>
              <a:rPr sz="1200" spc="20" dirty="0">
                <a:latin typeface="Roboto"/>
                <a:cs typeface="Roboto"/>
              </a:rPr>
              <a:t>não</a:t>
            </a:r>
            <a:r>
              <a:rPr sz="1200" spc="10" dirty="0">
                <a:latin typeface="Roboto"/>
                <a:cs typeface="Roboto"/>
              </a:rPr>
              <a:t> será</a:t>
            </a:r>
            <a:r>
              <a:rPr sz="1200" spc="5" dirty="0">
                <a:latin typeface="Roboto"/>
                <a:cs typeface="Roboto"/>
              </a:rPr>
              <a:t> </a:t>
            </a:r>
            <a:r>
              <a:rPr sz="1200" spc="15" dirty="0">
                <a:latin typeface="Roboto"/>
                <a:cs typeface="Roboto"/>
              </a:rPr>
              <a:t>100%.</a:t>
            </a:r>
            <a:endParaRPr sz="1200">
              <a:latin typeface="Roboto"/>
              <a:cs typeface="Roboto"/>
            </a:endParaRPr>
          </a:p>
          <a:p>
            <a:pPr marL="12700" marR="5080">
              <a:lnSpc>
                <a:spcPts val="1240"/>
              </a:lnSpc>
              <a:spcBef>
                <a:spcPts val="350"/>
              </a:spcBef>
            </a:pPr>
            <a:r>
              <a:rPr sz="1200" spc="15" dirty="0">
                <a:latin typeface="Roboto"/>
                <a:cs typeface="Roboto"/>
              </a:rPr>
              <a:t>**</a:t>
            </a:r>
            <a:r>
              <a:rPr sz="1200" spc="20" dirty="0">
                <a:latin typeface="Roboto"/>
                <a:cs typeface="Roboto"/>
              </a:rPr>
              <a:t> </a:t>
            </a:r>
            <a:r>
              <a:rPr sz="1200" spc="10" dirty="0">
                <a:latin typeface="Roboto"/>
                <a:cs typeface="Roboto"/>
              </a:rPr>
              <a:t>Para cálculo </a:t>
            </a:r>
            <a:r>
              <a:rPr sz="1200" spc="20" dirty="0">
                <a:latin typeface="Roboto"/>
                <a:cs typeface="Roboto"/>
              </a:rPr>
              <a:t>da </a:t>
            </a:r>
            <a:r>
              <a:rPr sz="1200" spc="15" dirty="0">
                <a:latin typeface="Roboto"/>
                <a:cs typeface="Roboto"/>
              </a:rPr>
              <a:t>participação privada </a:t>
            </a:r>
            <a:r>
              <a:rPr sz="1200" spc="25" dirty="0">
                <a:latin typeface="Roboto"/>
                <a:cs typeface="Roboto"/>
              </a:rPr>
              <a:t>em </a:t>
            </a:r>
            <a:r>
              <a:rPr sz="1200" spc="15" dirty="0">
                <a:latin typeface="Roboto"/>
                <a:cs typeface="Roboto"/>
              </a:rPr>
              <a:t>relação </a:t>
            </a:r>
            <a:r>
              <a:rPr sz="1200" spc="20" dirty="0">
                <a:latin typeface="Roboto"/>
                <a:cs typeface="Roboto"/>
              </a:rPr>
              <a:t>ao </a:t>
            </a:r>
            <a:r>
              <a:rPr sz="1200" spc="5" dirty="0">
                <a:latin typeface="Roboto"/>
                <a:cs typeface="Roboto"/>
              </a:rPr>
              <a:t>total </a:t>
            </a:r>
            <a:r>
              <a:rPr sz="1200" spc="20" dirty="0">
                <a:latin typeface="Roboto"/>
                <a:cs typeface="Roboto"/>
              </a:rPr>
              <a:t>de </a:t>
            </a:r>
            <a:r>
              <a:rPr sz="1200" spc="10" dirty="0">
                <a:latin typeface="Roboto"/>
                <a:cs typeface="Roboto"/>
              </a:rPr>
              <a:t>municípios </a:t>
            </a:r>
            <a:r>
              <a:rPr sz="1200" spc="20" dirty="0">
                <a:latin typeface="Roboto"/>
                <a:cs typeface="Roboto"/>
              </a:rPr>
              <a:t>do </a:t>
            </a:r>
            <a:r>
              <a:rPr sz="1200" spc="5" dirty="0">
                <a:latin typeface="Roboto"/>
                <a:cs typeface="Roboto"/>
              </a:rPr>
              <a:t>Brasil, </a:t>
            </a:r>
            <a:r>
              <a:rPr sz="1200" spc="-285" dirty="0">
                <a:latin typeface="Roboto"/>
                <a:cs typeface="Roboto"/>
              </a:rPr>
              <a:t> </a:t>
            </a:r>
            <a:r>
              <a:rPr sz="1200" spc="10" dirty="0">
                <a:latin typeface="Roboto"/>
                <a:cs typeface="Roboto"/>
              </a:rPr>
              <a:t>foi considerada </a:t>
            </a:r>
            <a:r>
              <a:rPr sz="1200" spc="20" dirty="0">
                <a:latin typeface="Roboto"/>
                <a:cs typeface="Roboto"/>
              </a:rPr>
              <a:t>a soma dos </a:t>
            </a:r>
            <a:r>
              <a:rPr sz="1200" spc="5" dirty="0">
                <a:latin typeface="Roboto"/>
                <a:cs typeface="Roboto"/>
              </a:rPr>
              <a:t>contratos </a:t>
            </a:r>
            <a:r>
              <a:rPr sz="1200" spc="20" dirty="0">
                <a:latin typeface="Roboto"/>
                <a:cs typeface="Roboto"/>
              </a:rPr>
              <a:t>dos anos de 2020 </a:t>
            </a:r>
            <a:r>
              <a:rPr sz="1200" spc="15" dirty="0">
                <a:latin typeface="Roboto"/>
                <a:cs typeface="Roboto"/>
              </a:rPr>
              <a:t>e 2021. Sendo assim, </a:t>
            </a:r>
            <a:r>
              <a:rPr sz="1200" spc="5" dirty="0">
                <a:latin typeface="Roboto"/>
                <a:cs typeface="Roboto"/>
              </a:rPr>
              <a:t>ti- </a:t>
            </a:r>
            <a:r>
              <a:rPr sz="1200" spc="10" dirty="0">
                <a:latin typeface="Roboto"/>
                <a:cs typeface="Roboto"/>
              </a:rPr>
              <a:t> </a:t>
            </a:r>
            <a:r>
              <a:rPr sz="1200" spc="15" dirty="0">
                <a:latin typeface="Roboto"/>
                <a:cs typeface="Roboto"/>
              </a:rPr>
              <a:t>vemos </a:t>
            </a:r>
            <a:r>
              <a:rPr sz="1200" spc="20" dirty="0">
                <a:latin typeface="Roboto"/>
                <a:cs typeface="Roboto"/>
              </a:rPr>
              <a:t>o </a:t>
            </a:r>
            <a:r>
              <a:rPr sz="1200" spc="15" dirty="0">
                <a:latin typeface="Roboto"/>
                <a:cs typeface="Roboto"/>
              </a:rPr>
              <a:t>acréscimo </a:t>
            </a:r>
            <a:r>
              <a:rPr sz="1200" spc="20" dirty="0">
                <a:latin typeface="Roboto"/>
                <a:cs typeface="Roboto"/>
              </a:rPr>
              <a:t>de 98 </a:t>
            </a:r>
            <a:r>
              <a:rPr sz="1200" spc="10" dirty="0">
                <a:latin typeface="Roboto"/>
                <a:cs typeface="Roboto"/>
              </a:rPr>
              <a:t>municípios, </a:t>
            </a:r>
            <a:r>
              <a:rPr sz="1200" spc="15" dirty="0">
                <a:latin typeface="Roboto"/>
                <a:cs typeface="Roboto"/>
              </a:rPr>
              <a:t>fazendo </a:t>
            </a:r>
            <a:r>
              <a:rPr sz="1200" spc="20" dirty="0">
                <a:latin typeface="Roboto"/>
                <a:cs typeface="Roboto"/>
              </a:rPr>
              <a:t>com </a:t>
            </a:r>
            <a:r>
              <a:rPr sz="1200" spc="15" dirty="0">
                <a:latin typeface="Roboto"/>
                <a:cs typeface="Roboto"/>
              </a:rPr>
              <a:t>que as empresas privadas </a:t>
            </a:r>
            <a:r>
              <a:rPr sz="1200" spc="10" dirty="0">
                <a:latin typeface="Roboto"/>
                <a:cs typeface="Roboto"/>
              </a:rPr>
              <a:t>te- </a:t>
            </a:r>
            <a:r>
              <a:rPr sz="1200" spc="15" dirty="0">
                <a:latin typeface="Roboto"/>
                <a:cs typeface="Roboto"/>
              </a:rPr>
              <a:t> </a:t>
            </a:r>
            <a:r>
              <a:rPr sz="1200" spc="20" dirty="0">
                <a:latin typeface="Roboto"/>
                <a:cs typeface="Roboto"/>
              </a:rPr>
              <a:t>nham</a:t>
            </a:r>
            <a:r>
              <a:rPr sz="1200" spc="5" dirty="0">
                <a:latin typeface="Roboto"/>
                <a:cs typeface="Roboto"/>
              </a:rPr>
              <a:t> </a:t>
            </a:r>
            <a:r>
              <a:rPr sz="1200" spc="20" dirty="0">
                <a:latin typeface="Roboto"/>
                <a:cs typeface="Roboto"/>
              </a:rPr>
              <a:t>uma</a:t>
            </a:r>
            <a:r>
              <a:rPr sz="1200" spc="5" dirty="0">
                <a:latin typeface="Roboto"/>
                <a:cs typeface="Roboto"/>
              </a:rPr>
              <a:t> </a:t>
            </a:r>
            <a:r>
              <a:rPr sz="1200" spc="15" dirty="0">
                <a:latin typeface="Roboto"/>
                <a:cs typeface="Roboto"/>
              </a:rPr>
              <a:t>representatividade</a:t>
            </a:r>
            <a:r>
              <a:rPr sz="1200" spc="10" dirty="0">
                <a:latin typeface="Roboto"/>
                <a:cs typeface="Roboto"/>
              </a:rPr>
              <a:t> </a:t>
            </a:r>
            <a:r>
              <a:rPr sz="1200" spc="20" dirty="0">
                <a:latin typeface="Roboto"/>
                <a:cs typeface="Roboto"/>
              </a:rPr>
              <a:t>de</a:t>
            </a:r>
            <a:r>
              <a:rPr sz="1200" spc="5" dirty="0">
                <a:latin typeface="Roboto"/>
                <a:cs typeface="Roboto"/>
              </a:rPr>
              <a:t> </a:t>
            </a:r>
            <a:r>
              <a:rPr sz="1200" spc="20" dirty="0">
                <a:latin typeface="Roboto"/>
                <a:cs typeface="Roboto"/>
              </a:rPr>
              <a:t>7%</a:t>
            </a:r>
            <a:r>
              <a:rPr sz="1200" spc="10" dirty="0">
                <a:latin typeface="Roboto"/>
                <a:cs typeface="Roboto"/>
              </a:rPr>
              <a:t> </a:t>
            </a:r>
            <a:r>
              <a:rPr sz="1200" spc="20" dirty="0">
                <a:latin typeface="Roboto"/>
                <a:cs typeface="Roboto"/>
              </a:rPr>
              <a:t>dos</a:t>
            </a:r>
            <a:r>
              <a:rPr sz="1200" spc="5" dirty="0">
                <a:latin typeface="Roboto"/>
                <a:cs typeface="Roboto"/>
              </a:rPr>
              <a:t> </a:t>
            </a:r>
            <a:r>
              <a:rPr sz="1200" spc="10" dirty="0">
                <a:latin typeface="Roboto"/>
                <a:cs typeface="Roboto"/>
              </a:rPr>
              <a:t>municípios</a:t>
            </a:r>
            <a:r>
              <a:rPr sz="1200" spc="5" dirty="0">
                <a:latin typeface="Roboto"/>
                <a:cs typeface="Roboto"/>
              </a:rPr>
              <a:t> </a:t>
            </a:r>
            <a:r>
              <a:rPr sz="1200" spc="20" dirty="0">
                <a:latin typeface="Roboto"/>
                <a:cs typeface="Roboto"/>
              </a:rPr>
              <a:t>do</a:t>
            </a:r>
            <a:r>
              <a:rPr sz="1200" spc="5" dirty="0">
                <a:latin typeface="Roboto"/>
                <a:cs typeface="Roboto"/>
              </a:rPr>
              <a:t> </a:t>
            </a:r>
            <a:r>
              <a:rPr sz="1200" spc="10" dirty="0">
                <a:latin typeface="Roboto"/>
                <a:cs typeface="Roboto"/>
              </a:rPr>
              <a:t>Brasil</a:t>
            </a:r>
            <a:r>
              <a:rPr sz="1200" spc="5" dirty="0">
                <a:latin typeface="Roboto"/>
                <a:cs typeface="Roboto"/>
              </a:rPr>
              <a:t> </a:t>
            </a:r>
            <a:r>
              <a:rPr sz="1200" spc="25" dirty="0">
                <a:latin typeface="Roboto"/>
                <a:cs typeface="Roboto"/>
              </a:rPr>
              <a:t>em</a:t>
            </a:r>
            <a:r>
              <a:rPr sz="1200" spc="5" dirty="0">
                <a:latin typeface="Roboto"/>
                <a:cs typeface="Roboto"/>
              </a:rPr>
              <a:t> </a:t>
            </a:r>
            <a:r>
              <a:rPr sz="1200" spc="15" dirty="0">
                <a:latin typeface="Roboto"/>
                <a:cs typeface="Roboto"/>
              </a:rPr>
              <a:t>2021.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42747" y="8979676"/>
            <a:ext cx="10508615" cy="1015365"/>
            <a:chOff x="1142747" y="8979676"/>
            <a:chExt cx="10508615" cy="1015365"/>
          </a:xfrm>
        </p:grpSpPr>
        <p:sp>
          <p:nvSpPr>
            <p:cNvPr id="11" name="object 11"/>
            <p:cNvSpPr/>
            <p:nvPr/>
          </p:nvSpPr>
          <p:spPr>
            <a:xfrm>
              <a:off x="10916725" y="9002741"/>
              <a:ext cx="711200" cy="969010"/>
            </a:xfrm>
            <a:custGeom>
              <a:avLst/>
              <a:gdLst/>
              <a:ahLst/>
              <a:cxnLst/>
              <a:rect l="l" t="t" r="r" b="b"/>
              <a:pathLst>
                <a:path w="711200" h="969009">
                  <a:moveTo>
                    <a:pt x="710994" y="0"/>
                  </a:moveTo>
                  <a:lnTo>
                    <a:pt x="0" y="0"/>
                  </a:lnTo>
                  <a:lnTo>
                    <a:pt x="0" y="968787"/>
                  </a:lnTo>
                  <a:lnTo>
                    <a:pt x="710994" y="968787"/>
                  </a:lnTo>
                  <a:lnTo>
                    <a:pt x="710994" y="0"/>
                  </a:lnTo>
                  <a:close/>
                </a:path>
              </a:pathLst>
            </a:custGeom>
            <a:solidFill>
              <a:srgbClr val="4F3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16726" y="9002744"/>
              <a:ext cx="711200" cy="969010"/>
            </a:xfrm>
            <a:custGeom>
              <a:avLst/>
              <a:gdLst/>
              <a:ahLst/>
              <a:cxnLst/>
              <a:rect l="l" t="t" r="r" b="b"/>
              <a:pathLst>
                <a:path w="711200" h="969009">
                  <a:moveTo>
                    <a:pt x="0" y="0"/>
                  </a:moveTo>
                  <a:lnTo>
                    <a:pt x="710994" y="0"/>
                  </a:lnTo>
                  <a:lnTo>
                    <a:pt x="710994" y="968787"/>
                  </a:lnTo>
                  <a:lnTo>
                    <a:pt x="0" y="968787"/>
                  </a:lnTo>
                  <a:lnTo>
                    <a:pt x="0" y="0"/>
                  </a:lnTo>
                  <a:close/>
                </a:path>
              </a:pathLst>
            </a:custGeom>
            <a:ln w="461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842" y="9002741"/>
              <a:ext cx="2640965" cy="969010"/>
            </a:xfrm>
            <a:custGeom>
              <a:avLst/>
              <a:gdLst/>
              <a:ahLst/>
              <a:cxnLst/>
              <a:rect l="l" t="t" r="r" b="b"/>
              <a:pathLst>
                <a:path w="2640965" h="969009">
                  <a:moveTo>
                    <a:pt x="2640882" y="0"/>
                  </a:moveTo>
                  <a:lnTo>
                    <a:pt x="0" y="0"/>
                  </a:lnTo>
                  <a:lnTo>
                    <a:pt x="0" y="968787"/>
                  </a:lnTo>
                  <a:lnTo>
                    <a:pt x="2640882" y="968787"/>
                  </a:lnTo>
                  <a:lnTo>
                    <a:pt x="2640882" y="0"/>
                  </a:lnTo>
                  <a:close/>
                </a:path>
              </a:pathLst>
            </a:custGeom>
            <a:solidFill>
              <a:srgbClr val="94C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75842" y="9002744"/>
              <a:ext cx="2640965" cy="969010"/>
            </a:xfrm>
            <a:custGeom>
              <a:avLst/>
              <a:gdLst/>
              <a:ahLst/>
              <a:cxnLst/>
              <a:rect l="l" t="t" r="r" b="b"/>
              <a:pathLst>
                <a:path w="2640965" h="969009">
                  <a:moveTo>
                    <a:pt x="0" y="0"/>
                  </a:moveTo>
                  <a:lnTo>
                    <a:pt x="2640882" y="0"/>
                  </a:lnTo>
                  <a:lnTo>
                    <a:pt x="2640882" y="968787"/>
                  </a:lnTo>
                  <a:lnTo>
                    <a:pt x="0" y="968787"/>
                  </a:lnTo>
                  <a:lnTo>
                    <a:pt x="0" y="0"/>
                  </a:lnTo>
                  <a:close/>
                </a:path>
              </a:pathLst>
            </a:custGeom>
            <a:ln w="461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65817" y="9002741"/>
              <a:ext cx="7110095" cy="969010"/>
            </a:xfrm>
            <a:custGeom>
              <a:avLst/>
              <a:gdLst/>
              <a:ahLst/>
              <a:cxnLst/>
              <a:rect l="l" t="t" r="r" b="b"/>
              <a:pathLst>
                <a:path w="7110095" h="969009">
                  <a:moveTo>
                    <a:pt x="7110024" y="0"/>
                  </a:moveTo>
                  <a:lnTo>
                    <a:pt x="0" y="0"/>
                  </a:lnTo>
                  <a:lnTo>
                    <a:pt x="0" y="968787"/>
                  </a:lnTo>
                  <a:lnTo>
                    <a:pt x="7110024" y="968787"/>
                  </a:lnTo>
                  <a:lnTo>
                    <a:pt x="7110024" y="0"/>
                  </a:lnTo>
                  <a:close/>
                </a:path>
              </a:pathLst>
            </a:custGeom>
            <a:solidFill>
              <a:srgbClr val="2A8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65814" y="9002744"/>
              <a:ext cx="7110095" cy="969010"/>
            </a:xfrm>
            <a:custGeom>
              <a:avLst/>
              <a:gdLst/>
              <a:ahLst/>
              <a:cxnLst/>
              <a:rect l="l" t="t" r="r" b="b"/>
              <a:pathLst>
                <a:path w="7110095" h="969009">
                  <a:moveTo>
                    <a:pt x="0" y="0"/>
                  </a:moveTo>
                  <a:lnTo>
                    <a:pt x="7110024" y="0"/>
                  </a:lnTo>
                  <a:lnTo>
                    <a:pt x="7110024" y="968787"/>
                  </a:lnTo>
                  <a:lnTo>
                    <a:pt x="0" y="968787"/>
                  </a:lnTo>
                  <a:lnTo>
                    <a:pt x="0" y="0"/>
                  </a:lnTo>
                  <a:close/>
                </a:path>
              </a:pathLst>
            </a:custGeom>
            <a:ln w="461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411340" y="9154107"/>
            <a:ext cx="1568450" cy="6311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82880" marR="5080" indent="-170815">
              <a:lnSpc>
                <a:spcPts val="2170"/>
              </a:lnSpc>
              <a:spcBef>
                <a:spcPts val="530"/>
              </a:spcBef>
            </a:pPr>
            <a:r>
              <a:rPr sz="2150" b="1" dirty="0">
                <a:solidFill>
                  <a:srgbClr val="FFFFFF"/>
                </a:solidFill>
                <a:latin typeface="Roboto"/>
                <a:cs typeface="Roboto"/>
              </a:rPr>
              <a:t>Companhias  estaduais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07755" y="9287309"/>
            <a:ext cx="690245" cy="3784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50"/>
              </a:spcBef>
            </a:pPr>
            <a:r>
              <a:rPr sz="2150" spc="5" dirty="0">
                <a:latin typeface="Roboto"/>
                <a:cs typeface="Roboto"/>
              </a:rPr>
              <a:t>70%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90770" y="9154107"/>
            <a:ext cx="1379220" cy="6311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139065">
              <a:lnSpc>
                <a:spcPts val="2170"/>
              </a:lnSpc>
              <a:spcBef>
                <a:spcPts val="530"/>
              </a:spcBef>
            </a:pPr>
            <a:r>
              <a:rPr sz="2150" b="1" spc="5" dirty="0">
                <a:solidFill>
                  <a:srgbClr val="FFFFFF"/>
                </a:solidFill>
                <a:latin typeface="Roboto"/>
                <a:cs typeface="Roboto"/>
              </a:rPr>
              <a:t>Serviços </a:t>
            </a:r>
            <a:r>
              <a:rPr sz="2150" b="1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Roboto"/>
                <a:cs typeface="Roboto"/>
              </a:rPr>
              <a:t>municipais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96258" y="9287309"/>
            <a:ext cx="688340" cy="3784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50"/>
              </a:spcBef>
            </a:pPr>
            <a:r>
              <a:rPr sz="2150" spc="5" dirty="0">
                <a:latin typeface="Roboto"/>
                <a:cs typeface="Roboto"/>
              </a:rPr>
              <a:t>26%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69184" y="8256300"/>
            <a:ext cx="1250315" cy="6311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96520" marR="5080" indent="-84455">
              <a:lnSpc>
                <a:spcPts val="2170"/>
              </a:lnSpc>
              <a:spcBef>
                <a:spcPts val="530"/>
              </a:spcBef>
            </a:pPr>
            <a:r>
              <a:rPr sz="2150" b="1" spc="10" dirty="0">
                <a:solidFill>
                  <a:srgbClr val="4F349A"/>
                </a:solidFill>
                <a:latin typeface="Roboto"/>
                <a:cs typeface="Roboto"/>
              </a:rPr>
              <a:t>Emp</a:t>
            </a:r>
            <a:r>
              <a:rPr sz="2150" b="1" spc="-15" dirty="0">
                <a:solidFill>
                  <a:srgbClr val="4F349A"/>
                </a:solidFill>
                <a:latin typeface="Roboto"/>
                <a:cs typeface="Roboto"/>
              </a:rPr>
              <a:t>r</a:t>
            </a:r>
            <a:r>
              <a:rPr sz="2150" b="1" dirty="0">
                <a:solidFill>
                  <a:srgbClr val="4F349A"/>
                </a:solidFill>
                <a:latin typeface="Roboto"/>
                <a:cs typeface="Roboto"/>
              </a:rPr>
              <a:t>esas  privadas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008492" y="9287309"/>
            <a:ext cx="514350" cy="3784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50"/>
              </a:spcBef>
            </a:pPr>
            <a:r>
              <a:rPr sz="2150" spc="-60" dirty="0">
                <a:latin typeface="Roboto"/>
                <a:cs typeface="Roboto"/>
              </a:rPr>
              <a:t>7%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87" name="object 57">
            <a:extLst>
              <a:ext uri="{FF2B5EF4-FFF2-40B4-BE49-F238E27FC236}">
                <a16:creationId xmlns:a16="http://schemas.microsoft.com/office/drawing/2014/main" id="{ECD8A7A3-33D2-443C-9E34-07CF8719D2DA}"/>
              </a:ext>
            </a:extLst>
          </p:cNvPr>
          <p:cNvSpPr txBox="1"/>
          <p:nvPr/>
        </p:nvSpPr>
        <p:spPr>
          <a:xfrm>
            <a:off x="2605993" y="664931"/>
            <a:ext cx="42297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latin typeface="DIN Next Rounded LT Pro Bold"/>
                <a:cs typeface="DIN Next Rounded LT Pro Bold"/>
              </a:rPr>
              <a:t>MODELOS</a:t>
            </a:r>
            <a:r>
              <a:rPr sz="3600" b="1" spc="-30" dirty="0">
                <a:latin typeface="DIN Next Rounded LT Pro Bold"/>
                <a:cs typeface="DIN Next Rounded LT Pro Bold"/>
              </a:rPr>
              <a:t> </a:t>
            </a:r>
            <a:r>
              <a:rPr sz="3600" b="1" dirty="0">
                <a:latin typeface="DIN Next Rounded LT Pro Bold"/>
                <a:cs typeface="DIN Next Rounded LT Pro Bold"/>
              </a:rPr>
              <a:t>DE</a:t>
            </a:r>
            <a:r>
              <a:rPr sz="3600" b="1" spc="-25" dirty="0">
                <a:latin typeface="DIN Next Rounded LT Pro Bold"/>
                <a:cs typeface="DIN Next Rounded LT Pro Bold"/>
              </a:rPr>
              <a:t> </a:t>
            </a:r>
            <a:r>
              <a:rPr sz="3600" b="1" spc="-75" dirty="0">
                <a:latin typeface="DIN Next Rounded LT Pro Bold"/>
                <a:cs typeface="DIN Next Rounded LT Pro Bold"/>
              </a:rPr>
              <a:t>ATUAÇÃO</a:t>
            </a:r>
            <a:endParaRPr sz="3600" dirty="0">
              <a:latin typeface="DIN Next Rounded LT Pro Bold"/>
              <a:cs typeface="DIN Next Rounded LT Pro Bold"/>
            </a:endParaRPr>
          </a:p>
        </p:txBody>
      </p:sp>
      <p:grpSp>
        <p:nvGrpSpPr>
          <p:cNvPr id="88" name="Agrupar 87">
            <a:extLst>
              <a:ext uri="{FF2B5EF4-FFF2-40B4-BE49-F238E27FC236}">
                <a16:creationId xmlns:a16="http://schemas.microsoft.com/office/drawing/2014/main" id="{6F49DD84-3335-4C90-B9D9-1079F041A139}"/>
              </a:ext>
            </a:extLst>
          </p:cNvPr>
          <p:cNvGrpSpPr>
            <a:grpSpLocks noChangeAspect="1"/>
          </p:cNvGrpSpPr>
          <p:nvPr/>
        </p:nvGrpSpPr>
        <p:grpSpPr>
          <a:xfrm>
            <a:off x="965387" y="436535"/>
            <a:ext cx="1443669" cy="1441376"/>
            <a:chOff x="2951169" y="4215834"/>
            <a:chExt cx="1720401" cy="1717668"/>
          </a:xfrm>
        </p:grpSpPr>
        <p:sp>
          <p:nvSpPr>
            <p:cNvPr id="89" name="Retângulo 88">
              <a:extLst>
                <a:ext uri="{FF2B5EF4-FFF2-40B4-BE49-F238E27FC236}">
                  <a16:creationId xmlns:a16="http://schemas.microsoft.com/office/drawing/2014/main" id="{39B135FE-6BD9-44E1-9348-EE16D2BE4D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1169" y="4215834"/>
              <a:ext cx="1720401" cy="1693064"/>
            </a:xfrm>
            <a:prstGeom prst="rect">
              <a:avLst/>
            </a:prstGeom>
            <a:solidFill>
              <a:srgbClr val="2A8C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BBD917E0-C651-49AD-939F-F707C5DBC7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2682" y="4216129"/>
              <a:ext cx="1717373" cy="17173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1" name="Gráfico 90" descr="Torneira com vazamento com preenchimento sólido">
              <a:extLst>
                <a:ext uri="{FF2B5EF4-FFF2-40B4-BE49-F238E27FC236}">
                  <a16:creationId xmlns:a16="http://schemas.microsoft.com/office/drawing/2014/main" id="{44F00ED3-7E57-4B5F-93B8-98FE5D5C4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5715" y="4411944"/>
              <a:ext cx="1464971" cy="1464971"/>
            </a:xfrm>
            <a:prstGeom prst="rect">
              <a:avLst/>
            </a:prstGeom>
          </p:spPr>
        </p:pic>
      </p:grpSp>
      <p:pic>
        <p:nvPicPr>
          <p:cNvPr id="94" name="Imagem 93">
            <a:extLst>
              <a:ext uri="{FF2B5EF4-FFF2-40B4-BE49-F238E27FC236}">
                <a16:creationId xmlns:a16="http://schemas.microsoft.com/office/drawing/2014/main" id="{158A4596-A33A-45D0-B231-0812E7018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592" y="10528788"/>
            <a:ext cx="4881031" cy="56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23">
            <a:extLst>
              <a:ext uri="{FF2B5EF4-FFF2-40B4-BE49-F238E27FC236}">
                <a16:creationId xmlns:a16="http://schemas.microsoft.com/office/drawing/2014/main" id="{95062FCD-C971-4CFC-8A62-7C992B3482EB}"/>
              </a:ext>
            </a:extLst>
          </p:cNvPr>
          <p:cNvSpPr txBox="1"/>
          <p:nvPr/>
        </p:nvSpPr>
        <p:spPr>
          <a:xfrm>
            <a:off x="2091232" y="2168873"/>
            <a:ext cx="6174740" cy="134683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750"/>
              </a:spcBef>
            </a:pPr>
            <a:r>
              <a:rPr sz="3250" b="1">
                <a:latin typeface="DIN Next Rounded LT Pro Bold"/>
                <a:cs typeface="DIN Next Rounded LT Pro Bold"/>
              </a:rPr>
              <a:t>Histórico dos </a:t>
            </a:r>
            <a:r>
              <a:rPr sz="3250" b="1" spc="-10">
                <a:latin typeface="DIN Next Rounded LT Pro Bold"/>
                <a:cs typeface="DIN Next Rounded LT Pro Bold"/>
              </a:rPr>
              <a:t>investimentos </a:t>
            </a:r>
            <a:r>
              <a:rPr sz="3250" b="1" spc="-5">
                <a:latin typeface="DIN Next Rounded LT Pro Bold"/>
                <a:cs typeface="DIN Next Rounded LT Pro Bold"/>
              </a:rPr>
              <a:t> </a:t>
            </a:r>
            <a:r>
              <a:rPr sz="3250" b="1" spc="-10">
                <a:latin typeface="DIN Next Rounded LT Pro Bold"/>
                <a:cs typeface="DIN Next Rounded LT Pro Bold"/>
              </a:rPr>
              <a:t>realizados</a:t>
            </a:r>
            <a:r>
              <a:rPr sz="3250" b="1" spc="-15">
                <a:latin typeface="DIN Next Rounded LT Pro Bold"/>
                <a:cs typeface="DIN Next Rounded LT Pro Bold"/>
              </a:rPr>
              <a:t> </a:t>
            </a:r>
            <a:r>
              <a:rPr sz="3250" b="1">
                <a:latin typeface="DIN Next Rounded LT Pro Bold"/>
                <a:cs typeface="DIN Next Rounded LT Pro Bold"/>
              </a:rPr>
              <a:t>no</a:t>
            </a:r>
            <a:r>
              <a:rPr sz="3250" b="1" spc="-15">
                <a:latin typeface="DIN Next Rounded LT Pro Bold"/>
                <a:cs typeface="DIN Next Rounded LT Pro Bold"/>
              </a:rPr>
              <a:t> </a:t>
            </a:r>
            <a:r>
              <a:rPr sz="3250" b="1">
                <a:latin typeface="DIN Next Rounded LT Pro Bold"/>
                <a:cs typeface="DIN Next Rounded LT Pro Bold"/>
              </a:rPr>
              <a:t>setor</a:t>
            </a:r>
            <a:r>
              <a:rPr sz="3250" b="1" spc="-15">
                <a:latin typeface="DIN Next Rounded LT Pro Bold"/>
                <a:cs typeface="DIN Next Rounded LT Pro Bold"/>
              </a:rPr>
              <a:t> </a:t>
            </a:r>
            <a:r>
              <a:rPr sz="3250" b="1">
                <a:latin typeface="DIN Next Rounded LT Pro Bold"/>
                <a:cs typeface="DIN Next Rounded LT Pro Bold"/>
              </a:rPr>
              <a:t>com</a:t>
            </a:r>
            <a:r>
              <a:rPr sz="3250" b="1" spc="-15">
                <a:latin typeface="DIN Next Rounded LT Pro Bold"/>
                <a:cs typeface="DIN Next Rounded LT Pro Bold"/>
              </a:rPr>
              <a:t> </a:t>
            </a:r>
            <a:r>
              <a:rPr sz="3250" b="1">
                <a:latin typeface="DIN Next Rounded LT Pro Bold"/>
                <a:cs typeface="DIN Next Rounded LT Pro Bold"/>
              </a:rPr>
              <a:t>destaque </a:t>
            </a:r>
            <a:r>
              <a:rPr sz="3250" b="1" spc="-755">
                <a:latin typeface="DIN Next Rounded LT Pro Bold"/>
                <a:cs typeface="DIN Next Rounded LT Pro Bold"/>
              </a:rPr>
              <a:t> </a:t>
            </a:r>
            <a:r>
              <a:rPr sz="3250" b="1" spc="-15">
                <a:latin typeface="DIN Next Rounded LT Pro Bold"/>
                <a:cs typeface="DIN Next Rounded LT Pro Bold"/>
              </a:rPr>
              <a:t>para</a:t>
            </a:r>
            <a:r>
              <a:rPr sz="3250" b="1" spc="-10">
                <a:latin typeface="DIN Next Rounded LT Pro Bold"/>
                <a:cs typeface="DIN Next Rounded LT Pro Bold"/>
              </a:rPr>
              <a:t> </a:t>
            </a:r>
            <a:r>
              <a:rPr sz="3250" b="1">
                <a:latin typeface="DIN Next Rounded LT Pro Bold"/>
                <a:cs typeface="DIN Next Rounded LT Pro Bold"/>
              </a:rPr>
              <a:t>o</a:t>
            </a:r>
            <a:r>
              <a:rPr sz="3250" b="1" spc="-5">
                <a:latin typeface="DIN Next Rounded LT Pro Bold"/>
                <a:cs typeface="DIN Next Rounded LT Pro Bold"/>
              </a:rPr>
              <a:t> </a:t>
            </a:r>
            <a:r>
              <a:rPr sz="3250" b="1" spc="-10">
                <a:latin typeface="DIN Next Rounded LT Pro Bold"/>
                <a:cs typeface="DIN Next Rounded LT Pro Bold"/>
              </a:rPr>
              <a:t>investimento</a:t>
            </a:r>
            <a:r>
              <a:rPr sz="3250" b="1" spc="-5">
                <a:latin typeface="DIN Next Rounded LT Pro Bold"/>
                <a:cs typeface="DIN Next Rounded LT Pro Bold"/>
              </a:rPr>
              <a:t> </a:t>
            </a:r>
            <a:r>
              <a:rPr sz="3250" b="1">
                <a:latin typeface="DIN Next Rounded LT Pro Bold"/>
                <a:cs typeface="DIN Next Rounded LT Pro Bold"/>
              </a:rPr>
              <a:t>privado</a:t>
            </a:r>
            <a:r>
              <a:rPr sz="3250" b="1" spc="-10">
                <a:latin typeface="DIN Next Rounded LT Pro Bold"/>
                <a:cs typeface="DIN Next Rounded LT Pro Bold"/>
              </a:rPr>
              <a:t> </a:t>
            </a:r>
            <a:r>
              <a:rPr sz="3250" b="1">
                <a:latin typeface="DIN Next Rounded LT Pro Bold"/>
                <a:cs typeface="DIN Next Rounded LT Pro Bold"/>
              </a:rPr>
              <a:t>(R$</a:t>
            </a:r>
            <a:endParaRPr sz="3250">
              <a:latin typeface="DIN Next Rounded LT Pro Bold"/>
              <a:cs typeface="DIN Next Rounded LT Pro Bold"/>
            </a:endParaRPr>
          </a:p>
        </p:txBody>
      </p:sp>
      <p:sp>
        <p:nvSpPr>
          <p:cNvPr id="83" name="object 24">
            <a:extLst>
              <a:ext uri="{FF2B5EF4-FFF2-40B4-BE49-F238E27FC236}">
                <a16:creationId xmlns:a16="http://schemas.microsoft.com/office/drawing/2014/main" id="{45986DCB-4D2C-4FB5-BA06-DDDA7CAAF88C}"/>
              </a:ext>
            </a:extLst>
          </p:cNvPr>
          <p:cNvSpPr txBox="1"/>
          <p:nvPr/>
        </p:nvSpPr>
        <p:spPr>
          <a:xfrm>
            <a:off x="2091232" y="3407350"/>
            <a:ext cx="1864360" cy="960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b="1">
                <a:latin typeface="DIN Next Rounded LT Pro Bold"/>
                <a:cs typeface="DIN Next Rounded LT Pro Bold"/>
              </a:rPr>
              <a:t>bilhões)</a:t>
            </a:r>
            <a:endParaRPr sz="3250">
              <a:latin typeface="DIN Next Rounded LT Pro Bold"/>
              <a:cs typeface="DIN Next Rounded LT Pro Bold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1600" spc="5">
                <a:latin typeface="Roboto"/>
                <a:cs typeface="Roboto"/>
              </a:rPr>
              <a:t>Fonte:</a:t>
            </a:r>
            <a:r>
              <a:rPr sz="1600" spc="-20">
                <a:latin typeface="Roboto"/>
                <a:cs typeface="Roboto"/>
              </a:rPr>
              <a:t> </a:t>
            </a:r>
            <a:r>
              <a:rPr sz="1600" spc="10">
                <a:latin typeface="Roboto"/>
                <a:cs typeface="Roboto"/>
              </a:rPr>
              <a:t>SNIS</a:t>
            </a:r>
            <a:r>
              <a:rPr sz="1600" spc="-20">
                <a:latin typeface="Roboto"/>
                <a:cs typeface="Roboto"/>
              </a:rPr>
              <a:t> </a:t>
            </a:r>
            <a:r>
              <a:rPr sz="1600" spc="10">
                <a:latin typeface="Roboto"/>
                <a:cs typeface="Roboto"/>
              </a:rPr>
              <a:t>e</a:t>
            </a:r>
            <a:r>
              <a:rPr sz="1600" spc="-15">
                <a:latin typeface="Roboto"/>
                <a:cs typeface="Roboto"/>
              </a:rPr>
              <a:t> </a:t>
            </a:r>
            <a:r>
              <a:rPr sz="1600" spc="5">
                <a:latin typeface="Roboto"/>
                <a:cs typeface="Roboto"/>
              </a:rPr>
              <a:t>SPRIS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84" name="object 25">
            <a:extLst>
              <a:ext uri="{FF2B5EF4-FFF2-40B4-BE49-F238E27FC236}">
                <a16:creationId xmlns:a16="http://schemas.microsoft.com/office/drawing/2014/main" id="{023908A8-B1D5-4A5E-ADB3-6BA8870A41CA}"/>
              </a:ext>
            </a:extLst>
          </p:cNvPr>
          <p:cNvSpPr txBox="1"/>
          <p:nvPr/>
        </p:nvSpPr>
        <p:spPr>
          <a:xfrm>
            <a:off x="2095726" y="10187402"/>
            <a:ext cx="6965315" cy="6851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240"/>
              </a:lnSpc>
              <a:spcBef>
                <a:spcPts val="345"/>
              </a:spcBef>
            </a:pPr>
            <a:r>
              <a:rPr sz="1200" spc="15">
                <a:latin typeface="Roboto"/>
                <a:cs typeface="Roboto"/>
              </a:rPr>
              <a:t>* </a:t>
            </a:r>
            <a:r>
              <a:rPr sz="1200" spc="25">
                <a:latin typeface="Roboto"/>
                <a:cs typeface="Roboto"/>
              </a:rPr>
              <a:t>O </a:t>
            </a:r>
            <a:r>
              <a:rPr sz="1200" spc="15">
                <a:latin typeface="Roboto"/>
                <a:cs typeface="Roboto"/>
              </a:rPr>
              <a:t>investimento </a:t>
            </a:r>
            <a:r>
              <a:rPr sz="1200" spc="5">
                <a:latin typeface="Roboto"/>
                <a:cs typeface="Roboto"/>
              </a:rPr>
              <a:t>total </a:t>
            </a:r>
            <a:r>
              <a:rPr sz="1200" spc="10">
                <a:latin typeface="Roboto"/>
                <a:cs typeface="Roboto"/>
              </a:rPr>
              <a:t>por contratante, </a:t>
            </a:r>
            <a:r>
              <a:rPr sz="1200" spc="15">
                <a:latin typeface="Roboto"/>
                <a:cs typeface="Roboto"/>
              </a:rPr>
              <a:t>conforme subcategorias </a:t>
            </a:r>
            <a:r>
              <a:rPr sz="1200" spc="20">
                <a:latin typeface="Roboto"/>
                <a:cs typeface="Roboto"/>
              </a:rPr>
              <a:t>do </a:t>
            </a:r>
            <a:r>
              <a:rPr sz="1200" spc="10">
                <a:latin typeface="Roboto"/>
                <a:cs typeface="Roboto"/>
              </a:rPr>
              <a:t>SNIS, </a:t>
            </a:r>
            <a:r>
              <a:rPr sz="1200" spc="15">
                <a:latin typeface="Roboto"/>
                <a:cs typeface="Roboto"/>
              </a:rPr>
              <a:t>engloba investimentos </a:t>
            </a:r>
            <a:r>
              <a:rPr sz="1200" spc="5">
                <a:latin typeface="Roboto"/>
                <a:cs typeface="Roboto"/>
              </a:rPr>
              <a:t>re- </a:t>
            </a:r>
            <a:r>
              <a:rPr sz="1200" spc="10">
                <a:latin typeface="Roboto"/>
                <a:cs typeface="Roboto"/>
              </a:rPr>
              <a:t> </a:t>
            </a:r>
            <a:r>
              <a:rPr sz="1200" spc="15">
                <a:latin typeface="Roboto"/>
                <a:cs typeface="Roboto"/>
              </a:rPr>
              <a:t>alizados </a:t>
            </a:r>
            <a:r>
              <a:rPr sz="1200" spc="10">
                <a:latin typeface="Roboto"/>
                <a:cs typeface="Roboto"/>
              </a:rPr>
              <a:t>pelos </a:t>
            </a:r>
            <a:r>
              <a:rPr sz="1200" spc="15">
                <a:latin typeface="Roboto"/>
                <a:cs typeface="Roboto"/>
              </a:rPr>
              <a:t>prestadores </a:t>
            </a:r>
            <a:r>
              <a:rPr sz="1200" spc="20">
                <a:latin typeface="Roboto"/>
                <a:cs typeface="Roboto"/>
              </a:rPr>
              <a:t>de </a:t>
            </a:r>
            <a:r>
              <a:rPr sz="1200" spc="10">
                <a:latin typeface="Roboto"/>
                <a:cs typeface="Roboto"/>
              </a:rPr>
              <a:t>serviços, pelos municípios </a:t>
            </a:r>
            <a:r>
              <a:rPr sz="1200" spc="15">
                <a:latin typeface="Roboto"/>
                <a:cs typeface="Roboto"/>
              </a:rPr>
              <a:t>e </a:t>
            </a:r>
            <a:r>
              <a:rPr sz="1200" spc="10">
                <a:latin typeface="Roboto"/>
                <a:cs typeface="Roboto"/>
              </a:rPr>
              <a:t>pelos </a:t>
            </a:r>
            <a:r>
              <a:rPr sz="1200" spc="15">
                <a:latin typeface="Roboto"/>
                <a:cs typeface="Roboto"/>
              </a:rPr>
              <a:t>estados. ** </a:t>
            </a:r>
            <a:r>
              <a:rPr sz="1200" spc="25">
                <a:latin typeface="Roboto"/>
                <a:cs typeface="Roboto"/>
              </a:rPr>
              <a:t>O </a:t>
            </a:r>
            <a:r>
              <a:rPr sz="1200" spc="10">
                <a:latin typeface="Roboto"/>
                <a:cs typeface="Roboto"/>
              </a:rPr>
              <a:t>percentual </a:t>
            </a:r>
            <a:r>
              <a:rPr sz="1200" spc="20">
                <a:latin typeface="Roboto"/>
                <a:cs typeface="Roboto"/>
              </a:rPr>
              <a:t>do </a:t>
            </a:r>
            <a:r>
              <a:rPr sz="1200" spc="15">
                <a:latin typeface="Roboto"/>
                <a:cs typeface="Roboto"/>
              </a:rPr>
              <a:t>inves- </a:t>
            </a:r>
            <a:r>
              <a:rPr sz="1200" spc="20">
                <a:latin typeface="Roboto"/>
                <a:cs typeface="Roboto"/>
              </a:rPr>
              <a:t> </a:t>
            </a:r>
            <a:r>
              <a:rPr sz="1200" spc="15">
                <a:latin typeface="Roboto"/>
                <a:cs typeface="Roboto"/>
              </a:rPr>
              <a:t>timento</a:t>
            </a:r>
            <a:r>
              <a:rPr sz="1200" spc="10">
                <a:latin typeface="Roboto"/>
                <a:cs typeface="Roboto"/>
              </a:rPr>
              <a:t> </a:t>
            </a:r>
            <a:r>
              <a:rPr sz="1200" spc="20">
                <a:latin typeface="Roboto"/>
                <a:cs typeface="Roboto"/>
              </a:rPr>
              <a:t>da</a:t>
            </a:r>
            <a:r>
              <a:rPr sz="1200" spc="15">
                <a:latin typeface="Roboto"/>
                <a:cs typeface="Roboto"/>
              </a:rPr>
              <a:t> </a:t>
            </a:r>
            <a:r>
              <a:rPr sz="1200" spc="10">
                <a:latin typeface="Roboto"/>
                <a:cs typeface="Roboto"/>
              </a:rPr>
              <a:t>iniciativa </a:t>
            </a:r>
            <a:r>
              <a:rPr sz="1200" spc="15">
                <a:latin typeface="Roboto"/>
                <a:cs typeface="Roboto"/>
              </a:rPr>
              <a:t>privada aqui</a:t>
            </a:r>
            <a:r>
              <a:rPr sz="1200" spc="10">
                <a:latin typeface="Roboto"/>
                <a:cs typeface="Roboto"/>
              </a:rPr>
              <a:t> </a:t>
            </a:r>
            <a:r>
              <a:rPr sz="1200" spc="15">
                <a:latin typeface="Roboto"/>
                <a:cs typeface="Roboto"/>
              </a:rPr>
              <a:t>apresentado</a:t>
            </a:r>
            <a:r>
              <a:rPr sz="1200" spc="20">
                <a:latin typeface="Roboto"/>
                <a:cs typeface="Roboto"/>
              </a:rPr>
              <a:t> </a:t>
            </a:r>
            <a:r>
              <a:rPr sz="1200" spc="10">
                <a:latin typeface="Roboto"/>
                <a:cs typeface="Roboto"/>
              </a:rPr>
              <a:t>faz referência</a:t>
            </a:r>
            <a:r>
              <a:rPr sz="1200" spc="20">
                <a:latin typeface="Roboto"/>
                <a:cs typeface="Roboto"/>
              </a:rPr>
              <a:t> ao</a:t>
            </a:r>
            <a:r>
              <a:rPr sz="1200">
                <a:latin typeface="Roboto"/>
                <a:cs typeface="Roboto"/>
              </a:rPr>
              <a:t> </a:t>
            </a:r>
            <a:r>
              <a:rPr sz="1200" b="1" spc="5">
                <a:latin typeface="Roboto"/>
                <a:cs typeface="Roboto"/>
              </a:rPr>
              <a:t>total</a:t>
            </a:r>
            <a:r>
              <a:rPr sz="1200" b="1" spc="15">
                <a:latin typeface="Roboto"/>
                <a:cs typeface="Roboto"/>
              </a:rPr>
              <a:t> </a:t>
            </a:r>
            <a:r>
              <a:rPr sz="1200" b="1" spc="10">
                <a:latin typeface="Roboto"/>
                <a:cs typeface="Roboto"/>
              </a:rPr>
              <a:t>investido</a:t>
            </a:r>
            <a:r>
              <a:rPr sz="1200" b="1" spc="15">
                <a:latin typeface="Roboto"/>
                <a:cs typeface="Roboto"/>
              </a:rPr>
              <a:t> pelos </a:t>
            </a:r>
            <a:r>
              <a:rPr sz="1200" b="1" spc="10">
                <a:latin typeface="Roboto"/>
                <a:cs typeface="Roboto"/>
              </a:rPr>
              <a:t>operadores</a:t>
            </a:r>
            <a:r>
              <a:rPr sz="1200" b="1" spc="15">
                <a:latin typeface="Roboto"/>
                <a:cs typeface="Roboto"/>
              </a:rPr>
              <a:t> no </a:t>
            </a:r>
            <a:r>
              <a:rPr sz="1200" b="1" spc="-285">
                <a:latin typeface="Roboto"/>
                <a:cs typeface="Roboto"/>
              </a:rPr>
              <a:t> </a:t>
            </a:r>
            <a:r>
              <a:rPr sz="1200" b="1" spc="10">
                <a:latin typeface="Roboto"/>
                <a:cs typeface="Roboto"/>
              </a:rPr>
              <a:t>setor</a:t>
            </a:r>
            <a:r>
              <a:rPr sz="1200" spc="10">
                <a:latin typeface="Roboto"/>
                <a:cs typeface="Roboto"/>
              </a:rPr>
              <a:t>.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85" name="object 27">
            <a:extLst>
              <a:ext uri="{FF2B5EF4-FFF2-40B4-BE49-F238E27FC236}">
                <a16:creationId xmlns:a16="http://schemas.microsoft.com/office/drawing/2014/main" id="{5463777B-F792-486C-ACFB-23F572907EF7}"/>
              </a:ext>
            </a:extLst>
          </p:cNvPr>
          <p:cNvGrpSpPr/>
          <p:nvPr/>
        </p:nvGrpSpPr>
        <p:grpSpPr>
          <a:xfrm>
            <a:off x="2356882" y="4933607"/>
            <a:ext cx="1018540" cy="2466975"/>
            <a:chOff x="12328207" y="4137647"/>
            <a:chExt cx="1018540" cy="2466975"/>
          </a:xfrm>
        </p:grpSpPr>
        <p:sp>
          <p:nvSpPr>
            <p:cNvPr id="86" name="object 28">
              <a:extLst>
                <a:ext uri="{FF2B5EF4-FFF2-40B4-BE49-F238E27FC236}">
                  <a16:creationId xmlns:a16="http://schemas.microsoft.com/office/drawing/2014/main" id="{780EA44A-DD89-47AB-9331-D65FD6BA4CC3}"/>
                </a:ext>
              </a:extLst>
            </p:cNvPr>
            <p:cNvSpPr/>
            <p:nvPr/>
          </p:nvSpPr>
          <p:spPr>
            <a:xfrm>
              <a:off x="12348524" y="4157967"/>
              <a:ext cx="977900" cy="181610"/>
            </a:xfrm>
            <a:custGeom>
              <a:avLst/>
              <a:gdLst/>
              <a:ahLst/>
              <a:cxnLst/>
              <a:rect l="l" t="t" r="r" b="b"/>
              <a:pathLst>
                <a:path w="977900" h="181610">
                  <a:moveTo>
                    <a:pt x="977792" y="0"/>
                  </a:moveTo>
                  <a:lnTo>
                    <a:pt x="0" y="0"/>
                  </a:lnTo>
                  <a:lnTo>
                    <a:pt x="0" y="181093"/>
                  </a:lnTo>
                  <a:lnTo>
                    <a:pt x="977792" y="181093"/>
                  </a:lnTo>
                  <a:lnTo>
                    <a:pt x="977792" y="0"/>
                  </a:lnTo>
                  <a:close/>
                </a:path>
              </a:pathLst>
            </a:custGeom>
            <a:solidFill>
              <a:srgbClr val="4F3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29">
              <a:extLst>
                <a:ext uri="{FF2B5EF4-FFF2-40B4-BE49-F238E27FC236}">
                  <a16:creationId xmlns:a16="http://schemas.microsoft.com/office/drawing/2014/main" id="{93172610-5607-41E9-BD4E-4C770058F866}"/>
                </a:ext>
              </a:extLst>
            </p:cNvPr>
            <p:cNvSpPr/>
            <p:nvPr/>
          </p:nvSpPr>
          <p:spPr>
            <a:xfrm>
              <a:off x="12348527" y="4157967"/>
              <a:ext cx="977900" cy="181610"/>
            </a:xfrm>
            <a:custGeom>
              <a:avLst/>
              <a:gdLst/>
              <a:ahLst/>
              <a:cxnLst/>
              <a:rect l="l" t="t" r="r" b="b"/>
              <a:pathLst>
                <a:path w="977900" h="181610">
                  <a:moveTo>
                    <a:pt x="0" y="0"/>
                  </a:moveTo>
                  <a:lnTo>
                    <a:pt x="977792" y="0"/>
                  </a:lnTo>
                  <a:lnTo>
                    <a:pt x="977792" y="181093"/>
                  </a:lnTo>
                  <a:lnTo>
                    <a:pt x="0" y="181093"/>
                  </a:lnTo>
                  <a:lnTo>
                    <a:pt x="0" y="0"/>
                  </a:lnTo>
                  <a:close/>
                </a:path>
              </a:pathLst>
            </a:custGeom>
            <a:ln w="405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30">
              <a:extLst>
                <a:ext uri="{FF2B5EF4-FFF2-40B4-BE49-F238E27FC236}">
                  <a16:creationId xmlns:a16="http://schemas.microsoft.com/office/drawing/2014/main" id="{820FF21C-CE77-4C82-B823-A7E600173DDE}"/>
                </a:ext>
              </a:extLst>
            </p:cNvPr>
            <p:cNvSpPr/>
            <p:nvPr/>
          </p:nvSpPr>
          <p:spPr>
            <a:xfrm>
              <a:off x="12348515" y="4339062"/>
              <a:ext cx="977900" cy="1727835"/>
            </a:xfrm>
            <a:custGeom>
              <a:avLst/>
              <a:gdLst/>
              <a:ahLst/>
              <a:cxnLst/>
              <a:rect l="l" t="t" r="r" b="b"/>
              <a:pathLst>
                <a:path w="977900" h="1727835">
                  <a:moveTo>
                    <a:pt x="977798" y="0"/>
                  </a:moveTo>
                  <a:lnTo>
                    <a:pt x="0" y="0"/>
                  </a:lnTo>
                  <a:lnTo>
                    <a:pt x="0" y="1470939"/>
                  </a:lnTo>
                  <a:lnTo>
                    <a:pt x="0" y="1727479"/>
                  </a:lnTo>
                  <a:lnTo>
                    <a:pt x="977798" y="1727479"/>
                  </a:lnTo>
                  <a:lnTo>
                    <a:pt x="977798" y="1470939"/>
                  </a:lnTo>
                  <a:lnTo>
                    <a:pt x="977798" y="0"/>
                  </a:lnTo>
                  <a:close/>
                </a:path>
              </a:pathLst>
            </a:custGeom>
            <a:solidFill>
              <a:srgbClr val="94C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31">
              <a:extLst>
                <a:ext uri="{FF2B5EF4-FFF2-40B4-BE49-F238E27FC236}">
                  <a16:creationId xmlns:a16="http://schemas.microsoft.com/office/drawing/2014/main" id="{E8E62A7C-7199-4896-8947-2A61264DF035}"/>
                </a:ext>
              </a:extLst>
            </p:cNvPr>
            <p:cNvSpPr/>
            <p:nvPr/>
          </p:nvSpPr>
          <p:spPr>
            <a:xfrm>
              <a:off x="12348527" y="4339059"/>
              <a:ext cx="977900" cy="1727835"/>
            </a:xfrm>
            <a:custGeom>
              <a:avLst/>
              <a:gdLst/>
              <a:ahLst/>
              <a:cxnLst/>
              <a:rect l="l" t="t" r="r" b="b"/>
              <a:pathLst>
                <a:path w="977900" h="1727835">
                  <a:moveTo>
                    <a:pt x="0" y="0"/>
                  </a:moveTo>
                  <a:lnTo>
                    <a:pt x="977792" y="0"/>
                  </a:lnTo>
                  <a:lnTo>
                    <a:pt x="977792" y="1727476"/>
                  </a:lnTo>
                  <a:lnTo>
                    <a:pt x="0" y="1727476"/>
                  </a:lnTo>
                  <a:lnTo>
                    <a:pt x="0" y="0"/>
                  </a:lnTo>
                  <a:close/>
                </a:path>
              </a:pathLst>
            </a:custGeom>
            <a:ln w="405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32">
              <a:extLst>
                <a:ext uri="{FF2B5EF4-FFF2-40B4-BE49-F238E27FC236}">
                  <a16:creationId xmlns:a16="http://schemas.microsoft.com/office/drawing/2014/main" id="{07071C5F-6647-4C9B-9EBB-535751A1D325}"/>
                </a:ext>
              </a:extLst>
            </p:cNvPr>
            <p:cNvSpPr/>
            <p:nvPr/>
          </p:nvSpPr>
          <p:spPr>
            <a:xfrm>
              <a:off x="12348515" y="6066567"/>
              <a:ext cx="977900" cy="517525"/>
            </a:xfrm>
            <a:custGeom>
              <a:avLst/>
              <a:gdLst/>
              <a:ahLst/>
              <a:cxnLst/>
              <a:rect l="l" t="t" r="r" b="b"/>
              <a:pathLst>
                <a:path w="977900" h="517525">
                  <a:moveTo>
                    <a:pt x="977798" y="0"/>
                  </a:moveTo>
                  <a:lnTo>
                    <a:pt x="0" y="0"/>
                  </a:lnTo>
                  <a:lnTo>
                    <a:pt x="0" y="179489"/>
                  </a:lnTo>
                  <a:lnTo>
                    <a:pt x="0" y="517474"/>
                  </a:lnTo>
                  <a:lnTo>
                    <a:pt x="977798" y="517474"/>
                  </a:lnTo>
                  <a:lnTo>
                    <a:pt x="977798" y="179489"/>
                  </a:lnTo>
                  <a:lnTo>
                    <a:pt x="977798" y="0"/>
                  </a:lnTo>
                  <a:close/>
                </a:path>
              </a:pathLst>
            </a:custGeom>
            <a:solidFill>
              <a:srgbClr val="2A8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33">
              <a:extLst>
                <a:ext uri="{FF2B5EF4-FFF2-40B4-BE49-F238E27FC236}">
                  <a16:creationId xmlns:a16="http://schemas.microsoft.com/office/drawing/2014/main" id="{D7FB3C96-E164-47F3-AE54-FB81AEC42AB9}"/>
                </a:ext>
              </a:extLst>
            </p:cNvPr>
            <p:cNvSpPr/>
            <p:nvPr/>
          </p:nvSpPr>
          <p:spPr>
            <a:xfrm>
              <a:off x="12348527" y="6066559"/>
              <a:ext cx="977900" cy="517525"/>
            </a:xfrm>
            <a:custGeom>
              <a:avLst/>
              <a:gdLst/>
              <a:ahLst/>
              <a:cxnLst/>
              <a:rect l="l" t="t" r="r" b="b"/>
              <a:pathLst>
                <a:path w="977900" h="517525">
                  <a:moveTo>
                    <a:pt x="0" y="0"/>
                  </a:moveTo>
                  <a:lnTo>
                    <a:pt x="977792" y="0"/>
                  </a:lnTo>
                  <a:lnTo>
                    <a:pt x="977792" y="517471"/>
                  </a:lnTo>
                  <a:lnTo>
                    <a:pt x="0" y="517471"/>
                  </a:lnTo>
                  <a:lnTo>
                    <a:pt x="0" y="0"/>
                  </a:lnTo>
                  <a:close/>
                </a:path>
              </a:pathLst>
            </a:custGeom>
            <a:ln w="405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34">
            <a:extLst>
              <a:ext uri="{FF2B5EF4-FFF2-40B4-BE49-F238E27FC236}">
                <a16:creationId xmlns:a16="http://schemas.microsoft.com/office/drawing/2014/main" id="{5DFA0217-12FC-485C-9C60-DFAEC4012AB6}"/>
              </a:ext>
            </a:extLst>
          </p:cNvPr>
          <p:cNvGrpSpPr/>
          <p:nvPr/>
        </p:nvGrpSpPr>
        <p:grpSpPr>
          <a:xfrm>
            <a:off x="3714948" y="4913453"/>
            <a:ext cx="1018540" cy="2487295"/>
            <a:chOff x="13686273" y="4117493"/>
            <a:chExt cx="1018540" cy="2487295"/>
          </a:xfrm>
        </p:grpSpPr>
        <p:sp>
          <p:nvSpPr>
            <p:cNvPr id="93" name="object 35">
              <a:extLst>
                <a:ext uri="{FF2B5EF4-FFF2-40B4-BE49-F238E27FC236}">
                  <a16:creationId xmlns:a16="http://schemas.microsoft.com/office/drawing/2014/main" id="{FA7A2E8A-07B3-489B-9149-AAFA31868329}"/>
                </a:ext>
              </a:extLst>
            </p:cNvPr>
            <p:cNvSpPr/>
            <p:nvPr/>
          </p:nvSpPr>
          <p:spPr>
            <a:xfrm>
              <a:off x="13706598" y="4137811"/>
              <a:ext cx="977900" cy="203835"/>
            </a:xfrm>
            <a:custGeom>
              <a:avLst/>
              <a:gdLst/>
              <a:ahLst/>
              <a:cxnLst/>
              <a:rect l="l" t="t" r="r" b="b"/>
              <a:pathLst>
                <a:path w="977900" h="203835">
                  <a:moveTo>
                    <a:pt x="977792" y="0"/>
                  </a:moveTo>
                  <a:lnTo>
                    <a:pt x="0" y="0"/>
                  </a:lnTo>
                  <a:lnTo>
                    <a:pt x="0" y="203794"/>
                  </a:lnTo>
                  <a:lnTo>
                    <a:pt x="977792" y="203794"/>
                  </a:lnTo>
                  <a:lnTo>
                    <a:pt x="977792" y="0"/>
                  </a:lnTo>
                  <a:close/>
                </a:path>
              </a:pathLst>
            </a:custGeom>
            <a:solidFill>
              <a:srgbClr val="4F3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36">
              <a:extLst>
                <a:ext uri="{FF2B5EF4-FFF2-40B4-BE49-F238E27FC236}">
                  <a16:creationId xmlns:a16="http://schemas.microsoft.com/office/drawing/2014/main" id="{91B43D48-2925-4E2D-B7E5-B6296845A02B}"/>
                </a:ext>
              </a:extLst>
            </p:cNvPr>
            <p:cNvSpPr/>
            <p:nvPr/>
          </p:nvSpPr>
          <p:spPr>
            <a:xfrm>
              <a:off x="13706593" y="4137813"/>
              <a:ext cx="977900" cy="203835"/>
            </a:xfrm>
            <a:custGeom>
              <a:avLst/>
              <a:gdLst/>
              <a:ahLst/>
              <a:cxnLst/>
              <a:rect l="l" t="t" r="r" b="b"/>
              <a:pathLst>
                <a:path w="977900" h="203835">
                  <a:moveTo>
                    <a:pt x="0" y="0"/>
                  </a:moveTo>
                  <a:lnTo>
                    <a:pt x="977792" y="0"/>
                  </a:lnTo>
                  <a:lnTo>
                    <a:pt x="977792" y="203794"/>
                  </a:lnTo>
                  <a:lnTo>
                    <a:pt x="0" y="203794"/>
                  </a:lnTo>
                  <a:lnTo>
                    <a:pt x="0" y="0"/>
                  </a:lnTo>
                  <a:close/>
                </a:path>
              </a:pathLst>
            </a:custGeom>
            <a:ln w="405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37">
              <a:extLst>
                <a:ext uri="{FF2B5EF4-FFF2-40B4-BE49-F238E27FC236}">
                  <a16:creationId xmlns:a16="http://schemas.microsoft.com/office/drawing/2014/main" id="{0AF2E873-9D3E-4093-8B65-F3C862A5B19D}"/>
                </a:ext>
              </a:extLst>
            </p:cNvPr>
            <p:cNvSpPr/>
            <p:nvPr/>
          </p:nvSpPr>
          <p:spPr>
            <a:xfrm>
              <a:off x="13706589" y="4341627"/>
              <a:ext cx="977900" cy="1742439"/>
            </a:xfrm>
            <a:custGeom>
              <a:avLst/>
              <a:gdLst/>
              <a:ahLst/>
              <a:cxnLst/>
              <a:rect l="l" t="t" r="r" b="b"/>
              <a:pathLst>
                <a:path w="977900" h="1742439">
                  <a:moveTo>
                    <a:pt x="977798" y="0"/>
                  </a:moveTo>
                  <a:lnTo>
                    <a:pt x="0" y="0"/>
                  </a:lnTo>
                  <a:lnTo>
                    <a:pt x="0" y="1520317"/>
                  </a:lnTo>
                  <a:lnTo>
                    <a:pt x="0" y="1742401"/>
                  </a:lnTo>
                  <a:lnTo>
                    <a:pt x="977798" y="1742401"/>
                  </a:lnTo>
                  <a:lnTo>
                    <a:pt x="977798" y="1520317"/>
                  </a:lnTo>
                  <a:lnTo>
                    <a:pt x="977798" y="0"/>
                  </a:lnTo>
                  <a:close/>
                </a:path>
              </a:pathLst>
            </a:custGeom>
            <a:solidFill>
              <a:srgbClr val="94C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38">
              <a:extLst>
                <a:ext uri="{FF2B5EF4-FFF2-40B4-BE49-F238E27FC236}">
                  <a16:creationId xmlns:a16="http://schemas.microsoft.com/office/drawing/2014/main" id="{454484FB-639C-401E-B76C-808974EBDDAE}"/>
                </a:ext>
              </a:extLst>
            </p:cNvPr>
            <p:cNvSpPr/>
            <p:nvPr/>
          </p:nvSpPr>
          <p:spPr>
            <a:xfrm>
              <a:off x="13706593" y="4341612"/>
              <a:ext cx="977900" cy="1742439"/>
            </a:xfrm>
            <a:custGeom>
              <a:avLst/>
              <a:gdLst/>
              <a:ahLst/>
              <a:cxnLst/>
              <a:rect l="l" t="t" r="r" b="b"/>
              <a:pathLst>
                <a:path w="977900" h="1742439">
                  <a:moveTo>
                    <a:pt x="0" y="0"/>
                  </a:moveTo>
                  <a:lnTo>
                    <a:pt x="977792" y="0"/>
                  </a:lnTo>
                  <a:lnTo>
                    <a:pt x="977792" y="1742407"/>
                  </a:lnTo>
                  <a:lnTo>
                    <a:pt x="0" y="1742407"/>
                  </a:lnTo>
                  <a:lnTo>
                    <a:pt x="0" y="0"/>
                  </a:lnTo>
                  <a:close/>
                </a:path>
              </a:pathLst>
            </a:custGeom>
            <a:ln w="405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39">
              <a:extLst>
                <a:ext uri="{FF2B5EF4-FFF2-40B4-BE49-F238E27FC236}">
                  <a16:creationId xmlns:a16="http://schemas.microsoft.com/office/drawing/2014/main" id="{FB94E99B-B5FC-4209-9B79-F52D47CF7989}"/>
                </a:ext>
              </a:extLst>
            </p:cNvPr>
            <p:cNvSpPr/>
            <p:nvPr/>
          </p:nvSpPr>
          <p:spPr>
            <a:xfrm>
              <a:off x="13706589" y="6084029"/>
              <a:ext cx="977900" cy="500380"/>
            </a:xfrm>
            <a:custGeom>
              <a:avLst/>
              <a:gdLst/>
              <a:ahLst/>
              <a:cxnLst/>
              <a:rect l="l" t="t" r="r" b="b"/>
              <a:pathLst>
                <a:path w="977900" h="500379">
                  <a:moveTo>
                    <a:pt x="977798" y="0"/>
                  </a:moveTo>
                  <a:lnTo>
                    <a:pt x="0" y="0"/>
                  </a:lnTo>
                  <a:lnTo>
                    <a:pt x="0" y="213969"/>
                  </a:lnTo>
                  <a:lnTo>
                    <a:pt x="0" y="500011"/>
                  </a:lnTo>
                  <a:lnTo>
                    <a:pt x="977798" y="500011"/>
                  </a:lnTo>
                  <a:lnTo>
                    <a:pt x="977798" y="213969"/>
                  </a:lnTo>
                  <a:lnTo>
                    <a:pt x="977798" y="0"/>
                  </a:lnTo>
                  <a:close/>
                </a:path>
              </a:pathLst>
            </a:custGeom>
            <a:solidFill>
              <a:srgbClr val="2A8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40">
              <a:extLst>
                <a:ext uri="{FF2B5EF4-FFF2-40B4-BE49-F238E27FC236}">
                  <a16:creationId xmlns:a16="http://schemas.microsoft.com/office/drawing/2014/main" id="{EFA76D09-BE9A-46C7-9971-AE586347FAB8}"/>
                </a:ext>
              </a:extLst>
            </p:cNvPr>
            <p:cNvSpPr/>
            <p:nvPr/>
          </p:nvSpPr>
          <p:spPr>
            <a:xfrm>
              <a:off x="13706593" y="6084021"/>
              <a:ext cx="977900" cy="500380"/>
            </a:xfrm>
            <a:custGeom>
              <a:avLst/>
              <a:gdLst/>
              <a:ahLst/>
              <a:cxnLst/>
              <a:rect l="l" t="t" r="r" b="b"/>
              <a:pathLst>
                <a:path w="977900" h="500379">
                  <a:moveTo>
                    <a:pt x="0" y="0"/>
                  </a:moveTo>
                  <a:lnTo>
                    <a:pt x="977792" y="0"/>
                  </a:lnTo>
                  <a:lnTo>
                    <a:pt x="977792" y="500005"/>
                  </a:lnTo>
                  <a:lnTo>
                    <a:pt x="0" y="500005"/>
                  </a:lnTo>
                  <a:lnTo>
                    <a:pt x="0" y="0"/>
                  </a:lnTo>
                  <a:close/>
                </a:path>
              </a:pathLst>
            </a:custGeom>
            <a:ln w="405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41">
            <a:extLst>
              <a:ext uri="{FF2B5EF4-FFF2-40B4-BE49-F238E27FC236}">
                <a16:creationId xmlns:a16="http://schemas.microsoft.com/office/drawing/2014/main" id="{FE483770-4522-4833-9703-84547D05FCF8}"/>
              </a:ext>
            </a:extLst>
          </p:cNvPr>
          <p:cNvGrpSpPr/>
          <p:nvPr/>
        </p:nvGrpSpPr>
        <p:grpSpPr>
          <a:xfrm>
            <a:off x="5072993" y="5036874"/>
            <a:ext cx="1018540" cy="2363470"/>
            <a:chOff x="15044318" y="4240914"/>
            <a:chExt cx="1018540" cy="2363470"/>
          </a:xfrm>
        </p:grpSpPr>
        <p:sp>
          <p:nvSpPr>
            <p:cNvPr id="112" name="object 42">
              <a:extLst>
                <a:ext uri="{FF2B5EF4-FFF2-40B4-BE49-F238E27FC236}">
                  <a16:creationId xmlns:a16="http://schemas.microsoft.com/office/drawing/2014/main" id="{141A512E-DA39-4D73-8023-E4BBE379970D}"/>
                </a:ext>
              </a:extLst>
            </p:cNvPr>
            <p:cNvSpPr/>
            <p:nvPr/>
          </p:nvSpPr>
          <p:spPr>
            <a:xfrm>
              <a:off x="15064640" y="4261231"/>
              <a:ext cx="977900" cy="182880"/>
            </a:xfrm>
            <a:custGeom>
              <a:avLst/>
              <a:gdLst/>
              <a:ahLst/>
              <a:cxnLst/>
              <a:rect l="l" t="t" r="r" b="b"/>
              <a:pathLst>
                <a:path w="977900" h="182879">
                  <a:moveTo>
                    <a:pt x="977813" y="0"/>
                  </a:moveTo>
                  <a:lnTo>
                    <a:pt x="0" y="0"/>
                  </a:lnTo>
                  <a:lnTo>
                    <a:pt x="0" y="182633"/>
                  </a:lnTo>
                  <a:lnTo>
                    <a:pt x="977813" y="182633"/>
                  </a:lnTo>
                  <a:lnTo>
                    <a:pt x="977813" y="0"/>
                  </a:lnTo>
                  <a:close/>
                </a:path>
              </a:pathLst>
            </a:custGeom>
            <a:solidFill>
              <a:srgbClr val="4F3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43">
              <a:extLst>
                <a:ext uri="{FF2B5EF4-FFF2-40B4-BE49-F238E27FC236}">
                  <a16:creationId xmlns:a16="http://schemas.microsoft.com/office/drawing/2014/main" id="{C976C0CA-9C90-4EBA-9164-ED8AE51728D9}"/>
                </a:ext>
              </a:extLst>
            </p:cNvPr>
            <p:cNvSpPr/>
            <p:nvPr/>
          </p:nvSpPr>
          <p:spPr>
            <a:xfrm>
              <a:off x="15064638" y="4261234"/>
              <a:ext cx="977900" cy="182880"/>
            </a:xfrm>
            <a:custGeom>
              <a:avLst/>
              <a:gdLst/>
              <a:ahLst/>
              <a:cxnLst/>
              <a:rect l="l" t="t" r="r" b="b"/>
              <a:pathLst>
                <a:path w="977900" h="182879">
                  <a:moveTo>
                    <a:pt x="0" y="0"/>
                  </a:moveTo>
                  <a:lnTo>
                    <a:pt x="977813" y="0"/>
                  </a:lnTo>
                  <a:lnTo>
                    <a:pt x="977813" y="182633"/>
                  </a:lnTo>
                  <a:lnTo>
                    <a:pt x="0" y="182633"/>
                  </a:lnTo>
                  <a:lnTo>
                    <a:pt x="0" y="0"/>
                  </a:lnTo>
                  <a:close/>
                </a:path>
              </a:pathLst>
            </a:custGeom>
            <a:ln w="405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44">
              <a:extLst>
                <a:ext uri="{FF2B5EF4-FFF2-40B4-BE49-F238E27FC236}">
                  <a16:creationId xmlns:a16="http://schemas.microsoft.com/office/drawing/2014/main" id="{596D05A0-F0C4-41C2-8BBE-D2FC1F36DA12}"/>
                </a:ext>
              </a:extLst>
            </p:cNvPr>
            <p:cNvSpPr/>
            <p:nvPr/>
          </p:nvSpPr>
          <p:spPr>
            <a:xfrm>
              <a:off x="15064639" y="4443850"/>
              <a:ext cx="977900" cy="1717039"/>
            </a:xfrm>
            <a:custGeom>
              <a:avLst/>
              <a:gdLst/>
              <a:ahLst/>
              <a:cxnLst/>
              <a:rect l="l" t="t" r="r" b="b"/>
              <a:pathLst>
                <a:path w="977900" h="1717039">
                  <a:moveTo>
                    <a:pt x="977811" y="0"/>
                  </a:moveTo>
                  <a:lnTo>
                    <a:pt x="0" y="0"/>
                  </a:lnTo>
                  <a:lnTo>
                    <a:pt x="0" y="1434693"/>
                  </a:lnTo>
                  <a:lnTo>
                    <a:pt x="0" y="1716849"/>
                  </a:lnTo>
                  <a:lnTo>
                    <a:pt x="977811" y="1716849"/>
                  </a:lnTo>
                  <a:lnTo>
                    <a:pt x="977811" y="1434693"/>
                  </a:lnTo>
                  <a:lnTo>
                    <a:pt x="977811" y="0"/>
                  </a:lnTo>
                  <a:close/>
                </a:path>
              </a:pathLst>
            </a:custGeom>
            <a:solidFill>
              <a:srgbClr val="94C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45">
              <a:extLst>
                <a:ext uri="{FF2B5EF4-FFF2-40B4-BE49-F238E27FC236}">
                  <a16:creationId xmlns:a16="http://schemas.microsoft.com/office/drawing/2014/main" id="{6D4065A6-BF3F-4CB0-BBE3-19B8844819C7}"/>
                </a:ext>
              </a:extLst>
            </p:cNvPr>
            <p:cNvSpPr/>
            <p:nvPr/>
          </p:nvSpPr>
          <p:spPr>
            <a:xfrm>
              <a:off x="15064638" y="4443845"/>
              <a:ext cx="977900" cy="1717039"/>
            </a:xfrm>
            <a:custGeom>
              <a:avLst/>
              <a:gdLst/>
              <a:ahLst/>
              <a:cxnLst/>
              <a:rect l="l" t="t" r="r" b="b"/>
              <a:pathLst>
                <a:path w="977900" h="1717039">
                  <a:moveTo>
                    <a:pt x="0" y="0"/>
                  </a:moveTo>
                  <a:lnTo>
                    <a:pt x="977813" y="0"/>
                  </a:lnTo>
                  <a:lnTo>
                    <a:pt x="977813" y="1716848"/>
                  </a:lnTo>
                  <a:lnTo>
                    <a:pt x="0" y="1716848"/>
                  </a:lnTo>
                  <a:lnTo>
                    <a:pt x="0" y="0"/>
                  </a:lnTo>
                  <a:close/>
                </a:path>
              </a:pathLst>
            </a:custGeom>
            <a:ln w="405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46">
              <a:extLst>
                <a:ext uri="{FF2B5EF4-FFF2-40B4-BE49-F238E27FC236}">
                  <a16:creationId xmlns:a16="http://schemas.microsoft.com/office/drawing/2014/main" id="{82279E7D-4D60-437E-AA06-49BDAF825D78}"/>
                </a:ext>
              </a:extLst>
            </p:cNvPr>
            <p:cNvSpPr/>
            <p:nvPr/>
          </p:nvSpPr>
          <p:spPr>
            <a:xfrm>
              <a:off x="15064639" y="6160699"/>
              <a:ext cx="977900" cy="423545"/>
            </a:xfrm>
            <a:custGeom>
              <a:avLst/>
              <a:gdLst/>
              <a:ahLst/>
              <a:cxnLst/>
              <a:rect l="l" t="t" r="r" b="b"/>
              <a:pathLst>
                <a:path w="977900" h="423545">
                  <a:moveTo>
                    <a:pt x="977811" y="0"/>
                  </a:moveTo>
                  <a:lnTo>
                    <a:pt x="0" y="0"/>
                  </a:lnTo>
                  <a:lnTo>
                    <a:pt x="0" y="153898"/>
                  </a:lnTo>
                  <a:lnTo>
                    <a:pt x="0" y="423316"/>
                  </a:lnTo>
                  <a:lnTo>
                    <a:pt x="977811" y="423316"/>
                  </a:lnTo>
                  <a:lnTo>
                    <a:pt x="977811" y="153898"/>
                  </a:lnTo>
                  <a:lnTo>
                    <a:pt x="977811" y="0"/>
                  </a:lnTo>
                  <a:close/>
                </a:path>
              </a:pathLst>
            </a:custGeom>
            <a:solidFill>
              <a:srgbClr val="2A8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47">
              <a:extLst>
                <a:ext uri="{FF2B5EF4-FFF2-40B4-BE49-F238E27FC236}">
                  <a16:creationId xmlns:a16="http://schemas.microsoft.com/office/drawing/2014/main" id="{3F559CBB-FA9E-41A2-83A0-A6FB625CC99D}"/>
                </a:ext>
              </a:extLst>
            </p:cNvPr>
            <p:cNvSpPr/>
            <p:nvPr/>
          </p:nvSpPr>
          <p:spPr>
            <a:xfrm>
              <a:off x="15064638" y="6160692"/>
              <a:ext cx="977900" cy="423545"/>
            </a:xfrm>
            <a:custGeom>
              <a:avLst/>
              <a:gdLst/>
              <a:ahLst/>
              <a:cxnLst/>
              <a:rect l="l" t="t" r="r" b="b"/>
              <a:pathLst>
                <a:path w="977900" h="423545">
                  <a:moveTo>
                    <a:pt x="0" y="0"/>
                  </a:moveTo>
                  <a:lnTo>
                    <a:pt x="977813" y="0"/>
                  </a:lnTo>
                  <a:lnTo>
                    <a:pt x="977813" y="423316"/>
                  </a:lnTo>
                  <a:lnTo>
                    <a:pt x="0" y="423316"/>
                  </a:lnTo>
                  <a:lnTo>
                    <a:pt x="0" y="0"/>
                  </a:lnTo>
                  <a:close/>
                </a:path>
              </a:pathLst>
            </a:custGeom>
            <a:ln w="405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48">
            <a:extLst>
              <a:ext uri="{FF2B5EF4-FFF2-40B4-BE49-F238E27FC236}">
                <a16:creationId xmlns:a16="http://schemas.microsoft.com/office/drawing/2014/main" id="{25E0D8CA-5FA2-4964-B4DF-5312CFC72282}"/>
              </a:ext>
            </a:extLst>
          </p:cNvPr>
          <p:cNvGrpSpPr/>
          <p:nvPr/>
        </p:nvGrpSpPr>
        <p:grpSpPr>
          <a:xfrm>
            <a:off x="6431059" y="4570087"/>
            <a:ext cx="1018540" cy="2830830"/>
            <a:chOff x="16402384" y="3774127"/>
            <a:chExt cx="1018540" cy="2830830"/>
          </a:xfrm>
        </p:grpSpPr>
        <p:sp>
          <p:nvSpPr>
            <p:cNvPr id="119" name="object 49">
              <a:extLst>
                <a:ext uri="{FF2B5EF4-FFF2-40B4-BE49-F238E27FC236}">
                  <a16:creationId xmlns:a16="http://schemas.microsoft.com/office/drawing/2014/main" id="{5C9C0EFC-F465-4CCB-AFB8-ADE34AE7FC48}"/>
                </a:ext>
              </a:extLst>
            </p:cNvPr>
            <p:cNvSpPr/>
            <p:nvPr/>
          </p:nvSpPr>
          <p:spPr>
            <a:xfrm>
              <a:off x="16422704" y="3794449"/>
              <a:ext cx="977900" cy="179070"/>
            </a:xfrm>
            <a:custGeom>
              <a:avLst/>
              <a:gdLst/>
              <a:ahLst/>
              <a:cxnLst/>
              <a:rect l="l" t="t" r="r" b="b"/>
              <a:pathLst>
                <a:path w="977900" h="179070">
                  <a:moveTo>
                    <a:pt x="977813" y="0"/>
                  </a:moveTo>
                  <a:lnTo>
                    <a:pt x="0" y="0"/>
                  </a:lnTo>
                  <a:lnTo>
                    <a:pt x="0" y="178968"/>
                  </a:lnTo>
                  <a:lnTo>
                    <a:pt x="977813" y="178968"/>
                  </a:lnTo>
                  <a:lnTo>
                    <a:pt x="977813" y="0"/>
                  </a:lnTo>
                  <a:close/>
                </a:path>
              </a:pathLst>
            </a:custGeom>
            <a:solidFill>
              <a:srgbClr val="4F3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50">
              <a:extLst>
                <a:ext uri="{FF2B5EF4-FFF2-40B4-BE49-F238E27FC236}">
                  <a16:creationId xmlns:a16="http://schemas.microsoft.com/office/drawing/2014/main" id="{4D3558F3-65A0-4A11-8914-620FD35F3BF9}"/>
                </a:ext>
              </a:extLst>
            </p:cNvPr>
            <p:cNvSpPr/>
            <p:nvPr/>
          </p:nvSpPr>
          <p:spPr>
            <a:xfrm>
              <a:off x="16422704" y="3794447"/>
              <a:ext cx="977900" cy="179070"/>
            </a:xfrm>
            <a:custGeom>
              <a:avLst/>
              <a:gdLst/>
              <a:ahLst/>
              <a:cxnLst/>
              <a:rect l="l" t="t" r="r" b="b"/>
              <a:pathLst>
                <a:path w="977900" h="179070">
                  <a:moveTo>
                    <a:pt x="0" y="0"/>
                  </a:moveTo>
                  <a:lnTo>
                    <a:pt x="977813" y="0"/>
                  </a:lnTo>
                  <a:lnTo>
                    <a:pt x="977813" y="178968"/>
                  </a:lnTo>
                  <a:lnTo>
                    <a:pt x="0" y="178968"/>
                  </a:lnTo>
                  <a:lnTo>
                    <a:pt x="0" y="0"/>
                  </a:lnTo>
                  <a:close/>
                </a:path>
              </a:pathLst>
            </a:custGeom>
            <a:ln w="405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51">
              <a:extLst>
                <a:ext uri="{FF2B5EF4-FFF2-40B4-BE49-F238E27FC236}">
                  <a16:creationId xmlns:a16="http://schemas.microsoft.com/office/drawing/2014/main" id="{C71F5599-759B-42A1-A5AE-5860AA49D865}"/>
                </a:ext>
              </a:extLst>
            </p:cNvPr>
            <p:cNvSpPr/>
            <p:nvPr/>
          </p:nvSpPr>
          <p:spPr>
            <a:xfrm>
              <a:off x="16422701" y="3973416"/>
              <a:ext cx="977900" cy="2072005"/>
            </a:xfrm>
            <a:custGeom>
              <a:avLst/>
              <a:gdLst/>
              <a:ahLst/>
              <a:cxnLst/>
              <a:rect l="l" t="t" r="r" b="b"/>
              <a:pathLst>
                <a:path w="977900" h="2072004">
                  <a:moveTo>
                    <a:pt x="977811" y="0"/>
                  </a:moveTo>
                  <a:lnTo>
                    <a:pt x="0" y="0"/>
                  </a:lnTo>
                  <a:lnTo>
                    <a:pt x="0" y="1870887"/>
                  </a:lnTo>
                  <a:lnTo>
                    <a:pt x="0" y="2071865"/>
                  </a:lnTo>
                  <a:lnTo>
                    <a:pt x="977811" y="2071865"/>
                  </a:lnTo>
                  <a:lnTo>
                    <a:pt x="977811" y="1870887"/>
                  </a:lnTo>
                  <a:lnTo>
                    <a:pt x="977811" y="0"/>
                  </a:lnTo>
                  <a:close/>
                </a:path>
              </a:pathLst>
            </a:custGeom>
            <a:solidFill>
              <a:srgbClr val="94C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52">
              <a:extLst>
                <a:ext uri="{FF2B5EF4-FFF2-40B4-BE49-F238E27FC236}">
                  <a16:creationId xmlns:a16="http://schemas.microsoft.com/office/drawing/2014/main" id="{BD1814F1-6B88-48FC-BB14-45E82089B324}"/>
                </a:ext>
              </a:extLst>
            </p:cNvPr>
            <p:cNvSpPr/>
            <p:nvPr/>
          </p:nvSpPr>
          <p:spPr>
            <a:xfrm>
              <a:off x="16422704" y="3973413"/>
              <a:ext cx="977900" cy="2072005"/>
            </a:xfrm>
            <a:custGeom>
              <a:avLst/>
              <a:gdLst/>
              <a:ahLst/>
              <a:cxnLst/>
              <a:rect l="l" t="t" r="r" b="b"/>
              <a:pathLst>
                <a:path w="977900" h="2072004">
                  <a:moveTo>
                    <a:pt x="0" y="0"/>
                  </a:moveTo>
                  <a:lnTo>
                    <a:pt x="977813" y="0"/>
                  </a:lnTo>
                  <a:lnTo>
                    <a:pt x="977813" y="2071874"/>
                  </a:lnTo>
                  <a:lnTo>
                    <a:pt x="0" y="2071874"/>
                  </a:lnTo>
                  <a:lnTo>
                    <a:pt x="0" y="0"/>
                  </a:lnTo>
                  <a:close/>
                </a:path>
              </a:pathLst>
            </a:custGeom>
            <a:ln w="405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53">
              <a:extLst>
                <a:ext uri="{FF2B5EF4-FFF2-40B4-BE49-F238E27FC236}">
                  <a16:creationId xmlns:a16="http://schemas.microsoft.com/office/drawing/2014/main" id="{14D5E819-BE81-421C-9102-8DBE64BCC159}"/>
                </a:ext>
              </a:extLst>
            </p:cNvPr>
            <p:cNvSpPr/>
            <p:nvPr/>
          </p:nvSpPr>
          <p:spPr>
            <a:xfrm>
              <a:off x="16422701" y="6045294"/>
              <a:ext cx="977900" cy="539115"/>
            </a:xfrm>
            <a:custGeom>
              <a:avLst/>
              <a:gdLst/>
              <a:ahLst/>
              <a:cxnLst/>
              <a:rect l="l" t="t" r="r" b="b"/>
              <a:pathLst>
                <a:path w="977900" h="539115">
                  <a:moveTo>
                    <a:pt x="977811" y="0"/>
                  </a:moveTo>
                  <a:lnTo>
                    <a:pt x="0" y="0"/>
                  </a:lnTo>
                  <a:lnTo>
                    <a:pt x="0" y="235077"/>
                  </a:lnTo>
                  <a:lnTo>
                    <a:pt x="0" y="538746"/>
                  </a:lnTo>
                  <a:lnTo>
                    <a:pt x="977811" y="538746"/>
                  </a:lnTo>
                  <a:lnTo>
                    <a:pt x="977811" y="235077"/>
                  </a:lnTo>
                  <a:lnTo>
                    <a:pt x="977811" y="0"/>
                  </a:lnTo>
                  <a:close/>
                </a:path>
              </a:pathLst>
            </a:custGeom>
            <a:solidFill>
              <a:srgbClr val="2A8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54">
              <a:extLst>
                <a:ext uri="{FF2B5EF4-FFF2-40B4-BE49-F238E27FC236}">
                  <a16:creationId xmlns:a16="http://schemas.microsoft.com/office/drawing/2014/main" id="{E3ECB37A-6BBC-4484-8CE1-DDEDE7DC6EE6}"/>
                </a:ext>
              </a:extLst>
            </p:cNvPr>
            <p:cNvSpPr/>
            <p:nvPr/>
          </p:nvSpPr>
          <p:spPr>
            <a:xfrm>
              <a:off x="16422704" y="6045291"/>
              <a:ext cx="977900" cy="539115"/>
            </a:xfrm>
            <a:custGeom>
              <a:avLst/>
              <a:gdLst/>
              <a:ahLst/>
              <a:cxnLst/>
              <a:rect l="l" t="t" r="r" b="b"/>
              <a:pathLst>
                <a:path w="977900" h="539115">
                  <a:moveTo>
                    <a:pt x="0" y="0"/>
                  </a:moveTo>
                  <a:lnTo>
                    <a:pt x="977813" y="0"/>
                  </a:lnTo>
                  <a:lnTo>
                    <a:pt x="977813" y="538737"/>
                  </a:lnTo>
                  <a:lnTo>
                    <a:pt x="0" y="538737"/>
                  </a:lnTo>
                  <a:lnTo>
                    <a:pt x="0" y="0"/>
                  </a:lnTo>
                  <a:close/>
                </a:path>
              </a:pathLst>
            </a:custGeom>
            <a:ln w="405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" name="object 55">
            <a:extLst>
              <a:ext uri="{FF2B5EF4-FFF2-40B4-BE49-F238E27FC236}">
                <a16:creationId xmlns:a16="http://schemas.microsoft.com/office/drawing/2014/main" id="{B8947C13-3016-49E6-B029-5B572B83D78B}"/>
              </a:ext>
            </a:extLst>
          </p:cNvPr>
          <p:cNvGrpSpPr/>
          <p:nvPr/>
        </p:nvGrpSpPr>
        <p:grpSpPr>
          <a:xfrm>
            <a:off x="7856535" y="4050070"/>
            <a:ext cx="977907" cy="3329984"/>
            <a:chOff x="17780762" y="3254110"/>
            <a:chExt cx="977907" cy="3329984"/>
          </a:xfrm>
        </p:grpSpPr>
        <p:sp>
          <p:nvSpPr>
            <p:cNvPr id="126" name="object 56">
              <a:extLst>
                <a:ext uri="{FF2B5EF4-FFF2-40B4-BE49-F238E27FC236}">
                  <a16:creationId xmlns:a16="http://schemas.microsoft.com/office/drawing/2014/main" id="{675AD1D8-BA8A-4CF2-928C-107C876227C9}"/>
                </a:ext>
              </a:extLst>
            </p:cNvPr>
            <p:cNvSpPr/>
            <p:nvPr/>
          </p:nvSpPr>
          <p:spPr>
            <a:xfrm>
              <a:off x="17780767" y="3254110"/>
              <a:ext cx="977900" cy="177800"/>
            </a:xfrm>
            <a:custGeom>
              <a:avLst/>
              <a:gdLst/>
              <a:ahLst/>
              <a:cxnLst/>
              <a:rect l="l" t="t" r="r" b="b"/>
              <a:pathLst>
                <a:path w="977900" h="177800">
                  <a:moveTo>
                    <a:pt x="977792" y="0"/>
                  </a:moveTo>
                  <a:lnTo>
                    <a:pt x="0" y="0"/>
                  </a:lnTo>
                  <a:lnTo>
                    <a:pt x="0" y="177565"/>
                  </a:lnTo>
                  <a:lnTo>
                    <a:pt x="977792" y="177565"/>
                  </a:lnTo>
                  <a:lnTo>
                    <a:pt x="977792" y="0"/>
                  </a:lnTo>
                  <a:close/>
                </a:path>
              </a:pathLst>
            </a:custGeom>
            <a:solidFill>
              <a:srgbClr val="4F3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57">
              <a:extLst>
                <a:ext uri="{FF2B5EF4-FFF2-40B4-BE49-F238E27FC236}">
                  <a16:creationId xmlns:a16="http://schemas.microsoft.com/office/drawing/2014/main" id="{4783F1B8-F96F-4CA7-B474-2021C2023F7D}"/>
                </a:ext>
              </a:extLst>
            </p:cNvPr>
            <p:cNvSpPr/>
            <p:nvPr/>
          </p:nvSpPr>
          <p:spPr>
            <a:xfrm>
              <a:off x="17780769" y="3254110"/>
              <a:ext cx="977900" cy="177800"/>
            </a:xfrm>
            <a:custGeom>
              <a:avLst/>
              <a:gdLst/>
              <a:ahLst/>
              <a:cxnLst/>
              <a:rect l="l" t="t" r="r" b="b"/>
              <a:pathLst>
                <a:path w="977900" h="177800">
                  <a:moveTo>
                    <a:pt x="0" y="0"/>
                  </a:moveTo>
                  <a:lnTo>
                    <a:pt x="977792" y="0"/>
                  </a:lnTo>
                  <a:lnTo>
                    <a:pt x="977792" y="177565"/>
                  </a:lnTo>
                  <a:lnTo>
                    <a:pt x="0" y="177565"/>
                  </a:lnTo>
                  <a:lnTo>
                    <a:pt x="0" y="0"/>
                  </a:lnTo>
                  <a:close/>
                </a:path>
              </a:pathLst>
            </a:custGeom>
            <a:ln w="405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58">
              <a:extLst>
                <a:ext uri="{FF2B5EF4-FFF2-40B4-BE49-F238E27FC236}">
                  <a16:creationId xmlns:a16="http://schemas.microsoft.com/office/drawing/2014/main" id="{902CF837-BD04-4AC5-B4D4-CBA3F5464113}"/>
                </a:ext>
              </a:extLst>
            </p:cNvPr>
            <p:cNvSpPr/>
            <p:nvPr/>
          </p:nvSpPr>
          <p:spPr>
            <a:xfrm>
              <a:off x="17780762" y="3431685"/>
              <a:ext cx="977900" cy="2120265"/>
            </a:xfrm>
            <a:custGeom>
              <a:avLst/>
              <a:gdLst/>
              <a:ahLst/>
              <a:cxnLst/>
              <a:rect l="l" t="t" r="r" b="b"/>
              <a:pathLst>
                <a:path w="977900" h="2120265">
                  <a:moveTo>
                    <a:pt x="977785" y="0"/>
                  </a:moveTo>
                  <a:lnTo>
                    <a:pt x="0" y="0"/>
                  </a:lnTo>
                  <a:lnTo>
                    <a:pt x="0" y="1908365"/>
                  </a:lnTo>
                  <a:lnTo>
                    <a:pt x="0" y="2119896"/>
                  </a:lnTo>
                  <a:lnTo>
                    <a:pt x="977785" y="2119896"/>
                  </a:lnTo>
                  <a:lnTo>
                    <a:pt x="977785" y="1908365"/>
                  </a:lnTo>
                  <a:lnTo>
                    <a:pt x="977785" y="0"/>
                  </a:lnTo>
                  <a:close/>
                </a:path>
              </a:pathLst>
            </a:custGeom>
            <a:solidFill>
              <a:srgbClr val="94C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59">
              <a:extLst>
                <a:ext uri="{FF2B5EF4-FFF2-40B4-BE49-F238E27FC236}">
                  <a16:creationId xmlns:a16="http://schemas.microsoft.com/office/drawing/2014/main" id="{6928E63C-25F6-4245-BF49-1840C6C8CADD}"/>
                </a:ext>
              </a:extLst>
            </p:cNvPr>
            <p:cNvSpPr/>
            <p:nvPr/>
          </p:nvSpPr>
          <p:spPr>
            <a:xfrm>
              <a:off x="17780769" y="3431677"/>
              <a:ext cx="977900" cy="2120265"/>
            </a:xfrm>
            <a:custGeom>
              <a:avLst/>
              <a:gdLst/>
              <a:ahLst/>
              <a:cxnLst/>
              <a:rect l="l" t="t" r="r" b="b"/>
              <a:pathLst>
                <a:path w="977900" h="2120265">
                  <a:moveTo>
                    <a:pt x="0" y="0"/>
                  </a:moveTo>
                  <a:lnTo>
                    <a:pt x="977792" y="0"/>
                  </a:lnTo>
                  <a:lnTo>
                    <a:pt x="977792" y="2119904"/>
                  </a:lnTo>
                  <a:lnTo>
                    <a:pt x="0" y="2119904"/>
                  </a:lnTo>
                  <a:lnTo>
                    <a:pt x="0" y="0"/>
                  </a:lnTo>
                  <a:close/>
                </a:path>
              </a:pathLst>
            </a:custGeom>
            <a:ln w="405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60">
              <a:extLst>
                <a:ext uri="{FF2B5EF4-FFF2-40B4-BE49-F238E27FC236}">
                  <a16:creationId xmlns:a16="http://schemas.microsoft.com/office/drawing/2014/main" id="{E9BC1CB0-BB9D-4BA3-A325-DA856A367EAF}"/>
                </a:ext>
              </a:extLst>
            </p:cNvPr>
            <p:cNvSpPr/>
            <p:nvPr/>
          </p:nvSpPr>
          <p:spPr>
            <a:xfrm>
              <a:off x="17780762" y="5551582"/>
              <a:ext cx="977900" cy="1032510"/>
            </a:xfrm>
            <a:custGeom>
              <a:avLst/>
              <a:gdLst/>
              <a:ahLst/>
              <a:cxnLst/>
              <a:rect l="l" t="t" r="r" b="b"/>
              <a:pathLst>
                <a:path w="977900" h="1032509">
                  <a:moveTo>
                    <a:pt x="977785" y="0"/>
                  </a:moveTo>
                  <a:lnTo>
                    <a:pt x="0" y="0"/>
                  </a:lnTo>
                  <a:lnTo>
                    <a:pt x="0" y="224536"/>
                  </a:lnTo>
                  <a:lnTo>
                    <a:pt x="0" y="1032459"/>
                  </a:lnTo>
                  <a:lnTo>
                    <a:pt x="977785" y="1032459"/>
                  </a:lnTo>
                  <a:lnTo>
                    <a:pt x="977785" y="224536"/>
                  </a:lnTo>
                  <a:lnTo>
                    <a:pt x="977785" y="0"/>
                  </a:lnTo>
                  <a:close/>
                </a:path>
              </a:pathLst>
            </a:custGeom>
            <a:solidFill>
              <a:srgbClr val="2A8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61">
              <a:extLst>
                <a:ext uri="{FF2B5EF4-FFF2-40B4-BE49-F238E27FC236}">
                  <a16:creationId xmlns:a16="http://schemas.microsoft.com/office/drawing/2014/main" id="{3F1B6C09-F096-4420-A389-648DCAF88CC3}"/>
                </a:ext>
              </a:extLst>
            </p:cNvPr>
            <p:cNvSpPr/>
            <p:nvPr/>
          </p:nvSpPr>
          <p:spPr>
            <a:xfrm>
              <a:off x="17780769" y="5551584"/>
              <a:ext cx="977900" cy="1032510"/>
            </a:xfrm>
            <a:custGeom>
              <a:avLst/>
              <a:gdLst/>
              <a:ahLst/>
              <a:cxnLst/>
              <a:rect l="l" t="t" r="r" b="b"/>
              <a:pathLst>
                <a:path w="977900" h="1032509">
                  <a:moveTo>
                    <a:pt x="0" y="0"/>
                  </a:moveTo>
                  <a:lnTo>
                    <a:pt x="977792" y="0"/>
                  </a:lnTo>
                  <a:lnTo>
                    <a:pt x="977792" y="1032450"/>
                  </a:lnTo>
                  <a:lnTo>
                    <a:pt x="0" y="1032450"/>
                  </a:lnTo>
                  <a:lnTo>
                    <a:pt x="0" y="0"/>
                  </a:lnTo>
                  <a:close/>
                </a:path>
              </a:pathLst>
            </a:custGeom>
            <a:ln w="405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62">
            <a:extLst>
              <a:ext uri="{FF2B5EF4-FFF2-40B4-BE49-F238E27FC236}">
                <a16:creationId xmlns:a16="http://schemas.microsoft.com/office/drawing/2014/main" id="{E591F85D-80E9-4A94-ABFB-75983021CBC2}"/>
              </a:ext>
            </a:extLst>
          </p:cNvPr>
          <p:cNvSpPr txBox="1"/>
          <p:nvPr/>
        </p:nvSpPr>
        <p:spPr>
          <a:xfrm>
            <a:off x="2593351" y="5132429"/>
            <a:ext cx="55435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150" b="1" spc="5">
                <a:solidFill>
                  <a:srgbClr val="FFFFFF"/>
                </a:solidFill>
                <a:latin typeface="Roboto"/>
                <a:cs typeface="Roboto"/>
              </a:rPr>
              <a:t>10,5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33" name="object 63">
            <a:extLst>
              <a:ext uri="{FF2B5EF4-FFF2-40B4-BE49-F238E27FC236}">
                <a16:creationId xmlns:a16="http://schemas.microsoft.com/office/drawing/2014/main" id="{31C9B39A-8EBB-411F-A8B1-AC099232E173}"/>
              </a:ext>
            </a:extLst>
          </p:cNvPr>
          <p:cNvSpPr txBox="1"/>
          <p:nvPr/>
        </p:nvSpPr>
        <p:spPr>
          <a:xfrm>
            <a:off x="3964785" y="5132429"/>
            <a:ext cx="56705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spc="5">
                <a:solidFill>
                  <a:srgbClr val="FFFFFF"/>
                </a:solidFill>
                <a:latin typeface="Roboto"/>
                <a:cs typeface="Roboto"/>
              </a:rPr>
              <a:t>10,5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34" name="object 64">
            <a:extLst>
              <a:ext uri="{FF2B5EF4-FFF2-40B4-BE49-F238E27FC236}">
                <a16:creationId xmlns:a16="http://schemas.microsoft.com/office/drawing/2014/main" id="{D4715EE6-1DF0-45F0-9887-CF6DC5843255}"/>
              </a:ext>
            </a:extLst>
          </p:cNvPr>
          <p:cNvSpPr txBox="1"/>
          <p:nvPr/>
        </p:nvSpPr>
        <p:spPr>
          <a:xfrm>
            <a:off x="5339610" y="5240114"/>
            <a:ext cx="55435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150" b="1" spc="5">
                <a:solidFill>
                  <a:srgbClr val="FFFFFF"/>
                </a:solidFill>
                <a:latin typeface="Roboto"/>
                <a:cs typeface="Roboto"/>
              </a:rPr>
              <a:t>10,1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35" name="object 65">
            <a:extLst>
              <a:ext uri="{FF2B5EF4-FFF2-40B4-BE49-F238E27FC236}">
                <a16:creationId xmlns:a16="http://schemas.microsoft.com/office/drawing/2014/main" id="{15CE0A8C-E48B-42B1-97FF-A6FEA62E40A1}"/>
              </a:ext>
            </a:extLst>
          </p:cNvPr>
          <p:cNvSpPr txBox="1"/>
          <p:nvPr/>
        </p:nvSpPr>
        <p:spPr>
          <a:xfrm>
            <a:off x="6659604" y="4756180"/>
            <a:ext cx="56705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spc="5">
                <a:solidFill>
                  <a:srgbClr val="FFFFFF"/>
                </a:solidFill>
                <a:latin typeface="Roboto"/>
                <a:cs typeface="Roboto"/>
              </a:rPr>
              <a:t>12,3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36" name="object 66">
            <a:extLst>
              <a:ext uri="{FF2B5EF4-FFF2-40B4-BE49-F238E27FC236}">
                <a16:creationId xmlns:a16="http://schemas.microsoft.com/office/drawing/2014/main" id="{26151F15-29E7-4ECA-8F00-53A60A0D480A}"/>
              </a:ext>
            </a:extLst>
          </p:cNvPr>
          <p:cNvSpPr txBox="1"/>
          <p:nvPr/>
        </p:nvSpPr>
        <p:spPr>
          <a:xfrm>
            <a:off x="8046472" y="4229272"/>
            <a:ext cx="56705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spc="5">
                <a:solidFill>
                  <a:srgbClr val="FFFFFF"/>
                </a:solidFill>
                <a:latin typeface="Roboto"/>
                <a:cs typeface="Roboto"/>
              </a:rPr>
              <a:t>14,8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37" name="object 67">
            <a:extLst>
              <a:ext uri="{FF2B5EF4-FFF2-40B4-BE49-F238E27FC236}">
                <a16:creationId xmlns:a16="http://schemas.microsoft.com/office/drawing/2014/main" id="{9E2EB474-DB7A-44C3-99F2-0CDC5855289A}"/>
              </a:ext>
            </a:extLst>
          </p:cNvPr>
          <p:cNvSpPr txBox="1"/>
          <p:nvPr/>
        </p:nvSpPr>
        <p:spPr>
          <a:xfrm>
            <a:off x="2580626" y="4591350"/>
            <a:ext cx="56705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spc="5">
                <a:latin typeface="Roboto"/>
                <a:cs typeface="Roboto"/>
              </a:rPr>
              <a:t>11,4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38" name="object 68">
            <a:extLst>
              <a:ext uri="{FF2B5EF4-FFF2-40B4-BE49-F238E27FC236}">
                <a16:creationId xmlns:a16="http://schemas.microsoft.com/office/drawing/2014/main" id="{81F06BF1-780C-4CE6-9BCF-619742F84D59}"/>
              </a:ext>
            </a:extLst>
          </p:cNvPr>
          <p:cNvSpPr txBox="1"/>
          <p:nvPr/>
        </p:nvSpPr>
        <p:spPr>
          <a:xfrm>
            <a:off x="3963858" y="4591350"/>
            <a:ext cx="56705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spc="5">
                <a:latin typeface="Roboto"/>
                <a:cs typeface="Roboto"/>
              </a:rPr>
              <a:t>11,5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39" name="object 69">
            <a:extLst>
              <a:ext uri="{FF2B5EF4-FFF2-40B4-BE49-F238E27FC236}">
                <a16:creationId xmlns:a16="http://schemas.microsoft.com/office/drawing/2014/main" id="{87CAEACD-B2DD-4F70-9B44-5BAC6F2B9DDB}"/>
              </a:ext>
            </a:extLst>
          </p:cNvPr>
          <p:cNvSpPr txBox="1"/>
          <p:nvPr/>
        </p:nvSpPr>
        <p:spPr>
          <a:xfrm>
            <a:off x="5326998" y="4681343"/>
            <a:ext cx="56705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spc="5">
                <a:latin typeface="Roboto"/>
                <a:cs typeface="Roboto"/>
              </a:rPr>
              <a:t>10,9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40" name="object 70">
            <a:extLst>
              <a:ext uri="{FF2B5EF4-FFF2-40B4-BE49-F238E27FC236}">
                <a16:creationId xmlns:a16="http://schemas.microsoft.com/office/drawing/2014/main" id="{E166A028-CEA1-42C4-B8E8-C5808FFF40F0}"/>
              </a:ext>
            </a:extLst>
          </p:cNvPr>
          <p:cNvSpPr txBox="1"/>
          <p:nvPr/>
        </p:nvSpPr>
        <p:spPr>
          <a:xfrm>
            <a:off x="6660222" y="4219732"/>
            <a:ext cx="56705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spc="5">
                <a:latin typeface="Roboto"/>
                <a:cs typeface="Roboto"/>
              </a:rPr>
              <a:t>13,1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41" name="object 71">
            <a:extLst>
              <a:ext uri="{FF2B5EF4-FFF2-40B4-BE49-F238E27FC236}">
                <a16:creationId xmlns:a16="http://schemas.microsoft.com/office/drawing/2014/main" id="{F6002AA5-3647-4DE0-B2D9-621AAABBAE90}"/>
              </a:ext>
            </a:extLst>
          </p:cNvPr>
          <p:cNvSpPr txBox="1"/>
          <p:nvPr/>
        </p:nvSpPr>
        <p:spPr>
          <a:xfrm>
            <a:off x="8046472" y="3687680"/>
            <a:ext cx="56705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spc="5">
                <a:latin typeface="Roboto"/>
                <a:cs typeface="Roboto"/>
              </a:rPr>
              <a:t>15,6</a:t>
            </a:r>
            <a:endParaRPr sz="2150">
              <a:latin typeface="Roboto"/>
              <a:cs typeface="Roboto"/>
            </a:endParaRPr>
          </a:p>
        </p:txBody>
      </p:sp>
      <p:graphicFrame>
        <p:nvGraphicFramePr>
          <p:cNvPr id="142" name="object 72">
            <a:extLst>
              <a:ext uri="{FF2B5EF4-FFF2-40B4-BE49-F238E27FC236}">
                <a16:creationId xmlns:a16="http://schemas.microsoft.com/office/drawing/2014/main" id="{5EC759FA-049A-4556-9296-E1686E4C5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977717"/>
              </p:ext>
            </p:extLst>
          </p:nvPr>
        </p:nvGraphicFramePr>
        <p:xfrm>
          <a:off x="2377189" y="7045703"/>
          <a:ext cx="6457245" cy="784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130">
                <a:tc>
                  <a:txBody>
                    <a:bodyPr/>
                    <a:lstStyle/>
                    <a:p>
                      <a:pPr marR="323850" algn="ctr">
                        <a:lnSpc>
                          <a:spcPts val="2440"/>
                        </a:lnSpc>
                      </a:pPr>
                      <a:r>
                        <a:rPr sz="2150" b="1" spc="5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2,4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solidFill>
                      <a:srgbClr val="2A8CB1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150" b="1" spc="5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2,3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11430" marB="0">
                    <a:solidFill>
                      <a:srgbClr val="2A8CB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150" b="1" spc="5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2,0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11430" marB="0">
                    <a:solidFill>
                      <a:srgbClr val="2A8CB1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2555"/>
                        </a:lnSpc>
                      </a:pPr>
                      <a:r>
                        <a:rPr sz="2150" b="1" spc="5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2,5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solidFill>
                      <a:srgbClr val="2A8CB1"/>
                    </a:solidFill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ts val="2380"/>
                        </a:lnSpc>
                      </a:pPr>
                      <a:r>
                        <a:rPr sz="2150" b="1" spc="5">
                          <a:solidFill>
                            <a:srgbClr val="FFFFFF"/>
                          </a:solidFill>
                          <a:latin typeface="Roboto"/>
                          <a:cs typeface="Roboto"/>
                        </a:rPr>
                        <a:t>4,8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solidFill>
                      <a:srgbClr val="2A8C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30">
                <a:tc>
                  <a:txBody>
                    <a:bodyPr/>
                    <a:lstStyle/>
                    <a:p>
                      <a:pPr marR="319405" algn="ctr">
                        <a:lnSpc>
                          <a:spcPts val="2580"/>
                        </a:lnSpc>
                        <a:spcBef>
                          <a:spcPts val="310"/>
                        </a:spcBef>
                      </a:pPr>
                      <a:r>
                        <a:rPr sz="2150" b="1" spc="5">
                          <a:latin typeface="Roboto"/>
                          <a:cs typeface="Roboto"/>
                        </a:rPr>
                        <a:t>2015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80"/>
                        </a:lnSpc>
                        <a:spcBef>
                          <a:spcPts val="310"/>
                        </a:spcBef>
                      </a:pPr>
                      <a:r>
                        <a:rPr sz="2150" b="1" spc="5">
                          <a:latin typeface="Roboto"/>
                          <a:cs typeface="Roboto"/>
                        </a:rPr>
                        <a:t>2016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2580"/>
                        </a:lnSpc>
                        <a:spcBef>
                          <a:spcPts val="310"/>
                        </a:spcBef>
                      </a:pPr>
                      <a:r>
                        <a:rPr sz="2150" b="1" spc="5">
                          <a:latin typeface="Roboto"/>
                          <a:cs typeface="Roboto"/>
                        </a:rPr>
                        <a:t>2017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ts val="2580"/>
                        </a:lnSpc>
                        <a:spcBef>
                          <a:spcPts val="310"/>
                        </a:spcBef>
                      </a:pPr>
                      <a:r>
                        <a:rPr sz="2150" b="1" spc="5">
                          <a:latin typeface="Roboto"/>
                          <a:cs typeface="Roboto"/>
                        </a:rPr>
                        <a:t>2018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3454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50" b="1" spc="5">
                          <a:latin typeface="Roboto"/>
                          <a:cs typeface="Roboto"/>
                        </a:rPr>
                        <a:t>2019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" name="object 73">
            <a:extLst>
              <a:ext uri="{FF2B5EF4-FFF2-40B4-BE49-F238E27FC236}">
                <a16:creationId xmlns:a16="http://schemas.microsoft.com/office/drawing/2014/main" id="{8E4240F7-9DC1-4E90-9283-3757385E0C91}"/>
              </a:ext>
            </a:extLst>
          </p:cNvPr>
          <p:cNvSpPr/>
          <p:nvPr/>
        </p:nvSpPr>
        <p:spPr>
          <a:xfrm>
            <a:off x="2493111" y="6605950"/>
            <a:ext cx="743585" cy="436245"/>
          </a:xfrm>
          <a:custGeom>
            <a:avLst/>
            <a:gdLst/>
            <a:ahLst/>
            <a:cxnLst/>
            <a:rect l="l" t="t" r="r" b="b"/>
            <a:pathLst>
              <a:path w="743584" h="436245">
                <a:moveTo>
                  <a:pt x="743443" y="0"/>
                </a:moveTo>
                <a:lnTo>
                  <a:pt x="0" y="0"/>
                </a:lnTo>
                <a:lnTo>
                  <a:pt x="0" y="436060"/>
                </a:lnTo>
                <a:lnTo>
                  <a:pt x="743443" y="436060"/>
                </a:lnTo>
                <a:lnTo>
                  <a:pt x="743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74">
            <a:extLst>
              <a:ext uri="{FF2B5EF4-FFF2-40B4-BE49-F238E27FC236}">
                <a16:creationId xmlns:a16="http://schemas.microsoft.com/office/drawing/2014/main" id="{A9284A0B-0021-47EF-8636-BE895217AF96}"/>
              </a:ext>
            </a:extLst>
          </p:cNvPr>
          <p:cNvSpPr txBox="1"/>
          <p:nvPr/>
        </p:nvSpPr>
        <p:spPr>
          <a:xfrm>
            <a:off x="2607956" y="6639297"/>
            <a:ext cx="52387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150">
                <a:solidFill>
                  <a:srgbClr val="2A8CB1"/>
                </a:solidFill>
                <a:latin typeface="Roboto"/>
                <a:cs typeface="Roboto"/>
              </a:rPr>
              <a:t>2</a:t>
            </a:r>
            <a:r>
              <a:rPr sz="2150" spc="10">
                <a:solidFill>
                  <a:srgbClr val="2A8CB1"/>
                </a:solidFill>
                <a:latin typeface="Roboto"/>
                <a:cs typeface="Roboto"/>
              </a:rPr>
              <a:t>3%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45" name="object 75">
            <a:extLst>
              <a:ext uri="{FF2B5EF4-FFF2-40B4-BE49-F238E27FC236}">
                <a16:creationId xmlns:a16="http://schemas.microsoft.com/office/drawing/2014/main" id="{4B70B5CE-555B-45C4-B3B7-4946723C7B7A}"/>
              </a:ext>
            </a:extLst>
          </p:cNvPr>
          <p:cNvSpPr/>
          <p:nvPr/>
        </p:nvSpPr>
        <p:spPr>
          <a:xfrm>
            <a:off x="3879122" y="6657896"/>
            <a:ext cx="745490" cy="436245"/>
          </a:xfrm>
          <a:custGeom>
            <a:avLst/>
            <a:gdLst/>
            <a:ahLst/>
            <a:cxnLst/>
            <a:rect l="l" t="t" r="r" b="b"/>
            <a:pathLst>
              <a:path w="745490" h="436245">
                <a:moveTo>
                  <a:pt x="745202" y="0"/>
                </a:moveTo>
                <a:lnTo>
                  <a:pt x="0" y="0"/>
                </a:lnTo>
                <a:lnTo>
                  <a:pt x="0" y="436060"/>
                </a:lnTo>
                <a:lnTo>
                  <a:pt x="745202" y="436060"/>
                </a:lnTo>
                <a:lnTo>
                  <a:pt x="745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76">
            <a:extLst>
              <a:ext uri="{FF2B5EF4-FFF2-40B4-BE49-F238E27FC236}">
                <a16:creationId xmlns:a16="http://schemas.microsoft.com/office/drawing/2014/main" id="{09A2DFB1-C7D4-498E-9284-F812AA1E312A}"/>
              </a:ext>
            </a:extLst>
          </p:cNvPr>
          <p:cNvSpPr txBox="1"/>
          <p:nvPr/>
        </p:nvSpPr>
        <p:spPr>
          <a:xfrm>
            <a:off x="3981262" y="6691239"/>
            <a:ext cx="53657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>
                <a:solidFill>
                  <a:srgbClr val="2A8CB1"/>
                </a:solidFill>
                <a:latin typeface="Roboto"/>
                <a:cs typeface="Roboto"/>
              </a:rPr>
              <a:t>2</a:t>
            </a:r>
            <a:r>
              <a:rPr sz="2150" spc="10">
                <a:solidFill>
                  <a:srgbClr val="2A8CB1"/>
                </a:solidFill>
                <a:latin typeface="Roboto"/>
                <a:cs typeface="Roboto"/>
              </a:rPr>
              <a:t>2%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47" name="object 77">
            <a:extLst>
              <a:ext uri="{FF2B5EF4-FFF2-40B4-BE49-F238E27FC236}">
                <a16:creationId xmlns:a16="http://schemas.microsoft.com/office/drawing/2014/main" id="{31A9D6D3-24EC-4756-8A19-81B42925A852}"/>
              </a:ext>
            </a:extLst>
          </p:cNvPr>
          <p:cNvSpPr/>
          <p:nvPr/>
        </p:nvSpPr>
        <p:spPr>
          <a:xfrm>
            <a:off x="5242264" y="6674493"/>
            <a:ext cx="744220" cy="436245"/>
          </a:xfrm>
          <a:custGeom>
            <a:avLst/>
            <a:gdLst/>
            <a:ahLst/>
            <a:cxnLst/>
            <a:rect l="l" t="t" r="r" b="b"/>
            <a:pathLst>
              <a:path w="744219" h="436245">
                <a:moveTo>
                  <a:pt x="744061" y="0"/>
                </a:moveTo>
                <a:lnTo>
                  <a:pt x="0" y="0"/>
                </a:lnTo>
                <a:lnTo>
                  <a:pt x="0" y="436060"/>
                </a:lnTo>
                <a:lnTo>
                  <a:pt x="744061" y="436060"/>
                </a:lnTo>
                <a:lnTo>
                  <a:pt x="744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78">
            <a:extLst>
              <a:ext uri="{FF2B5EF4-FFF2-40B4-BE49-F238E27FC236}">
                <a16:creationId xmlns:a16="http://schemas.microsoft.com/office/drawing/2014/main" id="{4DF3A6B5-D3E4-4063-AC80-1C2C5E642CDB}"/>
              </a:ext>
            </a:extLst>
          </p:cNvPr>
          <p:cNvSpPr txBox="1"/>
          <p:nvPr/>
        </p:nvSpPr>
        <p:spPr>
          <a:xfrm>
            <a:off x="5357102" y="6707839"/>
            <a:ext cx="52387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2150">
                <a:solidFill>
                  <a:srgbClr val="2A8CB1"/>
                </a:solidFill>
                <a:latin typeface="Roboto"/>
                <a:cs typeface="Roboto"/>
              </a:rPr>
              <a:t>2</a:t>
            </a:r>
            <a:r>
              <a:rPr sz="2150" spc="10">
                <a:solidFill>
                  <a:srgbClr val="2A8CB1"/>
                </a:solidFill>
                <a:latin typeface="Roboto"/>
                <a:cs typeface="Roboto"/>
              </a:rPr>
              <a:t>0%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49" name="object 79">
            <a:extLst>
              <a:ext uri="{FF2B5EF4-FFF2-40B4-BE49-F238E27FC236}">
                <a16:creationId xmlns:a16="http://schemas.microsoft.com/office/drawing/2014/main" id="{6E1A98C9-42ED-46F9-98B0-1EE0118DB7CE}"/>
              </a:ext>
            </a:extLst>
          </p:cNvPr>
          <p:cNvSpPr/>
          <p:nvPr/>
        </p:nvSpPr>
        <p:spPr>
          <a:xfrm>
            <a:off x="6575489" y="6640263"/>
            <a:ext cx="741045" cy="436245"/>
          </a:xfrm>
          <a:custGeom>
            <a:avLst/>
            <a:gdLst/>
            <a:ahLst/>
            <a:cxnLst/>
            <a:rect l="l" t="t" r="r" b="b"/>
            <a:pathLst>
              <a:path w="741044" h="436245">
                <a:moveTo>
                  <a:pt x="740877" y="0"/>
                </a:moveTo>
                <a:lnTo>
                  <a:pt x="0" y="0"/>
                </a:lnTo>
                <a:lnTo>
                  <a:pt x="0" y="436060"/>
                </a:lnTo>
                <a:lnTo>
                  <a:pt x="740877" y="436060"/>
                </a:lnTo>
                <a:lnTo>
                  <a:pt x="740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80">
            <a:extLst>
              <a:ext uri="{FF2B5EF4-FFF2-40B4-BE49-F238E27FC236}">
                <a16:creationId xmlns:a16="http://schemas.microsoft.com/office/drawing/2014/main" id="{C97CF640-78AD-4437-AE1C-44BFB0E325AF}"/>
              </a:ext>
            </a:extLst>
          </p:cNvPr>
          <p:cNvSpPr txBox="1"/>
          <p:nvPr/>
        </p:nvSpPr>
        <p:spPr>
          <a:xfrm>
            <a:off x="6451379" y="6841252"/>
            <a:ext cx="977900" cy="539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760">
              <a:lnSpc>
                <a:spcPts val="1375"/>
              </a:lnSpc>
            </a:pPr>
            <a:r>
              <a:rPr sz="2150" spc="5">
                <a:solidFill>
                  <a:srgbClr val="2A8CB1"/>
                </a:solidFill>
                <a:latin typeface="Roboto"/>
                <a:cs typeface="Roboto"/>
              </a:rPr>
              <a:t>21%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51" name="object 81">
            <a:extLst>
              <a:ext uri="{FF2B5EF4-FFF2-40B4-BE49-F238E27FC236}">
                <a16:creationId xmlns:a16="http://schemas.microsoft.com/office/drawing/2014/main" id="{B51444ED-F4E8-4B00-AF77-13FF7EFEDC05}"/>
              </a:ext>
            </a:extLst>
          </p:cNvPr>
          <p:cNvSpPr/>
          <p:nvPr/>
        </p:nvSpPr>
        <p:spPr>
          <a:xfrm>
            <a:off x="8016562" y="6136006"/>
            <a:ext cx="744855" cy="436245"/>
          </a:xfrm>
          <a:custGeom>
            <a:avLst/>
            <a:gdLst/>
            <a:ahLst/>
            <a:cxnLst/>
            <a:rect l="l" t="t" r="r" b="b"/>
            <a:pathLst>
              <a:path w="744855" h="436245">
                <a:moveTo>
                  <a:pt x="744699" y="0"/>
                </a:moveTo>
                <a:lnTo>
                  <a:pt x="0" y="0"/>
                </a:lnTo>
                <a:lnTo>
                  <a:pt x="0" y="436060"/>
                </a:lnTo>
                <a:lnTo>
                  <a:pt x="744699" y="436060"/>
                </a:lnTo>
                <a:lnTo>
                  <a:pt x="744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82">
            <a:extLst>
              <a:ext uri="{FF2B5EF4-FFF2-40B4-BE49-F238E27FC236}">
                <a16:creationId xmlns:a16="http://schemas.microsoft.com/office/drawing/2014/main" id="{CC2D70F9-9A67-40E0-9989-BB922A6E264A}"/>
              </a:ext>
            </a:extLst>
          </p:cNvPr>
          <p:cNvSpPr txBox="1"/>
          <p:nvPr/>
        </p:nvSpPr>
        <p:spPr>
          <a:xfrm>
            <a:off x="8118697" y="6169352"/>
            <a:ext cx="53657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>
                <a:solidFill>
                  <a:srgbClr val="2A8CB1"/>
                </a:solidFill>
                <a:latin typeface="Roboto"/>
                <a:cs typeface="Roboto"/>
              </a:rPr>
              <a:t>3</a:t>
            </a:r>
            <a:r>
              <a:rPr sz="2150" spc="10">
                <a:solidFill>
                  <a:srgbClr val="2A8CB1"/>
                </a:solidFill>
                <a:latin typeface="Roboto"/>
                <a:cs typeface="Roboto"/>
              </a:rPr>
              <a:t>3%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53" name="object 83">
            <a:extLst>
              <a:ext uri="{FF2B5EF4-FFF2-40B4-BE49-F238E27FC236}">
                <a16:creationId xmlns:a16="http://schemas.microsoft.com/office/drawing/2014/main" id="{52BE31CB-8F9D-4EB6-86EE-13D094B6813C}"/>
              </a:ext>
            </a:extLst>
          </p:cNvPr>
          <p:cNvSpPr txBox="1"/>
          <p:nvPr/>
        </p:nvSpPr>
        <p:spPr>
          <a:xfrm>
            <a:off x="4152732" y="8146129"/>
            <a:ext cx="4859020" cy="16579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spc="-20">
                <a:latin typeface="Roboto"/>
                <a:cs typeface="Roboto"/>
              </a:rPr>
              <a:t>Total</a:t>
            </a:r>
            <a:r>
              <a:rPr sz="2150">
                <a:latin typeface="Roboto"/>
                <a:cs typeface="Roboto"/>
              </a:rPr>
              <a:t> </a:t>
            </a:r>
            <a:r>
              <a:rPr sz="2150" spc="5">
                <a:latin typeface="Roboto"/>
                <a:cs typeface="Roboto"/>
              </a:rPr>
              <a:t>de </a:t>
            </a:r>
            <a:r>
              <a:rPr sz="2150">
                <a:latin typeface="Roboto"/>
                <a:cs typeface="Roboto"/>
              </a:rPr>
              <a:t>investimentos </a:t>
            </a:r>
            <a:r>
              <a:rPr sz="2150" spc="5">
                <a:latin typeface="Roboto"/>
                <a:cs typeface="Roboto"/>
              </a:rPr>
              <a:t>no </a:t>
            </a:r>
            <a:r>
              <a:rPr sz="2150">
                <a:latin typeface="Roboto"/>
                <a:cs typeface="Roboto"/>
              </a:rPr>
              <a:t>setor*</a:t>
            </a:r>
          </a:p>
          <a:p>
            <a:pPr marL="12700" marR="5080">
              <a:lnSpc>
                <a:spcPts val="2170"/>
              </a:lnSpc>
              <a:spcBef>
                <a:spcPts val="2030"/>
              </a:spcBef>
            </a:pPr>
            <a:r>
              <a:rPr sz="2150" spc="-20">
                <a:latin typeface="Roboto"/>
                <a:cs typeface="Roboto"/>
              </a:rPr>
              <a:t>Total</a:t>
            </a:r>
            <a:r>
              <a:rPr sz="2150">
                <a:latin typeface="Roboto"/>
                <a:cs typeface="Roboto"/>
              </a:rPr>
              <a:t> </a:t>
            </a:r>
            <a:r>
              <a:rPr sz="2150" spc="5">
                <a:latin typeface="Roboto"/>
                <a:cs typeface="Roboto"/>
              </a:rPr>
              <a:t>de </a:t>
            </a:r>
            <a:r>
              <a:rPr sz="2150">
                <a:latin typeface="Roboto"/>
                <a:cs typeface="Roboto"/>
              </a:rPr>
              <a:t>investimentos </a:t>
            </a:r>
            <a:r>
              <a:rPr sz="2150" spc="5">
                <a:latin typeface="Roboto"/>
                <a:cs typeface="Roboto"/>
              </a:rPr>
              <a:t>realizados </a:t>
            </a:r>
            <a:r>
              <a:rPr sz="2150">
                <a:latin typeface="Roboto"/>
                <a:cs typeface="Roboto"/>
              </a:rPr>
              <a:t>pelos </a:t>
            </a:r>
            <a:r>
              <a:rPr sz="2150" spc="-515">
                <a:latin typeface="Roboto"/>
                <a:cs typeface="Roboto"/>
              </a:rPr>
              <a:t> </a:t>
            </a:r>
            <a:r>
              <a:rPr sz="2150">
                <a:latin typeface="Roboto"/>
                <a:cs typeface="Roboto"/>
              </a:rPr>
              <a:t>operadores </a:t>
            </a:r>
            <a:r>
              <a:rPr sz="2150" spc="5">
                <a:latin typeface="Roboto"/>
                <a:cs typeface="Roboto"/>
              </a:rPr>
              <a:t>no </a:t>
            </a:r>
            <a:r>
              <a:rPr sz="2150">
                <a:latin typeface="Roboto"/>
                <a:cs typeface="Roboto"/>
              </a:rPr>
              <a:t>setor</a:t>
            </a: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150" spc="-20">
                <a:latin typeface="Roboto"/>
                <a:cs typeface="Roboto"/>
              </a:rPr>
              <a:t>Total</a:t>
            </a:r>
            <a:r>
              <a:rPr sz="2150">
                <a:latin typeface="Roboto"/>
                <a:cs typeface="Roboto"/>
              </a:rPr>
              <a:t> </a:t>
            </a:r>
            <a:r>
              <a:rPr sz="2150" spc="5">
                <a:latin typeface="Roboto"/>
                <a:cs typeface="Roboto"/>
              </a:rPr>
              <a:t>do</a:t>
            </a:r>
            <a:r>
              <a:rPr sz="2150">
                <a:latin typeface="Roboto"/>
                <a:cs typeface="Roboto"/>
              </a:rPr>
              <a:t> investimento</a:t>
            </a:r>
            <a:r>
              <a:rPr sz="2150" spc="5">
                <a:latin typeface="Roboto"/>
                <a:cs typeface="Roboto"/>
              </a:rPr>
              <a:t> </a:t>
            </a:r>
            <a:r>
              <a:rPr sz="2150">
                <a:latin typeface="Roboto"/>
                <a:cs typeface="Roboto"/>
              </a:rPr>
              <a:t>privado </a:t>
            </a:r>
            <a:r>
              <a:rPr sz="2150" spc="5">
                <a:latin typeface="Roboto"/>
                <a:cs typeface="Roboto"/>
              </a:rPr>
              <a:t>**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54" name="object 84">
            <a:extLst>
              <a:ext uri="{FF2B5EF4-FFF2-40B4-BE49-F238E27FC236}">
                <a16:creationId xmlns:a16="http://schemas.microsoft.com/office/drawing/2014/main" id="{3E219483-744E-4E6C-9ECA-25BACEB2AA30}"/>
              </a:ext>
            </a:extLst>
          </p:cNvPr>
          <p:cNvSpPr/>
          <p:nvPr/>
        </p:nvSpPr>
        <p:spPr>
          <a:xfrm>
            <a:off x="3188065" y="8088219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485775" h="485775">
                <a:moveTo>
                  <a:pt x="485189" y="0"/>
                </a:moveTo>
                <a:lnTo>
                  <a:pt x="0" y="0"/>
                </a:lnTo>
                <a:lnTo>
                  <a:pt x="0" y="485199"/>
                </a:lnTo>
                <a:lnTo>
                  <a:pt x="485189" y="485199"/>
                </a:lnTo>
                <a:lnTo>
                  <a:pt x="485189" y="0"/>
                </a:lnTo>
                <a:close/>
              </a:path>
            </a:pathLst>
          </a:custGeom>
          <a:solidFill>
            <a:srgbClr val="4F3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85">
            <a:extLst>
              <a:ext uri="{FF2B5EF4-FFF2-40B4-BE49-F238E27FC236}">
                <a16:creationId xmlns:a16="http://schemas.microsoft.com/office/drawing/2014/main" id="{6C8C1BE3-F01B-4FCD-BC7B-24D8B80699A0}"/>
              </a:ext>
            </a:extLst>
          </p:cNvPr>
          <p:cNvSpPr/>
          <p:nvPr/>
        </p:nvSpPr>
        <p:spPr>
          <a:xfrm>
            <a:off x="3188065" y="8758880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485775" h="485775">
                <a:moveTo>
                  <a:pt x="485189" y="0"/>
                </a:moveTo>
                <a:lnTo>
                  <a:pt x="0" y="0"/>
                </a:lnTo>
                <a:lnTo>
                  <a:pt x="0" y="485199"/>
                </a:lnTo>
                <a:lnTo>
                  <a:pt x="485189" y="485199"/>
                </a:lnTo>
                <a:lnTo>
                  <a:pt x="485189" y="0"/>
                </a:lnTo>
                <a:close/>
              </a:path>
            </a:pathLst>
          </a:custGeom>
          <a:solidFill>
            <a:srgbClr val="94C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86">
            <a:extLst>
              <a:ext uri="{FF2B5EF4-FFF2-40B4-BE49-F238E27FC236}">
                <a16:creationId xmlns:a16="http://schemas.microsoft.com/office/drawing/2014/main" id="{DD3CFBC6-137A-4FAF-BD46-DA67BCA8D7D1}"/>
              </a:ext>
            </a:extLst>
          </p:cNvPr>
          <p:cNvSpPr/>
          <p:nvPr/>
        </p:nvSpPr>
        <p:spPr>
          <a:xfrm>
            <a:off x="3188065" y="9475894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485775" h="485775">
                <a:moveTo>
                  <a:pt x="485189" y="0"/>
                </a:moveTo>
                <a:lnTo>
                  <a:pt x="0" y="0"/>
                </a:lnTo>
                <a:lnTo>
                  <a:pt x="0" y="485199"/>
                </a:lnTo>
                <a:lnTo>
                  <a:pt x="485189" y="485199"/>
                </a:lnTo>
                <a:lnTo>
                  <a:pt x="485189" y="0"/>
                </a:lnTo>
                <a:close/>
              </a:path>
            </a:pathLst>
          </a:custGeom>
          <a:solidFill>
            <a:srgbClr val="2A8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8">
            <a:extLst>
              <a:ext uri="{FF2B5EF4-FFF2-40B4-BE49-F238E27FC236}">
                <a16:creationId xmlns:a16="http://schemas.microsoft.com/office/drawing/2014/main" id="{BC8660F5-4438-40A3-9C6B-A42E33B9588C}"/>
              </a:ext>
            </a:extLst>
          </p:cNvPr>
          <p:cNvSpPr txBox="1"/>
          <p:nvPr/>
        </p:nvSpPr>
        <p:spPr>
          <a:xfrm>
            <a:off x="13104297" y="4329922"/>
            <a:ext cx="4712970" cy="686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660775" algn="l"/>
              </a:tabLst>
            </a:pPr>
            <a:r>
              <a:rPr sz="4300" b="1" spc="20">
                <a:latin typeface="Roboto"/>
                <a:cs typeface="Roboto"/>
              </a:rPr>
              <a:t>7%	33%</a:t>
            </a:r>
            <a:endParaRPr sz="4300">
              <a:latin typeface="Roboto"/>
              <a:cs typeface="Roboto"/>
            </a:endParaRPr>
          </a:p>
        </p:txBody>
      </p:sp>
      <p:grpSp>
        <p:nvGrpSpPr>
          <p:cNvPr id="158" name="object 9">
            <a:extLst>
              <a:ext uri="{FF2B5EF4-FFF2-40B4-BE49-F238E27FC236}">
                <a16:creationId xmlns:a16="http://schemas.microsoft.com/office/drawing/2014/main" id="{61259BED-A9FF-42B3-B601-2136BD1534C0}"/>
              </a:ext>
            </a:extLst>
          </p:cNvPr>
          <p:cNvGrpSpPr/>
          <p:nvPr/>
        </p:nvGrpSpPr>
        <p:grpSpPr>
          <a:xfrm>
            <a:off x="11828901" y="5122407"/>
            <a:ext cx="3275329" cy="3831590"/>
            <a:chOff x="10663885" y="4348745"/>
            <a:chExt cx="3275329" cy="3831590"/>
          </a:xfrm>
        </p:grpSpPr>
        <p:sp>
          <p:nvSpPr>
            <p:cNvPr id="159" name="object 10">
              <a:extLst>
                <a:ext uri="{FF2B5EF4-FFF2-40B4-BE49-F238E27FC236}">
                  <a16:creationId xmlns:a16="http://schemas.microsoft.com/office/drawing/2014/main" id="{F80C51A6-214E-4BF2-8A92-A869F28465C2}"/>
                </a:ext>
              </a:extLst>
            </p:cNvPr>
            <p:cNvSpPr/>
            <p:nvPr/>
          </p:nvSpPr>
          <p:spPr>
            <a:xfrm>
              <a:off x="10689026" y="4960879"/>
              <a:ext cx="3225165" cy="3194685"/>
            </a:xfrm>
            <a:custGeom>
              <a:avLst/>
              <a:gdLst/>
              <a:ahLst/>
              <a:cxnLst/>
              <a:rect l="l" t="t" r="r" b="b"/>
              <a:pathLst>
                <a:path w="3225165" h="3194684">
                  <a:moveTo>
                    <a:pt x="1300674" y="0"/>
                  </a:moveTo>
                  <a:lnTo>
                    <a:pt x="1251353" y="10461"/>
                  </a:lnTo>
                  <a:lnTo>
                    <a:pt x="1202706" y="22258"/>
                  </a:lnTo>
                  <a:lnTo>
                    <a:pt x="1154750" y="35374"/>
                  </a:lnTo>
                  <a:lnTo>
                    <a:pt x="1107502" y="49792"/>
                  </a:lnTo>
                  <a:lnTo>
                    <a:pt x="1060979" y="65495"/>
                  </a:lnTo>
                  <a:lnTo>
                    <a:pt x="1015199" y="82467"/>
                  </a:lnTo>
                  <a:lnTo>
                    <a:pt x="970180" y="100691"/>
                  </a:lnTo>
                  <a:lnTo>
                    <a:pt x="925940" y="120150"/>
                  </a:lnTo>
                  <a:lnTo>
                    <a:pt x="882494" y="140828"/>
                  </a:lnTo>
                  <a:lnTo>
                    <a:pt x="839862" y="162708"/>
                  </a:lnTo>
                  <a:lnTo>
                    <a:pt x="798060" y="185774"/>
                  </a:lnTo>
                  <a:lnTo>
                    <a:pt x="757106" y="210008"/>
                  </a:lnTo>
                  <a:lnTo>
                    <a:pt x="717018" y="235395"/>
                  </a:lnTo>
                  <a:lnTo>
                    <a:pt x="677812" y="261917"/>
                  </a:lnTo>
                  <a:lnTo>
                    <a:pt x="639507" y="289558"/>
                  </a:lnTo>
                  <a:lnTo>
                    <a:pt x="602120" y="318301"/>
                  </a:lnTo>
                  <a:lnTo>
                    <a:pt x="565668" y="348129"/>
                  </a:lnTo>
                  <a:lnTo>
                    <a:pt x="530169" y="379026"/>
                  </a:lnTo>
                  <a:lnTo>
                    <a:pt x="495640" y="410975"/>
                  </a:lnTo>
                  <a:lnTo>
                    <a:pt x="462100" y="443960"/>
                  </a:lnTo>
                  <a:lnTo>
                    <a:pt x="429564" y="477963"/>
                  </a:lnTo>
                  <a:lnTo>
                    <a:pt x="398051" y="512969"/>
                  </a:lnTo>
                  <a:lnTo>
                    <a:pt x="367579" y="548960"/>
                  </a:lnTo>
                  <a:lnTo>
                    <a:pt x="338164" y="585920"/>
                  </a:lnTo>
                  <a:lnTo>
                    <a:pt x="309824" y="623832"/>
                  </a:lnTo>
                  <a:lnTo>
                    <a:pt x="282577" y="662680"/>
                  </a:lnTo>
                  <a:lnTo>
                    <a:pt x="256440" y="702446"/>
                  </a:lnTo>
                  <a:lnTo>
                    <a:pt x="231431" y="743115"/>
                  </a:lnTo>
                  <a:lnTo>
                    <a:pt x="207567" y="784669"/>
                  </a:lnTo>
                  <a:lnTo>
                    <a:pt x="184865" y="827092"/>
                  </a:lnTo>
                  <a:lnTo>
                    <a:pt x="163344" y="870367"/>
                  </a:lnTo>
                  <a:lnTo>
                    <a:pt x="143020" y="914477"/>
                  </a:lnTo>
                  <a:lnTo>
                    <a:pt x="123911" y="959407"/>
                  </a:lnTo>
                  <a:lnTo>
                    <a:pt x="106035" y="1005138"/>
                  </a:lnTo>
                  <a:lnTo>
                    <a:pt x="89408" y="1051656"/>
                  </a:lnTo>
                  <a:lnTo>
                    <a:pt x="74049" y="1098942"/>
                  </a:lnTo>
                  <a:lnTo>
                    <a:pt x="59975" y="1146980"/>
                  </a:lnTo>
                  <a:lnTo>
                    <a:pt x="47204" y="1195754"/>
                  </a:lnTo>
                  <a:lnTo>
                    <a:pt x="36311" y="1242910"/>
                  </a:lnTo>
                  <a:lnTo>
                    <a:pt x="26874" y="1290061"/>
                  </a:lnTo>
                  <a:lnTo>
                    <a:pt x="18878" y="1337181"/>
                  </a:lnTo>
                  <a:lnTo>
                    <a:pt x="12308" y="1384247"/>
                  </a:lnTo>
                  <a:lnTo>
                    <a:pt x="7150" y="1431234"/>
                  </a:lnTo>
                  <a:lnTo>
                    <a:pt x="3389" y="1478119"/>
                  </a:lnTo>
                  <a:lnTo>
                    <a:pt x="1010" y="1524876"/>
                  </a:lnTo>
                  <a:lnTo>
                    <a:pt x="0" y="1571483"/>
                  </a:lnTo>
                  <a:lnTo>
                    <a:pt x="342" y="1617915"/>
                  </a:lnTo>
                  <a:lnTo>
                    <a:pt x="2023" y="1664147"/>
                  </a:lnTo>
                  <a:lnTo>
                    <a:pt x="5028" y="1710156"/>
                  </a:lnTo>
                  <a:lnTo>
                    <a:pt x="9343" y="1755918"/>
                  </a:lnTo>
                  <a:lnTo>
                    <a:pt x="14952" y="1801408"/>
                  </a:lnTo>
                  <a:lnTo>
                    <a:pt x="21842" y="1846602"/>
                  </a:lnTo>
                  <a:lnTo>
                    <a:pt x="29997" y="1891476"/>
                  </a:lnTo>
                  <a:lnTo>
                    <a:pt x="39404" y="1936006"/>
                  </a:lnTo>
                  <a:lnTo>
                    <a:pt x="50047" y="1980167"/>
                  </a:lnTo>
                  <a:lnTo>
                    <a:pt x="61912" y="2023937"/>
                  </a:lnTo>
                  <a:lnTo>
                    <a:pt x="74984" y="2067289"/>
                  </a:lnTo>
                  <a:lnTo>
                    <a:pt x="89249" y="2110201"/>
                  </a:lnTo>
                  <a:lnTo>
                    <a:pt x="104692" y="2152648"/>
                  </a:lnTo>
                  <a:lnTo>
                    <a:pt x="121299" y="2194607"/>
                  </a:lnTo>
                  <a:lnTo>
                    <a:pt x="139054" y="2236052"/>
                  </a:lnTo>
                  <a:lnTo>
                    <a:pt x="157944" y="2276959"/>
                  </a:lnTo>
                  <a:lnTo>
                    <a:pt x="177954" y="2317306"/>
                  </a:lnTo>
                  <a:lnTo>
                    <a:pt x="199068" y="2357066"/>
                  </a:lnTo>
                  <a:lnTo>
                    <a:pt x="221274" y="2396218"/>
                  </a:lnTo>
                  <a:lnTo>
                    <a:pt x="244555" y="2434735"/>
                  </a:lnTo>
                  <a:lnTo>
                    <a:pt x="268897" y="2472594"/>
                  </a:lnTo>
                  <a:lnTo>
                    <a:pt x="294287" y="2509771"/>
                  </a:lnTo>
                  <a:lnTo>
                    <a:pt x="320708" y="2546242"/>
                  </a:lnTo>
                  <a:lnTo>
                    <a:pt x="348147" y="2581982"/>
                  </a:lnTo>
                  <a:lnTo>
                    <a:pt x="376589" y="2616968"/>
                  </a:lnTo>
                  <a:lnTo>
                    <a:pt x="406019" y="2651175"/>
                  </a:lnTo>
                  <a:lnTo>
                    <a:pt x="436423" y="2684579"/>
                  </a:lnTo>
                  <a:lnTo>
                    <a:pt x="467787" y="2717156"/>
                  </a:lnTo>
                  <a:lnTo>
                    <a:pt x="500094" y="2748882"/>
                  </a:lnTo>
                  <a:lnTo>
                    <a:pt x="533332" y="2779733"/>
                  </a:lnTo>
                  <a:lnTo>
                    <a:pt x="567485" y="2809684"/>
                  </a:lnTo>
                  <a:lnTo>
                    <a:pt x="602539" y="2838712"/>
                  </a:lnTo>
                  <a:lnTo>
                    <a:pt x="638479" y="2866792"/>
                  </a:lnTo>
                  <a:lnTo>
                    <a:pt x="675291" y="2893900"/>
                  </a:lnTo>
                  <a:lnTo>
                    <a:pt x="712960" y="2920012"/>
                  </a:lnTo>
                  <a:lnTo>
                    <a:pt x="751471" y="2945104"/>
                  </a:lnTo>
                  <a:lnTo>
                    <a:pt x="790810" y="2969151"/>
                  </a:lnTo>
                  <a:lnTo>
                    <a:pt x="830962" y="2992130"/>
                  </a:lnTo>
                  <a:lnTo>
                    <a:pt x="871913" y="3014017"/>
                  </a:lnTo>
                  <a:lnTo>
                    <a:pt x="913648" y="3034786"/>
                  </a:lnTo>
                  <a:lnTo>
                    <a:pt x="956152" y="3054415"/>
                  </a:lnTo>
                  <a:lnTo>
                    <a:pt x="999411" y="3072879"/>
                  </a:lnTo>
                  <a:lnTo>
                    <a:pt x="1043411" y="3090154"/>
                  </a:lnTo>
                  <a:lnTo>
                    <a:pt x="1088136" y="3106215"/>
                  </a:lnTo>
                  <a:lnTo>
                    <a:pt x="1133572" y="3121039"/>
                  </a:lnTo>
                  <a:lnTo>
                    <a:pt x="1179704" y="3134601"/>
                  </a:lnTo>
                  <a:lnTo>
                    <a:pt x="1226519" y="3146878"/>
                  </a:lnTo>
                  <a:lnTo>
                    <a:pt x="1273675" y="3157770"/>
                  </a:lnTo>
                  <a:lnTo>
                    <a:pt x="1320826" y="3167207"/>
                  </a:lnTo>
                  <a:lnTo>
                    <a:pt x="1367946" y="3175203"/>
                  </a:lnTo>
                  <a:lnTo>
                    <a:pt x="1415012" y="3181773"/>
                  </a:lnTo>
                  <a:lnTo>
                    <a:pt x="1461999" y="3186931"/>
                  </a:lnTo>
                  <a:lnTo>
                    <a:pt x="1508884" y="3190692"/>
                  </a:lnTo>
                  <a:lnTo>
                    <a:pt x="1555641" y="3193071"/>
                  </a:lnTo>
                  <a:lnTo>
                    <a:pt x="1602248" y="3194082"/>
                  </a:lnTo>
                  <a:lnTo>
                    <a:pt x="1648680" y="3193739"/>
                  </a:lnTo>
                  <a:lnTo>
                    <a:pt x="1694912" y="3192058"/>
                  </a:lnTo>
                  <a:lnTo>
                    <a:pt x="1740921" y="3189053"/>
                  </a:lnTo>
                  <a:lnTo>
                    <a:pt x="1786683" y="3184739"/>
                  </a:lnTo>
                  <a:lnTo>
                    <a:pt x="1832173" y="3179129"/>
                  </a:lnTo>
                  <a:lnTo>
                    <a:pt x="1877367" y="3172239"/>
                  </a:lnTo>
                  <a:lnTo>
                    <a:pt x="1922241" y="3164084"/>
                  </a:lnTo>
                  <a:lnTo>
                    <a:pt x="1966771" y="3154677"/>
                  </a:lnTo>
                  <a:lnTo>
                    <a:pt x="2010932" y="3144034"/>
                  </a:lnTo>
                  <a:lnTo>
                    <a:pt x="2054702" y="3132169"/>
                  </a:lnTo>
                  <a:lnTo>
                    <a:pt x="2098054" y="3119097"/>
                  </a:lnTo>
                  <a:lnTo>
                    <a:pt x="2140966" y="3104832"/>
                  </a:lnTo>
                  <a:lnTo>
                    <a:pt x="2183413" y="3089389"/>
                  </a:lnTo>
                  <a:lnTo>
                    <a:pt x="2225372" y="3072783"/>
                  </a:lnTo>
                  <a:lnTo>
                    <a:pt x="2266817" y="3055027"/>
                  </a:lnTo>
                  <a:lnTo>
                    <a:pt x="2307724" y="3036137"/>
                  </a:lnTo>
                  <a:lnTo>
                    <a:pt x="2348071" y="3016128"/>
                  </a:lnTo>
                  <a:lnTo>
                    <a:pt x="2387831" y="2995013"/>
                  </a:lnTo>
                  <a:lnTo>
                    <a:pt x="2426983" y="2972808"/>
                  </a:lnTo>
                  <a:lnTo>
                    <a:pt x="2465500" y="2949527"/>
                  </a:lnTo>
                  <a:lnTo>
                    <a:pt x="2503359" y="2925184"/>
                  </a:lnTo>
                  <a:lnTo>
                    <a:pt x="2540536" y="2899795"/>
                  </a:lnTo>
                  <a:lnTo>
                    <a:pt x="2577007" y="2873373"/>
                  </a:lnTo>
                  <a:lnTo>
                    <a:pt x="2612747" y="2845934"/>
                  </a:lnTo>
                  <a:lnTo>
                    <a:pt x="2647733" y="2817492"/>
                  </a:lnTo>
                  <a:lnTo>
                    <a:pt x="2681940" y="2788062"/>
                  </a:lnTo>
                  <a:lnTo>
                    <a:pt x="2715344" y="2757658"/>
                  </a:lnTo>
                  <a:lnTo>
                    <a:pt x="2747921" y="2726295"/>
                  </a:lnTo>
                  <a:lnTo>
                    <a:pt x="2779647" y="2693987"/>
                  </a:lnTo>
                  <a:lnTo>
                    <a:pt x="2810498" y="2660749"/>
                  </a:lnTo>
                  <a:lnTo>
                    <a:pt x="2840449" y="2626596"/>
                  </a:lnTo>
                  <a:lnTo>
                    <a:pt x="2869477" y="2591542"/>
                  </a:lnTo>
                  <a:lnTo>
                    <a:pt x="2897557" y="2555602"/>
                  </a:lnTo>
                  <a:lnTo>
                    <a:pt x="2924665" y="2518790"/>
                  </a:lnTo>
                  <a:lnTo>
                    <a:pt x="2950777" y="2481121"/>
                  </a:lnTo>
                  <a:lnTo>
                    <a:pt x="2975869" y="2442610"/>
                  </a:lnTo>
                  <a:lnTo>
                    <a:pt x="2999916" y="2403271"/>
                  </a:lnTo>
                  <a:lnTo>
                    <a:pt x="3022895" y="2363119"/>
                  </a:lnTo>
                  <a:lnTo>
                    <a:pt x="3044782" y="2322168"/>
                  </a:lnTo>
                  <a:lnTo>
                    <a:pt x="3065551" y="2280433"/>
                  </a:lnTo>
                  <a:lnTo>
                    <a:pt x="3085180" y="2237929"/>
                  </a:lnTo>
                  <a:lnTo>
                    <a:pt x="3103644" y="2194670"/>
                  </a:lnTo>
                  <a:lnTo>
                    <a:pt x="3120919" y="2150670"/>
                  </a:lnTo>
                  <a:lnTo>
                    <a:pt x="3136980" y="2105945"/>
                  </a:lnTo>
                  <a:lnTo>
                    <a:pt x="3151804" y="2060509"/>
                  </a:lnTo>
                  <a:lnTo>
                    <a:pt x="3165366" y="2014377"/>
                  </a:lnTo>
                  <a:lnTo>
                    <a:pt x="3177643" y="1967563"/>
                  </a:lnTo>
                  <a:lnTo>
                    <a:pt x="3188535" y="1920406"/>
                  </a:lnTo>
                  <a:lnTo>
                    <a:pt x="3197972" y="1873256"/>
                  </a:lnTo>
                  <a:lnTo>
                    <a:pt x="3205968" y="1826135"/>
                  </a:lnTo>
                  <a:lnTo>
                    <a:pt x="3212538" y="1779070"/>
                  </a:lnTo>
                  <a:lnTo>
                    <a:pt x="3217697" y="1732082"/>
                  </a:lnTo>
                  <a:lnTo>
                    <a:pt x="3221458" y="1685198"/>
                  </a:lnTo>
                  <a:lnTo>
                    <a:pt x="3223837" y="1638440"/>
                  </a:lnTo>
                  <a:lnTo>
                    <a:pt x="3224848" y="1591833"/>
                  </a:lnTo>
                  <a:lnTo>
                    <a:pt x="3224506" y="1545401"/>
                  </a:lnTo>
                  <a:lnTo>
                    <a:pt x="3222825" y="1499169"/>
                  </a:lnTo>
                  <a:lnTo>
                    <a:pt x="3219820" y="1453160"/>
                  </a:lnTo>
                  <a:lnTo>
                    <a:pt x="3215506" y="1407398"/>
                  </a:lnTo>
                  <a:lnTo>
                    <a:pt x="3209897" y="1361909"/>
                  </a:lnTo>
                  <a:lnTo>
                    <a:pt x="3203007" y="1316715"/>
                  </a:lnTo>
                  <a:lnTo>
                    <a:pt x="3194852" y="1271841"/>
                  </a:lnTo>
                  <a:lnTo>
                    <a:pt x="3185446" y="1227311"/>
                  </a:lnTo>
                  <a:lnTo>
                    <a:pt x="3174803" y="1183149"/>
                  </a:lnTo>
                  <a:lnTo>
                    <a:pt x="3162939" y="1139380"/>
                  </a:lnTo>
                  <a:lnTo>
                    <a:pt x="3149867" y="1096027"/>
                  </a:lnTo>
                  <a:lnTo>
                    <a:pt x="3135602" y="1053115"/>
                  </a:lnTo>
                  <a:lnTo>
                    <a:pt x="3120160" y="1010668"/>
                  </a:lnTo>
                  <a:lnTo>
                    <a:pt x="3103554" y="968710"/>
                  </a:lnTo>
                  <a:lnTo>
                    <a:pt x="3085798" y="927265"/>
                  </a:lnTo>
                  <a:lnTo>
                    <a:pt x="3066909" y="886358"/>
                  </a:lnTo>
                  <a:lnTo>
                    <a:pt x="3046900" y="846012"/>
                  </a:lnTo>
                  <a:lnTo>
                    <a:pt x="3025785" y="806251"/>
                  </a:lnTo>
                  <a:lnTo>
                    <a:pt x="3003580" y="767100"/>
                  </a:lnTo>
                  <a:lnTo>
                    <a:pt x="2980300" y="728583"/>
                  </a:lnTo>
                  <a:lnTo>
                    <a:pt x="2955957" y="690724"/>
                  </a:lnTo>
                  <a:lnTo>
                    <a:pt x="2930568" y="653547"/>
                  </a:lnTo>
                  <a:lnTo>
                    <a:pt x="2904147" y="617076"/>
                  </a:lnTo>
                  <a:lnTo>
                    <a:pt x="2876708" y="581336"/>
                  </a:lnTo>
                  <a:lnTo>
                    <a:pt x="2848267" y="546351"/>
                  </a:lnTo>
                  <a:lnTo>
                    <a:pt x="2818836" y="512144"/>
                  </a:lnTo>
                  <a:lnTo>
                    <a:pt x="2788432" y="478740"/>
                  </a:lnTo>
                  <a:lnTo>
                    <a:pt x="2757069" y="446163"/>
                  </a:lnTo>
                  <a:lnTo>
                    <a:pt x="2724761" y="414437"/>
                  </a:lnTo>
                  <a:lnTo>
                    <a:pt x="2691523" y="383587"/>
                  </a:lnTo>
                  <a:lnTo>
                    <a:pt x="2657370" y="353636"/>
                  </a:lnTo>
                  <a:lnTo>
                    <a:pt x="2622316" y="324609"/>
                  </a:lnTo>
                  <a:lnTo>
                    <a:pt x="2586376" y="296529"/>
                  </a:lnTo>
                  <a:lnTo>
                    <a:pt x="2549564" y="269421"/>
                  </a:lnTo>
                  <a:lnTo>
                    <a:pt x="2511895" y="243310"/>
                  </a:lnTo>
                  <a:lnTo>
                    <a:pt x="2473383" y="218218"/>
                  </a:lnTo>
                  <a:lnTo>
                    <a:pt x="2434044" y="194171"/>
                  </a:lnTo>
                  <a:lnTo>
                    <a:pt x="2393891" y="171192"/>
                  </a:lnTo>
                  <a:lnTo>
                    <a:pt x="2352940" y="149306"/>
                  </a:lnTo>
                  <a:lnTo>
                    <a:pt x="2311204" y="128537"/>
                  </a:lnTo>
                  <a:lnTo>
                    <a:pt x="2268699" y="108908"/>
                  </a:lnTo>
                  <a:lnTo>
                    <a:pt x="2225440" y="90445"/>
                  </a:lnTo>
                  <a:lnTo>
                    <a:pt x="2181439" y="73171"/>
                  </a:lnTo>
                  <a:lnTo>
                    <a:pt x="2136714" y="57110"/>
                  </a:lnTo>
                  <a:lnTo>
                    <a:pt x="2091277" y="42287"/>
                  </a:lnTo>
                  <a:lnTo>
                    <a:pt x="2045143" y="28725"/>
                  </a:lnTo>
                  <a:lnTo>
                    <a:pt x="1998328" y="16449"/>
                  </a:lnTo>
                  <a:lnTo>
                    <a:pt x="1612423" y="1581658"/>
                  </a:lnTo>
                  <a:lnTo>
                    <a:pt x="1300674" y="0"/>
                  </a:lnTo>
                  <a:close/>
                </a:path>
              </a:pathLst>
            </a:custGeom>
            <a:solidFill>
              <a:srgbClr val="7C6E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1">
              <a:extLst>
                <a:ext uri="{FF2B5EF4-FFF2-40B4-BE49-F238E27FC236}">
                  <a16:creationId xmlns:a16="http://schemas.microsoft.com/office/drawing/2014/main" id="{2C087261-0BED-4C8D-B7A1-441E3EB2F040}"/>
                </a:ext>
              </a:extLst>
            </p:cNvPr>
            <p:cNvSpPr/>
            <p:nvPr/>
          </p:nvSpPr>
          <p:spPr>
            <a:xfrm>
              <a:off x="10689026" y="4960879"/>
              <a:ext cx="3225165" cy="3194685"/>
            </a:xfrm>
            <a:custGeom>
              <a:avLst/>
              <a:gdLst/>
              <a:ahLst/>
              <a:cxnLst/>
              <a:rect l="l" t="t" r="r" b="b"/>
              <a:pathLst>
                <a:path w="3225165" h="3194684">
                  <a:moveTo>
                    <a:pt x="1612423" y="1581658"/>
                  </a:moveTo>
                  <a:lnTo>
                    <a:pt x="1998328" y="16449"/>
                  </a:lnTo>
                  <a:lnTo>
                    <a:pt x="2045143" y="28725"/>
                  </a:lnTo>
                  <a:lnTo>
                    <a:pt x="2091277" y="42287"/>
                  </a:lnTo>
                  <a:lnTo>
                    <a:pt x="2136714" y="57110"/>
                  </a:lnTo>
                  <a:lnTo>
                    <a:pt x="2181439" y="73171"/>
                  </a:lnTo>
                  <a:lnTo>
                    <a:pt x="2225440" y="90445"/>
                  </a:lnTo>
                  <a:lnTo>
                    <a:pt x="2268699" y="108908"/>
                  </a:lnTo>
                  <a:lnTo>
                    <a:pt x="2311204" y="128537"/>
                  </a:lnTo>
                  <a:lnTo>
                    <a:pt x="2352940" y="149306"/>
                  </a:lnTo>
                  <a:lnTo>
                    <a:pt x="2393891" y="171192"/>
                  </a:lnTo>
                  <a:lnTo>
                    <a:pt x="2434044" y="194171"/>
                  </a:lnTo>
                  <a:lnTo>
                    <a:pt x="2473383" y="218218"/>
                  </a:lnTo>
                  <a:lnTo>
                    <a:pt x="2511895" y="243310"/>
                  </a:lnTo>
                  <a:lnTo>
                    <a:pt x="2549564" y="269421"/>
                  </a:lnTo>
                  <a:lnTo>
                    <a:pt x="2586376" y="296529"/>
                  </a:lnTo>
                  <a:lnTo>
                    <a:pt x="2622316" y="324609"/>
                  </a:lnTo>
                  <a:lnTo>
                    <a:pt x="2657370" y="353636"/>
                  </a:lnTo>
                  <a:lnTo>
                    <a:pt x="2691523" y="383587"/>
                  </a:lnTo>
                  <a:lnTo>
                    <a:pt x="2724761" y="414437"/>
                  </a:lnTo>
                  <a:lnTo>
                    <a:pt x="2757069" y="446163"/>
                  </a:lnTo>
                  <a:lnTo>
                    <a:pt x="2788432" y="478740"/>
                  </a:lnTo>
                  <a:lnTo>
                    <a:pt x="2818836" y="512144"/>
                  </a:lnTo>
                  <a:lnTo>
                    <a:pt x="2848267" y="546351"/>
                  </a:lnTo>
                  <a:lnTo>
                    <a:pt x="2876708" y="581336"/>
                  </a:lnTo>
                  <a:lnTo>
                    <a:pt x="2904147" y="617076"/>
                  </a:lnTo>
                  <a:lnTo>
                    <a:pt x="2930568" y="653547"/>
                  </a:lnTo>
                  <a:lnTo>
                    <a:pt x="2955957" y="690724"/>
                  </a:lnTo>
                  <a:lnTo>
                    <a:pt x="2980300" y="728583"/>
                  </a:lnTo>
                  <a:lnTo>
                    <a:pt x="3003580" y="767100"/>
                  </a:lnTo>
                  <a:lnTo>
                    <a:pt x="3025785" y="806251"/>
                  </a:lnTo>
                  <a:lnTo>
                    <a:pt x="3046900" y="846012"/>
                  </a:lnTo>
                  <a:lnTo>
                    <a:pt x="3066909" y="886358"/>
                  </a:lnTo>
                  <a:lnTo>
                    <a:pt x="3085798" y="927265"/>
                  </a:lnTo>
                  <a:lnTo>
                    <a:pt x="3103554" y="968710"/>
                  </a:lnTo>
                  <a:lnTo>
                    <a:pt x="3120160" y="1010668"/>
                  </a:lnTo>
                  <a:lnTo>
                    <a:pt x="3135602" y="1053115"/>
                  </a:lnTo>
                  <a:lnTo>
                    <a:pt x="3149867" y="1096027"/>
                  </a:lnTo>
                  <a:lnTo>
                    <a:pt x="3162939" y="1139380"/>
                  </a:lnTo>
                  <a:lnTo>
                    <a:pt x="3174803" y="1183149"/>
                  </a:lnTo>
                  <a:lnTo>
                    <a:pt x="3185446" y="1227311"/>
                  </a:lnTo>
                  <a:lnTo>
                    <a:pt x="3194852" y="1271841"/>
                  </a:lnTo>
                  <a:lnTo>
                    <a:pt x="3203007" y="1316715"/>
                  </a:lnTo>
                  <a:lnTo>
                    <a:pt x="3209897" y="1361909"/>
                  </a:lnTo>
                  <a:lnTo>
                    <a:pt x="3215506" y="1407398"/>
                  </a:lnTo>
                  <a:lnTo>
                    <a:pt x="3219820" y="1453160"/>
                  </a:lnTo>
                  <a:lnTo>
                    <a:pt x="3222825" y="1499169"/>
                  </a:lnTo>
                  <a:lnTo>
                    <a:pt x="3224506" y="1545401"/>
                  </a:lnTo>
                  <a:lnTo>
                    <a:pt x="3224848" y="1591833"/>
                  </a:lnTo>
                  <a:lnTo>
                    <a:pt x="3223837" y="1638440"/>
                  </a:lnTo>
                  <a:lnTo>
                    <a:pt x="3221458" y="1685198"/>
                  </a:lnTo>
                  <a:lnTo>
                    <a:pt x="3217697" y="1732082"/>
                  </a:lnTo>
                  <a:lnTo>
                    <a:pt x="3212538" y="1779070"/>
                  </a:lnTo>
                  <a:lnTo>
                    <a:pt x="3205968" y="1826135"/>
                  </a:lnTo>
                  <a:lnTo>
                    <a:pt x="3197972" y="1873256"/>
                  </a:lnTo>
                  <a:lnTo>
                    <a:pt x="3188535" y="1920406"/>
                  </a:lnTo>
                  <a:lnTo>
                    <a:pt x="3177643" y="1967563"/>
                  </a:lnTo>
                  <a:lnTo>
                    <a:pt x="3165366" y="2014377"/>
                  </a:lnTo>
                  <a:lnTo>
                    <a:pt x="3151804" y="2060509"/>
                  </a:lnTo>
                  <a:lnTo>
                    <a:pt x="3136980" y="2105945"/>
                  </a:lnTo>
                  <a:lnTo>
                    <a:pt x="3120919" y="2150670"/>
                  </a:lnTo>
                  <a:lnTo>
                    <a:pt x="3103644" y="2194670"/>
                  </a:lnTo>
                  <a:lnTo>
                    <a:pt x="3085180" y="2237929"/>
                  </a:lnTo>
                  <a:lnTo>
                    <a:pt x="3065551" y="2280433"/>
                  </a:lnTo>
                  <a:lnTo>
                    <a:pt x="3044782" y="2322168"/>
                  </a:lnTo>
                  <a:lnTo>
                    <a:pt x="3022895" y="2363119"/>
                  </a:lnTo>
                  <a:lnTo>
                    <a:pt x="2999916" y="2403271"/>
                  </a:lnTo>
                  <a:lnTo>
                    <a:pt x="2975869" y="2442610"/>
                  </a:lnTo>
                  <a:lnTo>
                    <a:pt x="2950777" y="2481121"/>
                  </a:lnTo>
                  <a:lnTo>
                    <a:pt x="2924665" y="2518790"/>
                  </a:lnTo>
                  <a:lnTo>
                    <a:pt x="2897557" y="2555602"/>
                  </a:lnTo>
                  <a:lnTo>
                    <a:pt x="2869477" y="2591542"/>
                  </a:lnTo>
                  <a:lnTo>
                    <a:pt x="2840449" y="2626596"/>
                  </a:lnTo>
                  <a:lnTo>
                    <a:pt x="2810498" y="2660749"/>
                  </a:lnTo>
                  <a:lnTo>
                    <a:pt x="2779647" y="2693987"/>
                  </a:lnTo>
                  <a:lnTo>
                    <a:pt x="2747921" y="2726295"/>
                  </a:lnTo>
                  <a:lnTo>
                    <a:pt x="2715344" y="2757658"/>
                  </a:lnTo>
                  <a:lnTo>
                    <a:pt x="2681940" y="2788062"/>
                  </a:lnTo>
                  <a:lnTo>
                    <a:pt x="2647733" y="2817492"/>
                  </a:lnTo>
                  <a:lnTo>
                    <a:pt x="2612747" y="2845934"/>
                  </a:lnTo>
                  <a:lnTo>
                    <a:pt x="2577007" y="2873373"/>
                  </a:lnTo>
                  <a:lnTo>
                    <a:pt x="2540536" y="2899795"/>
                  </a:lnTo>
                  <a:lnTo>
                    <a:pt x="2503359" y="2925184"/>
                  </a:lnTo>
                  <a:lnTo>
                    <a:pt x="2465500" y="2949527"/>
                  </a:lnTo>
                  <a:lnTo>
                    <a:pt x="2426983" y="2972808"/>
                  </a:lnTo>
                  <a:lnTo>
                    <a:pt x="2387831" y="2995013"/>
                  </a:lnTo>
                  <a:lnTo>
                    <a:pt x="2348071" y="3016128"/>
                  </a:lnTo>
                  <a:lnTo>
                    <a:pt x="2307724" y="3036137"/>
                  </a:lnTo>
                  <a:lnTo>
                    <a:pt x="2266817" y="3055027"/>
                  </a:lnTo>
                  <a:lnTo>
                    <a:pt x="2225372" y="3072783"/>
                  </a:lnTo>
                  <a:lnTo>
                    <a:pt x="2183413" y="3089389"/>
                  </a:lnTo>
                  <a:lnTo>
                    <a:pt x="2140966" y="3104832"/>
                  </a:lnTo>
                  <a:lnTo>
                    <a:pt x="2098054" y="3119097"/>
                  </a:lnTo>
                  <a:lnTo>
                    <a:pt x="2054702" y="3132169"/>
                  </a:lnTo>
                  <a:lnTo>
                    <a:pt x="2010932" y="3144034"/>
                  </a:lnTo>
                  <a:lnTo>
                    <a:pt x="1966771" y="3154677"/>
                  </a:lnTo>
                  <a:lnTo>
                    <a:pt x="1922241" y="3164084"/>
                  </a:lnTo>
                  <a:lnTo>
                    <a:pt x="1877367" y="3172239"/>
                  </a:lnTo>
                  <a:lnTo>
                    <a:pt x="1832173" y="3179129"/>
                  </a:lnTo>
                  <a:lnTo>
                    <a:pt x="1786683" y="3184739"/>
                  </a:lnTo>
                  <a:lnTo>
                    <a:pt x="1740921" y="3189053"/>
                  </a:lnTo>
                  <a:lnTo>
                    <a:pt x="1694912" y="3192058"/>
                  </a:lnTo>
                  <a:lnTo>
                    <a:pt x="1648680" y="3193739"/>
                  </a:lnTo>
                  <a:lnTo>
                    <a:pt x="1602248" y="3194082"/>
                  </a:lnTo>
                  <a:lnTo>
                    <a:pt x="1555641" y="3193071"/>
                  </a:lnTo>
                  <a:lnTo>
                    <a:pt x="1508884" y="3190692"/>
                  </a:lnTo>
                  <a:lnTo>
                    <a:pt x="1461999" y="3186931"/>
                  </a:lnTo>
                  <a:lnTo>
                    <a:pt x="1415012" y="3181773"/>
                  </a:lnTo>
                  <a:lnTo>
                    <a:pt x="1367946" y="3175203"/>
                  </a:lnTo>
                  <a:lnTo>
                    <a:pt x="1320826" y="3167207"/>
                  </a:lnTo>
                  <a:lnTo>
                    <a:pt x="1273675" y="3157770"/>
                  </a:lnTo>
                  <a:lnTo>
                    <a:pt x="1226519" y="3146878"/>
                  </a:lnTo>
                  <a:lnTo>
                    <a:pt x="1179704" y="3134601"/>
                  </a:lnTo>
                  <a:lnTo>
                    <a:pt x="1133572" y="3121039"/>
                  </a:lnTo>
                  <a:lnTo>
                    <a:pt x="1088136" y="3106215"/>
                  </a:lnTo>
                  <a:lnTo>
                    <a:pt x="1043411" y="3090154"/>
                  </a:lnTo>
                  <a:lnTo>
                    <a:pt x="999411" y="3072879"/>
                  </a:lnTo>
                  <a:lnTo>
                    <a:pt x="956152" y="3054415"/>
                  </a:lnTo>
                  <a:lnTo>
                    <a:pt x="913648" y="3034786"/>
                  </a:lnTo>
                  <a:lnTo>
                    <a:pt x="871913" y="3014017"/>
                  </a:lnTo>
                  <a:lnTo>
                    <a:pt x="830962" y="2992130"/>
                  </a:lnTo>
                  <a:lnTo>
                    <a:pt x="790810" y="2969151"/>
                  </a:lnTo>
                  <a:lnTo>
                    <a:pt x="751471" y="2945104"/>
                  </a:lnTo>
                  <a:lnTo>
                    <a:pt x="712960" y="2920012"/>
                  </a:lnTo>
                  <a:lnTo>
                    <a:pt x="675291" y="2893900"/>
                  </a:lnTo>
                  <a:lnTo>
                    <a:pt x="638479" y="2866792"/>
                  </a:lnTo>
                  <a:lnTo>
                    <a:pt x="602539" y="2838712"/>
                  </a:lnTo>
                  <a:lnTo>
                    <a:pt x="567485" y="2809684"/>
                  </a:lnTo>
                  <a:lnTo>
                    <a:pt x="533332" y="2779733"/>
                  </a:lnTo>
                  <a:lnTo>
                    <a:pt x="500094" y="2748882"/>
                  </a:lnTo>
                  <a:lnTo>
                    <a:pt x="467787" y="2717156"/>
                  </a:lnTo>
                  <a:lnTo>
                    <a:pt x="436423" y="2684579"/>
                  </a:lnTo>
                  <a:lnTo>
                    <a:pt x="406019" y="2651175"/>
                  </a:lnTo>
                  <a:lnTo>
                    <a:pt x="376589" y="2616968"/>
                  </a:lnTo>
                  <a:lnTo>
                    <a:pt x="348147" y="2581982"/>
                  </a:lnTo>
                  <a:lnTo>
                    <a:pt x="320708" y="2546242"/>
                  </a:lnTo>
                  <a:lnTo>
                    <a:pt x="294287" y="2509771"/>
                  </a:lnTo>
                  <a:lnTo>
                    <a:pt x="268897" y="2472594"/>
                  </a:lnTo>
                  <a:lnTo>
                    <a:pt x="244555" y="2434735"/>
                  </a:lnTo>
                  <a:lnTo>
                    <a:pt x="221274" y="2396218"/>
                  </a:lnTo>
                  <a:lnTo>
                    <a:pt x="199068" y="2357066"/>
                  </a:lnTo>
                  <a:lnTo>
                    <a:pt x="177954" y="2317306"/>
                  </a:lnTo>
                  <a:lnTo>
                    <a:pt x="157944" y="2276959"/>
                  </a:lnTo>
                  <a:lnTo>
                    <a:pt x="139054" y="2236052"/>
                  </a:lnTo>
                  <a:lnTo>
                    <a:pt x="121299" y="2194607"/>
                  </a:lnTo>
                  <a:lnTo>
                    <a:pt x="104692" y="2152648"/>
                  </a:lnTo>
                  <a:lnTo>
                    <a:pt x="89249" y="2110201"/>
                  </a:lnTo>
                  <a:lnTo>
                    <a:pt x="74984" y="2067289"/>
                  </a:lnTo>
                  <a:lnTo>
                    <a:pt x="61912" y="2023937"/>
                  </a:lnTo>
                  <a:lnTo>
                    <a:pt x="50047" y="1980167"/>
                  </a:lnTo>
                  <a:lnTo>
                    <a:pt x="39404" y="1936006"/>
                  </a:lnTo>
                  <a:lnTo>
                    <a:pt x="29997" y="1891476"/>
                  </a:lnTo>
                  <a:lnTo>
                    <a:pt x="21842" y="1846602"/>
                  </a:lnTo>
                  <a:lnTo>
                    <a:pt x="14952" y="1801408"/>
                  </a:lnTo>
                  <a:lnTo>
                    <a:pt x="9343" y="1755918"/>
                  </a:lnTo>
                  <a:lnTo>
                    <a:pt x="5028" y="1710156"/>
                  </a:lnTo>
                  <a:lnTo>
                    <a:pt x="2023" y="1664147"/>
                  </a:lnTo>
                  <a:lnTo>
                    <a:pt x="342" y="1617915"/>
                  </a:lnTo>
                  <a:lnTo>
                    <a:pt x="0" y="1571483"/>
                  </a:lnTo>
                  <a:lnTo>
                    <a:pt x="1010" y="1524876"/>
                  </a:lnTo>
                  <a:lnTo>
                    <a:pt x="3389" y="1478119"/>
                  </a:lnTo>
                  <a:lnTo>
                    <a:pt x="7150" y="1431234"/>
                  </a:lnTo>
                  <a:lnTo>
                    <a:pt x="12308" y="1384247"/>
                  </a:lnTo>
                  <a:lnTo>
                    <a:pt x="18878" y="1337181"/>
                  </a:lnTo>
                  <a:lnTo>
                    <a:pt x="26874" y="1290061"/>
                  </a:lnTo>
                  <a:lnTo>
                    <a:pt x="36311" y="1242910"/>
                  </a:lnTo>
                  <a:lnTo>
                    <a:pt x="47204" y="1195754"/>
                  </a:lnTo>
                  <a:lnTo>
                    <a:pt x="59975" y="1146980"/>
                  </a:lnTo>
                  <a:lnTo>
                    <a:pt x="74049" y="1098942"/>
                  </a:lnTo>
                  <a:lnTo>
                    <a:pt x="89408" y="1051656"/>
                  </a:lnTo>
                  <a:lnTo>
                    <a:pt x="106035" y="1005138"/>
                  </a:lnTo>
                  <a:lnTo>
                    <a:pt x="123911" y="959407"/>
                  </a:lnTo>
                  <a:lnTo>
                    <a:pt x="143020" y="914477"/>
                  </a:lnTo>
                  <a:lnTo>
                    <a:pt x="163344" y="870367"/>
                  </a:lnTo>
                  <a:lnTo>
                    <a:pt x="184865" y="827092"/>
                  </a:lnTo>
                  <a:lnTo>
                    <a:pt x="207567" y="784669"/>
                  </a:lnTo>
                  <a:lnTo>
                    <a:pt x="231431" y="743115"/>
                  </a:lnTo>
                  <a:lnTo>
                    <a:pt x="256440" y="702446"/>
                  </a:lnTo>
                  <a:lnTo>
                    <a:pt x="282577" y="662680"/>
                  </a:lnTo>
                  <a:lnTo>
                    <a:pt x="309824" y="623832"/>
                  </a:lnTo>
                  <a:lnTo>
                    <a:pt x="338164" y="585920"/>
                  </a:lnTo>
                  <a:lnTo>
                    <a:pt x="367579" y="548960"/>
                  </a:lnTo>
                  <a:lnTo>
                    <a:pt x="398051" y="512969"/>
                  </a:lnTo>
                  <a:lnTo>
                    <a:pt x="429564" y="477963"/>
                  </a:lnTo>
                  <a:lnTo>
                    <a:pt x="462100" y="443960"/>
                  </a:lnTo>
                  <a:lnTo>
                    <a:pt x="495640" y="410975"/>
                  </a:lnTo>
                  <a:lnTo>
                    <a:pt x="530169" y="379026"/>
                  </a:lnTo>
                  <a:lnTo>
                    <a:pt x="565668" y="348129"/>
                  </a:lnTo>
                  <a:lnTo>
                    <a:pt x="602120" y="318301"/>
                  </a:lnTo>
                  <a:lnTo>
                    <a:pt x="639507" y="289558"/>
                  </a:lnTo>
                  <a:lnTo>
                    <a:pt x="677812" y="261917"/>
                  </a:lnTo>
                  <a:lnTo>
                    <a:pt x="717018" y="235395"/>
                  </a:lnTo>
                  <a:lnTo>
                    <a:pt x="757106" y="210008"/>
                  </a:lnTo>
                  <a:lnTo>
                    <a:pt x="798060" y="185774"/>
                  </a:lnTo>
                  <a:lnTo>
                    <a:pt x="839862" y="162708"/>
                  </a:lnTo>
                  <a:lnTo>
                    <a:pt x="882494" y="140828"/>
                  </a:lnTo>
                  <a:lnTo>
                    <a:pt x="925940" y="120150"/>
                  </a:lnTo>
                  <a:lnTo>
                    <a:pt x="970180" y="100691"/>
                  </a:lnTo>
                  <a:lnTo>
                    <a:pt x="1015199" y="82467"/>
                  </a:lnTo>
                  <a:lnTo>
                    <a:pt x="1060979" y="65495"/>
                  </a:lnTo>
                  <a:lnTo>
                    <a:pt x="1107502" y="49792"/>
                  </a:lnTo>
                  <a:lnTo>
                    <a:pt x="1154750" y="35374"/>
                  </a:lnTo>
                  <a:lnTo>
                    <a:pt x="1202706" y="22258"/>
                  </a:lnTo>
                  <a:lnTo>
                    <a:pt x="1251353" y="10461"/>
                  </a:lnTo>
                  <a:lnTo>
                    <a:pt x="1300674" y="0"/>
                  </a:lnTo>
                  <a:lnTo>
                    <a:pt x="1612423" y="1581658"/>
                  </a:lnTo>
                  <a:close/>
                </a:path>
              </a:pathLst>
            </a:custGeom>
            <a:ln w="502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2">
              <a:extLst>
                <a:ext uri="{FF2B5EF4-FFF2-40B4-BE49-F238E27FC236}">
                  <a16:creationId xmlns:a16="http://schemas.microsoft.com/office/drawing/2014/main" id="{B5C0CA48-321B-4884-848B-B9DD4A08CD0B}"/>
                </a:ext>
              </a:extLst>
            </p:cNvPr>
            <p:cNvSpPr/>
            <p:nvPr/>
          </p:nvSpPr>
          <p:spPr>
            <a:xfrm>
              <a:off x="11989700" y="4373885"/>
              <a:ext cx="697865" cy="1614805"/>
            </a:xfrm>
            <a:custGeom>
              <a:avLst/>
              <a:gdLst/>
              <a:ahLst/>
              <a:cxnLst/>
              <a:rect l="l" t="t" r="r" b="b"/>
              <a:pathLst>
                <a:path w="697865" h="1614804">
                  <a:moveTo>
                    <a:pt x="301066" y="0"/>
                  </a:moveTo>
                  <a:lnTo>
                    <a:pt x="252164" y="1324"/>
                  </a:lnTo>
                  <a:lnTo>
                    <a:pt x="202939" y="4293"/>
                  </a:lnTo>
                  <a:lnTo>
                    <a:pt x="153252" y="8903"/>
                  </a:lnTo>
                  <a:lnTo>
                    <a:pt x="102960" y="15150"/>
                  </a:lnTo>
                  <a:lnTo>
                    <a:pt x="51923" y="23031"/>
                  </a:lnTo>
                  <a:lnTo>
                    <a:pt x="0" y="32542"/>
                  </a:lnTo>
                  <a:lnTo>
                    <a:pt x="311749" y="1614201"/>
                  </a:lnTo>
                  <a:lnTo>
                    <a:pt x="697654" y="48981"/>
                  </a:lnTo>
                  <a:lnTo>
                    <a:pt x="646240" y="37035"/>
                  </a:lnTo>
                  <a:lnTo>
                    <a:pt x="595635" y="26759"/>
                  </a:lnTo>
                  <a:lnTo>
                    <a:pt x="545697" y="18151"/>
                  </a:lnTo>
                  <a:lnTo>
                    <a:pt x="496284" y="11206"/>
                  </a:lnTo>
                  <a:lnTo>
                    <a:pt x="447256" y="5922"/>
                  </a:lnTo>
                  <a:lnTo>
                    <a:pt x="398471" y="2295"/>
                  </a:lnTo>
                  <a:lnTo>
                    <a:pt x="349789" y="322"/>
                  </a:lnTo>
                  <a:lnTo>
                    <a:pt x="301066" y="0"/>
                  </a:lnTo>
                  <a:close/>
                </a:path>
              </a:pathLst>
            </a:custGeom>
            <a:solidFill>
              <a:srgbClr val="4F3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3">
              <a:extLst>
                <a:ext uri="{FF2B5EF4-FFF2-40B4-BE49-F238E27FC236}">
                  <a16:creationId xmlns:a16="http://schemas.microsoft.com/office/drawing/2014/main" id="{EC7EC013-A86E-4321-B7AF-BEBD7D253D0F}"/>
                </a:ext>
              </a:extLst>
            </p:cNvPr>
            <p:cNvSpPr/>
            <p:nvPr/>
          </p:nvSpPr>
          <p:spPr>
            <a:xfrm>
              <a:off x="11989700" y="4373885"/>
              <a:ext cx="697865" cy="1614805"/>
            </a:xfrm>
            <a:custGeom>
              <a:avLst/>
              <a:gdLst/>
              <a:ahLst/>
              <a:cxnLst/>
              <a:rect l="l" t="t" r="r" b="b"/>
              <a:pathLst>
                <a:path w="697865" h="1614804">
                  <a:moveTo>
                    <a:pt x="311749" y="1614201"/>
                  </a:moveTo>
                  <a:lnTo>
                    <a:pt x="0" y="32542"/>
                  </a:lnTo>
                  <a:lnTo>
                    <a:pt x="51923" y="23031"/>
                  </a:lnTo>
                  <a:lnTo>
                    <a:pt x="102960" y="15150"/>
                  </a:lnTo>
                  <a:lnTo>
                    <a:pt x="153252" y="8903"/>
                  </a:lnTo>
                  <a:lnTo>
                    <a:pt x="202939" y="4293"/>
                  </a:lnTo>
                  <a:lnTo>
                    <a:pt x="252164" y="1324"/>
                  </a:lnTo>
                  <a:lnTo>
                    <a:pt x="301066" y="0"/>
                  </a:lnTo>
                  <a:lnTo>
                    <a:pt x="349789" y="322"/>
                  </a:lnTo>
                  <a:lnTo>
                    <a:pt x="398471" y="2295"/>
                  </a:lnTo>
                  <a:lnTo>
                    <a:pt x="447256" y="5922"/>
                  </a:lnTo>
                  <a:lnTo>
                    <a:pt x="496284" y="11206"/>
                  </a:lnTo>
                  <a:lnTo>
                    <a:pt x="545697" y="18151"/>
                  </a:lnTo>
                  <a:lnTo>
                    <a:pt x="595635" y="26759"/>
                  </a:lnTo>
                  <a:lnTo>
                    <a:pt x="646240" y="37035"/>
                  </a:lnTo>
                  <a:lnTo>
                    <a:pt x="697654" y="48981"/>
                  </a:lnTo>
                  <a:lnTo>
                    <a:pt x="311749" y="1614201"/>
                  </a:lnTo>
                  <a:close/>
                </a:path>
              </a:pathLst>
            </a:custGeom>
            <a:ln w="502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" name="object 14">
            <a:extLst>
              <a:ext uri="{FF2B5EF4-FFF2-40B4-BE49-F238E27FC236}">
                <a16:creationId xmlns:a16="http://schemas.microsoft.com/office/drawing/2014/main" id="{01141B30-B96B-4CDC-8D52-8706C0A4BEEA}"/>
              </a:ext>
            </a:extLst>
          </p:cNvPr>
          <p:cNvGrpSpPr/>
          <p:nvPr/>
        </p:nvGrpSpPr>
        <p:grpSpPr>
          <a:xfrm>
            <a:off x="15510245" y="5124327"/>
            <a:ext cx="3278504" cy="3829685"/>
            <a:chOff x="14345229" y="4350665"/>
            <a:chExt cx="3278504" cy="3829685"/>
          </a:xfrm>
        </p:grpSpPr>
        <p:sp>
          <p:nvSpPr>
            <p:cNvPr id="164" name="object 15">
              <a:extLst>
                <a:ext uri="{FF2B5EF4-FFF2-40B4-BE49-F238E27FC236}">
                  <a16:creationId xmlns:a16="http://schemas.microsoft.com/office/drawing/2014/main" id="{352AD7D1-7780-4673-85DA-85D3638BB9E3}"/>
                </a:ext>
              </a:extLst>
            </p:cNvPr>
            <p:cNvSpPr/>
            <p:nvPr/>
          </p:nvSpPr>
          <p:spPr>
            <a:xfrm>
              <a:off x="14370370" y="5665605"/>
              <a:ext cx="3228340" cy="2489200"/>
            </a:xfrm>
            <a:custGeom>
              <a:avLst/>
              <a:gdLst/>
              <a:ahLst/>
              <a:cxnLst/>
              <a:rect l="l" t="t" r="r" b="b"/>
              <a:pathLst>
                <a:path w="3228340" h="2489200">
                  <a:moveTo>
                    <a:pt x="2968383" y="0"/>
                  </a:moveTo>
                  <a:lnTo>
                    <a:pt x="1615639" y="876884"/>
                  </a:lnTo>
                  <a:lnTo>
                    <a:pt x="206331" y="94164"/>
                  </a:lnTo>
                  <a:lnTo>
                    <a:pt x="182564" y="138481"/>
                  </a:lnTo>
                  <a:lnTo>
                    <a:pt x="160256" y="183202"/>
                  </a:lnTo>
                  <a:lnTo>
                    <a:pt x="139406" y="228300"/>
                  </a:lnTo>
                  <a:lnTo>
                    <a:pt x="120011" y="273749"/>
                  </a:lnTo>
                  <a:lnTo>
                    <a:pt x="102072" y="319523"/>
                  </a:lnTo>
                  <a:lnTo>
                    <a:pt x="85588" y="365593"/>
                  </a:lnTo>
                  <a:lnTo>
                    <a:pt x="70557" y="411935"/>
                  </a:lnTo>
                  <a:lnTo>
                    <a:pt x="56979" y="458520"/>
                  </a:lnTo>
                  <a:lnTo>
                    <a:pt x="44853" y="505323"/>
                  </a:lnTo>
                  <a:lnTo>
                    <a:pt x="34178" y="552316"/>
                  </a:lnTo>
                  <a:lnTo>
                    <a:pt x="24952" y="599474"/>
                  </a:lnTo>
                  <a:lnTo>
                    <a:pt x="17176" y="646769"/>
                  </a:lnTo>
                  <a:lnTo>
                    <a:pt x="10848" y="694175"/>
                  </a:lnTo>
                  <a:lnTo>
                    <a:pt x="5967" y="741666"/>
                  </a:lnTo>
                  <a:lnTo>
                    <a:pt x="2533" y="789213"/>
                  </a:lnTo>
                  <a:lnTo>
                    <a:pt x="544" y="836792"/>
                  </a:lnTo>
                  <a:lnTo>
                    <a:pt x="0" y="884374"/>
                  </a:lnTo>
                  <a:lnTo>
                    <a:pt x="899" y="931934"/>
                  </a:lnTo>
                  <a:lnTo>
                    <a:pt x="3240" y="979445"/>
                  </a:lnTo>
                  <a:lnTo>
                    <a:pt x="7024" y="1026881"/>
                  </a:lnTo>
                  <a:lnTo>
                    <a:pt x="12248" y="1074213"/>
                  </a:lnTo>
                  <a:lnTo>
                    <a:pt x="18913" y="1121417"/>
                  </a:lnTo>
                  <a:lnTo>
                    <a:pt x="27016" y="1168465"/>
                  </a:lnTo>
                  <a:lnTo>
                    <a:pt x="36557" y="1215330"/>
                  </a:lnTo>
                  <a:lnTo>
                    <a:pt x="47536" y="1261986"/>
                  </a:lnTo>
                  <a:lnTo>
                    <a:pt x="59951" y="1308407"/>
                  </a:lnTo>
                  <a:lnTo>
                    <a:pt x="73801" y="1354565"/>
                  </a:lnTo>
                  <a:lnTo>
                    <a:pt x="89086" y="1400434"/>
                  </a:lnTo>
                  <a:lnTo>
                    <a:pt x="105804" y="1445987"/>
                  </a:lnTo>
                  <a:lnTo>
                    <a:pt x="123955" y="1491197"/>
                  </a:lnTo>
                  <a:lnTo>
                    <a:pt x="143538" y="1536039"/>
                  </a:lnTo>
                  <a:lnTo>
                    <a:pt x="164551" y="1580485"/>
                  </a:lnTo>
                  <a:lnTo>
                    <a:pt x="186995" y="1624509"/>
                  </a:lnTo>
                  <a:lnTo>
                    <a:pt x="210867" y="1668083"/>
                  </a:lnTo>
                  <a:lnTo>
                    <a:pt x="236167" y="1711182"/>
                  </a:lnTo>
                  <a:lnTo>
                    <a:pt x="262895" y="1753779"/>
                  </a:lnTo>
                  <a:lnTo>
                    <a:pt x="289816" y="1793999"/>
                  </a:lnTo>
                  <a:lnTo>
                    <a:pt x="317729" y="1833154"/>
                  </a:lnTo>
                  <a:lnTo>
                    <a:pt x="346607" y="1871237"/>
                  </a:lnTo>
                  <a:lnTo>
                    <a:pt x="376421" y="1908244"/>
                  </a:lnTo>
                  <a:lnTo>
                    <a:pt x="407144" y="1944168"/>
                  </a:lnTo>
                  <a:lnTo>
                    <a:pt x="438748" y="1979003"/>
                  </a:lnTo>
                  <a:lnTo>
                    <a:pt x="471206" y="2012743"/>
                  </a:lnTo>
                  <a:lnTo>
                    <a:pt x="504491" y="2045383"/>
                  </a:lnTo>
                  <a:lnTo>
                    <a:pt x="538574" y="2076916"/>
                  </a:lnTo>
                  <a:lnTo>
                    <a:pt x="573428" y="2107337"/>
                  </a:lnTo>
                  <a:lnTo>
                    <a:pt x="609025" y="2136640"/>
                  </a:lnTo>
                  <a:lnTo>
                    <a:pt x="645339" y="2164819"/>
                  </a:lnTo>
                  <a:lnTo>
                    <a:pt x="682341" y="2191867"/>
                  </a:lnTo>
                  <a:lnTo>
                    <a:pt x="720003" y="2217780"/>
                  </a:lnTo>
                  <a:lnTo>
                    <a:pt x="758299" y="2242551"/>
                  </a:lnTo>
                  <a:lnTo>
                    <a:pt x="797200" y="2266174"/>
                  </a:lnTo>
                  <a:lnTo>
                    <a:pt x="836679" y="2288644"/>
                  </a:lnTo>
                  <a:lnTo>
                    <a:pt x="876708" y="2309955"/>
                  </a:lnTo>
                  <a:lnTo>
                    <a:pt x="917260" y="2330100"/>
                  </a:lnTo>
                  <a:lnTo>
                    <a:pt x="958307" y="2349074"/>
                  </a:lnTo>
                  <a:lnTo>
                    <a:pt x="999822" y="2366871"/>
                  </a:lnTo>
                  <a:lnTo>
                    <a:pt x="1041777" y="2383485"/>
                  </a:lnTo>
                  <a:lnTo>
                    <a:pt x="1084144" y="2398910"/>
                  </a:lnTo>
                  <a:lnTo>
                    <a:pt x="1126896" y="2413140"/>
                  </a:lnTo>
                  <a:lnTo>
                    <a:pt x="1170005" y="2426170"/>
                  </a:lnTo>
                  <a:lnTo>
                    <a:pt x="1213444" y="2437994"/>
                  </a:lnTo>
                  <a:lnTo>
                    <a:pt x="1257184" y="2448605"/>
                  </a:lnTo>
                  <a:lnTo>
                    <a:pt x="1301200" y="2457997"/>
                  </a:lnTo>
                  <a:lnTo>
                    <a:pt x="1345462" y="2466166"/>
                  </a:lnTo>
                  <a:lnTo>
                    <a:pt x="1389943" y="2473104"/>
                  </a:lnTo>
                  <a:lnTo>
                    <a:pt x="1434616" y="2478807"/>
                  </a:lnTo>
                  <a:lnTo>
                    <a:pt x="1479452" y="2483268"/>
                  </a:lnTo>
                  <a:lnTo>
                    <a:pt x="1524426" y="2486481"/>
                  </a:lnTo>
                  <a:lnTo>
                    <a:pt x="1569508" y="2488441"/>
                  </a:lnTo>
                  <a:lnTo>
                    <a:pt x="1614672" y="2489141"/>
                  </a:lnTo>
                  <a:lnTo>
                    <a:pt x="1659889" y="2488576"/>
                  </a:lnTo>
                  <a:lnTo>
                    <a:pt x="1705132" y="2486739"/>
                  </a:lnTo>
                  <a:lnTo>
                    <a:pt x="1750374" y="2483626"/>
                  </a:lnTo>
                  <a:lnTo>
                    <a:pt x="1795587" y="2479229"/>
                  </a:lnTo>
                  <a:lnTo>
                    <a:pt x="1840743" y="2473544"/>
                  </a:lnTo>
                  <a:lnTo>
                    <a:pt x="1885815" y="2466564"/>
                  </a:lnTo>
                  <a:lnTo>
                    <a:pt x="1930775" y="2458283"/>
                  </a:lnTo>
                  <a:lnTo>
                    <a:pt x="1975595" y="2448695"/>
                  </a:lnTo>
                  <a:lnTo>
                    <a:pt x="2020249" y="2437796"/>
                  </a:lnTo>
                  <a:lnTo>
                    <a:pt x="2064708" y="2425578"/>
                  </a:lnTo>
                  <a:lnTo>
                    <a:pt x="2108945" y="2412036"/>
                  </a:lnTo>
                  <a:lnTo>
                    <a:pt x="2152931" y="2397163"/>
                  </a:lnTo>
                  <a:lnTo>
                    <a:pt x="2196641" y="2380955"/>
                  </a:lnTo>
                  <a:lnTo>
                    <a:pt x="2240045" y="2363405"/>
                  </a:lnTo>
                  <a:lnTo>
                    <a:pt x="2283117" y="2344507"/>
                  </a:lnTo>
                  <a:lnTo>
                    <a:pt x="2325829" y="2324256"/>
                  </a:lnTo>
                  <a:lnTo>
                    <a:pt x="2368153" y="2302645"/>
                  </a:lnTo>
                  <a:lnTo>
                    <a:pt x="2410062" y="2279669"/>
                  </a:lnTo>
                  <a:lnTo>
                    <a:pt x="2451528" y="2255321"/>
                  </a:lnTo>
                  <a:lnTo>
                    <a:pt x="2492523" y="2229597"/>
                  </a:lnTo>
                  <a:lnTo>
                    <a:pt x="2532744" y="2202675"/>
                  </a:lnTo>
                  <a:lnTo>
                    <a:pt x="2571899" y="2174762"/>
                  </a:lnTo>
                  <a:lnTo>
                    <a:pt x="2609983" y="2145885"/>
                  </a:lnTo>
                  <a:lnTo>
                    <a:pt x="2646991" y="2116071"/>
                  </a:lnTo>
                  <a:lnTo>
                    <a:pt x="2682915" y="2085348"/>
                  </a:lnTo>
                  <a:lnTo>
                    <a:pt x="2717751" y="2053744"/>
                  </a:lnTo>
                  <a:lnTo>
                    <a:pt x="2751492" y="2021286"/>
                  </a:lnTo>
                  <a:lnTo>
                    <a:pt x="2784132" y="1988002"/>
                  </a:lnTo>
                  <a:lnTo>
                    <a:pt x="2815666" y="1953920"/>
                  </a:lnTo>
                  <a:lnTo>
                    <a:pt x="2846088" y="1919066"/>
                  </a:lnTo>
                  <a:lnTo>
                    <a:pt x="2875392" y="1883469"/>
                  </a:lnTo>
                  <a:lnTo>
                    <a:pt x="2903571" y="1847156"/>
                  </a:lnTo>
                  <a:lnTo>
                    <a:pt x="2930621" y="1810155"/>
                  </a:lnTo>
                  <a:lnTo>
                    <a:pt x="2956534" y="1772493"/>
                  </a:lnTo>
                  <a:lnTo>
                    <a:pt x="2981306" y="1734198"/>
                  </a:lnTo>
                  <a:lnTo>
                    <a:pt x="3004930" y="1695298"/>
                  </a:lnTo>
                  <a:lnTo>
                    <a:pt x="3027401" y="1655819"/>
                  </a:lnTo>
                  <a:lnTo>
                    <a:pt x="3048712" y="1615791"/>
                  </a:lnTo>
                  <a:lnTo>
                    <a:pt x="3068858" y="1575239"/>
                  </a:lnTo>
                  <a:lnTo>
                    <a:pt x="3087833" y="1534193"/>
                  </a:lnTo>
                  <a:lnTo>
                    <a:pt x="3105631" y="1492679"/>
                  </a:lnTo>
                  <a:lnTo>
                    <a:pt x="3122246" y="1450725"/>
                  </a:lnTo>
                  <a:lnTo>
                    <a:pt x="3137672" y="1408359"/>
                  </a:lnTo>
                  <a:lnTo>
                    <a:pt x="3151903" y="1365608"/>
                  </a:lnTo>
                  <a:lnTo>
                    <a:pt x="3164934" y="1322500"/>
                  </a:lnTo>
                  <a:lnTo>
                    <a:pt x="3176758" y="1279062"/>
                  </a:lnTo>
                  <a:lnTo>
                    <a:pt x="3187370" y="1235322"/>
                  </a:lnTo>
                  <a:lnTo>
                    <a:pt x="3196763" y="1191308"/>
                  </a:lnTo>
                  <a:lnTo>
                    <a:pt x="3204933" y="1147047"/>
                  </a:lnTo>
                  <a:lnTo>
                    <a:pt x="3211872" y="1102566"/>
                  </a:lnTo>
                  <a:lnTo>
                    <a:pt x="3217575" y="1057894"/>
                  </a:lnTo>
                  <a:lnTo>
                    <a:pt x="3222037" y="1013058"/>
                  </a:lnTo>
                  <a:lnTo>
                    <a:pt x="3225251" y="968086"/>
                  </a:lnTo>
                  <a:lnTo>
                    <a:pt x="3227212" y="923004"/>
                  </a:lnTo>
                  <a:lnTo>
                    <a:pt x="3227912" y="877841"/>
                  </a:lnTo>
                  <a:lnTo>
                    <a:pt x="3227348" y="832625"/>
                  </a:lnTo>
                  <a:lnTo>
                    <a:pt x="3225513" y="787382"/>
                  </a:lnTo>
                  <a:lnTo>
                    <a:pt x="3222400" y="742141"/>
                  </a:lnTo>
                  <a:lnTo>
                    <a:pt x="3218004" y="696929"/>
                  </a:lnTo>
                  <a:lnTo>
                    <a:pt x="3212320" y="651774"/>
                  </a:lnTo>
                  <a:lnTo>
                    <a:pt x="3205340" y="606703"/>
                  </a:lnTo>
                  <a:lnTo>
                    <a:pt x="3197060" y="561743"/>
                  </a:lnTo>
                  <a:lnTo>
                    <a:pt x="3187474" y="516923"/>
                  </a:lnTo>
                  <a:lnTo>
                    <a:pt x="3176575" y="472270"/>
                  </a:lnTo>
                  <a:lnTo>
                    <a:pt x="3164357" y="427812"/>
                  </a:lnTo>
                  <a:lnTo>
                    <a:pt x="3150816" y="383576"/>
                  </a:lnTo>
                  <a:lnTo>
                    <a:pt x="3135944" y="339589"/>
                  </a:lnTo>
                  <a:lnTo>
                    <a:pt x="3119737" y="295880"/>
                  </a:lnTo>
                  <a:lnTo>
                    <a:pt x="3102188" y="252476"/>
                  </a:lnTo>
                  <a:lnTo>
                    <a:pt x="3083290" y="209404"/>
                  </a:lnTo>
                  <a:lnTo>
                    <a:pt x="3063040" y="166693"/>
                  </a:lnTo>
                  <a:lnTo>
                    <a:pt x="3041429" y="124369"/>
                  </a:lnTo>
                  <a:lnTo>
                    <a:pt x="3018454" y="82460"/>
                  </a:lnTo>
                  <a:lnTo>
                    <a:pt x="2994107" y="40995"/>
                  </a:lnTo>
                  <a:lnTo>
                    <a:pt x="2968383" y="0"/>
                  </a:lnTo>
                  <a:close/>
                </a:path>
              </a:pathLst>
            </a:custGeom>
            <a:solidFill>
              <a:srgbClr val="7C6E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">
              <a:extLst>
                <a:ext uri="{FF2B5EF4-FFF2-40B4-BE49-F238E27FC236}">
                  <a16:creationId xmlns:a16="http://schemas.microsoft.com/office/drawing/2014/main" id="{D0DF0D7F-DEB7-4A01-AD6C-64658A801947}"/>
                </a:ext>
              </a:extLst>
            </p:cNvPr>
            <p:cNvSpPr/>
            <p:nvPr/>
          </p:nvSpPr>
          <p:spPr>
            <a:xfrm>
              <a:off x="14370370" y="5665605"/>
              <a:ext cx="3228340" cy="2489200"/>
            </a:xfrm>
            <a:custGeom>
              <a:avLst/>
              <a:gdLst/>
              <a:ahLst/>
              <a:cxnLst/>
              <a:rect l="l" t="t" r="r" b="b"/>
              <a:pathLst>
                <a:path w="3228340" h="2489200">
                  <a:moveTo>
                    <a:pt x="1615639" y="876884"/>
                  </a:moveTo>
                  <a:lnTo>
                    <a:pt x="2968383" y="0"/>
                  </a:lnTo>
                  <a:lnTo>
                    <a:pt x="2994107" y="40995"/>
                  </a:lnTo>
                  <a:lnTo>
                    <a:pt x="3018454" y="82460"/>
                  </a:lnTo>
                  <a:lnTo>
                    <a:pt x="3041429" y="124369"/>
                  </a:lnTo>
                  <a:lnTo>
                    <a:pt x="3063040" y="166693"/>
                  </a:lnTo>
                  <a:lnTo>
                    <a:pt x="3083290" y="209404"/>
                  </a:lnTo>
                  <a:lnTo>
                    <a:pt x="3102188" y="252476"/>
                  </a:lnTo>
                  <a:lnTo>
                    <a:pt x="3119737" y="295880"/>
                  </a:lnTo>
                  <a:lnTo>
                    <a:pt x="3135944" y="339589"/>
                  </a:lnTo>
                  <a:lnTo>
                    <a:pt x="3150816" y="383576"/>
                  </a:lnTo>
                  <a:lnTo>
                    <a:pt x="3164357" y="427812"/>
                  </a:lnTo>
                  <a:lnTo>
                    <a:pt x="3176575" y="472270"/>
                  </a:lnTo>
                  <a:lnTo>
                    <a:pt x="3187474" y="516923"/>
                  </a:lnTo>
                  <a:lnTo>
                    <a:pt x="3197060" y="561743"/>
                  </a:lnTo>
                  <a:lnTo>
                    <a:pt x="3205340" y="606703"/>
                  </a:lnTo>
                  <a:lnTo>
                    <a:pt x="3212320" y="651774"/>
                  </a:lnTo>
                  <a:lnTo>
                    <a:pt x="3218004" y="696929"/>
                  </a:lnTo>
                  <a:lnTo>
                    <a:pt x="3222400" y="742141"/>
                  </a:lnTo>
                  <a:lnTo>
                    <a:pt x="3225513" y="787382"/>
                  </a:lnTo>
                  <a:lnTo>
                    <a:pt x="3227348" y="832625"/>
                  </a:lnTo>
                  <a:lnTo>
                    <a:pt x="3227912" y="877841"/>
                  </a:lnTo>
                  <a:lnTo>
                    <a:pt x="3227212" y="923004"/>
                  </a:lnTo>
                  <a:lnTo>
                    <a:pt x="3225251" y="968086"/>
                  </a:lnTo>
                  <a:lnTo>
                    <a:pt x="3222037" y="1013058"/>
                  </a:lnTo>
                  <a:lnTo>
                    <a:pt x="3217575" y="1057894"/>
                  </a:lnTo>
                  <a:lnTo>
                    <a:pt x="3211872" y="1102566"/>
                  </a:lnTo>
                  <a:lnTo>
                    <a:pt x="3204933" y="1147047"/>
                  </a:lnTo>
                  <a:lnTo>
                    <a:pt x="3196763" y="1191308"/>
                  </a:lnTo>
                  <a:lnTo>
                    <a:pt x="3187370" y="1235322"/>
                  </a:lnTo>
                  <a:lnTo>
                    <a:pt x="3176758" y="1279062"/>
                  </a:lnTo>
                  <a:lnTo>
                    <a:pt x="3164934" y="1322500"/>
                  </a:lnTo>
                  <a:lnTo>
                    <a:pt x="3151903" y="1365608"/>
                  </a:lnTo>
                  <a:lnTo>
                    <a:pt x="3137672" y="1408359"/>
                  </a:lnTo>
                  <a:lnTo>
                    <a:pt x="3122246" y="1450725"/>
                  </a:lnTo>
                  <a:lnTo>
                    <a:pt x="3105631" y="1492679"/>
                  </a:lnTo>
                  <a:lnTo>
                    <a:pt x="3087833" y="1534193"/>
                  </a:lnTo>
                  <a:lnTo>
                    <a:pt x="3068858" y="1575239"/>
                  </a:lnTo>
                  <a:lnTo>
                    <a:pt x="3048712" y="1615791"/>
                  </a:lnTo>
                  <a:lnTo>
                    <a:pt x="3027401" y="1655819"/>
                  </a:lnTo>
                  <a:lnTo>
                    <a:pt x="3004930" y="1695298"/>
                  </a:lnTo>
                  <a:lnTo>
                    <a:pt x="2981306" y="1734198"/>
                  </a:lnTo>
                  <a:lnTo>
                    <a:pt x="2956534" y="1772493"/>
                  </a:lnTo>
                  <a:lnTo>
                    <a:pt x="2930621" y="1810155"/>
                  </a:lnTo>
                  <a:lnTo>
                    <a:pt x="2903571" y="1847156"/>
                  </a:lnTo>
                  <a:lnTo>
                    <a:pt x="2875392" y="1883469"/>
                  </a:lnTo>
                  <a:lnTo>
                    <a:pt x="2846088" y="1919066"/>
                  </a:lnTo>
                  <a:lnTo>
                    <a:pt x="2815666" y="1953920"/>
                  </a:lnTo>
                  <a:lnTo>
                    <a:pt x="2784132" y="1988002"/>
                  </a:lnTo>
                  <a:lnTo>
                    <a:pt x="2751492" y="2021286"/>
                  </a:lnTo>
                  <a:lnTo>
                    <a:pt x="2717751" y="2053744"/>
                  </a:lnTo>
                  <a:lnTo>
                    <a:pt x="2682915" y="2085348"/>
                  </a:lnTo>
                  <a:lnTo>
                    <a:pt x="2646991" y="2116071"/>
                  </a:lnTo>
                  <a:lnTo>
                    <a:pt x="2609983" y="2145885"/>
                  </a:lnTo>
                  <a:lnTo>
                    <a:pt x="2571899" y="2174762"/>
                  </a:lnTo>
                  <a:lnTo>
                    <a:pt x="2532744" y="2202675"/>
                  </a:lnTo>
                  <a:lnTo>
                    <a:pt x="2492523" y="2229597"/>
                  </a:lnTo>
                  <a:lnTo>
                    <a:pt x="2451528" y="2255321"/>
                  </a:lnTo>
                  <a:lnTo>
                    <a:pt x="2410062" y="2279669"/>
                  </a:lnTo>
                  <a:lnTo>
                    <a:pt x="2368153" y="2302645"/>
                  </a:lnTo>
                  <a:lnTo>
                    <a:pt x="2325829" y="2324256"/>
                  </a:lnTo>
                  <a:lnTo>
                    <a:pt x="2283117" y="2344507"/>
                  </a:lnTo>
                  <a:lnTo>
                    <a:pt x="2240045" y="2363405"/>
                  </a:lnTo>
                  <a:lnTo>
                    <a:pt x="2196641" y="2380955"/>
                  </a:lnTo>
                  <a:lnTo>
                    <a:pt x="2152931" y="2397163"/>
                  </a:lnTo>
                  <a:lnTo>
                    <a:pt x="2108945" y="2412036"/>
                  </a:lnTo>
                  <a:lnTo>
                    <a:pt x="2064708" y="2425578"/>
                  </a:lnTo>
                  <a:lnTo>
                    <a:pt x="2020249" y="2437796"/>
                  </a:lnTo>
                  <a:lnTo>
                    <a:pt x="1975595" y="2448695"/>
                  </a:lnTo>
                  <a:lnTo>
                    <a:pt x="1930775" y="2458283"/>
                  </a:lnTo>
                  <a:lnTo>
                    <a:pt x="1885815" y="2466564"/>
                  </a:lnTo>
                  <a:lnTo>
                    <a:pt x="1840743" y="2473544"/>
                  </a:lnTo>
                  <a:lnTo>
                    <a:pt x="1795587" y="2479229"/>
                  </a:lnTo>
                  <a:lnTo>
                    <a:pt x="1750374" y="2483626"/>
                  </a:lnTo>
                  <a:lnTo>
                    <a:pt x="1705132" y="2486739"/>
                  </a:lnTo>
                  <a:lnTo>
                    <a:pt x="1659889" y="2488576"/>
                  </a:lnTo>
                  <a:lnTo>
                    <a:pt x="1614672" y="2489141"/>
                  </a:lnTo>
                  <a:lnTo>
                    <a:pt x="1569508" y="2488441"/>
                  </a:lnTo>
                  <a:lnTo>
                    <a:pt x="1524426" y="2486481"/>
                  </a:lnTo>
                  <a:lnTo>
                    <a:pt x="1479452" y="2483268"/>
                  </a:lnTo>
                  <a:lnTo>
                    <a:pt x="1434616" y="2478807"/>
                  </a:lnTo>
                  <a:lnTo>
                    <a:pt x="1389943" y="2473104"/>
                  </a:lnTo>
                  <a:lnTo>
                    <a:pt x="1345462" y="2466166"/>
                  </a:lnTo>
                  <a:lnTo>
                    <a:pt x="1301200" y="2457997"/>
                  </a:lnTo>
                  <a:lnTo>
                    <a:pt x="1257184" y="2448605"/>
                  </a:lnTo>
                  <a:lnTo>
                    <a:pt x="1213444" y="2437994"/>
                  </a:lnTo>
                  <a:lnTo>
                    <a:pt x="1170005" y="2426170"/>
                  </a:lnTo>
                  <a:lnTo>
                    <a:pt x="1126896" y="2413140"/>
                  </a:lnTo>
                  <a:lnTo>
                    <a:pt x="1084144" y="2398910"/>
                  </a:lnTo>
                  <a:lnTo>
                    <a:pt x="1041777" y="2383485"/>
                  </a:lnTo>
                  <a:lnTo>
                    <a:pt x="999822" y="2366871"/>
                  </a:lnTo>
                  <a:lnTo>
                    <a:pt x="958307" y="2349074"/>
                  </a:lnTo>
                  <a:lnTo>
                    <a:pt x="917260" y="2330100"/>
                  </a:lnTo>
                  <a:lnTo>
                    <a:pt x="876708" y="2309955"/>
                  </a:lnTo>
                  <a:lnTo>
                    <a:pt x="836679" y="2288644"/>
                  </a:lnTo>
                  <a:lnTo>
                    <a:pt x="797200" y="2266174"/>
                  </a:lnTo>
                  <a:lnTo>
                    <a:pt x="758299" y="2242551"/>
                  </a:lnTo>
                  <a:lnTo>
                    <a:pt x="720003" y="2217780"/>
                  </a:lnTo>
                  <a:lnTo>
                    <a:pt x="682341" y="2191867"/>
                  </a:lnTo>
                  <a:lnTo>
                    <a:pt x="645339" y="2164819"/>
                  </a:lnTo>
                  <a:lnTo>
                    <a:pt x="609025" y="2136640"/>
                  </a:lnTo>
                  <a:lnTo>
                    <a:pt x="573428" y="2107337"/>
                  </a:lnTo>
                  <a:lnTo>
                    <a:pt x="538574" y="2076916"/>
                  </a:lnTo>
                  <a:lnTo>
                    <a:pt x="504491" y="2045383"/>
                  </a:lnTo>
                  <a:lnTo>
                    <a:pt x="471206" y="2012743"/>
                  </a:lnTo>
                  <a:lnTo>
                    <a:pt x="438748" y="1979003"/>
                  </a:lnTo>
                  <a:lnTo>
                    <a:pt x="407144" y="1944168"/>
                  </a:lnTo>
                  <a:lnTo>
                    <a:pt x="376421" y="1908244"/>
                  </a:lnTo>
                  <a:lnTo>
                    <a:pt x="346607" y="1871237"/>
                  </a:lnTo>
                  <a:lnTo>
                    <a:pt x="317729" y="1833154"/>
                  </a:lnTo>
                  <a:lnTo>
                    <a:pt x="289816" y="1793999"/>
                  </a:lnTo>
                  <a:lnTo>
                    <a:pt x="262895" y="1753779"/>
                  </a:lnTo>
                  <a:lnTo>
                    <a:pt x="236167" y="1711182"/>
                  </a:lnTo>
                  <a:lnTo>
                    <a:pt x="210867" y="1668083"/>
                  </a:lnTo>
                  <a:lnTo>
                    <a:pt x="186995" y="1624509"/>
                  </a:lnTo>
                  <a:lnTo>
                    <a:pt x="164551" y="1580485"/>
                  </a:lnTo>
                  <a:lnTo>
                    <a:pt x="143538" y="1536039"/>
                  </a:lnTo>
                  <a:lnTo>
                    <a:pt x="123955" y="1491197"/>
                  </a:lnTo>
                  <a:lnTo>
                    <a:pt x="105804" y="1445987"/>
                  </a:lnTo>
                  <a:lnTo>
                    <a:pt x="89086" y="1400434"/>
                  </a:lnTo>
                  <a:lnTo>
                    <a:pt x="73801" y="1354565"/>
                  </a:lnTo>
                  <a:lnTo>
                    <a:pt x="59951" y="1308407"/>
                  </a:lnTo>
                  <a:lnTo>
                    <a:pt x="47536" y="1261986"/>
                  </a:lnTo>
                  <a:lnTo>
                    <a:pt x="36557" y="1215330"/>
                  </a:lnTo>
                  <a:lnTo>
                    <a:pt x="27016" y="1168465"/>
                  </a:lnTo>
                  <a:lnTo>
                    <a:pt x="18913" y="1121417"/>
                  </a:lnTo>
                  <a:lnTo>
                    <a:pt x="12248" y="1074213"/>
                  </a:lnTo>
                  <a:lnTo>
                    <a:pt x="7024" y="1026881"/>
                  </a:lnTo>
                  <a:lnTo>
                    <a:pt x="3240" y="979445"/>
                  </a:lnTo>
                  <a:lnTo>
                    <a:pt x="899" y="931934"/>
                  </a:lnTo>
                  <a:lnTo>
                    <a:pt x="0" y="884374"/>
                  </a:lnTo>
                  <a:lnTo>
                    <a:pt x="544" y="836792"/>
                  </a:lnTo>
                  <a:lnTo>
                    <a:pt x="2533" y="789213"/>
                  </a:lnTo>
                  <a:lnTo>
                    <a:pt x="5967" y="741666"/>
                  </a:lnTo>
                  <a:lnTo>
                    <a:pt x="10848" y="694175"/>
                  </a:lnTo>
                  <a:lnTo>
                    <a:pt x="17176" y="646769"/>
                  </a:lnTo>
                  <a:lnTo>
                    <a:pt x="24952" y="599474"/>
                  </a:lnTo>
                  <a:lnTo>
                    <a:pt x="34178" y="552316"/>
                  </a:lnTo>
                  <a:lnTo>
                    <a:pt x="44853" y="505323"/>
                  </a:lnTo>
                  <a:lnTo>
                    <a:pt x="56979" y="458520"/>
                  </a:lnTo>
                  <a:lnTo>
                    <a:pt x="70557" y="411935"/>
                  </a:lnTo>
                  <a:lnTo>
                    <a:pt x="85588" y="365593"/>
                  </a:lnTo>
                  <a:lnTo>
                    <a:pt x="102072" y="319523"/>
                  </a:lnTo>
                  <a:lnTo>
                    <a:pt x="120011" y="273749"/>
                  </a:lnTo>
                  <a:lnTo>
                    <a:pt x="139406" y="228300"/>
                  </a:lnTo>
                  <a:lnTo>
                    <a:pt x="160256" y="183202"/>
                  </a:lnTo>
                  <a:lnTo>
                    <a:pt x="182564" y="138481"/>
                  </a:lnTo>
                  <a:lnTo>
                    <a:pt x="206331" y="94164"/>
                  </a:lnTo>
                  <a:lnTo>
                    <a:pt x="1615639" y="876884"/>
                  </a:lnTo>
                  <a:close/>
                </a:path>
              </a:pathLst>
            </a:custGeom>
            <a:ln w="502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7">
              <a:extLst>
                <a:ext uri="{FF2B5EF4-FFF2-40B4-BE49-F238E27FC236}">
                  <a16:creationId xmlns:a16="http://schemas.microsoft.com/office/drawing/2014/main" id="{1E85DEDB-0BE8-41AE-BA86-830F3A610501}"/>
                </a:ext>
              </a:extLst>
            </p:cNvPr>
            <p:cNvSpPr/>
            <p:nvPr/>
          </p:nvSpPr>
          <p:spPr>
            <a:xfrm>
              <a:off x="14576701" y="4375806"/>
              <a:ext cx="2762250" cy="1612265"/>
            </a:xfrm>
            <a:custGeom>
              <a:avLst/>
              <a:gdLst/>
              <a:ahLst/>
              <a:cxnLst/>
              <a:rect l="l" t="t" r="r" b="b"/>
              <a:pathLst>
                <a:path w="2762250" h="1612264">
                  <a:moveTo>
                    <a:pt x="1434305" y="23"/>
                  </a:moveTo>
                  <a:lnTo>
                    <a:pt x="1388956" y="0"/>
                  </a:lnTo>
                  <a:lnTo>
                    <a:pt x="1343694" y="1250"/>
                  </a:lnTo>
                  <a:lnTo>
                    <a:pt x="1298543" y="3767"/>
                  </a:lnTo>
                  <a:lnTo>
                    <a:pt x="1253533" y="7542"/>
                  </a:lnTo>
                  <a:lnTo>
                    <a:pt x="1208689" y="12569"/>
                  </a:lnTo>
                  <a:lnTo>
                    <a:pt x="1164039" y="18839"/>
                  </a:lnTo>
                  <a:lnTo>
                    <a:pt x="1119611" y="26344"/>
                  </a:lnTo>
                  <a:lnTo>
                    <a:pt x="1075430" y="35077"/>
                  </a:lnTo>
                  <a:lnTo>
                    <a:pt x="1031525" y="45030"/>
                  </a:lnTo>
                  <a:lnTo>
                    <a:pt x="987923" y="56195"/>
                  </a:lnTo>
                  <a:lnTo>
                    <a:pt x="944650" y="68565"/>
                  </a:lnTo>
                  <a:lnTo>
                    <a:pt x="901734" y="82131"/>
                  </a:lnTo>
                  <a:lnTo>
                    <a:pt x="859202" y="96887"/>
                  </a:lnTo>
                  <a:lnTo>
                    <a:pt x="817081" y="112823"/>
                  </a:lnTo>
                  <a:lnTo>
                    <a:pt x="775398" y="129933"/>
                  </a:lnTo>
                  <a:lnTo>
                    <a:pt x="734180" y="148209"/>
                  </a:lnTo>
                  <a:lnTo>
                    <a:pt x="693455" y="167643"/>
                  </a:lnTo>
                  <a:lnTo>
                    <a:pt x="653249" y="188227"/>
                  </a:lnTo>
                  <a:lnTo>
                    <a:pt x="613589" y="209953"/>
                  </a:lnTo>
                  <a:lnTo>
                    <a:pt x="574504" y="232814"/>
                  </a:lnTo>
                  <a:lnTo>
                    <a:pt x="536019" y="256802"/>
                  </a:lnTo>
                  <a:lnTo>
                    <a:pt x="498163" y="281910"/>
                  </a:lnTo>
                  <a:lnTo>
                    <a:pt x="460961" y="308128"/>
                  </a:lnTo>
                  <a:lnTo>
                    <a:pt x="424442" y="335451"/>
                  </a:lnTo>
                  <a:lnTo>
                    <a:pt x="388632" y="363869"/>
                  </a:lnTo>
                  <a:lnTo>
                    <a:pt x="353559" y="393375"/>
                  </a:lnTo>
                  <a:lnTo>
                    <a:pt x="319249" y="423962"/>
                  </a:lnTo>
                  <a:lnTo>
                    <a:pt x="285730" y="455622"/>
                  </a:lnTo>
                  <a:lnTo>
                    <a:pt x="253029" y="488347"/>
                  </a:lnTo>
                  <a:lnTo>
                    <a:pt x="221173" y="522128"/>
                  </a:lnTo>
                  <a:lnTo>
                    <a:pt x="190189" y="556959"/>
                  </a:lnTo>
                  <a:lnTo>
                    <a:pt x="160104" y="592832"/>
                  </a:lnTo>
                  <a:lnTo>
                    <a:pt x="130946" y="629739"/>
                  </a:lnTo>
                  <a:lnTo>
                    <a:pt x="102741" y="667672"/>
                  </a:lnTo>
                  <a:lnTo>
                    <a:pt x="75517" y="706623"/>
                  </a:lnTo>
                  <a:lnTo>
                    <a:pt x="49301" y="746585"/>
                  </a:lnTo>
                  <a:lnTo>
                    <a:pt x="24119" y="787550"/>
                  </a:lnTo>
                  <a:lnTo>
                    <a:pt x="0" y="829510"/>
                  </a:lnTo>
                  <a:lnTo>
                    <a:pt x="1409307" y="1612230"/>
                  </a:lnTo>
                  <a:lnTo>
                    <a:pt x="2762052" y="735335"/>
                  </a:lnTo>
                  <a:lnTo>
                    <a:pt x="2732841" y="691479"/>
                  </a:lnTo>
                  <a:lnTo>
                    <a:pt x="2703269" y="649495"/>
                  </a:lnTo>
                  <a:lnTo>
                    <a:pt x="2673229" y="609282"/>
                  </a:lnTo>
                  <a:lnTo>
                    <a:pt x="2642616" y="570743"/>
                  </a:lnTo>
                  <a:lnTo>
                    <a:pt x="2611323" y="533778"/>
                  </a:lnTo>
                  <a:lnTo>
                    <a:pt x="2579245" y="498290"/>
                  </a:lnTo>
                  <a:lnTo>
                    <a:pt x="2546277" y="464180"/>
                  </a:lnTo>
                  <a:lnTo>
                    <a:pt x="2512312" y="431348"/>
                  </a:lnTo>
                  <a:lnTo>
                    <a:pt x="2477245" y="399697"/>
                  </a:lnTo>
                  <a:lnTo>
                    <a:pt x="2440969" y="369127"/>
                  </a:lnTo>
                  <a:lnTo>
                    <a:pt x="2403380" y="339541"/>
                  </a:lnTo>
                  <a:lnTo>
                    <a:pt x="2364372" y="310839"/>
                  </a:lnTo>
                  <a:lnTo>
                    <a:pt x="2323838" y="282922"/>
                  </a:lnTo>
                  <a:lnTo>
                    <a:pt x="2281673" y="255693"/>
                  </a:lnTo>
                  <a:lnTo>
                    <a:pt x="2237771" y="229052"/>
                  </a:lnTo>
                  <a:lnTo>
                    <a:pt x="2192027" y="202901"/>
                  </a:lnTo>
                  <a:lnTo>
                    <a:pt x="2149375" y="180029"/>
                  </a:lnTo>
                  <a:lnTo>
                    <a:pt x="2106348" y="158563"/>
                  </a:lnTo>
                  <a:lnTo>
                    <a:pt x="2062972" y="138495"/>
                  </a:lnTo>
                  <a:lnTo>
                    <a:pt x="2019274" y="119818"/>
                  </a:lnTo>
                  <a:lnTo>
                    <a:pt x="1975282" y="102523"/>
                  </a:lnTo>
                  <a:lnTo>
                    <a:pt x="1931024" y="86604"/>
                  </a:lnTo>
                  <a:lnTo>
                    <a:pt x="1886525" y="72051"/>
                  </a:lnTo>
                  <a:lnTo>
                    <a:pt x="1841813" y="58859"/>
                  </a:lnTo>
                  <a:lnTo>
                    <a:pt x="1796916" y="47018"/>
                  </a:lnTo>
                  <a:lnTo>
                    <a:pt x="1751860" y="36521"/>
                  </a:lnTo>
                  <a:lnTo>
                    <a:pt x="1706672" y="27360"/>
                  </a:lnTo>
                  <a:lnTo>
                    <a:pt x="1661381" y="19528"/>
                  </a:lnTo>
                  <a:lnTo>
                    <a:pt x="1616011" y="13016"/>
                  </a:lnTo>
                  <a:lnTo>
                    <a:pt x="1570592" y="7818"/>
                  </a:lnTo>
                  <a:lnTo>
                    <a:pt x="1525150" y="3925"/>
                  </a:lnTo>
                  <a:lnTo>
                    <a:pt x="1479712" y="1329"/>
                  </a:lnTo>
                  <a:lnTo>
                    <a:pt x="1434305" y="23"/>
                  </a:lnTo>
                  <a:close/>
                </a:path>
              </a:pathLst>
            </a:custGeom>
            <a:solidFill>
              <a:srgbClr val="4F3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8">
              <a:extLst>
                <a:ext uri="{FF2B5EF4-FFF2-40B4-BE49-F238E27FC236}">
                  <a16:creationId xmlns:a16="http://schemas.microsoft.com/office/drawing/2014/main" id="{057B4493-3922-4BAF-BB27-71B5A9CE0C38}"/>
                </a:ext>
              </a:extLst>
            </p:cNvPr>
            <p:cNvSpPr/>
            <p:nvPr/>
          </p:nvSpPr>
          <p:spPr>
            <a:xfrm>
              <a:off x="14576701" y="4375806"/>
              <a:ext cx="2762250" cy="1612265"/>
            </a:xfrm>
            <a:custGeom>
              <a:avLst/>
              <a:gdLst/>
              <a:ahLst/>
              <a:cxnLst/>
              <a:rect l="l" t="t" r="r" b="b"/>
              <a:pathLst>
                <a:path w="2762250" h="1612264">
                  <a:moveTo>
                    <a:pt x="1409307" y="1612230"/>
                  </a:moveTo>
                  <a:lnTo>
                    <a:pt x="0" y="829510"/>
                  </a:lnTo>
                  <a:lnTo>
                    <a:pt x="24119" y="787550"/>
                  </a:lnTo>
                  <a:lnTo>
                    <a:pt x="49301" y="746585"/>
                  </a:lnTo>
                  <a:lnTo>
                    <a:pt x="75517" y="706623"/>
                  </a:lnTo>
                  <a:lnTo>
                    <a:pt x="102741" y="667672"/>
                  </a:lnTo>
                  <a:lnTo>
                    <a:pt x="130946" y="629739"/>
                  </a:lnTo>
                  <a:lnTo>
                    <a:pt x="160104" y="592832"/>
                  </a:lnTo>
                  <a:lnTo>
                    <a:pt x="190189" y="556959"/>
                  </a:lnTo>
                  <a:lnTo>
                    <a:pt x="221173" y="522128"/>
                  </a:lnTo>
                  <a:lnTo>
                    <a:pt x="253029" y="488347"/>
                  </a:lnTo>
                  <a:lnTo>
                    <a:pt x="285730" y="455622"/>
                  </a:lnTo>
                  <a:lnTo>
                    <a:pt x="319249" y="423962"/>
                  </a:lnTo>
                  <a:lnTo>
                    <a:pt x="353559" y="393375"/>
                  </a:lnTo>
                  <a:lnTo>
                    <a:pt x="388632" y="363869"/>
                  </a:lnTo>
                  <a:lnTo>
                    <a:pt x="424442" y="335451"/>
                  </a:lnTo>
                  <a:lnTo>
                    <a:pt x="460961" y="308128"/>
                  </a:lnTo>
                  <a:lnTo>
                    <a:pt x="498163" y="281910"/>
                  </a:lnTo>
                  <a:lnTo>
                    <a:pt x="536019" y="256802"/>
                  </a:lnTo>
                  <a:lnTo>
                    <a:pt x="574504" y="232814"/>
                  </a:lnTo>
                  <a:lnTo>
                    <a:pt x="613589" y="209953"/>
                  </a:lnTo>
                  <a:lnTo>
                    <a:pt x="653249" y="188227"/>
                  </a:lnTo>
                  <a:lnTo>
                    <a:pt x="693455" y="167643"/>
                  </a:lnTo>
                  <a:lnTo>
                    <a:pt x="734180" y="148209"/>
                  </a:lnTo>
                  <a:lnTo>
                    <a:pt x="775398" y="129933"/>
                  </a:lnTo>
                  <a:lnTo>
                    <a:pt x="817081" y="112823"/>
                  </a:lnTo>
                  <a:lnTo>
                    <a:pt x="859202" y="96887"/>
                  </a:lnTo>
                  <a:lnTo>
                    <a:pt x="901734" y="82131"/>
                  </a:lnTo>
                  <a:lnTo>
                    <a:pt x="944650" y="68565"/>
                  </a:lnTo>
                  <a:lnTo>
                    <a:pt x="987923" y="56195"/>
                  </a:lnTo>
                  <a:lnTo>
                    <a:pt x="1031525" y="45030"/>
                  </a:lnTo>
                  <a:lnTo>
                    <a:pt x="1075430" y="35077"/>
                  </a:lnTo>
                  <a:lnTo>
                    <a:pt x="1119611" y="26344"/>
                  </a:lnTo>
                  <a:lnTo>
                    <a:pt x="1164039" y="18839"/>
                  </a:lnTo>
                  <a:lnTo>
                    <a:pt x="1208689" y="12569"/>
                  </a:lnTo>
                  <a:lnTo>
                    <a:pt x="1253533" y="7542"/>
                  </a:lnTo>
                  <a:lnTo>
                    <a:pt x="1298543" y="3767"/>
                  </a:lnTo>
                  <a:lnTo>
                    <a:pt x="1343694" y="1250"/>
                  </a:lnTo>
                  <a:lnTo>
                    <a:pt x="1388956" y="0"/>
                  </a:lnTo>
                  <a:lnTo>
                    <a:pt x="1434305" y="23"/>
                  </a:lnTo>
                  <a:lnTo>
                    <a:pt x="1479712" y="1329"/>
                  </a:lnTo>
                  <a:lnTo>
                    <a:pt x="1525150" y="3925"/>
                  </a:lnTo>
                  <a:lnTo>
                    <a:pt x="1570592" y="7818"/>
                  </a:lnTo>
                  <a:lnTo>
                    <a:pt x="1616011" y="13016"/>
                  </a:lnTo>
                  <a:lnTo>
                    <a:pt x="1661381" y="19528"/>
                  </a:lnTo>
                  <a:lnTo>
                    <a:pt x="1706672" y="27360"/>
                  </a:lnTo>
                  <a:lnTo>
                    <a:pt x="1751860" y="36521"/>
                  </a:lnTo>
                  <a:lnTo>
                    <a:pt x="1796916" y="47018"/>
                  </a:lnTo>
                  <a:lnTo>
                    <a:pt x="1841813" y="58859"/>
                  </a:lnTo>
                  <a:lnTo>
                    <a:pt x="1886525" y="72051"/>
                  </a:lnTo>
                  <a:lnTo>
                    <a:pt x="1931024" y="86604"/>
                  </a:lnTo>
                  <a:lnTo>
                    <a:pt x="1975282" y="102523"/>
                  </a:lnTo>
                  <a:lnTo>
                    <a:pt x="2019274" y="119818"/>
                  </a:lnTo>
                  <a:lnTo>
                    <a:pt x="2062972" y="138495"/>
                  </a:lnTo>
                  <a:lnTo>
                    <a:pt x="2106348" y="158563"/>
                  </a:lnTo>
                  <a:lnTo>
                    <a:pt x="2149375" y="180029"/>
                  </a:lnTo>
                  <a:lnTo>
                    <a:pt x="2192027" y="202901"/>
                  </a:lnTo>
                  <a:lnTo>
                    <a:pt x="2237771" y="229052"/>
                  </a:lnTo>
                  <a:lnTo>
                    <a:pt x="2281673" y="255693"/>
                  </a:lnTo>
                  <a:lnTo>
                    <a:pt x="2323838" y="282922"/>
                  </a:lnTo>
                  <a:lnTo>
                    <a:pt x="2364372" y="310839"/>
                  </a:lnTo>
                  <a:lnTo>
                    <a:pt x="2403380" y="339541"/>
                  </a:lnTo>
                  <a:lnTo>
                    <a:pt x="2440969" y="369127"/>
                  </a:lnTo>
                  <a:lnTo>
                    <a:pt x="2477245" y="399697"/>
                  </a:lnTo>
                  <a:lnTo>
                    <a:pt x="2512312" y="431348"/>
                  </a:lnTo>
                  <a:lnTo>
                    <a:pt x="2546277" y="464180"/>
                  </a:lnTo>
                  <a:lnTo>
                    <a:pt x="2579245" y="498290"/>
                  </a:lnTo>
                  <a:lnTo>
                    <a:pt x="2611323" y="533778"/>
                  </a:lnTo>
                  <a:lnTo>
                    <a:pt x="2642616" y="570743"/>
                  </a:lnTo>
                  <a:lnTo>
                    <a:pt x="2673229" y="609282"/>
                  </a:lnTo>
                  <a:lnTo>
                    <a:pt x="2703269" y="649495"/>
                  </a:lnTo>
                  <a:lnTo>
                    <a:pt x="2732841" y="691479"/>
                  </a:lnTo>
                  <a:lnTo>
                    <a:pt x="2762052" y="735335"/>
                  </a:lnTo>
                  <a:lnTo>
                    <a:pt x="1409307" y="1612230"/>
                  </a:lnTo>
                  <a:close/>
                </a:path>
              </a:pathLst>
            </a:custGeom>
            <a:ln w="502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" name="object 19">
            <a:extLst>
              <a:ext uri="{FF2B5EF4-FFF2-40B4-BE49-F238E27FC236}">
                <a16:creationId xmlns:a16="http://schemas.microsoft.com/office/drawing/2014/main" id="{B906C74A-8C9D-46E4-A485-465930ABCF3E}"/>
              </a:ext>
            </a:extLst>
          </p:cNvPr>
          <p:cNvSpPr txBox="1"/>
          <p:nvPr/>
        </p:nvSpPr>
        <p:spPr>
          <a:xfrm>
            <a:off x="12102145" y="9075780"/>
            <a:ext cx="2753995" cy="686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300" b="1" spc="15">
                <a:latin typeface="Roboto"/>
                <a:cs typeface="Roboto"/>
              </a:rPr>
              <a:t>municípios</a:t>
            </a:r>
            <a:endParaRPr sz="4300">
              <a:latin typeface="Roboto"/>
              <a:cs typeface="Roboto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E0925A13-05F0-401D-B6A7-842C54734D65}"/>
              </a:ext>
            </a:extLst>
          </p:cNvPr>
          <p:cNvSpPr txBox="1"/>
          <p:nvPr/>
        </p:nvSpPr>
        <p:spPr>
          <a:xfrm>
            <a:off x="15526883" y="9075780"/>
            <a:ext cx="3520440" cy="686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300" b="1" spc="5">
                <a:latin typeface="Roboto"/>
                <a:cs typeface="Roboto"/>
              </a:rPr>
              <a:t>investimentos</a:t>
            </a:r>
            <a:endParaRPr sz="4300">
              <a:latin typeface="Roboto"/>
              <a:cs typeface="Roboto"/>
            </a:endParaRPr>
          </a:p>
        </p:txBody>
      </p:sp>
      <p:sp>
        <p:nvSpPr>
          <p:cNvPr id="170" name="object 21">
            <a:extLst>
              <a:ext uri="{FF2B5EF4-FFF2-40B4-BE49-F238E27FC236}">
                <a16:creationId xmlns:a16="http://schemas.microsoft.com/office/drawing/2014/main" id="{52793C63-E8E8-46B1-BE7D-03301B9C47DA}"/>
              </a:ext>
            </a:extLst>
          </p:cNvPr>
          <p:cNvSpPr txBox="1"/>
          <p:nvPr/>
        </p:nvSpPr>
        <p:spPr>
          <a:xfrm>
            <a:off x="11765635" y="3391383"/>
            <a:ext cx="7310755" cy="765175"/>
          </a:xfrm>
          <a:prstGeom prst="rect">
            <a:avLst/>
          </a:prstGeom>
          <a:solidFill>
            <a:srgbClr val="4F349A"/>
          </a:solidFill>
        </p:spPr>
        <p:txBody>
          <a:bodyPr vert="horz" wrap="square" lIns="0" tIns="425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35"/>
              </a:spcBef>
            </a:pPr>
            <a:r>
              <a:rPr sz="4300" b="1" spc="114">
                <a:solidFill>
                  <a:srgbClr val="FFFFFF"/>
                </a:solidFill>
                <a:latin typeface="Roboto"/>
                <a:cs typeface="Roboto"/>
              </a:rPr>
              <a:t>INICIATIVA</a:t>
            </a:r>
            <a:r>
              <a:rPr sz="4300" b="1" spc="1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4300" b="1" spc="114">
                <a:solidFill>
                  <a:srgbClr val="FFFFFF"/>
                </a:solidFill>
                <a:latin typeface="Roboto"/>
                <a:cs typeface="Roboto"/>
              </a:rPr>
              <a:t>PRIVADA</a:t>
            </a:r>
            <a:endParaRPr sz="4300">
              <a:latin typeface="Roboto"/>
              <a:cs typeface="Roboto"/>
            </a:endParaRPr>
          </a:p>
        </p:txBody>
      </p:sp>
      <p:sp>
        <p:nvSpPr>
          <p:cNvPr id="106" name="object 57">
            <a:extLst>
              <a:ext uri="{FF2B5EF4-FFF2-40B4-BE49-F238E27FC236}">
                <a16:creationId xmlns:a16="http://schemas.microsoft.com/office/drawing/2014/main" id="{EA136C4A-BDDC-4FC8-AF31-CFA5D2EA03E8}"/>
              </a:ext>
            </a:extLst>
          </p:cNvPr>
          <p:cNvSpPr txBox="1"/>
          <p:nvPr/>
        </p:nvSpPr>
        <p:spPr>
          <a:xfrm>
            <a:off x="2605993" y="664931"/>
            <a:ext cx="42297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latin typeface="DIN Next Rounded LT Pro Bold"/>
                <a:cs typeface="DIN Next Rounded LT Pro Bold"/>
              </a:rPr>
              <a:t>MODELOS</a:t>
            </a:r>
            <a:r>
              <a:rPr sz="3600" b="1" spc="-30" dirty="0">
                <a:latin typeface="DIN Next Rounded LT Pro Bold"/>
                <a:cs typeface="DIN Next Rounded LT Pro Bold"/>
              </a:rPr>
              <a:t> </a:t>
            </a:r>
            <a:r>
              <a:rPr sz="3600" b="1" dirty="0">
                <a:latin typeface="DIN Next Rounded LT Pro Bold"/>
                <a:cs typeface="DIN Next Rounded LT Pro Bold"/>
              </a:rPr>
              <a:t>DE</a:t>
            </a:r>
            <a:r>
              <a:rPr sz="3600" b="1" spc="-25" dirty="0">
                <a:latin typeface="DIN Next Rounded LT Pro Bold"/>
                <a:cs typeface="DIN Next Rounded LT Pro Bold"/>
              </a:rPr>
              <a:t> </a:t>
            </a:r>
            <a:r>
              <a:rPr sz="3600" b="1" spc="-75" dirty="0">
                <a:latin typeface="DIN Next Rounded LT Pro Bold"/>
                <a:cs typeface="DIN Next Rounded LT Pro Bold"/>
              </a:rPr>
              <a:t>ATUAÇÃO</a:t>
            </a:r>
            <a:endParaRPr sz="3600" dirty="0">
              <a:latin typeface="DIN Next Rounded LT Pro Bold"/>
              <a:cs typeface="DIN Next Rounded LT Pro Bold"/>
            </a:endParaRPr>
          </a:p>
        </p:txBody>
      </p:sp>
      <p:grpSp>
        <p:nvGrpSpPr>
          <p:cNvPr id="107" name="Agrupar 106">
            <a:extLst>
              <a:ext uri="{FF2B5EF4-FFF2-40B4-BE49-F238E27FC236}">
                <a16:creationId xmlns:a16="http://schemas.microsoft.com/office/drawing/2014/main" id="{B8D28C41-ED05-42FA-9BE5-B5B1B485BB18}"/>
              </a:ext>
            </a:extLst>
          </p:cNvPr>
          <p:cNvGrpSpPr>
            <a:grpSpLocks noChangeAspect="1"/>
          </p:cNvGrpSpPr>
          <p:nvPr/>
        </p:nvGrpSpPr>
        <p:grpSpPr>
          <a:xfrm>
            <a:off x="965387" y="436535"/>
            <a:ext cx="1443669" cy="1441376"/>
            <a:chOff x="2951169" y="4215834"/>
            <a:chExt cx="1720401" cy="1717668"/>
          </a:xfrm>
        </p:grpSpPr>
        <p:sp>
          <p:nvSpPr>
            <p:cNvPr id="171" name="Retângulo 170">
              <a:extLst>
                <a:ext uri="{FF2B5EF4-FFF2-40B4-BE49-F238E27FC236}">
                  <a16:creationId xmlns:a16="http://schemas.microsoft.com/office/drawing/2014/main" id="{13AB0DB8-0027-4D9B-83DB-C98FF09072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1169" y="4215834"/>
              <a:ext cx="1720401" cy="1693064"/>
            </a:xfrm>
            <a:prstGeom prst="rect">
              <a:avLst/>
            </a:prstGeom>
            <a:solidFill>
              <a:srgbClr val="2A8C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2" name="Elipse 171">
              <a:extLst>
                <a:ext uri="{FF2B5EF4-FFF2-40B4-BE49-F238E27FC236}">
                  <a16:creationId xmlns:a16="http://schemas.microsoft.com/office/drawing/2014/main" id="{A25EFF73-E2B8-4373-A140-1AFAE00EFC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2682" y="4216129"/>
              <a:ext cx="1717373" cy="17173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73" name="Gráfico 172" descr="Torneira com vazamento com preenchimento sólido">
              <a:extLst>
                <a:ext uri="{FF2B5EF4-FFF2-40B4-BE49-F238E27FC236}">
                  <a16:creationId xmlns:a16="http://schemas.microsoft.com/office/drawing/2014/main" id="{51BA8BC2-BE8B-4491-A245-DFC96C37D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45715" y="4411944"/>
              <a:ext cx="1464971" cy="1464971"/>
            </a:xfrm>
            <a:prstGeom prst="rect">
              <a:avLst/>
            </a:prstGeom>
          </p:spPr>
        </p:pic>
      </p:grpSp>
      <p:pic>
        <p:nvPicPr>
          <p:cNvPr id="174" name="Imagem 173">
            <a:extLst>
              <a:ext uri="{FF2B5EF4-FFF2-40B4-BE49-F238E27FC236}">
                <a16:creationId xmlns:a16="http://schemas.microsoft.com/office/drawing/2014/main" id="{8235549D-F0E5-4176-8AB9-FF4C93E7C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592" y="10528788"/>
            <a:ext cx="4881031" cy="56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656249" y="3378859"/>
            <a:ext cx="7679055" cy="93408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750"/>
              </a:spcBef>
            </a:pPr>
            <a:r>
              <a:rPr sz="3250" b="1" spc="-55" dirty="0">
                <a:latin typeface="DIN Next Rounded LT Pro Bold"/>
                <a:cs typeface="DIN Next Rounded LT Pro Bold"/>
              </a:rPr>
              <a:t>Tarifa</a:t>
            </a:r>
            <a:r>
              <a:rPr sz="3250" b="1" spc="-10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média</a:t>
            </a:r>
            <a:r>
              <a:rPr sz="3250" b="1" spc="-5" dirty="0">
                <a:latin typeface="DIN Next Rounded LT Pro Bold"/>
                <a:cs typeface="DIN Next Rounded LT Pro Bold"/>
              </a:rPr>
              <a:t> </a:t>
            </a:r>
            <a:r>
              <a:rPr sz="3250" b="1" spc="-15" dirty="0">
                <a:latin typeface="DIN Next Rounded LT Pro Bold"/>
                <a:cs typeface="DIN Next Rounded LT Pro Bold"/>
              </a:rPr>
              <a:t>praticada</a:t>
            </a:r>
            <a:r>
              <a:rPr sz="3250" b="1" spc="-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(R$/m³)</a:t>
            </a:r>
            <a:r>
              <a:rPr sz="3250" b="1" spc="-10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por</a:t>
            </a:r>
            <a:r>
              <a:rPr sz="3250" b="1" spc="-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tipo</a:t>
            </a:r>
            <a:r>
              <a:rPr sz="3250" b="1" spc="-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de </a:t>
            </a:r>
            <a:r>
              <a:rPr sz="3250" b="1" spc="-755" dirty="0">
                <a:latin typeface="DIN Next Rounded LT Pro Bold"/>
                <a:cs typeface="DIN Next Rounded LT Pro Bold"/>
              </a:rPr>
              <a:t> </a:t>
            </a:r>
            <a:r>
              <a:rPr sz="3250" b="1" spc="-10" dirty="0">
                <a:latin typeface="DIN Next Rounded LT Pro Bold"/>
                <a:cs typeface="DIN Next Rounded LT Pro Bold"/>
              </a:rPr>
              <a:t>operador</a:t>
            </a:r>
            <a:endParaRPr sz="3250">
              <a:latin typeface="DIN Next Rounded LT Pro Bold"/>
              <a:cs typeface="DIN Next Rounded LT Pro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6249" y="4478659"/>
            <a:ext cx="109474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5" dirty="0">
                <a:latin typeface="Roboto"/>
                <a:cs typeface="Roboto"/>
              </a:rPr>
              <a:t>Fonte:</a:t>
            </a:r>
            <a:r>
              <a:rPr sz="1600" spc="-60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SNIS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35536" y="7878081"/>
            <a:ext cx="8265159" cy="91440"/>
            <a:chOff x="1167969" y="7868198"/>
            <a:chExt cx="8265159" cy="91440"/>
          </a:xfrm>
        </p:grpSpPr>
        <p:sp>
          <p:nvSpPr>
            <p:cNvPr id="11" name="object 11"/>
            <p:cNvSpPr/>
            <p:nvPr/>
          </p:nvSpPr>
          <p:spPr>
            <a:xfrm>
              <a:off x="1186293" y="7868198"/>
              <a:ext cx="8228330" cy="73025"/>
            </a:xfrm>
            <a:custGeom>
              <a:avLst/>
              <a:gdLst/>
              <a:ahLst/>
              <a:cxnLst/>
              <a:rect l="l" t="t" r="r" b="b"/>
              <a:pathLst>
                <a:path w="8228330" h="73025">
                  <a:moveTo>
                    <a:pt x="0" y="72929"/>
                  </a:moveTo>
                  <a:lnTo>
                    <a:pt x="8228032" y="72929"/>
                  </a:lnTo>
                </a:path>
                <a:path w="8228330" h="73025">
                  <a:moveTo>
                    <a:pt x="0" y="72929"/>
                  </a:moveTo>
                  <a:lnTo>
                    <a:pt x="0" y="0"/>
                  </a:lnTo>
                </a:path>
              </a:pathLst>
            </a:custGeom>
            <a:ln w="366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31900" y="786819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929"/>
                  </a:moveTo>
                  <a:lnTo>
                    <a:pt x="0" y="0"/>
                  </a:lnTo>
                </a:path>
              </a:pathLst>
            </a:custGeom>
            <a:ln w="366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77505" y="786819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929"/>
                  </a:moveTo>
                  <a:lnTo>
                    <a:pt x="0" y="0"/>
                  </a:lnTo>
                </a:path>
              </a:pathLst>
            </a:custGeom>
            <a:ln w="366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23111" y="786819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929"/>
                  </a:moveTo>
                  <a:lnTo>
                    <a:pt x="0" y="0"/>
                  </a:lnTo>
                </a:path>
              </a:pathLst>
            </a:custGeom>
            <a:ln w="366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68718" y="786819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929"/>
                  </a:moveTo>
                  <a:lnTo>
                    <a:pt x="0" y="0"/>
                  </a:lnTo>
                </a:path>
              </a:pathLst>
            </a:custGeom>
            <a:ln w="366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14323" y="7868198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929"/>
                  </a:moveTo>
                  <a:lnTo>
                    <a:pt x="0" y="0"/>
                  </a:lnTo>
                </a:path>
              </a:pathLst>
            </a:custGeom>
            <a:ln w="366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521684" y="6881352"/>
            <a:ext cx="6692900" cy="793115"/>
            <a:chOff x="1954117" y="6871469"/>
            <a:chExt cx="6692900" cy="793115"/>
          </a:xfrm>
        </p:grpSpPr>
        <p:sp>
          <p:nvSpPr>
            <p:cNvPr id="18" name="object 18"/>
            <p:cNvSpPr/>
            <p:nvPr/>
          </p:nvSpPr>
          <p:spPr>
            <a:xfrm>
              <a:off x="2009099" y="7342732"/>
              <a:ext cx="1645920" cy="266700"/>
            </a:xfrm>
            <a:custGeom>
              <a:avLst/>
              <a:gdLst/>
              <a:ahLst/>
              <a:cxnLst/>
              <a:rect l="l" t="t" r="r" b="b"/>
              <a:pathLst>
                <a:path w="1645920" h="266700">
                  <a:moveTo>
                    <a:pt x="1645604" y="0"/>
                  </a:moveTo>
                  <a:lnTo>
                    <a:pt x="0" y="266264"/>
                  </a:lnTo>
                </a:path>
              </a:pathLst>
            </a:custGeom>
            <a:ln w="109954">
              <a:solidFill>
                <a:srgbClr val="94C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54704" y="7132777"/>
              <a:ext cx="1645920" cy="210185"/>
            </a:xfrm>
            <a:custGeom>
              <a:avLst/>
              <a:gdLst/>
              <a:ahLst/>
              <a:cxnLst/>
              <a:rect l="l" t="t" r="r" b="b"/>
              <a:pathLst>
                <a:path w="1645920" h="210184">
                  <a:moveTo>
                    <a:pt x="1645604" y="0"/>
                  </a:moveTo>
                  <a:lnTo>
                    <a:pt x="0" y="209951"/>
                  </a:lnTo>
                </a:path>
              </a:pathLst>
            </a:custGeom>
            <a:ln w="109954">
              <a:solidFill>
                <a:srgbClr val="94C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00310" y="7009823"/>
              <a:ext cx="1645920" cy="123189"/>
            </a:xfrm>
            <a:custGeom>
              <a:avLst/>
              <a:gdLst/>
              <a:ahLst/>
              <a:cxnLst/>
              <a:rect l="l" t="t" r="r" b="b"/>
              <a:pathLst>
                <a:path w="1645920" h="123190">
                  <a:moveTo>
                    <a:pt x="1645604" y="0"/>
                  </a:moveTo>
                  <a:lnTo>
                    <a:pt x="0" y="122959"/>
                  </a:lnTo>
                </a:path>
              </a:pathLst>
            </a:custGeom>
            <a:ln w="109954">
              <a:solidFill>
                <a:srgbClr val="94C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45918" y="6926447"/>
              <a:ext cx="1645920" cy="83820"/>
            </a:xfrm>
            <a:custGeom>
              <a:avLst/>
              <a:gdLst/>
              <a:ahLst/>
              <a:cxnLst/>
              <a:rect l="l" t="t" r="r" b="b"/>
              <a:pathLst>
                <a:path w="1645920" h="83820">
                  <a:moveTo>
                    <a:pt x="1645604" y="0"/>
                  </a:moveTo>
                  <a:lnTo>
                    <a:pt x="0" y="83379"/>
                  </a:lnTo>
                </a:path>
              </a:pathLst>
            </a:custGeom>
            <a:ln w="109954">
              <a:solidFill>
                <a:srgbClr val="94C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4117" y="7554028"/>
              <a:ext cx="109954" cy="10994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9724" y="7287760"/>
              <a:ext cx="109954" cy="1099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5330" y="7077805"/>
              <a:ext cx="109954" cy="1099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0936" y="6954851"/>
              <a:ext cx="109954" cy="1099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6543" y="6871474"/>
              <a:ext cx="109954" cy="109944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2521684" y="4984226"/>
            <a:ext cx="6692900" cy="1655445"/>
            <a:chOff x="1954117" y="4974343"/>
            <a:chExt cx="6692900" cy="1655445"/>
          </a:xfrm>
        </p:grpSpPr>
        <p:sp>
          <p:nvSpPr>
            <p:cNvPr id="28" name="object 28"/>
            <p:cNvSpPr/>
            <p:nvPr/>
          </p:nvSpPr>
          <p:spPr>
            <a:xfrm>
              <a:off x="2009099" y="5929239"/>
              <a:ext cx="1645920" cy="346710"/>
            </a:xfrm>
            <a:custGeom>
              <a:avLst/>
              <a:gdLst/>
              <a:ahLst/>
              <a:cxnLst/>
              <a:rect l="l" t="t" r="r" b="b"/>
              <a:pathLst>
                <a:path w="1645920" h="346710">
                  <a:moveTo>
                    <a:pt x="1645604" y="0"/>
                  </a:moveTo>
                  <a:lnTo>
                    <a:pt x="0" y="346314"/>
                  </a:lnTo>
                </a:path>
              </a:pathLst>
            </a:custGeom>
            <a:ln w="109954">
              <a:solidFill>
                <a:srgbClr val="4F3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54704" y="5544551"/>
              <a:ext cx="1645920" cy="384810"/>
            </a:xfrm>
            <a:custGeom>
              <a:avLst/>
              <a:gdLst/>
              <a:ahLst/>
              <a:cxnLst/>
              <a:rect l="l" t="t" r="r" b="b"/>
              <a:pathLst>
                <a:path w="1645920" h="384810">
                  <a:moveTo>
                    <a:pt x="1645604" y="0"/>
                  </a:moveTo>
                  <a:lnTo>
                    <a:pt x="0" y="384679"/>
                  </a:lnTo>
                </a:path>
              </a:pathLst>
            </a:custGeom>
            <a:ln w="109954">
              <a:solidFill>
                <a:srgbClr val="4F3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00310" y="5514717"/>
              <a:ext cx="1645920" cy="29845"/>
            </a:xfrm>
            <a:custGeom>
              <a:avLst/>
              <a:gdLst/>
              <a:ahLst/>
              <a:cxnLst/>
              <a:rect l="l" t="t" r="r" b="b"/>
              <a:pathLst>
                <a:path w="1645920" h="29845">
                  <a:moveTo>
                    <a:pt x="1645604" y="0"/>
                  </a:moveTo>
                  <a:lnTo>
                    <a:pt x="0" y="29831"/>
                  </a:lnTo>
                </a:path>
              </a:pathLst>
            </a:custGeom>
            <a:ln w="109954">
              <a:solidFill>
                <a:srgbClr val="4F3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45918" y="5270607"/>
              <a:ext cx="1645920" cy="244475"/>
            </a:xfrm>
            <a:custGeom>
              <a:avLst/>
              <a:gdLst/>
              <a:ahLst/>
              <a:cxnLst/>
              <a:rect l="l" t="t" r="r" b="b"/>
              <a:pathLst>
                <a:path w="1645920" h="244475">
                  <a:moveTo>
                    <a:pt x="1645604" y="0"/>
                  </a:moveTo>
                  <a:lnTo>
                    <a:pt x="0" y="244107"/>
                  </a:lnTo>
                </a:path>
              </a:pathLst>
            </a:custGeom>
            <a:ln w="109954">
              <a:solidFill>
                <a:srgbClr val="4F3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09099" y="6147177"/>
              <a:ext cx="1645920" cy="427355"/>
            </a:xfrm>
            <a:custGeom>
              <a:avLst/>
              <a:gdLst/>
              <a:ahLst/>
              <a:cxnLst/>
              <a:rect l="l" t="t" r="r" b="b"/>
              <a:pathLst>
                <a:path w="1645920" h="427354">
                  <a:moveTo>
                    <a:pt x="1645604" y="0"/>
                  </a:moveTo>
                  <a:lnTo>
                    <a:pt x="0" y="427055"/>
                  </a:lnTo>
                </a:path>
              </a:pathLst>
            </a:custGeom>
            <a:ln w="109954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54704" y="5868748"/>
              <a:ext cx="1645920" cy="278765"/>
            </a:xfrm>
            <a:custGeom>
              <a:avLst/>
              <a:gdLst/>
              <a:ahLst/>
              <a:cxnLst/>
              <a:rect l="l" t="t" r="r" b="b"/>
              <a:pathLst>
                <a:path w="1645920" h="278764">
                  <a:moveTo>
                    <a:pt x="1645604" y="0"/>
                  </a:moveTo>
                  <a:lnTo>
                    <a:pt x="0" y="278431"/>
                  </a:lnTo>
                </a:path>
              </a:pathLst>
            </a:custGeom>
            <a:ln w="109954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00310" y="5440381"/>
              <a:ext cx="1645920" cy="428625"/>
            </a:xfrm>
            <a:custGeom>
              <a:avLst/>
              <a:gdLst/>
              <a:ahLst/>
              <a:cxnLst/>
              <a:rect l="l" t="t" r="r" b="b"/>
              <a:pathLst>
                <a:path w="1645920" h="428625">
                  <a:moveTo>
                    <a:pt x="1645604" y="0"/>
                  </a:moveTo>
                  <a:lnTo>
                    <a:pt x="0" y="428374"/>
                  </a:lnTo>
                </a:path>
              </a:pathLst>
            </a:custGeom>
            <a:ln w="109954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45918" y="5029321"/>
              <a:ext cx="1645920" cy="411480"/>
            </a:xfrm>
            <a:custGeom>
              <a:avLst/>
              <a:gdLst/>
              <a:ahLst/>
              <a:cxnLst/>
              <a:rect l="l" t="t" r="r" b="b"/>
              <a:pathLst>
                <a:path w="1645920" h="411479">
                  <a:moveTo>
                    <a:pt x="1645604" y="0"/>
                  </a:moveTo>
                  <a:lnTo>
                    <a:pt x="0" y="411055"/>
                  </a:lnTo>
                </a:path>
              </a:pathLst>
            </a:custGeom>
            <a:ln w="109954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4117" y="6220579"/>
              <a:ext cx="109954" cy="10994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9724" y="5874267"/>
              <a:ext cx="109954" cy="10994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5330" y="5489579"/>
              <a:ext cx="109954" cy="10994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890936" y="5459745"/>
              <a:ext cx="110489" cy="110489"/>
            </a:xfrm>
            <a:custGeom>
              <a:avLst/>
              <a:gdLst/>
              <a:ahLst/>
              <a:cxnLst/>
              <a:rect l="l" t="t" r="r" b="b"/>
              <a:pathLst>
                <a:path w="110490" h="110489">
                  <a:moveTo>
                    <a:pt x="54982" y="0"/>
                  </a:moveTo>
                  <a:lnTo>
                    <a:pt x="33581" y="4319"/>
                  </a:lnTo>
                  <a:lnTo>
                    <a:pt x="16104" y="16098"/>
                  </a:lnTo>
                  <a:lnTo>
                    <a:pt x="4320" y="33572"/>
                  </a:lnTo>
                  <a:lnTo>
                    <a:pt x="0" y="54972"/>
                  </a:lnTo>
                  <a:lnTo>
                    <a:pt x="4320" y="76372"/>
                  </a:lnTo>
                  <a:lnTo>
                    <a:pt x="16104" y="93845"/>
                  </a:lnTo>
                  <a:lnTo>
                    <a:pt x="33581" y="105625"/>
                  </a:lnTo>
                  <a:lnTo>
                    <a:pt x="54982" y="109944"/>
                  </a:lnTo>
                  <a:lnTo>
                    <a:pt x="76382" y="105625"/>
                  </a:lnTo>
                  <a:lnTo>
                    <a:pt x="93855" y="93845"/>
                  </a:lnTo>
                  <a:lnTo>
                    <a:pt x="105635" y="76372"/>
                  </a:lnTo>
                  <a:lnTo>
                    <a:pt x="109954" y="54972"/>
                  </a:lnTo>
                  <a:lnTo>
                    <a:pt x="105635" y="33572"/>
                  </a:lnTo>
                  <a:lnTo>
                    <a:pt x="93855" y="16098"/>
                  </a:lnTo>
                  <a:lnTo>
                    <a:pt x="76382" y="4319"/>
                  </a:lnTo>
                  <a:lnTo>
                    <a:pt x="54982" y="0"/>
                  </a:lnTo>
                  <a:close/>
                </a:path>
              </a:pathLst>
            </a:custGeom>
            <a:solidFill>
              <a:srgbClr val="023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6543" y="5215635"/>
              <a:ext cx="109954" cy="10994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4117" y="6519260"/>
              <a:ext cx="109954" cy="10994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9724" y="6092204"/>
              <a:ext cx="109954" cy="10994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5330" y="5813776"/>
              <a:ext cx="109954" cy="10994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890936" y="5385409"/>
              <a:ext cx="110489" cy="110489"/>
            </a:xfrm>
            <a:custGeom>
              <a:avLst/>
              <a:gdLst/>
              <a:ahLst/>
              <a:cxnLst/>
              <a:rect l="l" t="t" r="r" b="b"/>
              <a:pathLst>
                <a:path w="110490" h="110489">
                  <a:moveTo>
                    <a:pt x="54982" y="0"/>
                  </a:moveTo>
                  <a:lnTo>
                    <a:pt x="33581" y="4319"/>
                  </a:lnTo>
                  <a:lnTo>
                    <a:pt x="16104" y="16098"/>
                  </a:lnTo>
                  <a:lnTo>
                    <a:pt x="4320" y="33572"/>
                  </a:lnTo>
                  <a:lnTo>
                    <a:pt x="0" y="54972"/>
                  </a:lnTo>
                  <a:lnTo>
                    <a:pt x="4320" y="76372"/>
                  </a:lnTo>
                  <a:lnTo>
                    <a:pt x="16104" y="93845"/>
                  </a:lnTo>
                  <a:lnTo>
                    <a:pt x="33581" y="105625"/>
                  </a:lnTo>
                  <a:lnTo>
                    <a:pt x="54982" y="109944"/>
                  </a:lnTo>
                  <a:lnTo>
                    <a:pt x="76382" y="105625"/>
                  </a:lnTo>
                  <a:lnTo>
                    <a:pt x="93855" y="93845"/>
                  </a:lnTo>
                  <a:lnTo>
                    <a:pt x="105635" y="76372"/>
                  </a:lnTo>
                  <a:lnTo>
                    <a:pt x="109954" y="54972"/>
                  </a:lnTo>
                  <a:lnTo>
                    <a:pt x="105635" y="33572"/>
                  </a:lnTo>
                  <a:lnTo>
                    <a:pt x="93855" y="16098"/>
                  </a:lnTo>
                  <a:lnTo>
                    <a:pt x="76382" y="4319"/>
                  </a:lnTo>
                  <a:lnTo>
                    <a:pt x="54982" y="0"/>
                  </a:lnTo>
                  <a:close/>
                </a:path>
              </a:pathLst>
            </a:custGeom>
            <a:solidFill>
              <a:srgbClr val="023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6543" y="4974348"/>
              <a:ext cx="109954" cy="109944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2309004" y="5893123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3,5</a:t>
            </a:r>
            <a:r>
              <a:rPr sz="2150" spc="5" dirty="0">
                <a:latin typeface="Roboto"/>
                <a:cs typeface="Roboto"/>
              </a:rPr>
              <a:t>1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10384" y="6665480"/>
            <a:ext cx="542925" cy="9220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3,2</a:t>
            </a:r>
            <a:r>
              <a:rPr sz="2150" spc="5" dirty="0">
                <a:latin typeface="Roboto"/>
                <a:cs typeface="Roboto"/>
              </a:rPr>
              <a:t>0</a:t>
            </a:r>
            <a:endParaRPr sz="21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2150" dirty="0">
                <a:latin typeface="Roboto"/>
                <a:cs typeface="Roboto"/>
              </a:rPr>
              <a:t>2,1</a:t>
            </a:r>
            <a:r>
              <a:rPr sz="2150" spc="5" dirty="0">
                <a:latin typeface="Roboto"/>
                <a:cs typeface="Roboto"/>
              </a:rPr>
              <a:t>3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53838" y="7939474"/>
            <a:ext cx="6572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spc="5" dirty="0">
                <a:latin typeface="Roboto"/>
                <a:cs typeface="Roboto"/>
              </a:rPr>
              <a:t>2015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952583" y="5497225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3,8</a:t>
            </a:r>
            <a:r>
              <a:rPr sz="2150" spc="5" dirty="0">
                <a:latin typeface="Roboto"/>
                <a:cs typeface="Roboto"/>
              </a:rPr>
              <a:t>6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952535" y="6224637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3,6</a:t>
            </a:r>
            <a:r>
              <a:rPr sz="2150" spc="5" dirty="0">
                <a:latin typeface="Roboto"/>
                <a:cs typeface="Roboto"/>
              </a:rPr>
              <a:t>4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99014" y="7939474"/>
            <a:ext cx="6572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spc="5" dirty="0">
                <a:latin typeface="Roboto"/>
                <a:cs typeface="Roboto"/>
              </a:rPr>
              <a:t>2016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952555" y="6952048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2,4</a:t>
            </a:r>
            <a:r>
              <a:rPr sz="2150" spc="5" dirty="0">
                <a:latin typeface="Roboto"/>
                <a:cs typeface="Roboto"/>
              </a:rPr>
              <a:t>1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00184" y="5155130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4,2</a:t>
            </a:r>
            <a:r>
              <a:rPr sz="2150" spc="5" dirty="0">
                <a:latin typeface="Roboto"/>
                <a:cs typeface="Roboto"/>
              </a:rPr>
              <a:t>6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600242" y="5969929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3,9</a:t>
            </a:r>
            <a:r>
              <a:rPr sz="2150" spc="5" dirty="0">
                <a:latin typeface="Roboto"/>
                <a:cs typeface="Roboto"/>
              </a:rPr>
              <a:t>2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544191" y="7939474"/>
            <a:ext cx="6572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spc="5" dirty="0">
                <a:latin typeface="Roboto"/>
                <a:cs typeface="Roboto"/>
              </a:rPr>
              <a:t>2017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600212" y="6723774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2,6</a:t>
            </a:r>
            <a:r>
              <a:rPr sz="2150" spc="5" dirty="0">
                <a:latin typeface="Roboto"/>
                <a:cs typeface="Roboto"/>
              </a:rPr>
              <a:t>2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244564" y="5577970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4,2</a:t>
            </a:r>
            <a:r>
              <a:rPr sz="2150" spc="5" dirty="0">
                <a:latin typeface="Roboto"/>
                <a:cs typeface="Roboto"/>
              </a:rPr>
              <a:t>9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244623" y="4986219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4,3</a:t>
            </a:r>
            <a:r>
              <a:rPr sz="2150" spc="5" dirty="0">
                <a:latin typeface="Roboto"/>
                <a:cs typeface="Roboto"/>
              </a:rPr>
              <a:t>6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189369" y="7939474"/>
            <a:ext cx="6572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spc="5" dirty="0">
                <a:latin typeface="Roboto"/>
                <a:cs typeface="Roboto"/>
              </a:rPr>
              <a:t>2018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244593" y="6606117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2,7</a:t>
            </a:r>
            <a:r>
              <a:rPr sz="2150" spc="5" dirty="0">
                <a:latin typeface="Roboto"/>
                <a:cs typeface="Roboto"/>
              </a:rPr>
              <a:t>5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890147" y="4630392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4,7</a:t>
            </a:r>
            <a:r>
              <a:rPr sz="2150" spc="5" dirty="0">
                <a:latin typeface="Roboto"/>
                <a:cs typeface="Roboto"/>
              </a:rPr>
              <a:t>9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890165" y="5335733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4,5</a:t>
            </a:r>
            <a:r>
              <a:rPr sz="2150" spc="5" dirty="0">
                <a:latin typeface="Roboto"/>
                <a:cs typeface="Roboto"/>
              </a:rPr>
              <a:t>4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834544" y="7939474"/>
            <a:ext cx="6572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spc="5" dirty="0">
                <a:latin typeface="Roboto"/>
                <a:cs typeface="Roboto"/>
              </a:rPr>
              <a:t>2019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890178" y="6510531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2,8</a:t>
            </a:r>
            <a:r>
              <a:rPr sz="2150" spc="5" dirty="0">
                <a:latin typeface="Roboto"/>
                <a:cs typeface="Roboto"/>
              </a:rPr>
              <a:t>4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155486" y="3378859"/>
            <a:ext cx="6916420" cy="137350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750"/>
              </a:spcBef>
            </a:pPr>
            <a:r>
              <a:rPr sz="3250" b="1" dirty="0">
                <a:latin typeface="DIN Next Rounded LT Pro Bold"/>
                <a:cs typeface="DIN Next Rounded LT Pro Bold"/>
              </a:rPr>
              <a:t>Despesa total com os serviços por m³ </a:t>
            </a:r>
            <a:r>
              <a:rPr sz="3250" b="1" spc="-755" dirty="0">
                <a:latin typeface="DIN Next Rounded LT Pro Bold"/>
                <a:cs typeface="DIN Next Rounded LT Pro Bold"/>
              </a:rPr>
              <a:t> </a:t>
            </a:r>
            <a:r>
              <a:rPr sz="3250" b="1" spc="-10" dirty="0">
                <a:latin typeface="DIN Next Rounded LT Pro Bold"/>
                <a:cs typeface="DIN Next Rounded LT Pro Bold"/>
              </a:rPr>
              <a:t>faturado</a:t>
            </a:r>
            <a:r>
              <a:rPr sz="3250" b="1" spc="-1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(R$/m³)</a:t>
            </a:r>
            <a:r>
              <a:rPr sz="3250" b="1" spc="-1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por</a:t>
            </a:r>
            <a:r>
              <a:rPr sz="3250" b="1" spc="-1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tipo</a:t>
            </a:r>
            <a:r>
              <a:rPr sz="3250" b="1" spc="-1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de</a:t>
            </a:r>
            <a:r>
              <a:rPr sz="3250" b="1" spc="-10" dirty="0">
                <a:latin typeface="DIN Next Rounded LT Pro Bold"/>
                <a:cs typeface="DIN Next Rounded LT Pro Bold"/>
              </a:rPr>
              <a:t> operador</a:t>
            </a:r>
            <a:endParaRPr sz="3250">
              <a:latin typeface="DIN Next Rounded LT Pro Bold"/>
              <a:cs typeface="DIN Next Rounded LT Pro Bold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1600" spc="5" dirty="0">
                <a:latin typeface="Roboto"/>
                <a:cs typeface="Roboto"/>
              </a:rPr>
              <a:t>Fonte:</a:t>
            </a:r>
            <a:r>
              <a:rPr sz="1600" spc="-35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SNIS</a:t>
            </a:r>
            <a:endParaRPr sz="1600">
              <a:latin typeface="Roboto"/>
              <a:cs typeface="Roboto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1257179" y="7861634"/>
            <a:ext cx="8228965" cy="91440"/>
            <a:chOff x="10689612" y="7851751"/>
            <a:chExt cx="8228965" cy="91440"/>
          </a:xfrm>
        </p:grpSpPr>
        <p:sp>
          <p:nvSpPr>
            <p:cNvPr id="67" name="object 67"/>
            <p:cNvSpPr/>
            <p:nvPr/>
          </p:nvSpPr>
          <p:spPr>
            <a:xfrm>
              <a:off x="10707858" y="7851751"/>
              <a:ext cx="8192134" cy="73025"/>
            </a:xfrm>
            <a:custGeom>
              <a:avLst/>
              <a:gdLst/>
              <a:ahLst/>
              <a:cxnLst/>
              <a:rect l="l" t="t" r="r" b="b"/>
              <a:pathLst>
                <a:path w="8192134" h="73025">
                  <a:moveTo>
                    <a:pt x="0" y="72615"/>
                  </a:moveTo>
                  <a:lnTo>
                    <a:pt x="8191865" y="72615"/>
                  </a:lnTo>
                </a:path>
                <a:path w="8192134" h="73025">
                  <a:moveTo>
                    <a:pt x="0" y="72615"/>
                  </a:moveTo>
                  <a:lnTo>
                    <a:pt x="0" y="0"/>
                  </a:lnTo>
                </a:path>
              </a:pathLst>
            </a:custGeom>
            <a:ln w="364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346231" y="785175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15"/>
                  </a:moveTo>
                  <a:lnTo>
                    <a:pt x="0" y="0"/>
                  </a:lnTo>
                </a:path>
              </a:pathLst>
            </a:custGeom>
            <a:ln w="364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984603" y="785175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15"/>
                  </a:moveTo>
                  <a:lnTo>
                    <a:pt x="0" y="0"/>
                  </a:lnTo>
                </a:path>
              </a:pathLst>
            </a:custGeom>
            <a:ln w="364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622975" y="785175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15"/>
                  </a:moveTo>
                  <a:lnTo>
                    <a:pt x="0" y="0"/>
                  </a:lnTo>
                </a:path>
              </a:pathLst>
            </a:custGeom>
            <a:ln w="364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261348" y="785175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15"/>
                  </a:moveTo>
                  <a:lnTo>
                    <a:pt x="0" y="0"/>
                  </a:lnTo>
                </a:path>
              </a:pathLst>
            </a:custGeom>
            <a:ln w="364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899720" y="7851751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72615"/>
                  </a:moveTo>
                  <a:lnTo>
                    <a:pt x="0" y="0"/>
                  </a:lnTo>
                </a:path>
              </a:pathLst>
            </a:custGeom>
            <a:ln w="364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12039879" y="6896895"/>
            <a:ext cx="6663055" cy="662305"/>
            <a:chOff x="11472312" y="6887012"/>
            <a:chExt cx="6663055" cy="662305"/>
          </a:xfrm>
        </p:grpSpPr>
        <p:sp>
          <p:nvSpPr>
            <p:cNvPr id="74" name="object 74"/>
            <p:cNvSpPr/>
            <p:nvPr/>
          </p:nvSpPr>
          <p:spPr>
            <a:xfrm>
              <a:off x="11527048" y="7270262"/>
              <a:ext cx="1638935" cy="224790"/>
            </a:xfrm>
            <a:custGeom>
              <a:avLst/>
              <a:gdLst/>
              <a:ahLst/>
              <a:cxnLst/>
              <a:rect l="l" t="t" r="r" b="b"/>
              <a:pathLst>
                <a:path w="1638934" h="224790">
                  <a:moveTo>
                    <a:pt x="1638368" y="0"/>
                  </a:moveTo>
                  <a:lnTo>
                    <a:pt x="0" y="224171"/>
                  </a:lnTo>
                </a:path>
              </a:pathLst>
            </a:custGeom>
            <a:ln w="109473">
              <a:solidFill>
                <a:srgbClr val="94C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3165421" y="7213447"/>
              <a:ext cx="1638935" cy="57150"/>
            </a:xfrm>
            <a:custGeom>
              <a:avLst/>
              <a:gdLst/>
              <a:ahLst/>
              <a:cxnLst/>
              <a:rect l="l" t="t" r="r" b="b"/>
              <a:pathLst>
                <a:path w="1638934" h="57150">
                  <a:moveTo>
                    <a:pt x="1638368" y="0"/>
                  </a:moveTo>
                  <a:lnTo>
                    <a:pt x="0" y="56815"/>
                  </a:lnTo>
                </a:path>
              </a:pathLst>
            </a:custGeom>
            <a:ln w="109473">
              <a:solidFill>
                <a:srgbClr val="94C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4803794" y="7110907"/>
              <a:ext cx="1638935" cy="102870"/>
            </a:xfrm>
            <a:custGeom>
              <a:avLst/>
              <a:gdLst/>
              <a:ahLst/>
              <a:cxnLst/>
              <a:rect l="l" t="t" r="r" b="b"/>
              <a:pathLst>
                <a:path w="1638934" h="102870">
                  <a:moveTo>
                    <a:pt x="1638368" y="0"/>
                  </a:moveTo>
                  <a:lnTo>
                    <a:pt x="0" y="102530"/>
                  </a:lnTo>
                </a:path>
              </a:pathLst>
            </a:custGeom>
            <a:ln w="109473">
              <a:solidFill>
                <a:srgbClr val="94C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6442167" y="6941748"/>
              <a:ext cx="1638935" cy="169545"/>
            </a:xfrm>
            <a:custGeom>
              <a:avLst/>
              <a:gdLst/>
              <a:ahLst/>
              <a:cxnLst/>
              <a:rect l="l" t="t" r="r" b="b"/>
              <a:pathLst>
                <a:path w="1638934" h="169545">
                  <a:moveTo>
                    <a:pt x="1638368" y="0"/>
                  </a:moveTo>
                  <a:lnTo>
                    <a:pt x="0" y="169167"/>
                  </a:lnTo>
                </a:path>
              </a:pathLst>
            </a:custGeom>
            <a:ln w="109473">
              <a:solidFill>
                <a:srgbClr val="94C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2315" y="7439702"/>
              <a:ext cx="109462" cy="10946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10688" y="7215530"/>
              <a:ext cx="109462" cy="10946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49060" y="7158715"/>
              <a:ext cx="109462" cy="10946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87424" y="7056176"/>
              <a:ext cx="109473" cy="10946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25808" y="6887017"/>
              <a:ext cx="109462" cy="109462"/>
            </a:xfrm>
            <a:prstGeom prst="rect">
              <a:avLst/>
            </a:prstGeom>
          </p:spPr>
        </p:pic>
      </p:grpSp>
      <p:grpSp>
        <p:nvGrpSpPr>
          <p:cNvPr id="83" name="object 83"/>
          <p:cNvGrpSpPr/>
          <p:nvPr/>
        </p:nvGrpSpPr>
        <p:grpSpPr>
          <a:xfrm>
            <a:off x="12039879" y="5242258"/>
            <a:ext cx="6663055" cy="1132840"/>
            <a:chOff x="11472312" y="5232375"/>
            <a:chExt cx="6663055" cy="1132840"/>
          </a:xfrm>
        </p:grpSpPr>
        <p:sp>
          <p:nvSpPr>
            <p:cNvPr id="84" name="object 84"/>
            <p:cNvSpPr/>
            <p:nvPr/>
          </p:nvSpPr>
          <p:spPr>
            <a:xfrm>
              <a:off x="11527048" y="5999502"/>
              <a:ext cx="1638935" cy="238760"/>
            </a:xfrm>
            <a:custGeom>
              <a:avLst/>
              <a:gdLst/>
              <a:ahLst/>
              <a:cxnLst/>
              <a:rect l="l" t="t" r="r" b="b"/>
              <a:pathLst>
                <a:path w="1638934" h="238760">
                  <a:moveTo>
                    <a:pt x="1638368" y="0"/>
                  </a:moveTo>
                  <a:lnTo>
                    <a:pt x="0" y="238526"/>
                  </a:lnTo>
                </a:path>
              </a:pathLst>
            </a:custGeom>
            <a:ln w="109473">
              <a:solidFill>
                <a:srgbClr val="4F3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3165421" y="5999514"/>
              <a:ext cx="1638935" cy="29209"/>
            </a:xfrm>
            <a:custGeom>
              <a:avLst/>
              <a:gdLst/>
              <a:ahLst/>
              <a:cxnLst/>
              <a:rect l="l" t="t" r="r" b="b"/>
              <a:pathLst>
                <a:path w="1638934" h="29210">
                  <a:moveTo>
                    <a:pt x="1638368" y="28931"/>
                  </a:moveTo>
                  <a:lnTo>
                    <a:pt x="0" y="0"/>
                  </a:lnTo>
                </a:path>
              </a:pathLst>
            </a:custGeom>
            <a:ln w="109473">
              <a:solidFill>
                <a:srgbClr val="4F3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4803794" y="5970455"/>
              <a:ext cx="1638935" cy="58419"/>
            </a:xfrm>
            <a:custGeom>
              <a:avLst/>
              <a:gdLst/>
              <a:ahLst/>
              <a:cxnLst/>
              <a:rect l="l" t="t" r="r" b="b"/>
              <a:pathLst>
                <a:path w="1638934" h="58420">
                  <a:moveTo>
                    <a:pt x="1638368" y="0"/>
                  </a:moveTo>
                  <a:lnTo>
                    <a:pt x="0" y="57977"/>
                  </a:lnTo>
                </a:path>
              </a:pathLst>
            </a:custGeom>
            <a:ln w="109473">
              <a:solidFill>
                <a:srgbClr val="4F3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6442167" y="5573743"/>
              <a:ext cx="1638935" cy="396875"/>
            </a:xfrm>
            <a:custGeom>
              <a:avLst/>
              <a:gdLst/>
              <a:ahLst/>
              <a:cxnLst/>
              <a:rect l="l" t="t" r="r" b="b"/>
              <a:pathLst>
                <a:path w="1638934" h="396875">
                  <a:moveTo>
                    <a:pt x="1638368" y="0"/>
                  </a:moveTo>
                  <a:lnTo>
                    <a:pt x="0" y="396710"/>
                  </a:lnTo>
                </a:path>
              </a:pathLst>
            </a:custGeom>
            <a:ln w="109473">
              <a:solidFill>
                <a:srgbClr val="4F3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1527048" y="6228588"/>
              <a:ext cx="1638935" cy="81915"/>
            </a:xfrm>
            <a:custGeom>
              <a:avLst/>
              <a:gdLst/>
              <a:ahLst/>
              <a:cxnLst/>
              <a:rect l="l" t="t" r="r" b="b"/>
              <a:pathLst>
                <a:path w="1638934" h="81914">
                  <a:moveTo>
                    <a:pt x="1638368" y="0"/>
                  </a:moveTo>
                  <a:lnTo>
                    <a:pt x="0" y="81610"/>
                  </a:lnTo>
                </a:path>
              </a:pathLst>
            </a:custGeom>
            <a:ln w="109473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3165421" y="5930902"/>
              <a:ext cx="1638935" cy="297815"/>
            </a:xfrm>
            <a:custGeom>
              <a:avLst/>
              <a:gdLst/>
              <a:ahLst/>
              <a:cxnLst/>
              <a:rect l="l" t="t" r="r" b="b"/>
              <a:pathLst>
                <a:path w="1638934" h="297814">
                  <a:moveTo>
                    <a:pt x="1638368" y="0"/>
                  </a:moveTo>
                  <a:lnTo>
                    <a:pt x="0" y="297676"/>
                  </a:lnTo>
                </a:path>
              </a:pathLst>
            </a:custGeom>
            <a:ln w="109473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4803794" y="5617471"/>
              <a:ext cx="1638935" cy="313690"/>
            </a:xfrm>
            <a:custGeom>
              <a:avLst/>
              <a:gdLst/>
              <a:ahLst/>
              <a:cxnLst/>
              <a:rect l="l" t="t" r="r" b="b"/>
              <a:pathLst>
                <a:path w="1638934" h="313689">
                  <a:moveTo>
                    <a:pt x="1638368" y="0"/>
                  </a:moveTo>
                  <a:lnTo>
                    <a:pt x="0" y="313425"/>
                  </a:lnTo>
                </a:path>
              </a:pathLst>
            </a:custGeom>
            <a:ln w="109473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6442167" y="5287112"/>
              <a:ext cx="1638935" cy="330835"/>
            </a:xfrm>
            <a:custGeom>
              <a:avLst/>
              <a:gdLst/>
              <a:ahLst/>
              <a:cxnLst/>
              <a:rect l="l" t="t" r="r" b="b"/>
              <a:pathLst>
                <a:path w="1638934" h="330835">
                  <a:moveTo>
                    <a:pt x="1638368" y="0"/>
                  </a:moveTo>
                  <a:lnTo>
                    <a:pt x="0" y="330356"/>
                  </a:lnTo>
                </a:path>
              </a:pathLst>
            </a:custGeom>
            <a:ln w="109473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1472315" y="6183305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4" h="109854">
                  <a:moveTo>
                    <a:pt x="54731" y="0"/>
                  </a:moveTo>
                  <a:lnTo>
                    <a:pt x="33422" y="4300"/>
                  </a:lnTo>
                  <a:lnTo>
                    <a:pt x="16025" y="16029"/>
                  </a:lnTo>
                  <a:lnTo>
                    <a:pt x="4299" y="33426"/>
                  </a:lnTo>
                  <a:lnTo>
                    <a:pt x="0" y="54731"/>
                  </a:lnTo>
                  <a:lnTo>
                    <a:pt x="4299" y="76036"/>
                  </a:lnTo>
                  <a:lnTo>
                    <a:pt x="16025" y="93433"/>
                  </a:lnTo>
                  <a:lnTo>
                    <a:pt x="33422" y="105161"/>
                  </a:lnTo>
                  <a:lnTo>
                    <a:pt x="54731" y="109462"/>
                  </a:lnTo>
                  <a:lnTo>
                    <a:pt x="76036" y="105161"/>
                  </a:lnTo>
                  <a:lnTo>
                    <a:pt x="93433" y="93433"/>
                  </a:lnTo>
                  <a:lnTo>
                    <a:pt x="105161" y="76036"/>
                  </a:lnTo>
                  <a:lnTo>
                    <a:pt x="109462" y="54731"/>
                  </a:lnTo>
                  <a:lnTo>
                    <a:pt x="105161" y="33426"/>
                  </a:lnTo>
                  <a:lnTo>
                    <a:pt x="93433" y="16029"/>
                  </a:lnTo>
                  <a:lnTo>
                    <a:pt x="76036" y="4300"/>
                  </a:lnTo>
                  <a:lnTo>
                    <a:pt x="54731" y="0"/>
                  </a:lnTo>
                  <a:close/>
                </a:path>
              </a:pathLst>
            </a:custGeom>
            <a:solidFill>
              <a:srgbClr val="023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10688" y="5944771"/>
              <a:ext cx="109462" cy="109462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4749060" y="5973714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5" h="109854">
                  <a:moveTo>
                    <a:pt x="54731" y="0"/>
                  </a:moveTo>
                  <a:lnTo>
                    <a:pt x="33426" y="4300"/>
                  </a:lnTo>
                  <a:lnTo>
                    <a:pt x="16029" y="16029"/>
                  </a:lnTo>
                  <a:lnTo>
                    <a:pt x="4300" y="33426"/>
                  </a:lnTo>
                  <a:lnTo>
                    <a:pt x="0" y="54731"/>
                  </a:lnTo>
                  <a:lnTo>
                    <a:pt x="4300" y="76036"/>
                  </a:lnTo>
                  <a:lnTo>
                    <a:pt x="16029" y="93433"/>
                  </a:lnTo>
                  <a:lnTo>
                    <a:pt x="33426" y="105161"/>
                  </a:lnTo>
                  <a:lnTo>
                    <a:pt x="54731" y="109462"/>
                  </a:lnTo>
                  <a:lnTo>
                    <a:pt x="76036" y="105161"/>
                  </a:lnTo>
                  <a:lnTo>
                    <a:pt x="93433" y="93433"/>
                  </a:lnTo>
                  <a:lnTo>
                    <a:pt x="105161" y="76036"/>
                  </a:lnTo>
                  <a:lnTo>
                    <a:pt x="109462" y="54731"/>
                  </a:lnTo>
                  <a:lnTo>
                    <a:pt x="105161" y="33426"/>
                  </a:lnTo>
                  <a:lnTo>
                    <a:pt x="93433" y="16029"/>
                  </a:lnTo>
                  <a:lnTo>
                    <a:pt x="76036" y="4300"/>
                  </a:lnTo>
                  <a:lnTo>
                    <a:pt x="54731" y="0"/>
                  </a:lnTo>
                  <a:close/>
                </a:path>
              </a:pathLst>
            </a:custGeom>
            <a:solidFill>
              <a:srgbClr val="023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87424" y="5915723"/>
              <a:ext cx="109473" cy="10946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25808" y="5519012"/>
              <a:ext cx="109462" cy="109462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11472315" y="6255469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4" h="109854">
                  <a:moveTo>
                    <a:pt x="54731" y="0"/>
                  </a:moveTo>
                  <a:lnTo>
                    <a:pt x="33422" y="4300"/>
                  </a:lnTo>
                  <a:lnTo>
                    <a:pt x="16025" y="16029"/>
                  </a:lnTo>
                  <a:lnTo>
                    <a:pt x="4299" y="33426"/>
                  </a:lnTo>
                  <a:lnTo>
                    <a:pt x="0" y="54731"/>
                  </a:lnTo>
                  <a:lnTo>
                    <a:pt x="4299" y="76036"/>
                  </a:lnTo>
                  <a:lnTo>
                    <a:pt x="16025" y="93433"/>
                  </a:lnTo>
                  <a:lnTo>
                    <a:pt x="33422" y="105161"/>
                  </a:lnTo>
                  <a:lnTo>
                    <a:pt x="54731" y="109462"/>
                  </a:lnTo>
                  <a:lnTo>
                    <a:pt x="76036" y="105161"/>
                  </a:lnTo>
                  <a:lnTo>
                    <a:pt x="93433" y="93433"/>
                  </a:lnTo>
                  <a:lnTo>
                    <a:pt x="105161" y="76036"/>
                  </a:lnTo>
                  <a:lnTo>
                    <a:pt x="109462" y="54731"/>
                  </a:lnTo>
                  <a:lnTo>
                    <a:pt x="105161" y="33426"/>
                  </a:lnTo>
                  <a:lnTo>
                    <a:pt x="93433" y="16029"/>
                  </a:lnTo>
                  <a:lnTo>
                    <a:pt x="76036" y="4300"/>
                  </a:lnTo>
                  <a:lnTo>
                    <a:pt x="54731" y="0"/>
                  </a:lnTo>
                  <a:close/>
                </a:path>
              </a:pathLst>
            </a:custGeom>
            <a:solidFill>
              <a:srgbClr val="023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10688" y="6173857"/>
              <a:ext cx="109462" cy="109462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4749060" y="5876171"/>
              <a:ext cx="109855" cy="109855"/>
            </a:xfrm>
            <a:custGeom>
              <a:avLst/>
              <a:gdLst/>
              <a:ahLst/>
              <a:cxnLst/>
              <a:rect l="l" t="t" r="r" b="b"/>
              <a:pathLst>
                <a:path w="109855" h="109854">
                  <a:moveTo>
                    <a:pt x="54731" y="0"/>
                  </a:moveTo>
                  <a:lnTo>
                    <a:pt x="33426" y="4300"/>
                  </a:lnTo>
                  <a:lnTo>
                    <a:pt x="16029" y="16029"/>
                  </a:lnTo>
                  <a:lnTo>
                    <a:pt x="4300" y="33426"/>
                  </a:lnTo>
                  <a:lnTo>
                    <a:pt x="0" y="54731"/>
                  </a:lnTo>
                  <a:lnTo>
                    <a:pt x="4300" y="76036"/>
                  </a:lnTo>
                  <a:lnTo>
                    <a:pt x="16029" y="93433"/>
                  </a:lnTo>
                  <a:lnTo>
                    <a:pt x="33426" y="105161"/>
                  </a:lnTo>
                  <a:lnTo>
                    <a:pt x="54731" y="109462"/>
                  </a:lnTo>
                  <a:lnTo>
                    <a:pt x="76036" y="105161"/>
                  </a:lnTo>
                  <a:lnTo>
                    <a:pt x="93433" y="93433"/>
                  </a:lnTo>
                  <a:lnTo>
                    <a:pt x="105161" y="76036"/>
                  </a:lnTo>
                  <a:lnTo>
                    <a:pt x="109462" y="54731"/>
                  </a:lnTo>
                  <a:lnTo>
                    <a:pt x="105161" y="33426"/>
                  </a:lnTo>
                  <a:lnTo>
                    <a:pt x="93433" y="16029"/>
                  </a:lnTo>
                  <a:lnTo>
                    <a:pt x="76036" y="4300"/>
                  </a:lnTo>
                  <a:lnTo>
                    <a:pt x="54731" y="0"/>
                  </a:lnTo>
                  <a:close/>
                </a:path>
              </a:pathLst>
            </a:custGeom>
            <a:solidFill>
              <a:srgbClr val="023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87424" y="5562739"/>
              <a:ext cx="109473" cy="109462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25808" y="5232381"/>
              <a:ext cx="109462" cy="109462"/>
            </a:xfrm>
            <a:prstGeom prst="rect">
              <a:avLst/>
            </a:prstGeom>
          </p:spPr>
        </p:pic>
      </p:grpSp>
      <p:sp>
        <p:nvSpPr>
          <p:cNvPr id="102" name="object 102"/>
          <p:cNvSpPr txBox="1"/>
          <p:nvPr/>
        </p:nvSpPr>
        <p:spPr>
          <a:xfrm>
            <a:off x="11809485" y="5829074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3,3</a:t>
            </a:r>
            <a:r>
              <a:rPr sz="2150" spc="5" dirty="0">
                <a:latin typeface="Roboto"/>
                <a:cs typeface="Roboto"/>
              </a:rPr>
              <a:t>3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1809485" y="6426678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3,2</a:t>
            </a:r>
            <a:r>
              <a:rPr sz="2150" spc="5" dirty="0">
                <a:latin typeface="Roboto"/>
                <a:cs typeface="Roboto"/>
              </a:rPr>
              <a:t>5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1809485" y="7122518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2,0</a:t>
            </a:r>
            <a:r>
              <a:rPr sz="2150" spc="5" dirty="0">
                <a:latin typeface="Roboto"/>
                <a:cs typeface="Roboto"/>
              </a:rPr>
              <a:t>3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1752550" y="7934428"/>
            <a:ext cx="6572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spc="5" dirty="0">
                <a:latin typeface="Roboto"/>
                <a:cs typeface="Roboto"/>
              </a:rPr>
              <a:t>2015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3451940" y="5573812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3,5</a:t>
            </a:r>
            <a:r>
              <a:rPr sz="2150" spc="5" dirty="0">
                <a:latin typeface="Roboto"/>
                <a:cs typeface="Roboto"/>
              </a:rPr>
              <a:t>7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3451876" y="6310494"/>
            <a:ext cx="542925" cy="8953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3,3</a:t>
            </a:r>
            <a:r>
              <a:rPr sz="2150" spc="5" dirty="0">
                <a:latin typeface="Roboto"/>
                <a:cs typeface="Roboto"/>
              </a:rPr>
              <a:t>4</a:t>
            </a:r>
            <a:endParaRPr sz="21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150" dirty="0">
                <a:latin typeface="Roboto"/>
                <a:cs typeface="Roboto"/>
              </a:rPr>
              <a:t>2,2</a:t>
            </a:r>
            <a:r>
              <a:rPr sz="2150" spc="5" dirty="0">
                <a:latin typeface="Roboto"/>
                <a:cs typeface="Roboto"/>
              </a:rPr>
              <a:t>6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3397728" y="7934428"/>
            <a:ext cx="6572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spc="5" dirty="0">
                <a:latin typeface="Roboto"/>
                <a:cs typeface="Roboto"/>
              </a:rPr>
              <a:t>2016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5099413" y="5502567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3,6</a:t>
            </a:r>
            <a:r>
              <a:rPr sz="2150" spc="5" dirty="0">
                <a:latin typeface="Roboto"/>
                <a:cs typeface="Roboto"/>
              </a:rPr>
              <a:t>4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5099490" y="6120719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3,5</a:t>
            </a:r>
            <a:r>
              <a:rPr sz="2150" spc="5" dirty="0">
                <a:latin typeface="Roboto"/>
                <a:cs typeface="Roboto"/>
              </a:rPr>
              <a:t>4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5042905" y="7934428"/>
            <a:ext cx="6572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spc="5" dirty="0">
                <a:latin typeface="Roboto"/>
                <a:cs typeface="Roboto"/>
              </a:rPr>
              <a:t>2017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5099450" y="6805552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2,3</a:t>
            </a:r>
            <a:r>
              <a:rPr sz="2150" spc="5" dirty="0">
                <a:latin typeface="Roboto"/>
                <a:cs typeface="Roboto"/>
              </a:rPr>
              <a:t>2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6742720" y="6053419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4,6</a:t>
            </a:r>
            <a:r>
              <a:rPr sz="2150" spc="5" dirty="0">
                <a:latin typeface="Roboto"/>
                <a:cs typeface="Roboto"/>
              </a:rPr>
              <a:t>0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6742804" y="5166322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3,9</a:t>
            </a:r>
            <a:r>
              <a:rPr sz="2150" spc="5" dirty="0">
                <a:latin typeface="Roboto"/>
                <a:cs typeface="Roboto"/>
              </a:rPr>
              <a:t>7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6688082" y="7934428"/>
            <a:ext cx="6572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spc="5" dirty="0">
                <a:latin typeface="Roboto"/>
                <a:cs typeface="Roboto"/>
              </a:rPr>
              <a:t>2018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6742761" y="6677134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2,4</a:t>
            </a:r>
            <a:r>
              <a:rPr sz="2150" spc="5" dirty="0">
                <a:latin typeface="Roboto"/>
                <a:cs typeface="Roboto"/>
              </a:rPr>
              <a:t>3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8388438" y="4875427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4,3</a:t>
            </a:r>
            <a:r>
              <a:rPr sz="2150" spc="5" dirty="0">
                <a:latin typeface="Roboto"/>
                <a:cs typeface="Roboto"/>
              </a:rPr>
              <a:t>1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8388463" y="5681318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4,0</a:t>
            </a:r>
            <a:r>
              <a:rPr sz="2150" spc="5" dirty="0">
                <a:latin typeface="Roboto"/>
                <a:cs typeface="Roboto"/>
              </a:rPr>
              <a:t>1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8333259" y="7934428"/>
            <a:ext cx="6572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spc="5" dirty="0">
                <a:latin typeface="Roboto"/>
                <a:cs typeface="Roboto"/>
              </a:rPr>
              <a:t>2019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8388482" y="6521811"/>
            <a:ext cx="54292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2,6</a:t>
            </a:r>
            <a:r>
              <a:rPr sz="2150" spc="5" dirty="0">
                <a:latin typeface="Roboto"/>
                <a:cs typeface="Roboto"/>
              </a:rPr>
              <a:t>0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4752001" y="9669171"/>
            <a:ext cx="354330" cy="354330"/>
          </a:xfrm>
          <a:custGeom>
            <a:avLst/>
            <a:gdLst/>
            <a:ahLst/>
            <a:cxnLst/>
            <a:rect l="l" t="t" r="r" b="b"/>
            <a:pathLst>
              <a:path w="354329" h="354329">
                <a:moveTo>
                  <a:pt x="354083" y="0"/>
                </a:moveTo>
                <a:lnTo>
                  <a:pt x="0" y="0"/>
                </a:lnTo>
                <a:lnTo>
                  <a:pt x="0" y="354083"/>
                </a:lnTo>
                <a:lnTo>
                  <a:pt x="354083" y="354083"/>
                </a:lnTo>
                <a:lnTo>
                  <a:pt x="354083" y="0"/>
                </a:lnTo>
                <a:close/>
              </a:path>
            </a:pathLst>
          </a:custGeom>
          <a:solidFill>
            <a:srgbClr val="2A8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5440470" y="9704498"/>
            <a:ext cx="213677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10" dirty="0">
                <a:latin typeface="Roboto"/>
                <a:cs typeface="Roboto"/>
              </a:rPr>
              <a:t>Companhias</a:t>
            </a:r>
            <a:r>
              <a:rPr sz="1600" spc="-4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Estaduais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8405471" y="9669171"/>
            <a:ext cx="354330" cy="354330"/>
          </a:xfrm>
          <a:custGeom>
            <a:avLst/>
            <a:gdLst/>
            <a:ahLst/>
            <a:cxnLst/>
            <a:rect l="l" t="t" r="r" b="b"/>
            <a:pathLst>
              <a:path w="354329" h="354329">
                <a:moveTo>
                  <a:pt x="354083" y="0"/>
                </a:moveTo>
                <a:lnTo>
                  <a:pt x="0" y="0"/>
                </a:lnTo>
                <a:lnTo>
                  <a:pt x="0" y="354083"/>
                </a:lnTo>
                <a:lnTo>
                  <a:pt x="354083" y="354083"/>
                </a:lnTo>
                <a:lnTo>
                  <a:pt x="354083" y="0"/>
                </a:lnTo>
                <a:close/>
              </a:path>
            </a:pathLst>
          </a:custGeom>
          <a:solidFill>
            <a:srgbClr val="4F3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9093937" y="9704498"/>
            <a:ext cx="178943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10" dirty="0">
                <a:latin typeface="Roboto"/>
                <a:cs typeface="Roboto"/>
              </a:rPr>
              <a:t>Empresas</a:t>
            </a:r>
            <a:r>
              <a:rPr sz="1600" spc="-7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Privadas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2062773" y="9669171"/>
            <a:ext cx="354330" cy="354330"/>
          </a:xfrm>
          <a:custGeom>
            <a:avLst/>
            <a:gdLst/>
            <a:ahLst/>
            <a:cxnLst/>
            <a:rect l="l" t="t" r="r" b="b"/>
            <a:pathLst>
              <a:path w="354329" h="354329">
                <a:moveTo>
                  <a:pt x="354083" y="0"/>
                </a:moveTo>
                <a:lnTo>
                  <a:pt x="0" y="0"/>
                </a:lnTo>
                <a:lnTo>
                  <a:pt x="0" y="354083"/>
                </a:lnTo>
                <a:lnTo>
                  <a:pt x="354083" y="354083"/>
                </a:lnTo>
                <a:lnTo>
                  <a:pt x="354083" y="0"/>
                </a:lnTo>
                <a:close/>
              </a:path>
            </a:pathLst>
          </a:custGeom>
          <a:solidFill>
            <a:srgbClr val="94C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12751241" y="9704498"/>
            <a:ext cx="186245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5" dirty="0">
                <a:latin typeface="Roboto"/>
                <a:cs typeface="Roboto"/>
              </a:rPr>
              <a:t>Serviços</a:t>
            </a:r>
            <a:r>
              <a:rPr sz="1600" spc="-30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Municipais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34" name="object 57">
            <a:extLst>
              <a:ext uri="{FF2B5EF4-FFF2-40B4-BE49-F238E27FC236}">
                <a16:creationId xmlns:a16="http://schemas.microsoft.com/office/drawing/2014/main" id="{2BF272D8-707E-4701-B8A9-C5A78BC4D13B}"/>
              </a:ext>
            </a:extLst>
          </p:cNvPr>
          <p:cNvSpPr txBox="1"/>
          <p:nvPr/>
        </p:nvSpPr>
        <p:spPr>
          <a:xfrm>
            <a:off x="2605993" y="664931"/>
            <a:ext cx="42297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latin typeface="DIN Next Rounded LT Pro Bold"/>
                <a:cs typeface="DIN Next Rounded LT Pro Bold"/>
              </a:rPr>
              <a:t>MODELOS</a:t>
            </a:r>
            <a:r>
              <a:rPr sz="3600" b="1" spc="-30" dirty="0">
                <a:latin typeface="DIN Next Rounded LT Pro Bold"/>
                <a:cs typeface="DIN Next Rounded LT Pro Bold"/>
              </a:rPr>
              <a:t> </a:t>
            </a:r>
            <a:r>
              <a:rPr sz="3600" b="1" dirty="0">
                <a:latin typeface="DIN Next Rounded LT Pro Bold"/>
                <a:cs typeface="DIN Next Rounded LT Pro Bold"/>
              </a:rPr>
              <a:t>DE</a:t>
            </a:r>
            <a:r>
              <a:rPr sz="3600" b="1" spc="-25" dirty="0">
                <a:latin typeface="DIN Next Rounded LT Pro Bold"/>
                <a:cs typeface="DIN Next Rounded LT Pro Bold"/>
              </a:rPr>
              <a:t> </a:t>
            </a:r>
            <a:r>
              <a:rPr sz="3600" b="1" spc="-75" dirty="0">
                <a:latin typeface="DIN Next Rounded LT Pro Bold"/>
                <a:cs typeface="DIN Next Rounded LT Pro Bold"/>
              </a:rPr>
              <a:t>ATUAÇÃO</a:t>
            </a:r>
            <a:endParaRPr sz="3600" dirty="0">
              <a:latin typeface="DIN Next Rounded LT Pro Bold"/>
              <a:cs typeface="DIN Next Rounded LT Pro Bold"/>
            </a:endParaRPr>
          </a:p>
        </p:txBody>
      </p:sp>
      <p:grpSp>
        <p:nvGrpSpPr>
          <p:cNvPr id="135" name="Agrupar 134">
            <a:extLst>
              <a:ext uri="{FF2B5EF4-FFF2-40B4-BE49-F238E27FC236}">
                <a16:creationId xmlns:a16="http://schemas.microsoft.com/office/drawing/2014/main" id="{47236882-D3D1-4E96-8217-8992D5EB99C0}"/>
              </a:ext>
            </a:extLst>
          </p:cNvPr>
          <p:cNvGrpSpPr>
            <a:grpSpLocks noChangeAspect="1"/>
          </p:cNvGrpSpPr>
          <p:nvPr/>
        </p:nvGrpSpPr>
        <p:grpSpPr>
          <a:xfrm>
            <a:off x="965387" y="436535"/>
            <a:ext cx="1443669" cy="1441376"/>
            <a:chOff x="2951169" y="4215834"/>
            <a:chExt cx="1720401" cy="1717668"/>
          </a:xfrm>
        </p:grpSpPr>
        <p:sp>
          <p:nvSpPr>
            <p:cNvPr id="136" name="Retângulo 135">
              <a:extLst>
                <a:ext uri="{FF2B5EF4-FFF2-40B4-BE49-F238E27FC236}">
                  <a16:creationId xmlns:a16="http://schemas.microsoft.com/office/drawing/2014/main" id="{1A3330AE-35CA-412C-B68C-70E39BA66B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1169" y="4215834"/>
              <a:ext cx="1720401" cy="1693064"/>
            </a:xfrm>
            <a:prstGeom prst="rect">
              <a:avLst/>
            </a:prstGeom>
            <a:solidFill>
              <a:srgbClr val="2A8C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7" name="Elipse 136">
              <a:extLst>
                <a:ext uri="{FF2B5EF4-FFF2-40B4-BE49-F238E27FC236}">
                  <a16:creationId xmlns:a16="http://schemas.microsoft.com/office/drawing/2014/main" id="{E9672601-A28E-467A-A67C-A3A621F4EF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2682" y="4216129"/>
              <a:ext cx="1717373" cy="17173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8" name="Gráfico 137" descr="Torneira com vazamento com preenchimento sólido">
              <a:extLst>
                <a:ext uri="{FF2B5EF4-FFF2-40B4-BE49-F238E27FC236}">
                  <a16:creationId xmlns:a16="http://schemas.microsoft.com/office/drawing/2014/main" id="{035CFF9D-5DEA-48FD-8977-DF1D62711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45715" y="4411944"/>
              <a:ext cx="1464971" cy="1464971"/>
            </a:xfrm>
            <a:prstGeom prst="rect">
              <a:avLst/>
            </a:prstGeom>
          </p:spPr>
        </p:pic>
      </p:grpSp>
      <p:pic>
        <p:nvPicPr>
          <p:cNvPr id="139" name="Imagem 138">
            <a:extLst>
              <a:ext uri="{FF2B5EF4-FFF2-40B4-BE49-F238E27FC236}">
                <a16:creationId xmlns:a16="http://schemas.microsoft.com/office/drawing/2014/main" id="{678C1449-C38F-4165-ADE1-2CEB9AB92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592" y="10528788"/>
            <a:ext cx="4881031" cy="56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088213" y="3345125"/>
            <a:ext cx="8081645" cy="137350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750"/>
              </a:spcBef>
            </a:pPr>
            <a:r>
              <a:rPr sz="3250" b="1" dirty="0">
                <a:latin typeface="DIN Next Rounded LT Pro Bold"/>
                <a:cs typeface="DIN Next Rounded LT Pro Bold"/>
              </a:rPr>
              <a:t>Média</a:t>
            </a:r>
            <a:r>
              <a:rPr sz="3250" b="1" spc="-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de</a:t>
            </a:r>
            <a:r>
              <a:rPr sz="3250" b="1" spc="-5" dirty="0">
                <a:latin typeface="DIN Next Rounded LT Pro Bold"/>
                <a:cs typeface="DIN Next Rounded LT Pro Bold"/>
              </a:rPr>
              <a:t> </a:t>
            </a:r>
            <a:r>
              <a:rPr sz="3250" b="1" spc="-10" dirty="0">
                <a:latin typeface="DIN Next Rounded LT Pro Bold"/>
                <a:cs typeface="DIN Next Rounded LT Pro Bold"/>
              </a:rPr>
              <a:t>investimento</a:t>
            </a:r>
            <a:r>
              <a:rPr sz="3250" b="1" dirty="0">
                <a:latin typeface="DIN Next Rounded LT Pro Bold"/>
                <a:cs typeface="DIN Next Rounded LT Pro Bold"/>
              </a:rPr>
              <a:t> por</a:t>
            </a:r>
            <a:r>
              <a:rPr sz="3250" b="1" spc="-5" dirty="0">
                <a:latin typeface="DIN Next Rounded LT Pro Bold"/>
                <a:cs typeface="DIN Next Rounded LT Pro Bold"/>
              </a:rPr>
              <a:t> </a:t>
            </a:r>
            <a:r>
              <a:rPr sz="3250" b="1" spc="-10" dirty="0">
                <a:latin typeface="DIN Next Rounded LT Pro Bold"/>
                <a:cs typeface="DIN Next Rounded LT Pro Bold"/>
              </a:rPr>
              <a:t>ligação</a:t>
            </a:r>
            <a:r>
              <a:rPr sz="3250" b="1" dirty="0">
                <a:latin typeface="DIN Next Rounded LT Pro Bold"/>
                <a:cs typeface="DIN Next Rounded LT Pro Bold"/>
              </a:rPr>
              <a:t> de</a:t>
            </a:r>
            <a:r>
              <a:rPr sz="3250" b="1" spc="-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água e </a:t>
            </a:r>
            <a:r>
              <a:rPr sz="3250" b="1" spc="-75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esgoto</a:t>
            </a:r>
            <a:r>
              <a:rPr sz="3250" b="1" spc="-5" dirty="0">
                <a:latin typeface="DIN Next Rounded LT Pro Bold"/>
                <a:cs typeface="DIN Next Rounded LT Pro Bold"/>
              </a:rPr>
              <a:t> (R$/ligação) </a:t>
            </a:r>
            <a:r>
              <a:rPr sz="3250" b="1" dirty="0">
                <a:latin typeface="DIN Next Rounded LT Pro Bold"/>
                <a:cs typeface="DIN Next Rounded LT Pro Bold"/>
              </a:rPr>
              <a:t>por</a:t>
            </a:r>
            <a:r>
              <a:rPr sz="3250" b="1" spc="-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tipo</a:t>
            </a:r>
            <a:r>
              <a:rPr sz="3250" b="1" spc="-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de</a:t>
            </a:r>
            <a:r>
              <a:rPr sz="3250" b="1" spc="-5" dirty="0">
                <a:latin typeface="DIN Next Rounded LT Pro Bold"/>
                <a:cs typeface="DIN Next Rounded LT Pro Bold"/>
              </a:rPr>
              <a:t> </a:t>
            </a:r>
            <a:r>
              <a:rPr sz="3250" b="1" spc="-10" dirty="0">
                <a:latin typeface="DIN Next Rounded LT Pro Bold"/>
                <a:cs typeface="DIN Next Rounded LT Pro Bold"/>
              </a:rPr>
              <a:t>operador</a:t>
            </a:r>
            <a:endParaRPr sz="3250">
              <a:latin typeface="DIN Next Rounded LT Pro Bold"/>
              <a:cs typeface="DIN Next Rounded LT Pro Bold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1600" spc="5" dirty="0">
                <a:latin typeface="Roboto"/>
                <a:cs typeface="Roboto"/>
              </a:rPr>
              <a:t>Fonte:</a:t>
            </a:r>
            <a:r>
              <a:rPr sz="1600" spc="-1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SNIS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2015-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2019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2810" y="7909803"/>
            <a:ext cx="8105140" cy="0"/>
          </a:xfrm>
          <a:custGeom>
            <a:avLst/>
            <a:gdLst/>
            <a:ahLst/>
            <a:cxnLst/>
            <a:rect l="l" t="t" r="r" b="b"/>
            <a:pathLst>
              <a:path w="8105140">
                <a:moveTo>
                  <a:pt x="0" y="0"/>
                </a:moveTo>
                <a:lnTo>
                  <a:pt x="8104569" y="0"/>
                </a:lnTo>
              </a:path>
            </a:pathLst>
          </a:custGeom>
          <a:ln w="361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959116" y="7210987"/>
            <a:ext cx="6592570" cy="282575"/>
            <a:chOff x="1959116" y="7210987"/>
            <a:chExt cx="6592570" cy="282575"/>
          </a:xfrm>
        </p:grpSpPr>
        <p:sp>
          <p:nvSpPr>
            <p:cNvPr id="11" name="object 11"/>
            <p:cNvSpPr/>
            <p:nvPr/>
          </p:nvSpPr>
          <p:spPr>
            <a:xfrm>
              <a:off x="2013266" y="7395510"/>
              <a:ext cx="1621155" cy="22225"/>
            </a:xfrm>
            <a:custGeom>
              <a:avLst/>
              <a:gdLst/>
              <a:ahLst/>
              <a:cxnLst/>
              <a:rect l="l" t="t" r="r" b="b"/>
              <a:pathLst>
                <a:path w="1621154" h="22225">
                  <a:moveTo>
                    <a:pt x="1620913" y="0"/>
                  </a:moveTo>
                  <a:lnTo>
                    <a:pt x="0" y="22124"/>
                  </a:lnTo>
                </a:path>
              </a:pathLst>
            </a:custGeom>
            <a:ln w="108300">
              <a:solidFill>
                <a:srgbClr val="94C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34179" y="7395518"/>
              <a:ext cx="1621155" cy="43815"/>
            </a:xfrm>
            <a:custGeom>
              <a:avLst/>
              <a:gdLst/>
              <a:ahLst/>
              <a:cxnLst/>
              <a:rect l="l" t="t" r="r" b="b"/>
              <a:pathLst>
                <a:path w="1621154" h="43815">
                  <a:moveTo>
                    <a:pt x="1620913" y="43768"/>
                  </a:moveTo>
                  <a:lnTo>
                    <a:pt x="0" y="0"/>
                  </a:lnTo>
                </a:path>
              </a:pathLst>
            </a:custGeom>
            <a:ln w="108300">
              <a:solidFill>
                <a:srgbClr val="94C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55092" y="7378269"/>
              <a:ext cx="1621155" cy="61594"/>
            </a:xfrm>
            <a:custGeom>
              <a:avLst/>
              <a:gdLst/>
              <a:ahLst/>
              <a:cxnLst/>
              <a:rect l="l" t="t" r="r" b="b"/>
              <a:pathLst>
                <a:path w="1621154" h="61595">
                  <a:moveTo>
                    <a:pt x="1620913" y="0"/>
                  </a:moveTo>
                  <a:lnTo>
                    <a:pt x="0" y="61013"/>
                  </a:lnTo>
                </a:path>
              </a:pathLst>
            </a:custGeom>
            <a:ln w="108300">
              <a:solidFill>
                <a:srgbClr val="94C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76007" y="7265143"/>
              <a:ext cx="1621155" cy="113664"/>
            </a:xfrm>
            <a:custGeom>
              <a:avLst/>
              <a:gdLst/>
              <a:ahLst/>
              <a:cxnLst/>
              <a:rect l="l" t="t" r="r" b="b"/>
              <a:pathLst>
                <a:path w="1621154" h="113665">
                  <a:moveTo>
                    <a:pt x="1620913" y="0"/>
                  </a:moveTo>
                  <a:lnTo>
                    <a:pt x="0" y="113116"/>
                  </a:lnTo>
                </a:path>
              </a:pathLst>
            </a:custGeom>
            <a:ln w="108300">
              <a:solidFill>
                <a:srgbClr val="94C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9117" y="7363483"/>
              <a:ext cx="108300" cy="1083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0030" y="7341355"/>
              <a:ext cx="108300" cy="1083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0944" y="7385131"/>
              <a:ext cx="108300" cy="10831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1857" y="7324114"/>
              <a:ext cx="108300" cy="1083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2771" y="7210987"/>
              <a:ext cx="108300" cy="108310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959116" y="5065501"/>
            <a:ext cx="6592570" cy="1414145"/>
            <a:chOff x="1959116" y="5065501"/>
            <a:chExt cx="6592570" cy="1414145"/>
          </a:xfrm>
        </p:grpSpPr>
        <p:sp>
          <p:nvSpPr>
            <p:cNvPr id="21" name="object 21"/>
            <p:cNvSpPr/>
            <p:nvPr/>
          </p:nvSpPr>
          <p:spPr>
            <a:xfrm>
              <a:off x="2013266" y="5790288"/>
              <a:ext cx="1621155" cy="91440"/>
            </a:xfrm>
            <a:custGeom>
              <a:avLst/>
              <a:gdLst/>
              <a:ahLst/>
              <a:cxnLst/>
              <a:rect l="l" t="t" r="r" b="b"/>
              <a:pathLst>
                <a:path w="1621154" h="91439">
                  <a:moveTo>
                    <a:pt x="1620913" y="91274"/>
                  </a:moveTo>
                  <a:lnTo>
                    <a:pt x="0" y="0"/>
                  </a:lnTo>
                </a:path>
              </a:pathLst>
            </a:custGeom>
            <a:ln w="108300">
              <a:solidFill>
                <a:srgbClr val="4F3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34179" y="5881570"/>
              <a:ext cx="1621155" cy="474345"/>
            </a:xfrm>
            <a:custGeom>
              <a:avLst/>
              <a:gdLst/>
              <a:ahLst/>
              <a:cxnLst/>
              <a:rect l="l" t="t" r="r" b="b"/>
              <a:pathLst>
                <a:path w="1621154" h="474345">
                  <a:moveTo>
                    <a:pt x="1620913" y="474341"/>
                  </a:moveTo>
                  <a:lnTo>
                    <a:pt x="0" y="0"/>
                  </a:lnTo>
                </a:path>
              </a:pathLst>
            </a:custGeom>
            <a:ln w="108300">
              <a:solidFill>
                <a:srgbClr val="4F3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55092" y="5680789"/>
              <a:ext cx="1621155" cy="675640"/>
            </a:xfrm>
            <a:custGeom>
              <a:avLst/>
              <a:gdLst/>
              <a:ahLst/>
              <a:cxnLst/>
              <a:rect l="l" t="t" r="r" b="b"/>
              <a:pathLst>
                <a:path w="1621154" h="675639">
                  <a:moveTo>
                    <a:pt x="1620913" y="0"/>
                  </a:moveTo>
                  <a:lnTo>
                    <a:pt x="0" y="675120"/>
                  </a:lnTo>
                </a:path>
              </a:pathLst>
            </a:custGeom>
            <a:ln w="108300">
              <a:solidFill>
                <a:srgbClr val="4F3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76007" y="5119656"/>
              <a:ext cx="1621155" cy="561340"/>
            </a:xfrm>
            <a:custGeom>
              <a:avLst/>
              <a:gdLst/>
              <a:ahLst/>
              <a:cxnLst/>
              <a:rect l="l" t="t" r="r" b="b"/>
              <a:pathLst>
                <a:path w="1621154" h="561339">
                  <a:moveTo>
                    <a:pt x="1620913" y="0"/>
                  </a:moveTo>
                  <a:lnTo>
                    <a:pt x="0" y="561124"/>
                  </a:lnTo>
                </a:path>
              </a:pathLst>
            </a:custGeom>
            <a:ln w="108300">
              <a:solidFill>
                <a:srgbClr val="4F3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13266" y="6303992"/>
              <a:ext cx="1621155" cy="66675"/>
            </a:xfrm>
            <a:custGeom>
              <a:avLst/>
              <a:gdLst/>
              <a:ahLst/>
              <a:cxnLst/>
              <a:rect l="l" t="t" r="r" b="b"/>
              <a:pathLst>
                <a:path w="1621154" h="66675">
                  <a:moveTo>
                    <a:pt x="1620913" y="66479"/>
                  </a:moveTo>
                  <a:lnTo>
                    <a:pt x="0" y="0"/>
                  </a:lnTo>
                </a:path>
              </a:pathLst>
            </a:custGeom>
            <a:ln w="108300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34179" y="6370479"/>
              <a:ext cx="1621155" cy="55244"/>
            </a:xfrm>
            <a:custGeom>
              <a:avLst/>
              <a:gdLst/>
              <a:ahLst/>
              <a:cxnLst/>
              <a:rect l="l" t="t" r="r" b="b"/>
              <a:pathLst>
                <a:path w="1621154" h="55245">
                  <a:moveTo>
                    <a:pt x="1620913" y="54783"/>
                  </a:moveTo>
                  <a:lnTo>
                    <a:pt x="0" y="0"/>
                  </a:lnTo>
                </a:path>
              </a:pathLst>
            </a:custGeom>
            <a:ln w="108300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55092" y="6178125"/>
              <a:ext cx="1621155" cy="247650"/>
            </a:xfrm>
            <a:custGeom>
              <a:avLst/>
              <a:gdLst/>
              <a:ahLst/>
              <a:cxnLst/>
              <a:rect l="l" t="t" r="r" b="b"/>
              <a:pathLst>
                <a:path w="1621154" h="247650">
                  <a:moveTo>
                    <a:pt x="1620913" y="0"/>
                  </a:moveTo>
                  <a:lnTo>
                    <a:pt x="0" y="247144"/>
                  </a:lnTo>
                </a:path>
              </a:pathLst>
            </a:custGeom>
            <a:ln w="108300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76007" y="5930032"/>
              <a:ext cx="1621155" cy="248285"/>
            </a:xfrm>
            <a:custGeom>
              <a:avLst/>
              <a:gdLst/>
              <a:ahLst/>
              <a:cxnLst/>
              <a:rect l="l" t="t" r="r" b="b"/>
              <a:pathLst>
                <a:path w="1621154" h="248285">
                  <a:moveTo>
                    <a:pt x="1620913" y="0"/>
                  </a:moveTo>
                  <a:lnTo>
                    <a:pt x="0" y="248097"/>
                  </a:lnTo>
                </a:path>
              </a:pathLst>
            </a:custGeom>
            <a:ln w="108300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9117" y="5736121"/>
              <a:ext cx="108300" cy="10831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0030" y="5827407"/>
              <a:ext cx="108300" cy="10831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200944" y="6301756"/>
              <a:ext cx="108585" cy="108585"/>
            </a:xfrm>
            <a:custGeom>
              <a:avLst/>
              <a:gdLst/>
              <a:ahLst/>
              <a:cxnLst/>
              <a:rect l="l" t="t" r="r" b="b"/>
              <a:pathLst>
                <a:path w="108585" h="108585">
                  <a:moveTo>
                    <a:pt x="54144" y="0"/>
                  </a:moveTo>
                  <a:lnTo>
                    <a:pt x="33068" y="4256"/>
                  </a:lnTo>
                  <a:lnTo>
                    <a:pt x="15858" y="15863"/>
                  </a:lnTo>
                  <a:lnTo>
                    <a:pt x="4254" y="33077"/>
                  </a:lnTo>
                  <a:lnTo>
                    <a:pt x="0" y="54155"/>
                  </a:lnTo>
                  <a:lnTo>
                    <a:pt x="4254" y="75233"/>
                  </a:lnTo>
                  <a:lnTo>
                    <a:pt x="15858" y="92447"/>
                  </a:lnTo>
                  <a:lnTo>
                    <a:pt x="33068" y="104054"/>
                  </a:lnTo>
                  <a:lnTo>
                    <a:pt x="54144" y="108310"/>
                  </a:lnTo>
                  <a:lnTo>
                    <a:pt x="75227" y="104054"/>
                  </a:lnTo>
                  <a:lnTo>
                    <a:pt x="92440" y="92447"/>
                  </a:lnTo>
                  <a:lnTo>
                    <a:pt x="104045" y="75233"/>
                  </a:lnTo>
                  <a:lnTo>
                    <a:pt x="108300" y="54155"/>
                  </a:lnTo>
                  <a:lnTo>
                    <a:pt x="104045" y="33077"/>
                  </a:lnTo>
                  <a:lnTo>
                    <a:pt x="92440" y="15863"/>
                  </a:lnTo>
                  <a:lnTo>
                    <a:pt x="75227" y="4256"/>
                  </a:lnTo>
                  <a:lnTo>
                    <a:pt x="54144" y="0"/>
                  </a:lnTo>
                  <a:close/>
                </a:path>
              </a:pathLst>
            </a:custGeom>
            <a:solidFill>
              <a:srgbClr val="023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1857" y="5626633"/>
              <a:ext cx="108300" cy="10831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2771" y="5065501"/>
              <a:ext cx="108300" cy="10831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9117" y="6249839"/>
              <a:ext cx="108300" cy="10831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0030" y="6316316"/>
              <a:ext cx="108300" cy="10831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200944" y="6371107"/>
              <a:ext cx="108585" cy="108585"/>
            </a:xfrm>
            <a:custGeom>
              <a:avLst/>
              <a:gdLst/>
              <a:ahLst/>
              <a:cxnLst/>
              <a:rect l="l" t="t" r="r" b="b"/>
              <a:pathLst>
                <a:path w="108585" h="108585">
                  <a:moveTo>
                    <a:pt x="54144" y="0"/>
                  </a:moveTo>
                  <a:lnTo>
                    <a:pt x="33068" y="4256"/>
                  </a:lnTo>
                  <a:lnTo>
                    <a:pt x="15858" y="15863"/>
                  </a:lnTo>
                  <a:lnTo>
                    <a:pt x="4254" y="33077"/>
                  </a:lnTo>
                  <a:lnTo>
                    <a:pt x="0" y="54155"/>
                  </a:lnTo>
                  <a:lnTo>
                    <a:pt x="4254" y="75233"/>
                  </a:lnTo>
                  <a:lnTo>
                    <a:pt x="15858" y="92447"/>
                  </a:lnTo>
                  <a:lnTo>
                    <a:pt x="33068" y="104054"/>
                  </a:lnTo>
                  <a:lnTo>
                    <a:pt x="54144" y="108310"/>
                  </a:lnTo>
                  <a:lnTo>
                    <a:pt x="75227" y="104054"/>
                  </a:lnTo>
                  <a:lnTo>
                    <a:pt x="92440" y="92447"/>
                  </a:lnTo>
                  <a:lnTo>
                    <a:pt x="104045" y="75233"/>
                  </a:lnTo>
                  <a:lnTo>
                    <a:pt x="108300" y="54155"/>
                  </a:lnTo>
                  <a:lnTo>
                    <a:pt x="104045" y="33077"/>
                  </a:lnTo>
                  <a:lnTo>
                    <a:pt x="92440" y="15863"/>
                  </a:lnTo>
                  <a:lnTo>
                    <a:pt x="75227" y="4256"/>
                  </a:lnTo>
                  <a:lnTo>
                    <a:pt x="54144" y="0"/>
                  </a:lnTo>
                  <a:close/>
                </a:path>
              </a:pathLst>
            </a:custGeom>
            <a:solidFill>
              <a:srgbClr val="023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1857" y="6123970"/>
              <a:ext cx="108300" cy="10831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2771" y="5875876"/>
              <a:ext cx="108300" cy="108310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755986" y="5413101"/>
            <a:ext cx="489584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2</a:t>
            </a:r>
            <a:r>
              <a:rPr sz="2150" spc="5" dirty="0">
                <a:latin typeface="Roboto"/>
                <a:cs typeface="Roboto"/>
              </a:rPr>
              <a:t>21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55986" y="6314879"/>
            <a:ext cx="489584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1</a:t>
            </a:r>
            <a:r>
              <a:rPr sz="2150" spc="5" dirty="0">
                <a:latin typeface="Roboto"/>
                <a:cs typeface="Roboto"/>
              </a:rPr>
              <a:t>68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35954" y="7020247"/>
            <a:ext cx="33464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5</a:t>
            </a:r>
            <a:r>
              <a:rPr sz="2150" spc="5" dirty="0">
                <a:latin typeface="Roboto"/>
                <a:cs typeface="Roboto"/>
              </a:rPr>
              <a:t>1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84022" y="5487165"/>
            <a:ext cx="489584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2</a:t>
            </a:r>
            <a:r>
              <a:rPr sz="2150" spc="5" dirty="0">
                <a:latin typeface="Roboto"/>
                <a:cs typeface="Roboto"/>
              </a:rPr>
              <a:t>12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83981" y="6394764"/>
            <a:ext cx="489584" cy="9391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1</a:t>
            </a:r>
            <a:r>
              <a:rPr sz="2150" spc="5" dirty="0">
                <a:latin typeface="Roboto"/>
                <a:cs typeface="Roboto"/>
              </a:rPr>
              <a:t>61</a:t>
            </a:r>
            <a:endParaRPr sz="2150">
              <a:latin typeface="Roboto"/>
              <a:cs typeface="Roboto"/>
            </a:endParaRPr>
          </a:p>
          <a:p>
            <a:pPr marL="88900">
              <a:lnSpc>
                <a:spcPct val="100000"/>
              </a:lnSpc>
              <a:spcBef>
                <a:spcPts val="2010"/>
              </a:spcBef>
            </a:pPr>
            <a:r>
              <a:rPr sz="2150" spc="5" dirty="0">
                <a:latin typeface="Roboto"/>
                <a:cs typeface="Roboto"/>
              </a:rPr>
              <a:t>54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12828" y="5908579"/>
            <a:ext cx="490220" cy="14712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1</a:t>
            </a:r>
            <a:r>
              <a:rPr sz="2150" spc="5" dirty="0">
                <a:latin typeface="Roboto"/>
                <a:cs typeface="Roboto"/>
              </a:rPr>
              <a:t>62</a:t>
            </a:r>
            <a:endParaRPr sz="21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sz="2150" dirty="0">
                <a:latin typeface="Roboto"/>
                <a:cs typeface="Roboto"/>
              </a:rPr>
              <a:t>1</a:t>
            </a:r>
            <a:r>
              <a:rPr sz="2150" spc="5" dirty="0">
                <a:latin typeface="Roboto"/>
                <a:cs typeface="Roboto"/>
              </a:rPr>
              <a:t>55</a:t>
            </a:r>
            <a:endParaRPr sz="2150">
              <a:latin typeface="Roboto"/>
              <a:cs typeface="Roboto"/>
            </a:endParaRPr>
          </a:p>
          <a:p>
            <a:pPr marL="89535">
              <a:lnSpc>
                <a:spcPct val="100000"/>
              </a:lnSpc>
              <a:spcBef>
                <a:spcPts val="1930"/>
              </a:spcBef>
            </a:pPr>
            <a:r>
              <a:rPr sz="2150" spc="5" dirty="0">
                <a:latin typeface="Roboto"/>
                <a:cs typeface="Roboto"/>
              </a:rPr>
              <a:t>49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42378" y="6191821"/>
            <a:ext cx="48895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18</a:t>
            </a:r>
            <a:r>
              <a:rPr sz="2150" spc="5" dirty="0">
                <a:latin typeface="Roboto"/>
                <a:cs typeface="Roboto"/>
              </a:rPr>
              <a:t>1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640277" y="5234888"/>
            <a:ext cx="489584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2</a:t>
            </a:r>
            <a:r>
              <a:rPr sz="2150" spc="5" dirty="0">
                <a:latin typeface="Roboto"/>
                <a:cs typeface="Roboto"/>
              </a:rPr>
              <a:t>33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716383" y="6977019"/>
            <a:ext cx="33464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5</a:t>
            </a:r>
            <a:r>
              <a:rPr sz="2150" spc="5" dirty="0">
                <a:latin typeface="Roboto"/>
                <a:cs typeface="Roboto"/>
              </a:rPr>
              <a:t>5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268803" y="4741526"/>
            <a:ext cx="489584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2</a:t>
            </a:r>
            <a:r>
              <a:rPr sz="2150" spc="5" dirty="0">
                <a:latin typeface="Roboto"/>
                <a:cs typeface="Roboto"/>
              </a:rPr>
              <a:t>91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268821" y="5952165"/>
            <a:ext cx="48895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20</a:t>
            </a:r>
            <a:r>
              <a:rPr sz="2150" spc="5" dirty="0">
                <a:latin typeface="Roboto"/>
                <a:cs typeface="Roboto"/>
              </a:rPr>
              <a:t>7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346672" y="6858589"/>
            <a:ext cx="33464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6</a:t>
            </a:r>
            <a:r>
              <a:rPr sz="2150" spc="5" dirty="0">
                <a:latin typeface="Roboto"/>
                <a:cs typeface="Roboto"/>
              </a:rPr>
              <a:t>7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781585" y="4799969"/>
            <a:ext cx="876935" cy="412115"/>
          </a:xfrm>
          <a:prstGeom prst="rect">
            <a:avLst/>
          </a:prstGeom>
          <a:solidFill>
            <a:srgbClr val="4F349A"/>
          </a:solidFill>
        </p:spPr>
        <p:txBody>
          <a:bodyPr vert="horz" wrap="square" lIns="0" tIns="36194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284"/>
              </a:spcBef>
            </a:pPr>
            <a:r>
              <a:rPr sz="2150" spc="5" dirty="0">
                <a:solidFill>
                  <a:srgbClr val="FFFFFF"/>
                </a:solidFill>
                <a:latin typeface="Roboto"/>
                <a:cs typeface="Roboto"/>
              </a:rPr>
              <a:t>+32%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781585" y="5907977"/>
            <a:ext cx="876935" cy="412115"/>
          </a:xfrm>
          <a:prstGeom prst="rect">
            <a:avLst/>
          </a:prstGeom>
          <a:solidFill>
            <a:srgbClr val="2A8CB1"/>
          </a:solidFill>
        </p:spPr>
        <p:txBody>
          <a:bodyPr vert="horz" wrap="square" lIns="0" tIns="36194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284"/>
              </a:spcBef>
            </a:pPr>
            <a:r>
              <a:rPr sz="2150" spc="5" dirty="0">
                <a:solidFill>
                  <a:srgbClr val="FFFFFF"/>
                </a:solidFill>
                <a:latin typeface="Roboto"/>
                <a:cs typeface="Roboto"/>
              </a:rPr>
              <a:t>+23%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781585" y="7043272"/>
            <a:ext cx="876935" cy="412115"/>
          </a:xfrm>
          <a:prstGeom prst="rect">
            <a:avLst/>
          </a:prstGeom>
          <a:solidFill>
            <a:srgbClr val="94C947"/>
          </a:solidFill>
        </p:spPr>
        <p:txBody>
          <a:bodyPr vert="horz" wrap="square" lIns="0" tIns="36194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284"/>
              </a:spcBef>
            </a:pPr>
            <a:r>
              <a:rPr sz="2150" spc="5" dirty="0">
                <a:latin typeface="Roboto"/>
                <a:cs typeface="Roboto"/>
              </a:rPr>
              <a:t>+31%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724736" y="7899410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72468"/>
                </a:moveTo>
                <a:lnTo>
                  <a:pt x="0" y="0"/>
                </a:lnTo>
              </a:path>
            </a:pathLst>
          </a:custGeom>
          <a:ln w="36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359880" y="7899410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72468"/>
                </a:moveTo>
                <a:lnTo>
                  <a:pt x="0" y="0"/>
                </a:lnTo>
              </a:path>
            </a:pathLst>
          </a:custGeom>
          <a:ln w="36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995024" y="7899410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72468"/>
                </a:moveTo>
                <a:lnTo>
                  <a:pt x="0" y="0"/>
                </a:lnTo>
              </a:path>
            </a:pathLst>
          </a:custGeom>
          <a:ln w="36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630166" y="7899410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72468"/>
                </a:moveTo>
                <a:lnTo>
                  <a:pt x="0" y="0"/>
                </a:lnTo>
              </a:path>
            </a:pathLst>
          </a:custGeom>
          <a:ln w="36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265313" y="7899410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72468"/>
                </a:moveTo>
                <a:lnTo>
                  <a:pt x="0" y="0"/>
                </a:lnTo>
              </a:path>
            </a:pathLst>
          </a:custGeom>
          <a:ln w="36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900457" y="7899410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72468"/>
                </a:moveTo>
                <a:lnTo>
                  <a:pt x="0" y="0"/>
                </a:lnTo>
              </a:path>
            </a:pathLst>
          </a:custGeom>
          <a:ln w="36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11487681" y="5039107"/>
            <a:ext cx="6650355" cy="1943735"/>
            <a:chOff x="11487681" y="5039107"/>
            <a:chExt cx="6650355" cy="1943735"/>
          </a:xfrm>
        </p:grpSpPr>
        <p:sp>
          <p:nvSpPr>
            <p:cNvPr id="61" name="object 61"/>
            <p:cNvSpPr/>
            <p:nvPr/>
          </p:nvSpPr>
          <p:spPr>
            <a:xfrm>
              <a:off x="11542309" y="6459527"/>
              <a:ext cx="1635760" cy="28575"/>
            </a:xfrm>
            <a:custGeom>
              <a:avLst/>
              <a:gdLst/>
              <a:ahLst/>
              <a:cxnLst/>
              <a:rect l="l" t="t" r="r" b="b"/>
              <a:pathLst>
                <a:path w="1635759" h="28575">
                  <a:moveTo>
                    <a:pt x="1635143" y="28313"/>
                  </a:moveTo>
                  <a:lnTo>
                    <a:pt x="0" y="0"/>
                  </a:lnTo>
                </a:path>
              </a:pathLst>
            </a:custGeom>
            <a:ln w="109253">
              <a:solidFill>
                <a:srgbClr val="4F3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177453" y="6487852"/>
              <a:ext cx="1635760" cy="246379"/>
            </a:xfrm>
            <a:custGeom>
              <a:avLst/>
              <a:gdLst/>
              <a:ahLst/>
              <a:cxnLst/>
              <a:rect l="l" t="t" r="r" b="b"/>
              <a:pathLst>
                <a:path w="1635759" h="246379">
                  <a:moveTo>
                    <a:pt x="1635143" y="246107"/>
                  </a:moveTo>
                  <a:lnTo>
                    <a:pt x="0" y="0"/>
                  </a:lnTo>
                </a:path>
              </a:pathLst>
            </a:custGeom>
            <a:ln w="109253">
              <a:solidFill>
                <a:srgbClr val="4F3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812597" y="6508432"/>
              <a:ext cx="1635760" cy="226060"/>
            </a:xfrm>
            <a:custGeom>
              <a:avLst/>
              <a:gdLst/>
              <a:ahLst/>
              <a:cxnLst/>
              <a:rect l="l" t="t" r="r" b="b"/>
              <a:pathLst>
                <a:path w="1635759" h="226059">
                  <a:moveTo>
                    <a:pt x="1635143" y="0"/>
                  </a:moveTo>
                  <a:lnTo>
                    <a:pt x="0" y="225532"/>
                  </a:lnTo>
                </a:path>
              </a:pathLst>
            </a:custGeom>
            <a:ln w="109253">
              <a:solidFill>
                <a:srgbClr val="4F3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447743" y="5093733"/>
              <a:ext cx="1635760" cy="1414780"/>
            </a:xfrm>
            <a:custGeom>
              <a:avLst/>
              <a:gdLst/>
              <a:ahLst/>
              <a:cxnLst/>
              <a:rect l="l" t="t" r="r" b="b"/>
              <a:pathLst>
                <a:path w="1635759" h="1414779">
                  <a:moveTo>
                    <a:pt x="1635143" y="0"/>
                  </a:moveTo>
                  <a:lnTo>
                    <a:pt x="0" y="1414689"/>
                  </a:lnTo>
                </a:path>
              </a:pathLst>
            </a:custGeom>
            <a:ln w="109253">
              <a:solidFill>
                <a:srgbClr val="4F3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542309" y="6874528"/>
              <a:ext cx="1635760" cy="26670"/>
            </a:xfrm>
            <a:custGeom>
              <a:avLst/>
              <a:gdLst/>
              <a:ahLst/>
              <a:cxnLst/>
              <a:rect l="l" t="t" r="r" b="b"/>
              <a:pathLst>
                <a:path w="1635759" h="26670">
                  <a:moveTo>
                    <a:pt x="1635143" y="26051"/>
                  </a:moveTo>
                  <a:lnTo>
                    <a:pt x="0" y="0"/>
                  </a:lnTo>
                </a:path>
              </a:pathLst>
            </a:custGeom>
            <a:ln w="109253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177453" y="6900581"/>
              <a:ext cx="1635760" cy="27305"/>
            </a:xfrm>
            <a:custGeom>
              <a:avLst/>
              <a:gdLst/>
              <a:ahLst/>
              <a:cxnLst/>
              <a:rect l="l" t="t" r="r" b="b"/>
              <a:pathLst>
                <a:path w="1635759" h="27304">
                  <a:moveTo>
                    <a:pt x="1635143" y="27276"/>
                  </a:moveTo>
                  <a:lnTo>
                    <a:pt x="0" y="0"/>
                  </a:lnTo>
                </a:path>
              </a:pathLst>
            </a:custGeom>
            <a:ln w="109253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812597" y="6736097"/>
              <a:ext cx="1635760" cy="191770"/>
            </a:xfrm>
            <a:custGeom>
              <a:avLst/>
              <a:gdLst/>
              <a:ahLst/>
              <a:cxnLst/>
              <a:rect l="l" t="t" r="r" b="b"/>
              <a:pathLst>
                <a:path w="1635759" h="191770">
                  <a:moveTo>
                    <a:pt x="1635143" y="0"/>
                  </a:moveTo>
                  <a:lnTo>
                    <a:pt x="0" y="191753"/>
                  </a:lnTo>
                </a:path>
              </a:pathLst>
            </a:custGeom>
            <a:ln w="109253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6447743" y="6525744"/>
              <a:ext cx="1635760" cy="210820"/>
            </a:xfrm>
            <a:custGeom>
              <a:avLst/>
              <a:gdLst/>
              <a:ahLst/>
              <a:cxnLst/>
              <a:rect l="l" t="t" r="r" b="b"/>
              <a:pathLst>
                <a:path w="1635759" h="210820">
                  <a:moveTo>
                    <a:pt x="1635143" y="0"/>
                  </a:moveTo>
                  <a:lnTo>
                    <a:pt x="0" y="210349"/>
                  </a:lnTo>
                </a:path>
              </a:pathLst>
            </a:custGeom>
            <a:ln w="109253">
              <a:solidFill>
                <a:srgbClr val="2A8C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87681" y="6404902"/>
              <a:ext cx="109253" cy="10925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22825" y="6433214"/>
              <a:ext cx="109253" cy="10925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7969" y="6679333"/>
              <a:ext cx="109253" cy="10925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93115" y="6453805"/>
              <a:ext cx="109253" cy="10925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28259" y="5039107"/>
              <a:ext cx="109253" cy="10925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87681" y="6819906"/>
              <a:ext cx="109253" cy="10925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22825" y="6845953"/>
              <a:ext cx="109253" cy="10925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7969" y="6873231"/>
              <a:ext cx="109253" cy="10925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93115" y="6681470"/>
              <a:ext cx="109253" cy="10925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28259" y="6471117"/>
              <a:ext cx="109253" cy="109253"/>
            </a:xfrm>
            <a:prstGeom prst="rect">
              <a:avLst/>
            </a:prstGeom>
          </p:spPr>
        </p:pic>
      </p:grpSp>
      <p:pic>
        <p:nvPicPr>
          <p:cNvPr id="79" name="object 7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87681" y="7510106"/>
            <a:ext cx="109253" cy="109253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22825" y="7479628"/>
            <a:ext cx="109253" cy="109253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57968" y="7503383"/>
            <a:ext cx="109253" cy="109253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11487682" y="7346791"/>
            <a:ext cx="6650355" cy="273050"/>
            <a:chOff x="11487682" y="7346791"/>
            <a:chExt cx="6650355" cy="273050"/>
          </a:xfrm>
        </p:grpSpPr>
        <p:sp>
          <p:nvSpPr>
            <p:cNvPr id="83" name="object 83"/>
            <p:cNvSpPr/>
            <p:nvPr/>
          </p:nvSpPr>
          <p:spPr>
            <a:xfrm>
              <a:off x="11542309" y="7534255"/>
              <a:ext cx="1635760" cy="30480"/>
            </a:xfrm>
            <a:custGeom>
              <a:avLst/>
              <a:gdLst/>
              <a:ahLst/>
              <a:cxnLst/>
              <a:rect l="l" t="t" r="r" b="b"/>
              <a:pathLst>
                <a:path w="1635759" h="30479">
                  <a:moveTo>
                    <a:pt x="1635143" y="0"/>
                  </a:moveTo>
                  <a:lnTo>
                    <a:pt x="0" y="30480"/>
                  </a:lnTo>
                </a:path>
              </a:pathLst>
            </a:custGeom>
            <a:ln w="109253">
              <a:solidFill>
                <a:srgbClr val="94C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3177453" y="7534252"/>
              <a:ext cx="1635760" cy="24130"/>
            </a:xfrm>
            <a:custGeom>
              <a:avLst/>
              <a:gdLst/>
              <a:ahLst/>
              <a:cxnLst/>
              <a:rect l="l" t="t" r="r" b="b"/>
              <a:pathLst>
                <a:path w="1635759" h="24129">
                  <a:moveTo>
                    <a:pt x="1635143" y="23758"/>
                  </a:moveTo>
                  <a:lnTo>
                    <a:pt x="0" y="0"/>
                  </a:lnTo>
                </a:path>
              </a:pathLst>
            </a:custGeom>
            <a:ln w="109253">
              <a:solidFill>
                <a:srgbClr val="94C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812597" y="7498169"/>
              <a:ext cx="1635760" cy="60325"/>
            </a:xfrm>
            <a:custGeom>
              <a:avLst/>
              <a:gdLst/>
              <a:ahLst/>
              <a:cxnLst/>
              <a:rect l="l" t="t" r="r" b="b"/>
              <a:pathLst>
                <a:path w="1635759" h="60325">
                  <a:moveTo>
                    <a:pt x="1635143" y="0"/>
                  </a:moveTo>
                  <a:lnTo>
                    <a:pt x="0" y="59830"/>
                  </a:lnTo>
                </a:path>
              </a:pathLst>
            </a:custGeom>
            <a:ln w="109253">
              <a:solidFill>
                <a:srgbClr val="94C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447742" y="7401417"/>
              <a:ext cx="1635760" cy="97155"/>
            </a:xfrm>
            <a:custGeom>
              <a:avLst/>
              <a:gdLst/>
              <a:ahLst/>
              <a:cxnLst/>
              <a:rect l="l" t="t" r="r" b="b"/>
              <a:pathLst>
                <a:path w="1635759" h="97154">
                  <a:moveTo>
                    <a:pt x="1635143" y="0"/>
                  </a:moveTo>
                  <a:lnTo>
                    <a:pt x="0" y="96740"/>
                  </a:lnTo>
                </a:path>
              </a:pathLst>
            </a:custGeom>
            <a:ln w="109253">
              <a:solidFill>
                <a:srgbClr val="94C9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93115" y="7443543"/>
              <a:ext cx="109253" cy="10925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28259" y="7346791"/>
              <a:ext cx="109253" cy="109253"/>
            </a:xfrm>
            <a:prstGeom prst="rect">
              <a:avLst/>
            </a:prstGeom>
          </p:spPr>
        </p:pic>
      </p:grpSp>
      <p:sp>
        <p:nvSpPr>
          <p:cNvPr id="89" name="object 89"/>
          <p:cNvSpPr txBox="1"/>
          <p:nvPr/>
        </p:nvSpPr>
        <p:spPr>
          <a:xfrm>
            <a:off x="11258638" y="6929328"/>
            <a:ext cx="54356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5</a:t>
            </a:r>
            <a:r>
              <a:rPr sz="2150" spc="5" dirty="0">
                <a:latin typeface="Roboto"/>
                <a:cs typeface="Roboto"/>
              </a:rPr>
              <a:t>6,8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2901319" y="6929328"/>
            <a:ext cx="54356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5</a:t>
            </a:r>
            <a:r>
              <a:rPr sz="2150" spc="5" dirty="0">
                <a:latin typeface="Roboto"/>
                <a:cs typeface="Roboto"/>
              </a:rPr>
              <a:t>5,4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4545605" y="7009914"/>
            <a:ext cx="54356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5</a:t>
            </a:r>
            <a:r>
              <a:rPr sz="2150" spc="5" dirty="0">
                <a:latin typeface="Roboto"/>
                <a:cs typeface="Roboto"/>
              </a:rPr>
              <a:t>4,0</a:t>
            </a:r>
            <a:endParaRPr sz="2150">
              <a:latin typeface="Roboto"/>
              <a:cs typeface="Roboto"/>
            </a:endParaRPr>
          </a:p>
        </p:txBody>
      </p:sp>
      <p:graphicFrame>
        <p:nvGraphicFramePr>
          <p:cNvPr id="92" name="object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21262"/>
              </p:ext>
            </p:extLst>
          </p:nvPr>
        </p:nvGraphicFramePr>
        <p:xfrm>
          <a:off x="1202810" y="7479625"/>
          <a:ext cx="17698717" cy="86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1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351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97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ts val="2570"/>
                        </a:lnSpc>
                      </a:pPr>
                      <a:r>
                        <a:rPr sz="2150" spc="5" dirty="0">
                          <a:latin typeface="Roboto"/>
                          <a:cs typeface="Roboto"/>
                        </a:rPr>
                        <a:t>21,1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2570"/>
                        </a:lnSpc>
                      </a:pPr>
                      <a:r>
                        <a:rPr sz="2150" spc="5" dirty="0">
                          <a:latin typeface="Roboto"/>
                          <a:cs typeface="Roboto"/>
                        </a:rPr>
                        <a:t>22,6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570"/>
                        </a:lnSpc>
                      </a:pPr>
                      <a:r>
                        <a:rPr sz="2150" spc="5" dirty="0">
                          <a:latin typeface="Roboto"/>
                          <a:cs typeface="Roboto"/>
                        </a:rPr>
                        <a:t>21,4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935"/>
                        </a:lnSpc>
                      </a:pPr>
                      <a:r>
                        <a:rPr sz="2150" spc="5" dirty="0">
                          <a:latin typeface="Roboto"/>
                          <a:cs typeface="Roboto"/>
                        </a:rPr>
                        <a:t>24,5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300"/>
                        </a:lnSpc>
                      </a:pPr>
                      <a:r>
                        <a:rPr sz="2150" spc="5" dirty="0">
                          <a:latin typeface="Roboto"/>
                          <a:cs typeface="Roboto"/>
                        </a:rPr>
                        <a:t>29,5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485775">
                        <a:lnSpc>
                          <a:spcPts val="2580"/>
                        </a:lnSpc>
                        <a:spcBef>
                          <a:spcPts val="245"/>
                        </a:spcBef>
                      </a:pPr>
                      <a:r>
                        <a:rPr sz="2150" b="1" spc="5" dirty="0">
                          <a:latin typeface="Roboto"/>
                          <a:cs typeface="Roboto"/>
                        </a:rPr>
                        <a:t>2015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492125">
                        <a:lnSpc>
                          <a:spcPts val="2580"/>
                        </a:lnSpc>
                        <a:spcBef>
                          <a:spcPts val="245"/>
                        </a:spcBef>
                      </a:pPr>
                      <a:r>
                        <a:rPr sz="2150" b="1" spc="5" dirty="0">
                          <a:latin typeface="Roboto"/>
                          <a:cs typeface="Roboto"/>
                        </a:rPr>
                        <a:t>2016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499109">
                        <a:lnSpc>
                          <a:spcPts val="2580"/>
                        </a:lnSpc>
                        <a:spcBef>
                          <a:spcPts val="245"/>
                        </a:spcBef>
                      </a:pPr>
                      <a:r>
                        <a:rPr sz="2150" b="1" spc="5" dirty="0">
                          <a:latin typeface="Roboto"/>
                          <a:cs typeface="Roboto"/>
                        </a:rPr>
                        <a:t>2017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506095">
                        <a:lnSpc>
                          <a:spcPts val="2580"/>
                        </a:lnSpc>
                        <a:spcBef>
                          <a:spcPts val="245"/>
                        </a:spcBef>
                      </a:pPr>
                      <a:r>
                        <a:rPr sz="2150" b="1" spc="5" dirty="0">
                          <a:latin typeface="Roboto"/>
                          <a:cs typeface="Roboto"/>
                        </a:rPr>
                        <a:t>2018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512445">
                        <a:lnSpc>
                          <a:spcPts val="2580"/>
                        </a:lnSpc>
                        <a:spcBef>
                          <a:spcPts val="245"/>
                        </a:spcBef>
                      </a:pPr>
                      <a:r>
                        <a:rPr sz="2150" b="1" spc="5" dirty="0">
                          <a:latin typeface="Roboto"/>
                          <a:cs typeface="Roboto"/>
                        </a:rPr>
                        <a:t>2019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2580"/>
                        </a:lnSpc>
                        <a:spcBef>
                          <a:spcPts val="245"/>
                        </a:spcBef>
                      </a:pPr>
                      <a:r>
                        <a:rPr sz="2150" b="1" spc="5" dirty="0">
                          <a:latin typeface="Roboto"/>
                          <a:cs typeface="Roboto"/>
                        </a:rPr>
                        <a:t>2015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80"/>
                        </a:lnSpc>
                        <a:spcBef>
                          <a:spcPts val="245"/>
                        </a:spcBef>
                      </a:pPr>
                      <a:r>
                        <a:rPr sz="2150" b="1" spc="5" dirty="0">
                          <a:latin typeface="Roboto"/>
                          <a:cs typeface="Roboto"/>
                        </a:rPr>
                        <a:t>2016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580"/>
                        </a:lnSpc>
                        <a:spcBef>
                          <a:spcPts val="245"/>
                        </a:spcBef>
                      </a:pPr>
                      <a:r>
                        <a:rPr sz="2150" b="1" spc="5" dirty="0">
                          <a:latin typeface="Roboto"/>
                          <a:cs typeface="Roboto"/>
                        </a:rPr>
                        <a:t>2017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2580"/>
                        </a:lnSpc>
                        <a:spcBef>
                          <a:spcPts val="245"/>
                        </a:spcBef>
                      </a:pPr>
                      <a:r>
                        <a:rPr sz="2150" b="1" spc="5" dirty="0">
                          <a:latin typeface="Roboto"/>
                          <a:cs typeface="Roboto"/>
                        </a:rPr>
                        <a:t>2018</a:t>
                      </a:r>
                      <a:endParaRPr sz="2150">
                        <a:latin typeface="Roboto"/>
                        <a:cs typeface="Roboto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ts val="2580"/>
                        </a:lnSpc>
                        <a:spcBef>
                          <a:spcPts val="245"/>
                        </a:spcBef>
                      </a:pPr>
                      <a:r>
                        <a:rPr sz="2150" b="1" spc="5" dirty="0">
                          <a:latin typeface="Roboto"/>
                          <a:cs typeface="Roboto"/>
                        </a:rPr>
                        <a:t>2019</a:t>
                      </a:r>
                      <a:endParaRPr sz="2150" dirty="0">
                        <a:latin typeface="Roboto"/>
                        <a:cs typeface="Roboto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3" name="object 93"/>
          <p:cNvSpPr txBox="1"/>
          <p:nvPr/>
        </p:nvSpPr>
        <p:spPr>
          <a:xfrm>
            <a:off x="16185652" y="6778234"/>
            <a:ext cx="54356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6</a:t>
            </a:r>
            <a:r>
              <a:rPr sz="2150" spc="5" dirty="0">
                <a:latin typeface="Roboto"/>
                <a:cs typeface="Roboto"/>
              </a:rPr>
              <a:t>3,9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7828105" y="6617061"/>
            <a:ext cx="54356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7</a:t>
            </a:r>
            <a:r>
              <a:rPr sz="2150" spc="5" dirty="0">
                <a:latin typeface="Roboto"/>
                <a:cs typeface="Roboto"/>
              </a:rPr>
              <a:t>4,8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0587919" y="3345125"/>
            <a:ext cx="8136255" cy="1723389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750"/>
              </a:spcBef>
            </a:pPr>
            <a:r>
              <a:rPr sz="3250" b="1" spc="-10" dirty="0">
                <a:latin typeface="DIN Next Rounded LT Pro Bold"/>
                <a:cs typeface="DIN Next Rounded LT Pro Bold"/>
              </a:rPr>
              <a:t>Investimento </a:t>
            </a:r>
            <a:r>
              <a:rPr sz="3250" b="1" dirty="0">
                <a:latin typeface="DIN Next Rounded LT Pro Bold"/>
                <a:cs typeface="DIN Next Rounded LT Pro Bold"/>
              </a:rPr>
              <a:t>per </a:t>
            </a:r>
            <a:r>
              <a:rPr sz="3250" b="1" spc="-10" dirty="0">
                <a:latin typeface="DIN Next Rounded LT Pro Bold"/>
                <a:cs typeface="DIN Next Rounded LT Pro Bold"/>
              </a:rPr>
              <a:t>capita </a:t>
            </a:r>
            <a:r>
              <a:rPr sz="3250" b="1" dirty="0">
                <a:latin typeface="DIN Next Rounded LT Pro Bold"/>
                <a:cs typeface="DIN Next Rounded LT Pro Bold"/>
              </a:rPr>
              <a:t>(R$/pessoa) por tipo </a:t>
            </a:r>
            <a:r>
              <a:rPr sz="3250" b="1" spc="-75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de</a:t>
            </a:r>
            <a:r>
              <a:rPr sz="3250" b="1" spc="-5" dirty="0">
                <a:latin typeface="DIN Next Rounded LT Pro Bold"/>
                <a:cs typeface="DIN Next Rounded LT Pro Bold"/>
              </a:rPr>
              <a:t> </a:t>
            </a:r>
            <a:r>
              <a:rPr sz="3250" b="1" spc="-10" dirty="0">
                <a:latin typeface="DIN Next Rounded LT Pro Bold"/>
                <a:cs typeface="DIN Next Rounded LT Pro Bold"/>
              </a:rPr>
              <a:t>operador</a:t>
            </a:r>
            <a:endParaRPr sz="3250">
              <a:latin typeface="DIN Next Rounded LT Pro Bold"/>
              <a:cs typeface="DIN Next Rounded LT Pro Bold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1600" spc="5" dirty="0">
                <a:latin typeface="Roboto"/>
                <a:cs typeface="Roboto"/>
              </a:rPr>
              <a:t>Fonte: </a:t>
            </a:r>
            <a:r>
              <a:rPr sz="1600" spc="10" dirty="0">
                <a:latin typeface="Roboto"/>
                <a:cs typeface="Roboto"/>
              </a:rPr>
              <a:t>SNIS</a:t>
            </a:r>
            <a:r>
              <a:rPr sz="1600" spc="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e</a:t>
            </a:r>
            <a:r>
              <a:rPr sz="1600" spc="5" dirty="0">
                <a:latin typeface="Roboto"/>
                <a:cs typeface="Roboto"/>
              </a:rPr>
              <a:t> SPRIS </a:t>
            </a:r>
            <a:r>
              <a:rPr sz="1600" dirty="0">
                <a:latin typeface="Roboto"/>
                <a:cs typeface="Roboto"/>
              </a:rPr>
              <a:t>para</a:t>
            </a:r>
            <a:r>
              <a:rPr sz="1600" spc="5" dirty="0">
                <a:latin typeface="Roboto"/>
                <a:cs typeface="Roboto"/>
              </a:rPr>
              <a:t> investimento</a:t>
            </a:r>
            <a:r>
              <a:rPr sz="1600" spc="10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privado</a:t>
            </a:r>
            <a:endParaRPr sz="1600">
              <a:latin typeface="Roboto"/>
              <a:cs typeface="Roboto"/>
            </a:endParaRPr>
          </a:p>
          <a:p>
            <a:pPr marR="280035" algn="r">
              <a:lnSpc>
                <a:spcPct val="100000"/>
              </a:lnSpc>
              <a:spcBef>
                <a:spcPts val="180"/>
              </a:spcBef>
            </a:pPr>
            <a:r>
              <a:rPr sz="2150" dirty="0">
                <a:latin typeface="Roboto"/>
                <a:cs typeface="Roboto"/>
              </a:rPr>
              <a:t>148,9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6184306" y="5931459"/>
            <a:ext cx="54356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7</a:t>
            </a:r>
            <a:r>
              <a:rPr sz="2150" spc="5" dirty="0">
                <a:latin typeface="Roboto"/>
                <a:cs typeface="Roboto"/>
              </a:rPr>
              <a:t>5,7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4545605" y="6291959"/>
            <a:ext cx="54356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6</a:t>
            </a:r>
            <a:r>
              <a:rPr sz="2150" spc="5" dirty="0">
                <a:latin typeface="Roboto"/>
                <a:cs typeface="Roboto"/>
              </a:rPr>
              <a:t>4,1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2901319" y="6061068"/>
            <a:ext cx="54356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7</a:t>
            </a:r>
            <a:r>
              <a:rPr sz="2150" spc="5" dirty="0">
                <a:latin typeface="Roboto"/>
                <a:cs typeface="Roboto"/>
              </a:rPr>
              <a:t>6,8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1258638" y="5980481"/>
            <a:ext cx="54356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latin typeface="Roboto"/>
                <a:cs typeface="Roboto"/>
              </a:rPr>
              <a:t>7</a:t>
            </a:r>
            <a:r>
              <a:rPr sz="2150" spc="5" dirty="0">
                <a:latin typeface="Roboto"/>
                <a:cs typeface="Roboto"/>
              </a:rPr>
              <a:t>8,3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752001" y="9686679"/>
            <a:ext cx="354330" cy="354330"/>
          </a:xfrm>
          <a:custGeom>
            <a:avLst/>
            <a:gdLst/>
            <a:ahLst/>
            <a:cxnLst/>
            <a:rect l="l" t="t" r="r" b="b"/>
            <a:pathLst>
              <a:path w="354329" h="354329">
                <a:moveTo>
                  <a:pt x="354083" y="0"/>
                </a:moveTo>
                <a:lnTo>
                  <a:pt x="0" y="0"/>
                </a:lnTo>
                <a:lnTo>
                  <a:pt x="0" y="354083"/>
                </a:lnTo>
                <a:lnTo>
                  <a:pt x="354083" y="354083"/>
                </a:lnTo>
                <a:lnTo>
                  <a:pt x="354083" y="0"/>
                </a:lnTo>
                <a:close/>
              </a:path>
            </a:pathLst>
          </a:custGeom>
          <a:solidFill>
            <a:srgbClr val="2A8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5440470" y="9722003"/>
            <a:ext cx="213677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10" dirty="0">
                <a:latin typeface="Roboto"/>
                <a:cs typeface="Roboto"/>
              </a:rPr>
              <a:t>Companhias</a:t>
            </a:r>
            <a:r>
              <a:rPr sz="1600" spc="-4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Estaduais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8405471" y="9686679"/>
            <a:ext cx="354330" cy="354330"/>
          </a:xfrm>
          <a:custGeom>
            <a:avLst/>
            <a:gdLst/>
            <a:ahLst/>
            <a:cxnLst/>
            <a:rect l="l" t="t" r="r" b="b"/>
            <a:pathLst>
              <a:path w="354329" h="354329">
                <a:moveTo>
                  <a:pt x="354083" y="0"/>
                </a:moveTo>
                <a:lnTo>
                  <a:pt x="0" y="0"/>
                </a:lnTo>
                <a:lnTo>
                  <a:pt x="0" y="354083"/>
                </a:lnTo>
                <a:lnTo>
                  <a:pt x="354083" y="354083"/>
                </a:lnTo>
                <a:lnTo>
                  <a:pt x="354083" y="0"/>
                </a:lnTo>
                <a:close/>
              </a:path>
            </a:pathLst>
          </a:custGeom>
          <a:solidFill>
            <a:srgbClr val="4F3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9093937" y="9722003"/>
            <a:ext cx="178943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10" dirty="0">
                <a:latin typeface="Roboto"/>
                <a:cs typeface="Roboto"/>
              </a:rPr>
              <a:t>Empresas</a:t>
            </a:r>
            <a:r>
              <a:rPr sz="1600" spc="-7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Privadas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2062773" y="9686679"/>
            <a:ext cx="354330" cy="354330"/>
          </a:xfrm>
          <a:custGeom>
            <a:avLst/>
            <a:gdLst/>
            <a:ahLst/>
            <a:cxnLst/>
            <a:rect l="l" t="t" r="r" b="b"/>
            <a:pathLst>
              <a:path w="354329" h="354329">
                <a:moveTo>
                  <a:pt x="354083" y="0"/>
                </a:moveTo>
                <a:lnTo>
                  <a:pt x="0" y="0"/>
                </a:lnTo>
                <a:lnTo>
                  <a:pt x="0" y="354083"/>
                </a:lnTo>
                <a:lnTo>
                  <a:pt x="354083" y="354083"/>
                </a:lnTo>
                <a:lnTo>
                  <a:pt x="354083" y="0"/>
                </a:lnTo>
                <a:close/>
              </a:path>
            </a:pathLst>
          </a:custGeom>
          <a:solidFill>
            <a:srgbClr val="94C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2751241" y="9722003"/>
            <a:ext cx="1862455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5" dirty="0">
                <a:latin typeface="Roboto"/>
                <a:cs typeface="Roboto"/>
              </a:rPr>
              <a:t>Serviços</a:t>
            </a:r>
            <a:r>
              <a:rPr sz="1600" spc="-30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Municipais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13" name="object 57">
            <a:extLst>
              <a:ext uri="{FF2B5EF4-FFF2-40B4-BE49-F238E27FC236}">
                <a16:creationId xmlns:a16="http://schemas.microsoft.com/office/drawing/2014/main" id="{2ADBDB5C-35EA-41BA-87A3-85E1E7AB8050}"/>
              </a:ext>
            </a:extLst>
          </p:cNvPr>
          <p:cNvSpPr txBox="1"/>
          <p:nvPr/>
        </p:nvSpPr>
        <p:spPr>
          <a:xfrm>
            <a:off x="2605993" y="664931"/>
            <a:ext cx="42297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latin typeface="DIN Next Rounded LT Pro Bold"/>
                <a:cs typeface="DIN Next Rounded LT Pro Bold"/>
              </a:rPr>
              <a:t>MODELOS</a:t>
            </a:r>
            <a:r>
              <a:rPr sz="3600" b="1" spc="-30" dirty="0">
                <a:latin typeface="DIN Next Rounded LT Pro Bold"/>
                <a:cs typeface="DIN Next Rounded LT Pro Bold"/>
              </a:rPr>
              <a:t> </a:t>
            </a:r>
            <a:r>
              <a:rPr sz="3600" b="1" dirty="0">
                <a:latin typeface="DIN Next Rounded LT Pro Bold"/>
                <a:cs typeface="DIN Next Rounded LT Pro Bold"/>
              </a:rPr>
              <a:t>DE</a:t>
            </a:r>
            <a:r>
              <a:rPr sz="3600" b="1" spc="-25" dirty="0">
                <a:latin typeface="DIN Next Rounded LT Pro Bold"/>
                <a:cs typeface="DIN Next Rounded LT Pro Bold"/>
              </a:rPr>
              <a:t> </a:t>
            </a:r>
            <a:r>
              <a:rPr sz="3600" b="1" spc="-75" dirty="0">
                <a:latin typeface="DIN Next Rounded LT Pro Bold"/>
                <a:cs typeface="DIN Next Rounded LT Pro Bold"/>
              </a:rPr>
              <a:t>ATUAÇÃO</a:t>
            </a:r>
            <a:endParaRPr sz="3600" dirty="0">
              <a:latin typeface="DIN Next Rounded LT Pro Bold"/>
              <a:cs typeface="DIN Next Rounded LT Pro Bold"/>
            </a:endParaRPr>
          </a:p>
        </p:txBody>
      </p:sp>
      <p:grpSp>
        <p:nvGrpSpPr>
          <p:cNvPr id="114" name="Agrupar 113">
            <a:extLst>
              <a:ext uri="{FF2B5EF4-FFF2-40B4-BE49-F238E27FC236}">
                <a16:creationId xmlns:a16="http://schemas.microsoft.com/office/drawing/2014/main" id="{35B3C566-FF87-4D41-965D-0889DC6E6FB9}"/>
              </a:ext>
            </a:extLst>
          </p:cNvPr>
          <p:cNvGrpSpPr>
            <a:grpSpLocks noChangeAspect="1"/>
          </p:cNvGrpSpPr>
          <p:nvPr/>
        </p:nvGrpSpPr>
        <p:grpSpPr>
          <a:xfrm>
            <a:off x="965387" y="436535"/>
            <a:ext cx="1443669" cy="1441376"/>
            <a:chOff x="2951169" y="4215834"/>
            <a:chExt cx="1720401" cy="1717668"/>
          </a:xfrm>
        </p:grpSpPr>
        <p:sp>
          <p:nvSpPr>
            <p:cNvPr id="115" name="Retângulo 114">
              <a:extLst>
                <a:ext uri="{FF2B5EF4-FFF2-40B4-BE49-F238E27FC236}">
                  <a16:creationId xmlns:a16="http://schemas.microsoft.com/office/drawing/2014/main" id="{E78C96AE-6C1B-4FFA-93D7-9EEE946252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1169" y="4215834"/>
              <a:ext cx="1720401" cy="1693064"/>
            </a:xfrm>
            <a:prstGeom prst="rect">
              <a:avLst/>
            </a:prstGeom>
            <a:solidFill>
              <a:srgbClr val="2A8C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6" name="Elipse 115">
              <a:extLst>
                <a:ext uri="{FF2B5EF4-FFF2-40B4-BE49-F238E27FC236}">
                  <a16:creationId xmlns:a16="http://schemas.microsoft.com/office/drawing/2014/main" id="{A0F1EC63-8E2A-47BC-B83D-0E4F06D5BC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2682" y="4216129"/>
              <a:ext cx="1717373" cy="17173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7" name="Gráfico 116" descr="Torneira com vazamento com preenchimento sólido">
              <a:extLst>
                <a:ext uri="{FF2B5EF4-FFF2-40B4-BE49-F238E27FC236}">
                  <a16:creationId xmlns:a16="http://schemas.microsoft.com/office/drawing/2014/main" id="{E5C7EF1A-ABA0-48AC-8442-8BB2AB94A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45715" y="4411944"/>
              <a:ext cx="1464971" cy="1464971"/>
            </a:xfrm>
            <a:prstGeom prst="rect">
              <a:avLst/>
            </a:prstGeom>
          </p:spPr>
        </p:pic>
      </p:grpSp>
      <p:pic>
        <p:nvPicPr>
          <p:cNvPr id="118" name="Imagem 117">
            <a:extLst>
              <a:ext uri="{FF2B5EF4-FFF2-40B4-BE49-F238E27FC236}">
                <a16:creationId xmlns:a16="http://schemas.microsoft.com/office/drawing/2014/main" id="{3F70D93D-33AE-435F-9225-9542435AB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592" y="10528788"/>
            <a:ext cx="4881031" cy="56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ject 7">
            <a:extLst>
              <a:ext uri="{FF2B5EF4-FFF2-40B4-BE49-F238E27FC236}">
                <a16:creationId xmlns:a16="http://schemas.microsoft.com/office/drawing/2014/main" id="{E22D467E-D28A-4F79-A8F2-8A8755AB4F9E}"/>
              </a:ext>
            </a:extLst>
          </p:cNvPr>
          <p:cNvSpPr txBox="1"/>
          <p:nvPr/>
        </p:nvSpPr>
        <p:spPr>
          <a:xfrm>
            <a:off x="3626510" y="2196048"/>
            <a:ext cx="5014817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3250" b="1" spc="-5" dirty="0" err="1">
                <a:latin typeface="DIN Next Rounded LT Pro Bold"/>
                <a:cs typeface="DIN Next Rounded LT Pro Bold"/>
              </a:rPr>
              <a:t>Distribuição</a:t>
            </a:r>
            <a:r>
              <a:rPr sz="3250" b="1" spc="-10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da</a:t>
            </a:r>
            <a:r>
              <a:rPr sz="3250" b="1" spc="-5" dirty="0">
                <a:latin typeface="DIN Next Rounded LT Pro Bold"/>
                <a:cs typeface="DIN Next Rounded LT Pro Bold"/>
              </a:rPr>
              <a:t> </a:t>
            </a:r>
            <a:r>
              <a:rPr sz="3250" b="1" dirty="0" err="1">
                <a:latin typeface="DIN Next Rounded LT Pro Bold"/>
                <a:cs typeface="DIN Next Rounded LT Pro Bold"/>
              </a:rPr>
              <a:t>modalidade</a:t>
            </a:r>
            <a:r>
              <a:rPr sz="3250" b="1" spc="-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de</a:t>
            </a:r>
            <a:r>
              <a:rPr sz="3250" b="1" spc="-5" dirty="0">
                <a:latin typeface="DIN Next Rounded LT Pro Bold"/>
                <a:cs typeface="DIN Next Rounded LT Pro Bold"/>
              </a:rPr>
              <a:t> </a:t>
            </a:r>
            <a:r>
              <a:rPr sz="3250" b="1" spc="-10" dirty="0" err="1">
                <a:latin typeface="DIN Next Rounded LT Pro Bold"/>
                <a:cs typeface="DIN Next Rounded LT Pro Bold"/>
              </a:rPr>
              <a:t>contratos</a:t>
            </a:r>
            <a:r>
              <a:rPr sz="3250" b="1" spc="-10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com</a:t>
            </a:r>
            <a:r>
              <a:rPr sz="3250" b="1" spc="-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o</a:t>
            </a:r>
            <a:r>
              <a:rPr sz="3250" b="1" spc="-5" dirty="0">
                <a:latin typeface="DIN Next Rounded LT Pro Bold"/>
                <a:cs typeface="DIN Next Rounded LT Pro Bold"/>
              </a:rPr>
              <a:t> </a:t>
            </a:r>
            <a:r>
              <a:rPr sz="3250" b="1" dirty="0" err="1">
                <a:latin typeface="DIN Next Rounded LT Pro Bold"/>
                <a:cs typeface="DIN Next Rounded LT Pro Bold"/>
              </a:rPr>
              <a:t>segmento</a:t>
            </a:r>
            <a:r>
              <a:rPr sz="3250" b="1" spc="-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privado</a:t>
            </a:r>
            <a:endParaRPr sz="3250" dirty="0">
              <a:latin typeface="DIN Next Rounded LT Pro Bold"/>
              <a:cs typeface="DIN Next Rounded LT Pro Bold"/>
            </a:endParaRPr>
          </a:p>
          <a:p>
            <a:pPr marL="12700" algn="r">
              <a:lnSpc>
                <a:spcPct val="100000"/>
              </a:lnSpc>
              <a:spcBef>
                <a:spcPts val="1535"/>
              </a:spcBef>
            </a:pPr>
            <a:r>
              <a:rPr sz="1600" spc="5" dirty="0">
                <a:latin typeface="Roboto"/>
                <a:cs typeface="Roboto"/>
              </a:rPr>
              <a:t>Fonte:</a:t>
            </a:r>
            <a:r>
              <a:rPr sz="1600" spc="-30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SPRIS</a:t>
            </a:r>
            <a:endParaRPr sz="1600" dirty="0">
              <a:latin typeface="Roboto"/>
              <a:cs typeface="Roboto"/>
            </a:endParaRPr>
          </a:p>
        </p:txBody>
      </p:sp>
      <p:pic>
        <p:nvPicPr>
          <p:cNvPr id="97" name="object 8">
            <a:extLst>
              <a:ext uri="{FF2B5EF4-FFF2-40B4-BE49-F238E27FC236}">
                <a16:creationId xmlns:a16="http://schemas.microsoft.com/office/drawing/2014/main" id="{F776B41C-56CB-4629-9E66-E54E1AB2DF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5373" y="5081058"/>
            <a:ext cx="4865605" cy="4865145"/>
          </a:xfrm>
          <a:prstGeom prst="rect">
            <a:avLst/>
          </a:prstGeom>
        </p:spPr>
      </p:pic>
      <p:sp>
        <p:nvSpPr>
          <p:cNvPr id="98" name="object 9">
            <a:extLst>
              <a:ext uri="{FF2B5EF4-FFF2-40B4-BE49-F238E27FC236}">
                <a16:creationId xmlns:a16="http://schemas.microsoft.com/office/drawing/2014/main" id="{6CDB5568-993D-4251-B78B-2279154B0337}"/>
              </a:ext>
            </a:extLst>
          </p:cNvPr>
          <p:cNvSpPr txBox="1"/>
          <p:nvPr/>
        </p:nvSpPr>
        <p:spPr>
          <a:xfrm>
            <a:off x="7384628" y="8256134"/>
            <a:ext cx="1087755" cy="686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300" b="1" spc="20">
                <a:latin typeface="DIN Next Rounded LT Pro Bold"/>
                <a:cs typeface="DIN Next Rounded LT Pro Bold"/>
              </a:rPr>
              <a:t>58%</a:t>
            </a:r>
            <a:endParaRPr sz="4300">
              <a:latin typeface="DIN Next Rounded LT Pro Bold"/>
              <a:cs typeface="DIN Next Rounded LT Pro Bold"/>
            </a:endParaRPr>
          </a:p>
        </p:txBody>
      </p:sp>
      <p:sp>
        <p:nvSpPr>
          <p:cNvPr id="99" name="object 10">
            <a:extLst>
              <a:ext uri="{FF2B5EF4-FFF2-40B4-BE49-F238E27FC236}">
                <a16:creationId xmlns:a16="http://schemas.microsoft.com/office/drawing/2014/main" id="{FB9ECD32-A39D-44B8-B8AE-6EE025F74D57}"/>
              </a:ext>
            </a:extLst>
          </p:cNvPr>
          <p:cNvSpPr txBox="1"/>
          <p:nvPr/>
        </p:nvSpPr>
        <p:spPr>
          <a:xfrm>
            <a:off x="7231476" y="8806567"/>
            <a:ext cx="1394460" cy="6311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2425" marR="5080" indent="-340360">
              <a:lnSpc>
                <a:spcPts val="2170"/>
              </a:lnSpc>
              <a:spcBef>
                <a:spcPts val="530"/>
              </a:spcBef>
            </a:pPr>
            <a:r>
              <a:rPr sz="2150" spc="5">
                <a:latin typeface="Roboto"/>
                <a:cs typeface="Roboto"/>
              </a:rPr>
              <a:t>Concessão  Plena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00" name="object 11">
            <a:extLst>
              <a:ext uri="{FF2B5EF4-FFF2-40B4-BE49-F238E27FC236}">
                <a16:creationId xmlns:a16="http://schemas.microsoft.com/office/drawing/2014/main" id="{FC15D7A6-C68B-4649-BE10-F349C07D4F2F}"/>
              </a:ext>
            </a:extLst>
          </p:cNvPr>
          <p:cNvSpPr txBox="1"/>
          <p:nvPr/>
        </p:nvSpPr>
        <p:spPr>
          <a:xfrm>
            <a:off x="1206008" y="8020253"/>
            <a:ext cx="1087755" cy="686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300" b="1" spc="20">
                <a:latin typeface="DIN Next Rounded LT Pro Bold"/>
                <a:cs typeface="DIN Next Rounded LT Pro Bold"/>
              </a:rPr>
              <a:t>26%</a:t>
            </a:r>
            <a:endParaRPr sz="4300">
              <a:latin typeface="DIN Next Rounded LT Pro Bold"/>
              <a:cs typeface="DIN Next Rounded LT Pro Bold"/>
            </a:endParaRPr>
          </a:p>
        </p:txBody>
      </p:sp>
      <p:sp>
        <p:nvSpPr>
          <p:cNvPr id="101" name="object 12">
            <a:extLst>
              <a:ext uri="{FF2B5EF4-FFF2-40B4-BE49-F238E27FC236}">
                <a16:creationId xmlns:a16="http://schemas.microsoft.com/office/drawing/2014/main" id="{A164B9DA-42CF-4C41-92C7-85E8A761E79A}"/>
              </a:ext>
            </a:extLst>
          </p:cNvPr>
          <p:cNvSpPr txBox="1"/>
          <p:nvPr/>
        </p:nvSpPr>
        <p:spPr>
          <a:xfrm>
            <a:off x="965387" y="8570687"/>
            <a:ext cx="1567815" cy="6311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86995">
              <a:lnSpc>
                <a:spcPts val="2170"/>
              </a:lnSpc>
              <a:spcBef>
                <a:spcPts val="530"/>
              </a:spcBef>
            </a:pPr>
            <a:r>
              <a:rPr sz="2150" spc="5">
                <a:latin typeface="Roboto"/>
                <a:cs typeface="Roboto"/>
              </a:rPr>
              <a:t>Concessão </a:t>
            </a:r>
            <a:r>
              <a:rPr sz="2150" spc="10">
                <a:latin typeface="Roboto"/>
                <a:cs typeface="Roboto"/>
              </a:rPr>
              <a:t> </a:t>
            </a:r>
            <a:r>
              <a:rPr sz="2150">
                <a:latin typeface="Roboto"/>
                <a:cs typeface="Roboto"/>
              </a:rPr>
              <a:t>Parcial</a:t>
            </a:r>
            <a:r>
              <a:rPr sz="2150" spc="-75">
                <a:latin typeface="Roboto"/>
                <a:cs typeface="Roboto"/>
              </a:rPr>
              <a:t> </a:t>
            </a:r>
            <a:r>
              <a:rPr sz="2150">
                <a:latin typeface="Roboto"/>
                <a:cs typeface="Roboto"/>
              </a:rPr>
              <a:t>Água</a:t>
            </a:r>
          </a:p>
        </p:txBody>
      </p:sp>
      <p:sp>
        <p:nvSpPr>
          <p:cNvPr id="102" name="object 13">
            <a:extLst>
              <a:ext uri="{FF2B5EF4-FFF2-40B4-BE49-F238E27FC236}">
                <a16:creationId xmlns:a16="http://schemas.microsoft.com/office/drawing/2014/main" id="{E7C17BC6-D3C8-4CEC-A453-7A1D2F73BCBE}"/>
              </a:ext>
            </a:extLst>
          </p:cNvPr>
          <p:cNvSpPr txBox="1"/>
          <p:nvPr/>
        </p:nvSpPr>
        <p:spPr>
          <a:xfrm>
            <a:off x="3324146" y="3808404"/>
            <a:ext cx="781685" cy="686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300" b="1" spc="20">
                <a:latin typeface="DIN Next Rounded LT Pro Bold"/>
                <a:cs typeface="DIN Next Rounded LT Pro Bold"/>
              </a:rPr>
              <a:t>4%</a:t>
            </a:r>
            <a:endParaRPr sz="4300">
              <a:latin typeface="DIN Next Rounded LT Pro Bold"/>
              <a:cs typeface="DIN Next Rounded LT Pro Bold"/>
            </a:endParaRPr>
          </a:p>
        </p:txBody>
      </p:sp>
      <p:sp>
        <p:nvSpPr>
          <p:cNvPr id="103" name="object 14">
            <a:extLst>
              <a:ext uri="{FF2B5EF4-FFF2-40B4-BE49-F238E27FC236}">
                <a16:creationId xmlns:a16="http://schemas.microsoft.com/office/drawing/2014/main" id="{BD53D0C9-309B-40E7-A180-8D0D21CF4776}"/>
              </a:ext>
            </a:extLst>
          </p:cNvPr>
          <p:cNvSpPr txBox="1"/>
          <p:nvPr/>
        </p:nvSpPr>
        <p:spPr>
          <a:xfrm>
            <a:off x="2821269" y="4358838"/>
            <a:ext cx="1785620" cy="6311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196215">
              <a:lnSpc>
                <a:spcPts val="2170"/>
              </a:lnSpc>
              <a:spcBef>
                <a:spcPts val="530"/>
              </a:spcBef>
            </a:pPr>
            <a:r>
              <a:rPr sz="2150" spc="5" dirty="0" err="1">
                <a:latin typeface="Roboto"/>
                <a:cs typeface="Roboto"/>
              </a:rPr>
              <a:t>Concessão</a:t>
            </a:r>
            <a:r>
              <a:rPr sz="2150" spc="5" dirty="0">
                <a:latin typeface="Roboto"/>
                <a:cs typeface="Roboto"/>
              </a:rPr>
              <a:t> </a:t>
            </a:r>
            <a:r>
              <a:rPr sz="2150" spc="10" dirty="0">
                <a:latin typeface="Roboto"/>
                <a:cs typeface="Roboto"/>
              </a:rPr>
              <a:t> </a:t>
            </a:r>
            <a:r>
              <a:rPr sz="2150" dirty="0" err="1">
                <a:latin typeface="Roboto"/>
                <a:cs typeface="Roboto"/>
              </a:rPr>
              <a:t>Parcial</a:t>
            </a:r>
            <a:r>
              <a:rPr sz="2150" spc="-85" dirty="0">
                <a:latin typeface="Roboto"/>
                <a:cs typeface="Roboto"/>
              </a:rPr>
              <a:t> </a:t>
            </a:r>
            <a:r>
              <a:rPr sz="2150" dirty="0" err="1">
                <a:latin typeface="Roboto"/>
                <a:cs typeface="Roboto"/>
              </a:rPr>
              <a:t>Esgoto</a:t>
            </a:r>
            <a:endParaRPr sz="2150" dirty="0">
              <a:latin typeface="Roboto"/>
              <a:cs typeface="Roboto"/>
            </a:endParaRPr>
          </a:p>
        </p:txBody>
      </p:sp>
      <p:sp>
        <p:nvSpPr>
          <p:cNvPr id="104" name="object 15">
            <a:extLst>
              <a:ext uri="{FF2B5EF4-FFF2-40B4-BE49-F238E27FC236}">
                <a16:creationId xmlns:a16="http://schemas.microsoft.com/office/drawing/2014/main" id="{F4FFF161-72F1-4717-A7EC-F143ABD8A5B5}"/>
              </a:ext>
            </a:extLst>
          </p:cNvPr>
          <p:cNvSpPr txBox="1"/>
          <p:nvPr/>
        </p:nvSpPr>
        <p:spPr>
          <a:xfrm>
            <a:off x="2143673" y="5018300"/>
            <a:ext cx="1087755" cy="686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300" b="1" spc="20">
                <a:latin typeface="DIN Next Rounded LT Pro Bold"/>
                <a:cs typeface="DIN Next Rounded LT Pro Bold"/>
              </a:rPr>
              <a:t>10%</a:t>
            </a:r>
            <a:endParaRPr sz="4300">
              <a:latin typeface="DIN Next Rounded LT Pro Bold"/>
              <a:cs typeface="DIN Next Rounded LT Pro Bold"/>
            </a:endParaRPr>
          </a:p>
        </p:txBody>
      </p:sp>
      <p:sp>
        <p:nvSpPr>
          <p:cNvPr id="105" name="object 16">
            <a:extLst>
              <a:ext uri="{FF2B5EF4-FFF2-40B4-BE49-F238E27FC236}">
                <a16:creationId xmlns:a16="http://schemas.microsoft.com/office/drawing/2014/main" id="{2148B779-9840-47E4-8782-BC87A7E6F664}"/>
              </a:ext>
            </a:extLst>
          </p:cNvPr>
          <p:cNvSpPr txBox="1"/>
          <p:nvPr/>
        </p:nvSpPr>
        <p:spPr>
          <a:xfrm>
            <a:off x="2343224" y="5568734"/>
            <a:ext cx="68834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spc="10">
                <a:latin typeface="Roboto"/>
                <a:cs typeface="Roboto"/>
              </a:rPr>
              <a:t>PPPs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106" name="object 17">
            <a:extLst>
              <a:ext uri="{FF2B5EF4-FFF2-40B4-BE49-F238E27FC236}">
                <a16:creationId xmlns:a16="http://schemas.microsoft.com/office/drawing/2014/main" id="{E0C34D7B-9842-4E5F-B9F0-7DD318DB1643}"/>
              </a:ext>
            </a:extLst>
          </p:cNvPr>
          <p:cNvSpPr txBox="1"/>
          <p:nvPr/>
        </p:nvSpPr>
        <p:spPr>
          <a:xfrm>
            <a:off x="4720345" y="3991784"/>
            <a:ext cx="781685" cy="686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300" b="1" spc="20">
                <a:latin typeface="DIN Next Rounded LT Pro Bold"/>
                <a:cs typeface="DIN Next Rounded LT Pro Bold"/>
              </a:rPr>
              <a:t>3%</a:t>
            </a:r>
            <a:endParaRPr sz="4300">
              <a:latin typeface="DIN Next Rounded LT Pro Bold"/>
              <a:cs typeface="DIN Next Rounded LT Pro Bold"/>
            </a:endParaRPr>
          </a:p>
        </p:txBody>
      </p:sp>
      <p:sp>
        <p:nvSpPr>
          <p:cNvPr id="107" name="object 18">
            <a:extLst>
              <a:ext uri="{FF2B5EF4-FFF2-40B4-BE49-F238E27FC236}">
                <a16:creationId xmlns:a16="http://schemas.microsoft.com/office/drawing/2014/main" id="{B6BD795A-86F9-42CE-8DD8-4BD875857923}"/>
              </a:ext>
            </a:extLst>
          </p:cNvPr>
          <p:cNvSpPr txBox="1"/>
          <p:nvPr/>
        </p:nvSpPr>
        <p:spPr>
          <a:xfrm>
            <a:off x="4628953" y="4542216"/>
            <a:ext cx="96393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spc="10">
                <a:latin typeface="Roboto"/>
                <a:cs typeface="Roboto"/>
              </a:rPr>
              <a:t>O</a:t>
            </a:r>
            <a:r>
              <a:rPr sz="2150">
                <a:latin typeface="Roboto"/>
                <a:cs typeface="Roboto"/>
              </a:rPr>
              <a:t>ut</a:t>
            </a:r>
            <a:r>
              <a:rPr sz="2150" spc="-20">
                <a:latin typeface="Roboto"/>
                <a:cs typeface="Roboto"/>
              </a:rPr>
              <a:t>r</a:t>
            </a:r>
            <a:r>
              <a:rPr sz="2150">
                <a:latin typeface="Roboto"/>
                <a:cs typeface="Roboto"/>
              </a:rPr>
              <a:t>os*</a:t>
            </a:r>
          </a:p>
        </p:txBody>
      </p:sp>
      <p:sp>
        <p:nvSpPr>
          <p:cNvPr id="85" name="object 57">
            <a:extLst>
              <a:ext uri="{FF2B5EF4-FFF2-40B4-BE49-F238E27FC236}">
                <a16:creationId xmlns:a16="http://schemas.microsoft.com/office/drawing/2014/main" id="{20938469-C139-4B6B-BE0B-82132FD1C4B1}"/>
              </a:ext>
            </a:extLst>
          </p:cNvPr>
          <p:cNvSpPr txBox="1"/>
          <p:nvPr/>
        </p:nvSpPr>
        <p:spPr>
          <a:xfrm>
            <a:off x="2605993" y="664931"/>
            <a:ext cx="42297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latin typeface="DIN Next Rounded LT Pro Bold"/>
                <a:cs typeface="DIN Next Rounded LT Pro Bold"/>
              </a:rPr>
              <a:t>MODELOS</a:t>
            </a:r>
            <a:r>
              <a:rPr sz="3600" b="1" spc="-30" dirty="0">
                <a:latin typeface="DIN Next Rounded LT Pro Bold"/>
                <a:cs typeface="DIN Next Rounded LT Pro Bold"/>
              </a:rPr>
              <a:t> </a:t>
            </a:r>
            <a:r>
              <a:rPr sz="3600" b="1" dirty="0">
                <a:latin typeface="DIN Next Rounded LT Pro Bold"/>
                <a:cs typeface="DIN Next Rounded LT Pro Bold"/>
              </a:rPr>
              <a:t>DE</a:t>
            </a:r>
            <a:r>
              <a:rPr sz="3600" b="1" spc="-25" dirty="0">
                <a:latin typeface="DIN Next Rounded LT Pro Bold"/>
                <a:cs typeface="DIN Next Rounded LT Pro Bold"/>
              </a:rPr>
              <a:t> </a:t>
            </a:r>
            <a:r>
              <a:rPr sz="3600" b="1" spc="-75" dirty="0">
                <a:latin typeface="DIN Next Rounded LT Pro Bold"/>
                <a:cs typeface="DIN Next Rounded LT Pro Bold"/>
              </a:rPr>
              <a:t>ATUAÇÃO</a:t>
            </a:r>
            <a:endParaRPr sz="3600" dirty="0">
              <a:latin typeface="DIN Next Rounded LT Pro Bold"/>
              <a:cs typeface="DIN Next Rounded LT Pro Bold"/>
            </a:endParaRPr>
          </a:p>
        </p:txBody>
      </p:sp>
      <p:grpSp>
        <p:nvGrpSpPr>
          <p:cNvPr id="86" name="Agrupar 85">
            <a:extLst>
              <a:ext uri="{FF2B5EF4-FFF2-40B4-BE49-F238E27FC236}">
                <a16:creationId xmlns:a16="http://schemas.microsoft.com/office/drawing/2014/main" id="{F6B3CA02-4051-4DC3-97A6-548E9076526B}"/>
              </a:ext>
            </a:extLst>
          </p:cNvPr>
          <p:cNvGrpSpPr>
            <a:grpSpLocks noChangeAspect="1"/>
          </p:cNvGrpSpPr>
          <p:nvPr/>
        </p:nvGrpSpPr>
        <p:grpSpPr>
          <a:xfrm>
            <a:off x="965387" y="436535"/>
            <a:ext cx="1443669" cy="1441376"/>
            <a:chOff x="2951169" y="4215834"/>
            <a:chExt cx="1720401" cy="1717668"/>
          </a:xfrm>
        </p:grpSpPr>
        <p:sp>
          <p:nvSpPr>
            <p:cNvPr id="87" name="Retângulo 86">
              <a:extLst>
                <a:ext uri="{FF2B5EF4-FFF2-40B4-BE49-F238E27FC236}">
                  <a16:creationId xmlns:a16="http://schemas.microsoft.com/office/drawing/2014/main" id="{DD12C843-2129-483A-B74C-A527C0F07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1169" y="4215834"/>
              <a:ext cx="1720401" cy="1693064"/>
            </a:xfrm>
            <a:prstGeom prst="rect">
              <a:avLst/>
            </a:prstGeom>
            <a:solidFill>
              <a:srgbClr val="2A8C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Elipse 87">
              <a:extLst>
                <a:ext uri="{FF2B5EF4-FFF2-40B4-BE49-F238E27FC236}">
                  <a16:creationId xmlns:a16="http://schemas.microsoft.com/office/drawing/2014/main" id="{941E55D7-3291-4305-AE24-2DBBB79967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2682" y="4216129"/>
              <a:ext cx="1717373" cy="17173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9" name="Gráfico 88" descr="Torneira com vazamento com preenchimento sólido">
              <a:extLst>
                <a:ext uri="{FF2B5EF4-FFF2-40B4-BE49-F238E27FC236}">
                  <a16:creationId xmlns:a16="http://schemas.microsoft.com/office/drawing/2014/main" id="{F015508D-8F79-42A6-897F-414A5CE36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45715" y="4411944"/>
              <a:ext cx="1464971" cy="1464971"/>
            </a:xfrm>
            <a:prstGeom prst="rect">
              <a:avLst/>
            </a:prstGeom>
          </p:spPr>
        </p:pic>
      </p:grpSp>
      <p:sp>
        <p:nvSpPr>
          <p:cNvPr id="91" name="object 67">
            <a:extLst>
              <a:ext uri="{FF2B5EF4-FFF2-40B4-BE49-F238E27FC236}">
                <a16:creationId xmlns:a16="http://schemas.microsoft.com/office/drawing/2014/main" id="{814D65F2-B6FB-42A5-B2CC-F5C93F10088A}"/>
              </a:ext>
            </a:extLst>
          </p:cNvPr>
          <p:cNvSpPr txBox="1"/>
          <p:nvPr/>
        </p:nvSpPr>
        <p:spPr>
          <a:xfrm>
            <a:off x="11109878" y="2374747"/>
            <a:ext cx="6268720" cy="180434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750"/>
              </a:spcBef>
            </a:pPr>
            <a:r>
              <a:rPr sz="3250" b="1" dirty="0">
                <a:latin typeface="DIN Next Rounded LT Pro Bold"/>
                <a:cs typeface="DIN Next Rounded LT Pro Bold"/>
              </a:rPr>
              <a:t>Municípios com </a:t>
            </a:r>
            <a:r>
              <a:rPr sz="3250" b="1" spc="-5" dirty="0">
                <a:latin typeface="DIN Next Rounded LT Pro Bold"/>
                <a:cs typeface="DIN Next Rounded LT Pro Bold"/>
              </a:rPr>
              <a:t>participação </a:t>
            </a:r>
            <a:r>
              <a:rPr sz="3250" b="1" dirty="0">
                <a:latin typeface="DIN Next Rounded LT Pro Bold"/>
                <a:cs typeface="DIN Next Rounded LT Pro Bold"/>
              </a:rPr>
              <a:t>do </a:t>
            </a:r>
            <a:r>
              <a:rPr sz="3250" b="1" spc="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segmento</a:t>
            </a:r>
            <a:r>
              <a:rPr sz="3250" b="1" spc="-2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privado</a:t>
            </a:r>
            <a:r>
              <a:rPr sz="3250" b="1" spc="-2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por</a:t>
            </a:r>
            <a:r>
              <a:rPr sz="3250" b="1" spc="-2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tamanho</a:t>
            </a:r>
            <a:r>
              <a:rPr sz="3250" b="1" spc="-2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da </a:t>
            </a:r>
            <a:r>
              <a:rPr sz="3250" b="1" spc="-755" dirty="0">
                <a:latin typeface="DIN Next Rounded LT Pro Bold"/>
                <a:cs typeface="DIN Next Rounded LT Pro Bold"/>
              </a:rPr>
              <a:t> </a:t>
            </a:r>
            <a:r>
              <a:rPr sz="3250" b="1" spc="-5" dirty="0">
                <a:latin typeface="DIN Next Rounded LT Pro Bold"/>
                <a:cs typeface="DIN Next Rounded LT Pro Bold"/>
              </a:rPr>
              <a:t>população </a:t>
            </a:r>
            <a:r>
              <a:rPr sz="3250" b="1" dirty="0">
                <a:latin typeface="DIN Next Rounded LT Pro Bold"/>
                <a:cs typeface="DIN Next Rounded LT Pro Bold"/>
              </a:rPr>
              <a:t>(%)</a:t>
            </a:r>
            <a:endParaRPr sz="3250" dirty="0">
              <a:latin typeface="DIN Next Rounded LT Pro Bold"/>
              <a:cs typeface="DIN Next Rounded LT Pro Bold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1600" spc="5" dirty="0">
                <a:latin typeface="Roboto"/>
                <a:cs typeface="Roboto"/>
              </a:rPr>
              <a:t>Fonte:</a:t>
            </a:r>
            <a:r>
              <a:rPr sz="1600" spc="-10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SNIS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10" dirty="0">
                <a:latin typeface="Roboto"/>
                <a:cs typeface="Roboto"/>
              </a:rPr>
              <a:t>e</a:t>
            </a:r>
            <a:r>
              <a:rPr sz="1600" spc="-5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SPRIS</a:t>
            </a:r>
            <a:endParaRPr sz="1600" dirty="0">
              <a:latin typeface="Roboto"/>
              <a:cs typeface="Roboto"/>
            </a:endParaRPr>
          </a:p>
        </p:txBody>
      </p:sp>
      <p:pic>
        <p:nvPicPr>
          <p:cNvPr id="92" name="object 68">
            <a:extLst>
              <a:ext uri="{FF2B5EF4-FFF2-40B4-BE49-F238E27FC236}">
                <a16:creationId xmlns:a16="http://schemas.microsoft.com/office/drawing/2014/main" id="{E689749F-D221-465F-8E76-F46A08AA5C0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85552" y="4147864"/>
            <a:ext cx="5975324" cy="5970322"/>
          </a:xfrm>
          <a:prstGeom prst="rect">
            <a:avLst/>
          </a:prstGeom>
        </p:spPr>
      </p:pic>
      <p:sp>
        <p:nvSpPr>
          <p:cNvPr id="93" name="object 69">
            <a:extLst>
              <a:ext uri="{FF2B5EF4-FFF2-40B4-BE49-F238E27FC236}">
                <a16:creationId xmlns:a16="http://schemas.microsoft.com/office/drawing/2014/main" id="{52CB2641-5C7D-4956-9492-FF75034A2D22}"/>
              </a:ext>
            </a:extLst>
          </p:cNvPr>
          <p:cNvSpPr txBox="1"/>
          <p:nvPr/>
        </p:nvSpPr>
        <p:spPr>
          <a:xfrm>
            <a:off x="14284847" y="6665945"/>
            <a:ext cx="943610" cy="686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300" b="1" spc="15" dirty="0">
                <a:latin typeface="DIN Next Rounded LT Pro Bold"/>
                <a:cs typeface="DIN Next Rounded LT Pro Bold"/>
              </a:rPr>
              <a:t>389</a:t>
            </a:r>
            <a:endParaRPr sz="4300" dirty="0">
              <a:latin typeface="DIN Next Rounded LT Pro Bold"/>
              <a:cs typeface="DIN Next Rounded LT Pro Bold"/>
            </a:endParaRPr>
          </a:p>
        </p:txBody>
      </p:sp>
      <p:sp>
        <p:nvSpPr>
          <p:cNvPr id="94" name="object 70">
            <a:extLst>
              <a:ext uri="{FF2B5EF4-FFF2-40B4-BE49-F238E27FC236}">
                <a16:creationId xmlns:a16="http://schemas.microsoft.com/office/drawing/2014/main" id="{BC9FFD9B-29DC-4653-B4D1-272907BACA52}"/>
              </a:ext>
            </a:extLst>
          </p:cNvPr>
          <p:cNvSpPr txBox="1"/>
          <p:nvPr/>
        </p:nvSpPr>
        <p:spPr>
          <a:xfrm>
            <a:off x="14062353" y="7216380"/>
            <a:ext cx="1389380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b="1" spc="5" dirty="0">
                <a:latin typeface="Roboto"/>
                <a:cs typeface="Roboto"/>
              </a:rPr>
              <a:t>municípios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95" name="object 71">
            <a:extLst>
              <a:ext uri="{FF2B5EF4-FFF2-40B4-BE49-F238E27FC236}">
                <a16:creationId xmlns:a16="http://schemas.microsoft.com/office/drawing/2014/main" id="{7B4D052E-A785-401A-BEA2-189323E3845E}"/>
              </a:ext>
            </a:extLst>
          </p:cNvPr>
          <p:cNvSpPr txBox="1"/>
          <p:nvPr/>
        </p:nvSpPr>
        <p:spPr>
          <a:xfrm>
            <a:off x="16155357" y="6252986"/>
            <a:ext cx="1015365" cy="11874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89535">
              <a:lnSpc>
                <a:spcPts val="2170"/>
              </a:lnSpc>
              <a:spcBef>
                <a:spcPts val="530"/>
              </a:spcBef>
            </a:pPr>
            <a:r>
              <a:rPr sz="2150" b="1" dirty="0">
                <a:solidFill>
                  <a:srgbClr val="FFFFFF"/>
                </a:solidFill>
                <a:latin typeface="Roboto"/>
                <a:cs typeface="Roboto"/>
              </a:rPr>
              <a:t>Até </a:t>
            </a:r>
            <a:r>
              <a:rPr sz="2150" b="1" spc="5" dirty="0">
                <a:solidFill>
                  <a:srgbClr val="FFFFFF"/>
                </a:solidFill>
                <a:latin typeface="Roboto"/>
                <a:cs typeface="Roboto"/>
              </a:rPr>
              <a:t>20 </a:t>
            </a:r>
            <a:r>
              <a:rPr sz="2150" b="1" spc="1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Roboto"/>
                <a:cs typeface="Roboto"/>
              </a:rPr>
              <a:t>mil</a:t>
            </a:r>
            <a:r>
              <a:rPr sz="2150" b="1" spc="-7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Roboto"/>
                <a:cs typeface="Roboto"/>
              </a:rPr>
              <a:t>hab.</a:t>
            </a:r>
            <a:endParaRPr sz="2150">
              <a:latin typeface="Roboto"/>
              <a:cs typeface="Roboto"/>
            </a:endParaRPr>
          </a:p>
          <a:p>
            <a:pPr marL="108585">
              <a:lnSpc>
                <a:spcPct val="100000"/>
              </a:lnSpc>
              <a:spcBef>
                <a:spcPts val="475"/>
              </a:spcBef>
            </a:pPr>
            <a:r>
              <a:rPr sz="3250" b="1" dirty="0">
                <a:latin typeface="DIN Next Rounded LT Pro Bold"/>
                <a:cs typeface="DIN Next Rounded LT Pro Bold"/>
              </a:rPr>
              <a:t>42%</a:t>
            </a:r>
            <a:endParaRPr sz="3250">
              <a:latin typeface="DIN Next Rounded LT Pro Bold"/>
              <a:cs typeface="DIN Next Rounded LT Pro Bold"/>
            </a:endParaRPr>
          </a:p>
        </p:txBody>
      </p:sp>
      <p:sp>
        <p:nvSpPr>
          <p:cNvPr id="108" name="object 72">
            <a:extLst>
              <a:ext uri="{FF2B5EF4-FFF2-40B4-BE49-F238E27FC236}">
                <a16:creationId xmlns:a16="http://schemas.microsoft.com/office/drawing/2014/main" id="{0E69DD62-A3B1-4916-B1B6-F72341510423}"/>
              </a:ext>
            </a:extLst>
          </p:cNvPr>
          <p:cNvSpPr txBox="1"/>
          <p:nvPr/>
        </p:nvSpPr>
        <p:spPr>
          <a:xfrm>
            <a:off x="13657376" y="8375329"/>
            <a:ext cx="1400175" cy="1204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2375"/>
              </a:lnSpc>
              <a:spcBef>
                <a:spcPts val="114"/>
              </a:spcBef>
            </a:pPr>
            <a:r>
              <a:rPr sz="2150" b="1" dirty="0">
                <a:solidFill>
                  <a:srgbClr val="FFFFFF"/>
                </a:solidFill>
                <a:latin typeface="Roboto"/>
                <a:cs typeface="Roboto"/>
              </a:rPr>
              <a:t>Entre</a:t>
            </a:r>
            <a:r>
              <a:rPr sz="215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Roboto"/>
                <a:cs typeface="Roboto"/>
              </a:rPr>
              <a:t>20</a:t>
            </a:r>
            <a:r>
              <a:rPr sz="215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Roboto"/>
                <a:cs typeface="Roboto"/>
              </a:rPr>
              <a:t>e</a:t>
            </a:r>
            <a:endParaRPr sz="2150">
              <a:latin typeface="Roboto"/>
              <a:cs typeface="Roboto"/>
            </a:endParaRPr>
          </a:p>
          <a:p>
            <a:pPr algn="ctr">
              <a:lnSpc>
                <a:spcPts val="2375"/>
              </a:lnSpc>
            </a:pPr>
            <a:r>
              <a:rPr sz="2150" b="1" spc="5" dirty="0">
                <a:solidFill>
                  <a:srgbClr val="FFFFFF"/>
                </a:solidFill>
                <a:latin typeface="Roboto"/>
                <a:cs typeface="Roboto"/>
              </a:rPr>
              <a:t>50</a:t>
            </a:r>
            <a:r>
              <a:rPr sz="215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Roboto"/>
                <a:cs typeface="Roboto"/>
              </a:rPr>
              <a:t>mil</a:t>
            </a:r>
            <a:r>
              <a:rPr sz="215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Roboto"/>
                <a:cs typeface="Roboto"/>
              </a:rPr>
              <a:t>hab.</a:t>
            </a:r>
            <a:endParaRPr sz="21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sz="3250" b="1" dirty="0">
                <a:latin typeface="DIN Next Rounded LT Pro Bold"/>
                <a:cs typeface="DIN Next Rounded LT Pro Bold"/>
              </a:rPr>
              <a:t>22%</a:t>
            </a:r>
            <a:endParaRPr sz="3250">
              <a:latin typeface="DIN Next Rounded LT Pro Bold"/>
              <a:cs typeface="DIN Next Rounded LT Pro Bold"/>
            </a:endParaRPr>
          </a:p>
        </p:txBody>
      </p:sp>
      <p:sp>
        <p:nvSpPr>
          <p:cNvPr id="109" name="object 73">
            <a:extLst>
              <a:ext uri="{FF2B5EF4-FFF2-40B4-BE49-F238E27FC236}">
                <a16:creationId xmlns:a16="http://schemas.microsoft.com/office/drawing/2014/main" id="{522D03A9-57F1-40E3-BF3D-F222AF5B230E}"/>
              </a:ext>
            </a:extLst>
          </p:cNvPr>
          <p:cNvSpPr txBox="1"/>
          <p:nvPr/>
        </p:nvSpPr>
        <p:spPr>
          <a:xfrm>
            <a:off x="11967481" y="6578418"/>
            <a:ext cx="1558290" cy="11963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2375"/>
              </a:lnSpc>
              <a:spcBef>
                <a:spcPts val="114"/>
              </a:spcBef>
            </a:pPr>
            <a:r>
              <a:rPr sz="2150" b="1" dirty="0">
                <a:latin typeface="Roboto"/>
                <a:cs typeface="Roboto"/>
              </a:rPr>
              <a:t>Entre</a:t>
            </a:r>
            <a:r>
              <a:rPr sz="2150" b="1" spc="-25" dirty="0">
                <a:latin typeface="Roboto"/>
                <a:cs typeface="Roboto"/>
              </a:rPr>
              <a:t> </a:t>
            </a:r>
            <a:r>
              <a:rPr sz="2150" b="1" spc="5" dirty="0">
                <a:latin typeface="Roboto"/>
                <a:cs typeface="Roboto"/>
              </a:rPr>
              <a:t>50</a:t>
            </a:r>
            <a:r>
              <a:rPr sz="2150" b="1" spc="-20" dirty="0">
                <a:latin typeface="Roboto"/>
                <a:cs typeface="Roboto"/>
              </a:rPr>
              <a:t> </a:t>
            </a:r>
            <a:r>
              <a:rPr sz="2150" b="1" spc="5" dirty="0">
                <a:latin typeface="Roboto"/>
                <a:cs typeface="Roboto"/>
              </a:rPr>
              <a:t>e</a:t>
            </a:r>
            <a:endParaRPr sz="2150">
              <a:latin typeface="Roboto"/>
              <a:cs typeface="Roboto"/>
            </a:endParaRPr>
          </a:p>
          <a:p>
            <a:pPr algn="ctr">
              <a:lnSpc>
                <a:spcPts val="2375"/>
              </a:lnSpc>
            </a:pPr>
            <a:r>
              <a:rPr sz="2150" b="1" spc="5" dirty="0">
                <a:latin typeface="Roboto"/>
                <a:cs typeface="Roboto"/>
              </a:rPr>
              <a:t>200</a:t>
            </a:r>
            <a:r>
              <a:rPr sz="2150" b="1" spc="-25" dirty="0">
                <a:latin typeface="Roboto"/>
                <a:cs typeface="Roboto"/>
              </a:rPr>
              <a:t> </a:t>
            </a:r>
            <a:r>
              <a:rPr sz="2150" b="1" spc="5" dirty="0">
                <a:latin typeface="Roboto"/>
                <a:cs typeface="Roboto"/>
              </a:rPr>
              <a:t>mil</a:t>
            </a:r>
            <a:r>
              <a:rPr sz="2150" b="1" spc="-20" dirty="0">
                <a:latin typeface="Roboto"/>
                <a:cs typeface="Roboto"/>
              </a:rPr>
              <a:t> </a:t>
            </a:r>
            <a:r>
              <a:rPr sz="2150" b="1" spc="5" dirty="0">
                <a:latin typeface="Roboto"/>
                <a:cs typeface="Roboto"/>
              </a:rPr>
              <a:t>hab.</a:t>
            </a:r>
            <a:endParaRPr sz="21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3250" b="1" dirty="0">
                <a:latin typeface="DIN Next Rounded LT Pro Bold"/>
                <a:cs typeface="DIN Next Rounded LT Pro Bold"/>
              </a:rPr>
              <a:t>22%</a:t>
            </a:r>
            <a:endParaRPr sz="3250">
              <a:latin typeface="DIN Next Rounded LT Pro Bold"/>
              <a:cs typeface="DIN Next Rounded LT Pro Bold"/>
            </a:endParaRPr>
          </a:p>
        </p:txBody>
      </p:sp>
      <p:sp>
        <p:nvSpPr>
          <p:cNvPr id="110" name="object 74">
            <a:extLst>
              <a:ext uri="{FF2B5EF4-FFF2-40B4-BE49-F238E27FC236}">
                <a16:creationId xmlns:a16="http://schemas.microsoft.com/office/drawing/2014/main" id="{B735D3E4-2F0D-49BB-85EA-D0C17FCF7723}"/>
              </a:ext>
            </a:extLst>
          </p:cNvPr>
          <p:cNvSpPr txBox="1"/>
          <p:nvPr/>
        </p:nvSpPr>
        <p:spPr>
          <a:xfrm>
            <a:off x="13164782" y="4596771"/>
            <a:ext cx="1558290" cy="12280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-1270" algn="ctr">
              <a:lnSpc>
                <a:spcPts val="2170"/>
              </a:lnSpc>
              <a:spcBef>
                <a:spcPts val="530"/>
              </a:spcBef>
            </a:pPr>
            <a:r>
              <a:rPr sz="2150" b="1" spc="5" dirty="0">
                <a:solidFill>
                  <a:srgbClr val="FFFFFF"/>
                </a:solidFill>
                <a:latin typeface="Roboto"/>
                <a:cs typeface="Roboto"/>
              </a:rPr>
              <a:t>Acima </a:t>
            </a:r>
            <a:r>
              <a:rPr sz="2150" b="1" dirty="0">
                <a:solidFill>
                  <a:srgbClr val="FFFFFF"/>
                </a:solidFill>
                <a:latin typeface="Roboto"/>
                <a:cs typeface="Roboto"/>
              </a:rPr>
              <a:t>de </a:t>
            </a:r>
            <a:r>
              <a:rPr sz="2150" b="1" spc="5" dirty="0">
                <a:solidFill>
                  <a:srgbClr val="FFFFFF"/>
                </a:solidFill>
                <a:latin typeface="Roboto"/>
                <a:cs typeface="Roboto"/>
              </a:rPr>
              <a:t> 200</a:t>
            </a:r>
            <a:r>
              <a:rPr sz="2150" b="1" spc="-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Roboto"/>
                <a:cs typeface="Roboto"/>
              </a:rPr>
              <a:t>mil</a:t>
            </a:r>
            <a:r>
              <a:rPr sz="2150" b="1" spc="-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150" b="1" spc="5" dirty="0">
                <a:solidFill>
                  <a:srgbClr val="FFFFFF"/>
                </a:solidFill>
                <a:latin typeface="Roboto"/>
                <a:cs typeface="Roboto"/>
              </a:rPr>
              <a:t>hab.</a:t>
            </a:r>
            <a:endParaRPr sz="215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3250" b="1" dirty="0">
                <a:latin typeface="DIN Next Rounded LT Pro Bold"/>
                <a:cs typeface="DIN Next Rounded LT Pro Bold"/>
              </a:rPr>
              <a:t>14%</a:t>
            </a:r>
            <a:endParaRPr sz="3250">
              <a:latin typeface="DIN Next Rounded LT Pro Bold"/>
              <a:cs typeface="DIN Next Rounded LT Pro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395B87D-C498-4582-B0FA-04AA18589544}"/>
              </a:ext>
            </a:extLst>
          </p:cNvPr>
          <p:cNvSpPr txBox="1"/>
          <p:nvPr/>
        </p:nvSpPr>
        <p:spPr>
          <a:xfrm>
            <a:off x="2988394" y="2765961"/>
            <a:ext cx="5781613" cy="19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pt-BR"/>
            </a:defPPr>
            <a:lvl1pPr marL="12700" algn="r">
              <a:lnSpc>
                <a:spcPct val="100000"/>
              </a:lnSpc>
              <a:spcBef>
                <a:spcPts val="100"/>
              </a:spcBef>
              <a:defRPr sz="3250" b="1" spc="-5">
                <a:latin typeface="DIN Next Rounded LT Pro Bold"/>
                <a:cs typeface="DIN Next Rounded LT Pro Bold"/>
              </a:defRPr>
            </a:lvl1pPr>
          </a:lstStyle>
          <a:p>
            <a:r>
              <a:rPr lang="pt-BR" dirty="0"/>
              <a:t>Distribuição dos Investimentos realizados pelo prestador privado</a:t>
            </a:r>
          </a:p>
          <a:p>
            <a:pPr>
              <a:spcBef>
                <a:spcPts val="1535"/>
              </a:spcBef>
            </a:pPr>
            <a:r>
              <a:rPr lang="pt-BR" sz="1600" b="0" spc="5" dirty="0">
                <a:latin typeface="Roboto"/>
              </a:rPr>
              <a:t>Fonte: SPRIS</a:t>
            </a:r>
          </a:p>
          <a:p>
            <a:endParaRPr lang="pt-BR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659FA24-530D-405E-A176-49BCE49260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44005"/>
              </p:ext>
            </p:extLst>
          </p:nvPr>
        </p:nvGraphicFramePr>
        <p:xfrm>
          <a:off x="2996881" y="4339243"/>
          <a:ext cx="7749992" cy="6935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5C16E6D-6F3C-44A0-A2F1-81B72A204C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556441"/>
              </p:ext>
            </p:extLst>
          </p:nvPr>
        </p:nvGraphicFramePr>
        <p:xfrm>
          <a:off x="10300454" y="3707753"/>
          <a:ext cx="7758479" cy="7280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B832B3A9-C7D3-4561-A386-DFB2BAB74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1" y="10499260"/>
            <a:ext cx="4608723" cy="53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57">
            <a:extLst>
              <a:ext uri="{FF2B5EF4-FFF2-40B4-BE49-F238E27FC236}">
                <a16:creationId xmlns:a16="http://schemas.microsoft.com/office/drawing/2014/main" id="{92AA32B6-E867-4A9B-88DC-B90E6D3F518C}"/>
              </a:ext>
            </a:extLst>
          </p:cNvPr>
          <p:cNvSpPr txBox="1"/>
          <p:nvPr/>
        </p:nvSpPr>
        <p:spPr>
          <a:xfrm>
            <a:off x="2605993" y="664931"/>
            <a:ext cx="42297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latin typeface="DIN Next Rounded LT Pro Bold"/>
                <a:cs typeface="DIN Next Rounded LT Pro Bold"/>
              </a:rPr>
              <a:t>MODELOS</a:t>
            </a:r>
            <a:r>
              <a:rPr sz="3600" b="1" spc="-30" dirty="0">
                <a:latin typeface="DIN Next Rounded LT Pro Bold"/>
                <a:cs typeface="DIN Next Rounded LT Pro Bold"/>
              </a:rPr>
              <a:t> </a:t>
            </a:r>
            <a:r>
              <a:rPr sz="3600" b="1" dirty="0">
                <a:latin typeface="DIN Next Rounded LT Pro Bold"/>
                <a:cs typeface="DIN Next Rounded LT Pro Bold"/>
              </a:rPr>
              <a:t>DE</a:t>
            </a:r>
            <a:r>
              <a:rPr sz="3600" b="1" spc="-25" dirty="0">
                <a:latin typeface="DIN Next Rounded LT Pro Bold"/>
                <a:cs typeface="DIN Next Rounded LT Pro Bold"/>
              </a:rPr>
              <a:t> </a:t>
            </a:r>
            <a:r>
              <a:rPr sz="3600" b="1" spc="-75" dirty="0">
                <a:latin typeface="DIN Next Rounded LT Pro Bold"/>
                <a:cs typeface="DIN Next Rounded LT Pro Bold"/>
              </a:rPr>
              <a:t>ATUAÇÃO</a:t>
            </a:r>
            <a:endParaRPr sz="3600" dirty="0">
              <a:latin typeface="DIN Next Rounded LT Pro Bold"/>
              <a:cs typeface="DIN Next Rounded LT Pro Bold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BB47B80-A3D2-47AD-956E-858359B2810A}"/>
              </a:ext>
            </a:extLst>
          </p:cNvPr>
          <p:cNvGrpSpPr>
            <a:grpSpLocks noChangeAspect="1"/>
          </p:cNvGrpSpPr>
          <p:nvPr/>
        </p:nvGrpSpPr>
        <p:grpSpPr>
          <a:xfrm>
            <a:off x="965387" y="436535"/>
            <a:ext cx="1443669" cy="1441376"/>
            <a:chOff x="2951169" y="4215834"/>
            <a:chExt cx="1720401" cy="1717668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ADDF87CE-2269-4154-BF5C-B6D1CF3AEF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1169" y="4215834"/>
              <a:ext cx="1720401" cy="1693064"/>
            </a:xfrm>
            <a:prstGeom prst="rect">
              <a:avLst/>
            </a:prstGeom>
            <a:solidFill>
              <a:srgbClr val="2A8C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5FC8D98A-1A5E-45EA-A6D3-149BF848D5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2682" y="4216129"/>
              <a:ext cx="1717373" cy="17173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6" name="Gráfico 15" descr="Torneira com vazamento com preenchimento sólido">
              <a:extLst>
                <a:ext uri="{FF2B5EF4-FFF2-40B4-BE49-F238E27FC236}">
                  <a16:creationId xmlns:a16="http://schemas.microsoft.com/office/drawing/2014/main" id="{C2ACDBF1-344E-40C3-A4CE-780D094ED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45715" y="4411944"/>
              <a:ext cx="1464971" cy="1464971"/>
            </a:xfrm>
            <a:prstGeom prst="rect">
              <a:avLst/>
            </a:prstGeom>
          </p:spPr>
        </p:pic>
      </p:grpSp>
      <p:sp>
        <p:nvSpPr>
          <p:cNvPr id="19" name="object 14">
            <a:extLst>
              <a:ext uri="{FF2B5EF4-FFF2-40B4-BE49-F238E27FC236}">
                <a16:creationId xmlns:a16="http://schemas.microsoft.com/office/drawing/2014/main" id="{0D4E44F3-5ADE-43B5-9334-23926042EC46}"/>
              </a:ext>
            </a:extLst>
          </p:cNvPr>
          <p:cNvSpPr txBox="1"/>
          <p:nvPr/>
        </p:nvSpPr>
        <p:spPr>
          <a:xfrm>
            <a:off x="4218161" y="5075628"/>
            <a:ext cx="1119958" cy="350096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196215">
              <a:lnSpc>
                <a:spcPts val="2170"/>
              </a:lnSpc>
              <a:spcBef>
                <a:spcPts val="530"/>
              </a:spcBef>
            </a:pPr>
            <a:r>
              <a:rPr lang="pt-BR" sz="2150" spc="5" dirty="0">
                <a:latin typeface="Roboto"/>
                <a:cs typeface="Roboto"/>
              </a:rPr>
              <a:t>Outros </a:t>
            </a:r>
            <a:endParaRPr sz="2150" dirty="0">
              <a:latin typeface="Roboto"/>
              <a:cs typeface="Roboto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26FF0BA-035C-45E3-B5D5-F1FC49DEA609}"/>
              </a:ext>
            </a:extLst>
          </p:cNvPr>
          <p:cNvSpPr txBox="1"/>
          <p:nvPr/>
        </p:nvSpPr>
        <p:spPr>
          <a:xfrm>
            <a:off x="11048044" y="2765961"/>
            <a:ext cx="6256445" cy="19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pt-BR"/>
            </a:defPPr>
            <a:lvl1pPr marL="12700" algn="r">
              <a:lnSpc>
                <a:spcPct val="100000"/>
              </a:lnSpc>
              <a:spcBef>
                <a:spcPts val="100"/>
              </a:spcBef>
              <a:defRPr sz="3250" b="1" spc="-5">
                <a:latin typeface="DIN Next Rounded LT Pro Bold"/>
                <a:cs typeface="DIN Next Rounded LT Pro Bold"/>
              </a:defRPr>
            </a:lvl1pPr>
          </a:lstStyle>
          <a:p>
            <a:r>
              <a:rPr lang="pt-BR" dirty="0"/>
              <a:t>Distribuição da População beneficiada pela atuação privada</a:t>
            </a:r>
          </a:p>
          <a:p>
            <a:pPr>
              <a:spcBef>
                <a:spcPts val="1535"/>
              </a:spcBef>
            </a:pPr>
            <a:r>
              <a:rPr lang="pt-BR" sz="1600" b="0" spc="5" dirty="0">
                <a:latin typeface="Roboto"/>
              </a:rPr>
              <a:t>Fonte: SPRIS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74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938395" y="2396790"/>
            <a:ext cx="10227310" cy="1373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75"/>
              </a:lnSpc>
              <a:spcBef>
                <a:spcPts val="100"/>
              </a:spcBef>
            </a:pPr>
            <a:r>
              <a:rPr sz="3250" b="1" spc="-10" dirty="0">
                <a:latin typeface="DIN Next Rounded LT Pro Bold"/>
                <a:cs typeface="DIN Next Rounded LT Pro Bold"/>
              </a:rPr>
              <a:t>Evolução </a:t>
            </a:r>
            <a:r>
              <a:rPr sz="3250" b="1" dirty="0">
                <a:latin typeface="DIN Next Rounded LT Pro Bold"/>
                <a:cs typeface="DIN Next Rounded LT Pro Bold"/>
              </a:rPr>
              <a:t>do</a:t>
            </a:r>
            <a:r>
              <a:rPr sz="3250" b="1" spc="-10" dirty="0">
                <a:latin typeface="DIN Next Rounded LT Pro Bold"/>
                <a:cs typeface="DIN Next Rounded LT Pro Bold"/>
              </a:rPr>
              <a:t> número </a:t>
            </a:r>
            <a:r>
              <a:rPr sz="3250" b="1" dirty="0">
                <a:latin typeface="DIN Next Rounded LT Pro Bold"/>
                <a:cs typeface="DIN Next Rounded LT Pro Bold"/>
              </a:rPr>
              <a:t>de</a:t>
            </a:r>
            <a:r>
              <a:rPr sz="3250" b="1" spc="-10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municípios</a:t>
            </a:r>
            <a:r>
              <a:rPr sz="3250" b="1" spc="-10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e</a:t>
            </a:r>
            <a:r>
              <a:rPr sz="3250" b="1" spc="-10" dirty="0">
                <a:latin typeface="DIN Next Rounded LT Pro Bold"/>
                <a:cs typeface="DIN Next Rounded LT Pro Bold"/>
              </a:rPr>
              <a:t> contratos </a:t>
            </a:r>
            <a:r>
              <a:rPr sz="3250" b="1" dirty="0">
                <a:latin typeface="DIN Next Rounded LT Pro Bold"/>
                <a:cs typeface="DIN Next Rounded LT Pro Bold"/>
              </a:rPr>
              <a:t>firmados</a:t>
            </a:r>
            <a:endParaRPr sz="3250" dirty="0">
              <a:latin typeface="DIN Next Rounded LT Pro Bold"/>
              <a:cs typeface="DIN Next Rounded LT Pro Bold"/>
            </a:endParaRPr>
          </a:p>
          <a:p>
            <a:pPr marL="12700">
              <a:lnSpc>
                <a:spcPts val="3575"/>
              </a:lnSpc>
            </a:pPr>
            <a:r>
              <a:rPr sz="3250" b="1" dirty="0">
                <a:latin typeface="DIN Next Rounded LT Pro Bold"/>
                <a:cs typeface="DIN Next Rounded LT Pro Bold"/>
              </a:rPr>
              <a:t>com</a:t>
            </a:r>
            <a:r>
              <a:rPr sz="3250" b="1" spc="-20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a</a:t>
            </a:r>
            <a:r>
              <a:rPr sz="3250" b="1" spc="-1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iniciativa</a:t>
            </a:r>
            <a:r>
              <a:rPr sz="3250" b="1" spc="-1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privada</a:t>
            </a:r>
            <a:r>
              <a:rPr sz="3250" b="1" spc="-1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no</a:t>
            </a:r>
            <a:r>
              <a:rPr sz="3250" b="1" spc="-15" dirty="0">
                <a:latin typeface="DIN Next Rounded LT Pro Bold"/>
                <a:cs typeface="DIN Next Rounded LT Pro Bold"/>
              </a:rPr>
              <a:t> </a:t>
            </a:r>
            <a:r>
              <a:rPr sz="3250" b="1" dirty="0">
                <a:latin typeface="DIN Next Rounded LT Pro Bold"/>
                <a:cs typeface="DIN Next Rounded LT Pro Bold"/>
              </a:rPr>
              <a:t>saneamento</a:t>
            </a:r>
            <a:endParaRPr sz="3250" dirty="0">
              <a:latin typeface="DIN Next Rounded LT Pro Bold"/>
              <a:cs typeface="DIN Next Rounded LT Pro Bold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1600" spc="5" dirty="0">
                <a:latin typeface="Roboto"/>
                <a:cs typeface="Roboto"/>
              </a:rPr>
              <a:t>Fonte:</a:t>
            </a:r>
            <a:r>
              <a:rPr sz="1600" spc="-30" dirty="0">
                <a:latin typeface="Roboto"/>
                <a:cs typeface="Roboto"/>
              </a:rPr>
              <a:t> </a:t>
            </a:r>
            <a:r>
              <a:rPr sz="1600" spc="5" dirty="0">
                <a:latin typeface="Roboto"/>
                <a:cs typeface="Roboto"/>
              </a:rPr>
              <a:t>SPRIS</a:t>
            </a:r>
            <a:endParaRPr sz="1600" dirty="0">
              <a:latin typeface="Roboto"/>
              <a:cs typeface="Robo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55901" y="4364115"/>
            <a:ext cx="10549890" cy="5593715"/>
            <a:chOff x="1101421" y="4215834"/>
            <a:chExt cx="10549890" cy="559371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0365" y="4215834"/>
              <a:ext cx="10213134" cy="55933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65724" y="9614558"/>
              <a:ext cx="10462895" cy="139700"/>
            </a:xfrm>
            <a:custGeom>
              <a:avLst/>
              <a:gdLst/>
              <a:ahLst/>
              <a:cxnLst/>
              <a:rect l="l" t="t" r="r" b="b"/>
              <a:pathLst>
                <a:path w="10462895" h="139700">
                  <a:moveTo>
                    <a:pt x="0" y="139535"/>
                  </a:moveTo>
                  <a:lnTo>
                    <a:pt x="10462393" y="139535"/>
                  </a:lnTo>
                </a:path>
                <a:path w="10462895"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53222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40722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28209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15707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03207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90703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78202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65688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53188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40687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8185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15684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03183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90670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78168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65666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53164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40662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528163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15661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303160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690635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78133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465633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853131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240630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628126" y="9614558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h="139700">
                  <a:moveTo>
                    <a:pt x="0" y="139535"/>
                  </a:moveTo>
                  <a:lnTo>
                    <a:pt x="0" y="0"/>
                  </a:lnTo>
                </a:path>
              </a:pathLst>
            </a:custGeom>
            <a:ln w="4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01421" y="6844587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4" h="410845">
                  <a:moveTo>
                    <a:pt x="410552" y="0"/>
                  </a:moveTo>
                  <a:lnTo>
                    <a:pt x="0" y="0"/>
                  </a:lnTo>
                  <a:lnTo>
                    <a:pt x="0" y="410552"/>
                  </a:lnTo>
                  <a:lnTo>
                    <a:pt x="410552" y="410552"/>
                  </a:lnTo>
                  <a:lnTo>
                    <a:pt x="410552" y="0"/>
                  </a:lnTo>
                  <a:close/>
                </a:path>
              </a:pathLst>
            </a:custGeom>
            <a:solidFill>
              <a:srgbClr val="4F3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756178" y="7056426"/>
            <a:ext cx="92710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10" dirty="0">
                <a:latin typeface="Roboto"/>
                <a:cs typeface="Roboto"/>
              </a:rPr>
              <a:t>Cont</a:t>
            </a:r>
            <a:r>
              <a:rPr sz="1600" spc="-30" dirty="0">
                <a:latin typeface="Roboto"/>
                <a:cs typeface="Roboto"/>
              </a:rPr>
              <a:t>r</a:t>
            </a:r>
            <a:r>
              <a:rPr sz="1600" spc="10" dirty="0">
                <a:latin typeface="Roboto"/>
                <a:cs typeface="Roboto"/>
              </a:rPr>
              <a:t>a</a:t>
            </a:r>
            <a:r>
              <a:rPr sz="1600" spc="-15" dirty="0">
                <a:latin typeface="Roboto"/>
                <a:cs typeface="Roboto"/>
              </a:rPr>
              <a:t>t</a:t>
            </a:r>
            <a:r>
              <a:rPr sz="1600" spc="5" dirty="0">
                <a:latin typeface="Roboto"/>
                <a:cs typeface="Roboto"/>
              </a:rPr>
              <a:t>os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955901" y="7674418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410552" y="0"/>
                </a:moveTo>
                <a:lnTo>
                  <a:pt x="0" y="0"/>
                </a:lnTo>
                <a:lnTo>
                  <a:pt x="0" y="410552"/>
                </a:lnTo>
                <a:lnTo>
                  <a:pt x="410552" y="410552"/>
                </a:lnTo>
                <a:lnTo>
                  <a:pt x="410552" y="0"/>
                </a:lnTo>
                <a:close/>
              </a:path>
            </a:pathLst>
          </a:custGeom>
          <a:solidFill>
            <a:srgbClr val="94C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756178" y="7737971"/>
            <a:ext cx="1032510" cy="273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spc="5" dirty="0">
                <a:latin typeface="Roboto"/>
                <a:cs typeface="Roboto"/>
              </a:rPr>
              <a:t>Municípios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21887" y="9505056"/>
            <a:ext cx="177800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15" dirty="0">
                <a:latin typeface="Roboto"/>
                <a:cs typeface="Roboto"/>
              </a:rPr>
              <a:t>1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02215" y="9388570"/>
            <a:ext cx="177800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15" dirty="0">
                <a:latin typeface="Roboto"/>
                <a:cs typeface="Roboto"/>
              </a:rPr>
              <a:t>7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377330" y="9074843"/>
            <a:ext cx="32956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10" dirty="0">
                <a:latin typeface="Roboto"/>
                <a:cs typeface="Roboto"/>
              </a:rPr>
              <a:t>2</a:t>
            </a:r>
            <a:r>
              <a:rPr sz="2100" spc="15" dirty="0">
                <a:latin typeface="Roboto"/>
                <a:cs typeface="Roboto"/>
              </a:rPr>
              <a:t>9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33753" y="8827573"/>
            <a:ext cx="329565" cy="648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430"/>
              </a:lnSpc>
              <a:spcBef>
                <a:spcPts val="130"/>
              </a:spcBef>
            </a:pPr>
            <a:r>
              <a:rPr sz="2100" spc="10" dirty="0">
                <a:latin typeface="Roboto"/>
                <a:cs typeface="Roboto"/>
              </a:rPr>
              <a:t>2</a:t>
            </a:r>
            <a:r>
              <a:rPr sz="2100" spc="15" dirty="0">
                <a:latin typeface="Roboto"/>
                <a:cs typeface="Roboto"/>
              </a:rPr>
              <a:t>0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ts val="2430"/>
              </a:lnSpc>
            </a:pPr>
            <a:r>
              <a:rPr sz="2100" spc="10" dirty="0">
                <a:latin typeface="Roboto"/>
                <a:cs typeface="Roboto"/>
              </a:rPr>
              <a:t>1</a:t>
            </a:r>
            <a:r>
              <a:rPr sz="2100" spc="15" dirty="0">
                <a:latin typeface="Roboto"/>
                <a:cs typeface="Roboto"/>
              </a:rPr>
              <a:t>4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77330" y="8338191"/>
            <a:ext cx="32956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10" dirty="0">
                <a:latin typeface="Roboto"/>
                <a:cs typeface="Roboto"/>
              </a:rPr>
              <a:t>8</a:t>
            </a:r>
            <a:r>
              <a:rPr sz="2100" spc="15" dirty="0">
                <a:latin typeface="Roboto"/>
                <a:cs typeface="Roboto"/>
              </a:rPr>
              <a:t>1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136334" y="8155064"/>
            <a:ext cx="32956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10" dirty="0">
                <a:latin typeface="Roboto"/>
                <a:cs typeface="Roboto"/>
              </a:rPr>
              <a:t>9</a:t>
            </a:r>
            <a:r>
              <a:rPr sz="2100" spc="15" dirty="0">
                <a:latin typeface="Roboto"/>
                <a:cs typeface="Roboto"/>
              </a:rPr>
              <a:t>4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851341" y="8004586"/>
            <a:ext cx="48196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10" dirty="0">
                <a:latin typeface="Roboto"/>
                <a:cs typeface="Roboto"/>
              </a:rPr>
              <a:t>1</a:t>
            </a:r>
            <a:r>
              <a:rPr sz="2100" spc="15" dirty="0">
                <a:latin typeface="Roboto"/>
                <a:cs typeface="Roboto"/>
              </a:rPr>
              <a:t>05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533472" y="7886757"/>
            <a:ext cx="48196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10" dirty="0">
                <a:latin typeface="Roboto"/>
                <a:cs typeface="Roboto"/>
              </a:rPr>
              <a:t>1</a:t>
            </a:r>
            <a:r>
              <a:rPr sz="2100" spc="15" dirty="0">
                <a:latin typeface="Roboto"/>
                <a:cs typeface="Roboto"/>
              </a:rPr>
              <a:t>12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389549" y="7540596"/>
            <a:ext cx="48196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10" dirty="0">
                <a:latin typeface="Roboto"/>
                <a:cs typeface="Roboto"/>
              </a:rPr>
              <a:t>1</a:t>
            </a:r>
            <a:r>
              <a:rPr sz="2100" spc="15" dirty="0">
                <a:latin typeface="Roboto"/>
                <a:cs typeface="Roboto"/>
              </a:rPr>
              <a:t>39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163211" y="7110851"/>
            <a:ext cx="937894" cy="6623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8630">
              <a:lnSpc>
                <a:spcPts val="2490"/>
              </a:lnSpc>
              <a:spcBef>
                <a:spcPts val="130"/>
              </a:spcBef>
            </a:pPr>
            <a:r>
              <a:rPr sz="2100" spc="10" dirty="0">
                <a:latin typeface="Roboto"/>
                <a:cs typeface="Roboto"/>
              </a:rPr>
              <a:t>1</a:t>
            </a:r>
            <a:r>
              <a:rPr sz="2100" spc="15" dirty="0">
                <a:latin typeface="Roboto"/>
                <a:cs typeface="Roboto"/>
              </a:rPr>
              <a:t>74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ts val="2490"/>
              </a:lnSpc>
            </a:pPr>
            <a:r>
              <a:rPr sz="2100" spc="15" dirty="0">
                <a:latin typeface="Roboto"/>
                <a:cs typeface="Roboto"/>
              </a:rPr>
              <a:t>148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612207" y="6336697"/>
            <a:ext cx="48196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10" dirty="0">
                <a:latin typeface="Roboto"/>
                <a:cs typeface="Roboto"/>
              </a:rPr>
              <a:t>2</a:t>
            </a:r>
            <a:r>
              <a:rPr sz="2100" spc="15" dirty="0">
                <a:latin typeface="Roboto"/>
                <a:cs typeface="Roboto"/>
              </a:rPr>
              <a:t>26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3516132" y="6068390"/>
            <a:ext cx="48196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10" dirty="0">
                <a:latin typeface="Roboto"/>
                <a:cs typeface="Roboto"/>
              </a:rPr>
              <a:t>2</a:t>
            </a:r>
            <a:r>
              <a:rPr sz="2100" spc="15" dirty="0">
                <a:latin typeface="Roboto"/>
                <a:cs typeface="Roboto"/>
              </a:rPr>
              <a:t>45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074443" y="5797678"/>
            <a:ext cx="48196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10" dirty="0">
                <a:latin typeface="Roboto"/>
                <a:cs typeface="Roboto"/>
              </a:rPr>
              <a:t>2</a:t>
            </a:r>
            <a:r>
              <a:rPr sz="2100" spc="15" dirty="0">
                <a:latin typeface="Roboto"/>
                <a:cs typeface="Roboto"/>
              </a:rPr>
              <a:t>61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370902" y="4171185"/>
            <a:ext cx="7029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latin typeface="DIN Next Rounded LT Pro Bold"/>
                <a:cs typeface="DIN Next Rounded LT Pro Bold"/>
              </a:rPr>
              <a:t>389</a:t>
            </a:r>
            <a:endParaRPr sz="3200" dirty="0">
              <a:latin typeface="DIN Next Rounded LT Pro Bold"/>
              <a:cs typeface="DIN Next Rounded LT Pro Bol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256320" y="8382745"/>
            <a:ext cx="32956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10" dirty="0">
                <a:latin typeface="Roboto"/>
                <a:cs typeface="Roboto"/>
              </a:rPr>
              <a:t>7</a:t>
            </a:r>
            <a:r>
              <a:rPr sz="2100" spc="15" dirty="0">
                <a:latin typeface="Roboto"/>
                <a:cs typeface="Roboto"/>
              </a:rPr>
              <a:t>9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984207" y="8155064"/>
            <a:ext cx="32956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10" dirty="0">
                <a:latin typeface="Roboto"/>
                <a:cs typeface="Roboto"/>
              </a:rPr>
              <a:t>9</a:t>
            </a:r>
            <a:r>
              <a:rPr sz="2100" spc="15" dirty="0">
                <a:latin typeface="Roboto"/>
                <a:cs typeface="Roboto"/>
              </a:rPr>
              <a:t>6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686830" y="7886757"/>
            <a:ext cx="48196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10" dirty="0">
                <a:latin typeface="Roboto"/>
                <a:cs typeface="Roboto"/>
              </a:rPr>
              <a:t>1</a:t>
            </a:r>
            <a:r>
              <a:rPr sz="2100" spc="15" dirty="0">
                <a:latin typeface="Roboto"/>
                <a:cs typeface="Roboto"/>
              </a:rPr>
              <a:t>13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480217" y="7674749"/>
            <a:ext cx="48196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10" dirty="0">
                <a:latin typeface="Roboto"/>
                <a:cs typeface="Roboto"/>
              </a:rPr>
              <a:t>1</a:t>
            </a:r>
            <a:r>
              <a:rPr sz="2100" spc="15" dirty="0">
                <a:latin typeface="Roboto"/>
                <a:cs typeface="Roboto"/>
              </a:rPr>
              <a:t>32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058118" y="7455417"/>
            <a:ext cx="48196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10" dirty="0">
                <a:latin typeface="Roboto"/>
                <a:cs typeface="Roboto"/>
              </a:rPr>
              <a:t>1</a:t>
            </a:r>
            <a:r>
              <a:rPr sz="2100" spc="15" dirty="0">
                <a:latin typeface="Roboto"/>
                <a:cs typeface="Roboto"/>
              </a:rPr>
              <a:t>48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788400" y="6694951"/>
            <a:ext cx="7029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latin typeface="DIN Next Rounded LT Pro Bold"/>
                <a:cs typeface="DIN Next Rounded LT Pro Bold"/>
              </a:rPr>
              <a:t>191</a:t>
            </a:r>
            <a:endParaRPr sz="3200" dirty="0">
              <a:latin typeface="DIN Next Rounded LT Pro Bold"/>
              <a:cs typeface="DIN Next Rounded LT Pro Bold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136334" y="8896427"/>
            <a:ext cx="32956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10" dirty="0">
                <a:latin typeface="Roboto"/>
                <a:cs typeface="Roboto"/>
              </a:rPr>
              <a:t>4</a:t>
            </a:r>
            <a:r>
              <a:rPr sz="2100" spc="15" dirty="0">
                <a:latin typeface="Roboto"/>
                <a:cs typeface="Roboto"/>
              </a:rPr>
              <a:t>2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900316" y="8719904"/>
            <a:ext cx="32956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10" dirty="0">
                <a:latin typeface="Roboto"/>
                <a:cs typeface="Roboto"/>
              </a:rPr>
              <a:t>5</a:t>
            </a:r>
            <a:r>
              <a:rPr sz="2100" spc="15" dirty="0">
                <a:latin typeface="Roboto"/>
                <a:cs typeface="Roboto"/>
              </a:rPr>
              <a:t>4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674767" y="8703579"/>
            <a:ext cx="32956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10" dirty="0">
                <a:latin typeface="Roboto"/>
                <a:cs typeface="Roboto"/>
              </a:rPr>
              <a:t>5</a:t>
            </a:r>
            <a:r>
              <a:rPr sz="2100" spc="15" dirty="0">
                <a:latin typeface="Roboto"/>
                <a:cs typeface="Roboto"/>
              </a:rPr>
              <a:t>6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449219" y="8516897"/>
            <a:ext cx="32956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spc="10" dirty="0">
                <a:latin typeface="Roboto"/>
                <a:cs typeface="Roboto"/>
              </a:rPr>
              <a:t>7</a:t>
            </a:r>
            <a:r>
              <a:rPr sz="2100" spc="15" dirty="0">
                <a:latin typeface="Roboto"/>
                <a:cs typeface="Roboto"/>
              </a:rPr>
              <a:t>0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043100" y="9901132"/>
            <a:ext cx="10442575" cy="356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791210" algn="l"/>
                <a:tab pos="1569720" algn="l"/>
                <a:tab pos="2343150" algn="l"/>
                <a:tab pos="3121660" algn="l"/>
                <a:tab pos="3899535" algn="l"/>
                <a:tab pos="4672965" algn="l"/>
                <a:tab pos="5450840" algn="l"/>
                <a:tab pos="6228080" algn="l"/>
                <a:tab pos="7005320" algn="l"/>
                <a:tab pos="7782559" algn="l"/>
                <a:tab pos="8559800" algn="l"/>
                <a:tab pos="9336405" algn="l"/>
                <a:tab pos="10113010" algn="l"/>
              </a:tabLst>
            </a:pPr>
            <a:r>
              <a:rPr sz="2150" b="1" spc="5" dirty="0">
                <a:latin typeface="Roboto"/>
                <a:cs typeface="Roboto"/>
              </a:rPr>
              <a:t>94	96	98	00	02	04	06	08	10	12	14	16	18	20</a:t>
            </a:r>
            <a:endParaRPr sz="2150">
              <a:latin typeface="Roboto"/>
              <a:cs typeface="Roboto"/>
            </a:endParaRPr>
          </a:p>
        </p:txBody>
      </p:sp>
      <p:sp>
        <p:nvSpPr>
          <p:cNvPr id="78" name="object 57">
            <a:extLst>
              <a:ext uri="{FF2B5EF4-FFF2-40B4-BE49-F238E27FC236}">
                <a16:creationId xmlns:a16="http://schemas.microsoft.com/office/drawing/2014/main" id="{EEB6B24E-E416-4B25-B239-877612486602}"/>
              </a:ext>
            </a:extLst>
          </p:cNvPr>
          <p:cNvSpPr txBox="1"/>
          <p:nvPr/>
        </p:nvSpPr>
        <p:spPr>
          <a:xfrm>
            <a:off x="2605993" y="664931"/>
            <a:ext cx="42297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latin typeface="DIN Next Rounded LT Pro Bold"/>
                <a:cs typeface="DIN Next Rounded LT Pro Bold"/>
              </a:rPr>
              <a:t>MODELOS</a:t>
            </a:r>
            <a:r>
              <a:rPr sz="3600" b="1" spc="-30" dirty="0">
                <a:latin typeface="DIN Next Rounded LT Pro Bold"/>
                <a:cs typeface="DIN Next Rounded LT Pro Bold"/>
              </a:rPr>
              <a:t> </a:t>
            </a:r>
            <a:r>
              <a:rPr sz="3600" b="1" dirty="0">
                <a:latin typeface="DIN Next Rounded LT Pro Bold"/>
                <a:cs typeface="DIN Next Rounded LT Pro Bold"/>
              </a:rPr>
              <a:t>DE</a:t>
            </a:r>
            <a:r>
              <a:rPr sz="3600" b="1" spc="-25" dirty="0">
                <a:latin typeface="DIN Next Rounded LT Pro Bold"/>
                <a:cs typeface="DIN Next Rounded LT Pro Bold"/>
              </a:rPr>
              <a:t> </a:t>
            </a:r>
            <a:r>
              <a:rPr sz="3600" b="1" spc="-75" dirty="0">
                <a:latin typeface="DIN Next Rounded LT Pro Bold"/>
                <a:cs typeface="DIN Next Rounded LT Pro Bold"/>
              </a:rPr>
              <a:t>ATUAÇÃO</a:t>
            </a:r>
            <a:endParaRPr sz="3600" dirty="0">
              <a:latin typeface="DIN Next Rounded LT Pro Bold"/>
              <a:cs typeface="DIN Next Rounded LT Pro Bold"/>
            </a:endParaRPr>
          </a:p>
        </p:txBody>
      </p:sp>
      <p:grpSp>
        <p:nvGrpSpPr>
          <p:cNvPr id="79" name="Agrupar 78">
            <a:extLst>
              <a:ext uri="{FF2B5EF4-FFF2-40B4-BE49-F238E27FC236}">
                <a16:creationId xmlns:a16="http://schemas.microsoft.com/office/drawing/2014/main" id="{8DC8AD3C-FA33-459D-9085-A2FA9A459D6C}"/>
              </a:ext>
            </a:extLst>
          </p:cNvPr>
          <p:cNvGrpSpPr>
            <a:grpSpLocks noChangeAspect="1"/>
          </p:cNvGrpSpPr>
          <p:nvPr/>
        </p:nvGrpSpPr>
        <p:grpSpPr>
          <a:xfrm>
            <a:off x="965387" y="436535"/>
            <a:ext cx="1443669" cy="1441376"/>
            <a:chOff x="2951169" y="4215834"/>
            <a:chExt cx="1720401" cy="1717668"/>
          </a:xfrm>
        </p:grpSpPr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id="{1338E407-0803-41C2-A0C0-8293025781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1169" y="4215834"/>
              <a:ext cx="1720401" cy="1693064"/>
            </a:xfrm>
            <a:prstGeom prst="rect">
              <a:avLst/>
            </a:prstGeom>
            <a:solidFill>
              <a:srgbClr val="2A8C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9A09CDDD-DE57-40C4-A55B-8EDE8AF565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2682" y="4216129"/>
              <a:ext cx="1717373" cy="17173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2" name="Gráfico 81" descr="Torneira com vazamento com preenchimento sólido">
              <a:extLst>
                <a:ext uri="{FF2B5EF4-FFF2-40B4-BE49-F238E27FC236}">
                  <a16:creationId xmlns:a16="http://schemas.microsoft.com/office/drawing/2014/main" id="{7463E9A5-1664-487F-AFAA-7AFCE92FB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5715" y="4411944"/>
              <a:ext cx="1464971" cy="14649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1770</Words>
  <Application>Microsoft Office PowerPoint</Application>
  <PresentationFormat>Personalizar</PresentationFormat>
  <Paragraphs>566</Paragraphs>
  <Slides>24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Century Gothic</vt:lpstr>
      <vt:lpstr>DIN Next Rounded LT Pro Bold</vt:lpstr>
      <vt:lpstr>DIN Next Rounded LT Pro Light</vt:lpstr>
      <vt:lpstr>Lato</vt:lpstr>
      <vt:lpstr>Roboto</vt:lpstr>
      <vt:lpstr>Segoe UI</vt:lpstr>
      <vt:lpstr>Times New Roman</vt:lpstr>
      <vt:lpstr>Office Theme</vt:lpstr>
      <vt:lpstr>SOBRE A  ABCON  SINDCON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</dc:title>
  <dc:creator>IDEAPAD 330</dc:creator>
  <cp:lastModifiedBy>Júlia</cp:lastModifiedBy>
  <cp:revision>8</cp:revision>
  <dcterms:created xsi:type="dcterms:W3CDTF">2021-08-09T21:15:57Z</dcterms:created>
  <dcterms:modified xsi:type="dcterms:W3CDTF">2021-12-07T13:41:46Z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2021-08-09T00:00:00Z</vt:filetime>
  </property>
  <property fmtid="{D5CDD505-2E9C-101B-9397-08002B2CF9AE}" pid="3" name="Creator">
    <vt:lpwstr>Adobe InDesign 16.3 (Windows)</vt:lpwstr>
  </property>
  <property fmtid="{D5CDD505-2E9C-101B-9397-08002B2CF9AE}" pid="4" name="LastSaved">
    <vt:filetime>2021-08-09T00:00:00Z</vt:filetime>
  </property>
</Properties>
</file>