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5"/>
  </p:notesMasterIdLst>
  <p:sldIdLst>
    <p:sldId id="286" r:id="rId2"/>
    <p:sldId id="293" r:id="rId3"/>
    <p:sldId id="279" r:id="rId4"/>
    <p:sldId id="281" r:id="rId5"/>
    <p:sldId id="289" r:id="rId6"/>
    <p:sldId id="290" r:id="rId7"/>
    <p:sldId id="282" r:id="rId8"/>
    <p:sldId id="280" r:id="rId9"/>
    <p:sldId id="259" r:id="rId10"/>
    <p:sldId id="313" r:id="rId11"/>
    <p:sldId id="271" r:id="rId12"/>
    <p:sldId id="284" r:id="rId13"/>
    <p:sldId id="275" r:id="rId14"/>
  </p:sldIdLst>
  <p:sldSz cx="12192000" cy="6858000"/>
  <p:notesSz cx="6858000" cy="9144000"/>
  <p:embeddedFontLst>
    <p:embeddedFont>
      <p:font typeface="Biome Light" panose="020B0303030204020804" pitchFamily="3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Comfortaa" panose="020B0604020202020204" charset="0"/>
      <p:regular r:id="rId24"/>
      <p:bold r:id="rId25"/>
    </p:embeddedFont>
    <p:embeddedFont>
      <p:font typeface="Corbel" panose="020B0503020204020204" pitchFamily="34" charset="0"/>
      <p:regular r:id="rId26"/>
      <p:bold r:id="rId27"/>
      <p:italic r:id="rId28"/>
      <p:boldItalic r:id="rId29"/>
    </p:embeddedFont>
    <p:embeddedFont>
      <p:font typeface="Mongolian Baiti" panose="03000500000000000000" pitchFamily="66" charset="0"/>
      <p:regular r:id="rId30"/>
    </p:embeddedFont>
    <p:embeddedFont>
      <p:font typeface="Montserrat" panose="020B0604020202020204" charset="0"/>
      <p:regular r:id="rId31"/>
      <p:bold r:id="rId32"/>
      <p:italic r:id="rId33"/>
      <p:boldItalic r:id="rId34"/>
    </p:embeddedFont>
    <p:embeddedFont>
      <p:font typeface="Montserrat SemiBold" panose="020B0604020202020204" charset="0"/>
      <p:regular r:id="rId35"/>
      <p:bold r:id="rId36"/>
      <p:italic r:id="rId37"/>
      <p:boldItalic r:id="rId38"/>
    </p:embeddedFont>
    <p:embeddedFont>
      <p:font typeface="Nunito" panose="020B0604020202020204" charset="0"/>
      <p:regular r:id="rId39"/>
      <p:bold r:id="rId40"/>
      <p:italic r:id="rId41"/>
      <p:boldItalic r:id="rId42"/>
    </p:embeddedFont>
    <p:embeddedFont>
      <p:font typeface="Open Sans" panose="020B0604020202020204" charset="0"/>
      <p:regular r:id="rId43"/>
      <p:bold r:id="rId44"/>
      <p:italic r:id="rId45"/>
      <p:boldItalic r:id="rId46"/>
    </p:embeddedFont>
    <p:embeddedFont>
      <p:font typeface="Open Sans ExtraBold" panose="020B0604020202020204" charset="0"/>
      <p:bold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9600"/>
    <a:srgbClr val="D9EAD3"/>
    <a:srgbClr val="F0F4FA"/>
    <a:srgbClr val="1D4270"/>
    <a:srgbClr val="3492CD"/>
    <a:srgbClr val="2087C8"/>
    <a:srgbClr val="D7E9F5"/>
    <a:srgbClr val="1074AA"/>
    <a:srgbClr val="2E85B5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70D733C-B4B4-425D-BE1C-89BF0A28B662}">
  <a:tblStyle styleId="{A70D733C-B4B4-425D-BE1C-89BF0A28B66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font" Target="fonts/font27.fntdata"/><Relationship Id="rId47" Type="http://schemas.openxmlformats.org/officeDocument/2006/relationships/font" Target="fonts/font32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9" Type="http://schemas.openxmlformats.org/officeDocument/2006/relationships/font" Target="fonts/font14.fntdata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font" Target="fonts/font25.fntdata"/><Relationship Id="rId45" Type="http://schemas.openxmlformats.org/officeDocument/2006/relationships/font" Target="fonts/font30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4" Type="http://schemas.openxmlformats.org/officeDocument/2006/relationships/font" Target="fonts/font29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font" Target="fonts/font28.fntdata"/><Relationship Id="rId48" Type="http://schemas.openxmlformats.org/officeDocument/2006/relationships/font" Target="fonts/font33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46" Type="http://schemas.openxmlformats.org/officeDocument/2006/relationships/font" Target="fonts/font31.fntdata"/><Relationship Id="rId20" Type="http://schemas.openxmlformats.org/officeDocument/2006/relationships/font" Target="fonts/font5.fntdata"/><Relationship Id="rId41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2342959-9D20-41A5-AA68-F0F6AD93C715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4493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f75cc55a87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f75cc55a87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4341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nha do Tempo Ú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48">
            <a:extLst>
              <a:ext uri="{FF2B5EF4-FFF2-40B4-BE49-F238E27FC236}">
                <a16:creationId xmlns:a16="http://schemas.microsoft.com/office/drawing/2014/main" id="{D127D48E-3E09-48C7-AB33-FBD643EFA5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3914" y="4817717"/>
            <a:ext cx="1796396" cy="302186"/>
          </a:xfrm>
        </p:spPr>
        <p:txBody>
          <a:bodyPr rtlCol="0">
            <a:no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19" name="Espaço Reservado para Texto 50">
            <a:extLst>
              <a:ext uri="{FF2B5EF4-FFF2-40B4-BE49-F238E27FC236}">
                <a16:creationId xmlns:a16="http://schemas.microsoft.com/office/drawing/2014/main" id="{A1B91BF4-B790-4F67-98EB-FE905527BF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23914" y="5210963"/>
            <a:ext cx="1813567" cy="706438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pt-BR" noProof="0"/>
              <a:t>Clique para editar o principal</a:t>
            </a:r>
          </a:p>
        </p:txBody>
      </p:sp>
      <p:sp>
        <p:nvSpPr>
          <p:cNvPr id="20" name="Espaço Reservado para Texto 48">
            <a:extLst>
              <a:ext uri="{FF2B5EF4-FFF2-40B4-BE49-F238E27FC236}">
                <a16:creationId xmlns:a16="http://schemas.microsoft.com/office/drawing/2014/main" id="{CCA5F33F-1634-427F-92BF-99A5ED52A4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4076" y="4817717"/>
            <a:ext cx="1796396" cy="302186"/>
          </a:xfrm>
        </p:spPr>
        <p:txBody>
          <a:bodyPr rtlCol="0">
            <a:noAutofit/>
          </a:bodyPr>
          <a:lstStyle>
            <a:lvl1pPr marL="0" indent="0">
              <a:buNone/>
              <a:defRPr sz="2000" b="1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21" name="Espaço Reservado para Texto 50">
            <a:extLst>
              <a:ext uri="{FF2B5EF4-FFF2-40B4-BE49-F238E27FC236}">
                <a16:creationId xmlns:a16="http://schemas.microsoft.com/office/drawing/2014/main" id="{084F28D2-C99C-44DC-95CF-A18847F3B6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34076" y="5210963"/>
            <a:ext cx="1813567" cy="706438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pt-BR" noProof="0"/>
              <a:t>Clique para editar o principal</a:t>
            </a:r>
          </a:p>
        </p:txBody>
      </p:sp>
      <p:sp>
        <p:nvSpPr>
          <p:cNvPr id="22" name="Espaço Reservado para Texto 48">
            <a:extLst>
              <a:ext uri="{FF2B5EF4-FFF2-40B4-BE49-F238E27FC236}">
                <a16:creationId xmlns:a16="http://schemas.microsoft.com/office/drawing/2014/main" id="{2402522A-E098-4FB5-B454-D6FC98D90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4238" y="4817717"/>
            <a:ext cx="1796396" cy="302186"/>
          </a:xfrm>
        </p:spPr>
        <p:txBody>
          <a:bodyPr rtlCol="0">
            <a:no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23" name="Espaço Reservado para Texto 50">
            <a:extLst>
              <a:ext uri="{FF2B5EF4-FFF2-40B4-BE49-F238E27FC236}">
                <a16:creationId xmlns:a16="http://schemas.microsoft.com/office/drawing/2014/main" id="{18CF51EA-CDE2-4AA1-83CB-9DC6E212C3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4238" y="5210963"/>
            <a:ext cx="1813567" cy="706438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pt-BR" noProof="0"/>
              <a:t>Clique para editar o principal</a:t>
            </a:r>
          </a:p>
        </p:txBody>
      </p:sp>
      <p:sp>
        <p:nvSpPr>
          <p:cNvPr id="24" name="Espaço Reservado para Texto 48">
            <a:extLst>
              <a:ext uri="{FF2B5EF4-FFF2-40B4-BE49-F238E27FC236}">
                <a16:creationId xmlns:a16="http://schemas.microsoft.com/office/drawing/2014/main" id="{FE2BFCE7-D8D1-42B7-97F2-78B1D2CB5F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54400" y="4817717"/>
            <a:ext cx="1796396" cy="302186"/>
          </a:xfrm>
        </p:spPr>
        <p:txBody>
          <a:bodyPr rtlCol="0">
            <a:no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pt-BR" noProof="0"/>
              <a:t>CLIQUE PARA EDITAR</a:t>
            </a:r>
          </a:p>
        </p:txBody>
      </p:sp>
      <p:sp>
        <p:nvSpPr>
          <p:cNvPr id="25" name="Espaço Reservado para Texto 50">
            <a:extLst>
              <a:ext uri="{FF2B5EF4-FFF2-40B4-BE49-F238E27FC236}">
                <a16:creationId xmlns:a16="http://schemas.microsoft.com/office/drawing/2014/main" id="{0C4E8DE7-5691-4470-BC2C-F9F6532248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4400" y="5210963"/>
            <a:ext cx="1813567" cy="706438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pt-BR" noProof="0"/>
              <a:t>Clique para editar o principal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AFBC6ED5-DBEC-4BA5-9BFE-9A5E0ED8D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170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96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04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1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4DD38BA0-BCC3-484F-B854-8E27FC33F8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Google Shape;138;p14">
            <a:extLst>
              <a:ext uri="{FF2B5EF4-FFF2-40B4-BE49-F238E27FC236}">
                <a16:creationId xmlns:a16="http://schemas.microsoft.com/office/drawing/2014/main" id="{EAAA4F5C-92D4-443F-91BB-9F6B6AD97333}"/>
              </a:ext>
            </a:extLst>
          </p:cNvPr>
          <p:cNvSpPr/>
          <p:nvPr/>
        </p:nvSpPr>
        <p:spPr>
          <a:xfrm>
            <a:off x="472440" y="2639519"/>
            <a:ext cx="11404600" cy="1434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pt-BR" sz="5000" b="1" dirty="0">
                <a:solidFill>
                  <a:srgbClr val="F0F4FA"/>
                </a:solidFill>
                <a:latin typeface="Montserrat SemiBold" panose="020B0604020202020204" charset="0"/>
                <a:ea typeface="Open Sans Light"/>
                <a:cs typeface="Mongolian Baiti" panose="03000500000000000000" pitchFamily="66" charset="0"/>
                <a:sym typeface="Open Sans Light"/>
              </a:rPr>
              <a:t>NOVO MARCO DO SANEAMENTO</a:t>
            </a:r>
          </a:p>
          <a:p>
            <a:pPr algn="ctr"/>
            <a:r>
              <a:rPr lang="pt-BR" sz="3000" dirty="0">
                <a:solidFill>
                  <a:srgbClr val="F0F4FA"/>
                </a:solidFill>
                <a:latin typeface="Montserrat SemiBold" panose="020B0604020202020204" charset="0"/>
                <a:ea typeface="Open Sans Light"/>
                <a:cs typeface="Mongolian Baiti" panose="03000500000000000000" pitchFamily="66" charset="0"/>
                <a:sym typeface="Open Sans Light"/>
              </a:rPr>
              <a:t>A VISÃO DOS ESTADOS</a:t>
            </a:r>
            <a:endParaRPr lang="pt-BR" sz="6600" b="1" i="0" u="none" strike="noStrike" cap="none" dirty="0">
              <a:solidFill>
                <a:schemeClr val="lt1"/>
              </a:solidFill>
              <a:latin typeface="Montserrat SemiBold" panose="00000700000000000000" pitchFamily="2" charset="0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" name="Google Shape;139;p14">
            <a:extLst>
              <a:ext uri="{FF2B5EF4-FFF2-40B4-BE49-F238E27FC236}">
                <a16:creationId xmlns:a16="http://schemas.microsoft.com/office/drawing/2014/main" id="{5F2CB8C2-6D49-4CBC-9293-ACE8536D5E87}"/>
              </a:ext>
            </a:extLst>
          </p:cNvPr>
          <p:cNvSpPr txBox="1"/>
          <p:nvPr/>
        </p:nvSpPr>
        <p:spPr>
          <a:xfrm>
            <a:off x="2962182" y="5755878"/>
            <a:ext cx="626763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F0F4FA"/>
                </a:solidFill>
                <a:latin typeface="Montserrat SemiBold" panose="00000700000000000000" pitchFamily="2" charset="0"/>
                <a:ea typeface="Open Sans Light"/>
                <a:cs typeface="Open Sans Light"/>
                <a:sym typeface="Open Sans Light"/>
              </a:rPr>
              <a:t>Brasília, 7 de dezembro de 2021</a:t>
            </a:r>
            <a:endParaRPr sz="2000" dirty="0">
              <a:solidFill>
                <a:srgbClr val="F0F4FA"/>
              </a:solidFill>
              <a:latin typeface="Montserrat SemiBold" panose="00000700000000000000" pitchFamily="2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578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E00D436-8900-4FCB-8FE8-17538D4ACBAA}"/>
              </a:ext>
            </a:extLst>
          </p:cNvPr>
          <p:cNvSpPr txBox="1">
            <a:spLocks/>
          </p:cNvSpPr>
          <p:nvPr/>
        </p:nvSpPr>
        <p:spPr>
          <a:xfrm>
            <a:off x="718155" y="960828"/>
            <a:ext cx="46650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PT" noProof="1">
                <a:solidFill>
                  <a:schemeClr val="accent1">
                    <a:lumMod val="50000"/>
                  </a:schemeClr>
                </a:solidFill>
                <a:latin typeface="Montserrat SemiBold"/>
                <a:sym typeface="Arial"/>
              </a:rPr>
              <a:t>Problemáticas</a:t>
            </a:r>
            <a:endParaRPr lang="pt-PT" noProof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Fluxograma: Conector 4">
            <a:extLst>
              <a:ext uri="{FF2B5EF4-FFF2-40B4-BE49-F238E27FC236}">
                <a16:creationId xmlns:a16="http://schemas.microsoft.com/office/drawing/2014/main" id="{D412A161-5357-43EC-A9B6-451E67CF6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08878" y="3325501"/>
            <a:ext cx="914400" cy="764219"/>
          </a:xfrm>
          <a:prstGeom prst="flowChartConnector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0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6" name="Imagem 15" descr="Público-alvo">
            <a:extLst>
              <a:ext uri="{FF2B5EF4-FFF2-40B4-BE49-F238E27FC236}">
                <a16:creationId xmlns:a16="http://schemas.microsoft.com/office/drawing/2014/main" id="{8DE7F5A2-0360-4FB8-AF1A-5C2A41892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93373" y="3424961"/>
            <a:ext cx="548640" cy="548640"/>
          </a:xfrm>
          <a:prstGeom prst="rect">
            <a:avLst/>
          </a:prstGeom>
        </p:spPr>
      </p:pic>
      <p:sp>
        <p:nvSpPr>
          <p:cNvPr id="7" name="Caixa de texto 10">
            <a:extLst>
              <a:ext uri="{FF2B5EF4-FFF2-40B4-BE49-F238E27FC236}">
                <a16:creationId xmlns:a16="http://schemas.microsoft.com/office/drawing/2014/main" id="{DC127B8D-2EAD-47BF-BE03-C462A84EA47E}"/>
              </a:ext>
            </a:extLst>
          </p:cNvPr>
          <p:cNvSpPr txBox="1"/>
          <p:nvPr/>
        </p:nvSpPr>
        <p:spPr>
          <a:xfrm>
            <a:off x="6897008" y="1435322"/>
            <a:ext cx="4238024" cy="1273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1">
                <a:ln>
                  <a:noFill/>
                </a:ln>
                <a:solidFill>
                  <a:srgbClr val="FA6F1A"/>
                </a:solidFill>
                <a:effectLst/>
                <a:uLnTx/>
                <a:uFillTx/>
                <a:latin typeface="Corbel"/>
                <a:ea typeface="+mn-ea"/>
                <a:cs typeface="Biome Light" panose="020B0303030204020804" pitchFamily="34" charset="0"/>
              </a:rPr>
              <a:t>Sufocamento do prazo para apresentação do requerimento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Biome Light" panose="020B0303030204020804" pitchFamily="34" charset="0"/>
              </a:rPr>
              <a:t>Atraso superior a sete meses na publicação do Decreto 10.710/2021.</a:t>
            </a:r>
          </a:p>
        </p:txBody>
      </p:sp>
      <p:sp>
        <p:nvSpPr>
          <p:cNvPr id="11" name="Fluxograma: Conector 10">
            <a:extLst>
              <a:ext uri="{FF2B5EF4-FFF2-40B4-BE49-F238E27FC236}">
                <a16:creationId xmlns:a16="http://schemas.microsoft.com/office/drawing/2014/main" id="{F0A0E727-5F67-46C5-8EB9-B30451324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66712" y="1663915"/>
            <a:ext cx="914400" cy="764218"/>
          </a:xfrm>
          <a:prstGeom prst="flowChartConnector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20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" name="Caixa de texto 12">
            <a:extLst>
              <a:ext uri="{FF2B5EF4-FFF2-40B4-BE49-F238E27FC236}">
                <a16:creationId xmlns:a16="http://schemas.microsoft.com/office/drawing/2014/main" id="{88E45989-2E91-42E2-BA19-6094299F1E46}"/>
              </a:ext>
            </a:extLst>
          </p:cNvPr>
          <p:cNvSpPr txBox="1"/>
          <p:nvPr/>
        </p:nvSpPr>
        <p:spPr>
          <a:xfrm>
            <a:off x="6897008" y="3019837"/>
            <a:ext cx="4238023" cy="1273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2000" b="1" i="0" u="none" strike="noStrike" kern="1200" cap="none" spc="0" normalizeH="0" baseline="0" noProof="1">
                <a:ln>
                  <a:noFill/>
                </a:ln>
                <a:solidFill>
                  <a:srgbClr val="FA6F1A"/>
                </a:solidFill>
                <a:effectLst/>
                <a:uLnTx/>
                <a:uFillTx/>
                <a:latin typeface="Corbel"/>
                <a:ea typeface="+mn-ea"/>
                <a:cs typeface="Biome Light" panose="020B0303030204020804" pitchFamily="34" charset="0"/>
              </a:rPr>
              <a:t>Contratação de auditoria e certificadora de notória reputação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sz="1800" kern="1200" noProof="1">
                <a:solidFill>
                  <a:prstClr val="black"/>
                </a:solidFill>
                <a:latin typeface="Calibri Light"/>
                <a:ea typeface="+mn-ea"/>
                <a:cs typeface="Biome Light" panose="020B0303030204020804" pitchFamily="34" charset="0"/>
              </a:rPr>
              <a:t>Dificuldade de atendimento de consultorias frente a alta demanda exigida.</a:t>
            </a:r>
            <a:endParaRPr kumimoji="0" lang="pt-PT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Biome Light" panose="020B0303030204020804" pitchFamily="34" charset="0"/>
            </a:endParaRPr>
          </a:p>
        </p:txBody>
      </p:sp>
      <p:pic>
        <p:nvPicPr>
          <p:cNvPr id="14" name="Gráfico 13" descr="Área de Transferência">
            <a:extLst>
              <a:ext uri="{FF2B5EF4-FFF2-40B4-BE49-F238E27FC236}">
                <a16:creationId xmlns:a16="http://schemas.microsoft.com/office/drawing/2014/main" id="{EBC38B31-AA80-4657-A849-AFC7A5FD47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014115" y="4773364"/>
            <a:ext cx="548640" cy="548640"/>
          </a:xfrm>
          <a:prstGeom prst="rect">
            <a:avLst/>
          </a:prstGeom>
        </p:spPr>
      </p:pic>
      <p:sp>
        <p:nvSpPr>
          <p:cNvPr id="16" name="Fluxograma: Conector 15">
            <a:extLst>
              <a:ext uri="{FF2B5EF4-FFF2-40B4-BE49-F238E27FC236}">
                <a16:creationId xmlns:a16="http://schemas.microsoft.com/office/drawing/2014/main" id="{B13AFEBC-F0F7-448A-9839-A8E21772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31235" y="4689823"/>
            <a:ext cx="914400" cy="764219"/>
          </a:xfrm>
          <a:prstGeom prst="flowChartConnector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</a:pPr>
            <a:endParaRPr lang="pt-PT" sz="2000" kern="1200" noProof="1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7" name="Caixa de texto 16">
            <a:extLst>
              <a:ext uri="{FF2B5EF4-FFF2-40B4-BE49-F238E27FC236}">
                <a16:creationId xmlns:a16="http://schemas.microsoft.com/office/drawing/2014/main" id="{3DB86A57-68DF-45E3-A69F-A6D982CD65EF}"/>
              </a:ext>
            </a:extLst>
          </p:cNvPr>
          <p:cNvSpPr txBox="1"/>
          <p:nvPr/>
        </p:nvSpPr>
        <p:spPr>
          <a:xfrm>
            <a:off x="6897009" y="4576401"/>
            <a:ext cx="4459890" cy="14947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Tx/>
              <a:defRPr/>
            </a:pPr>
            <a:r>
              <a:rPr lang="pt-PT" sz="2000" b="1" kern="1200" noProof="1">
                <a:solidFill>
                  <a:srgbClr val="FA6F1A"/>
                </a:solidFill>
                <a:latin typeface="Corbel"/>
                <a:ea typeface="+mn-ea"/>
                <a:cs typeface="Biome Light" panose="020B0303030204020804" pitchFamily="34" charset="0"/>
              </a:rPr>
              <a:t>Insegurança no processo avaliativo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n-ea"/>
                <a:cs typeface="Biome Light" panose="020B0303030204020804" pitchFamily="34" charset="0"/>
              </a:rPr>
              <a:t>Prazo insuficiente para avaliação e saneamento dos requerimentos protocolados. Falta ainda clareza nos processos que serão promovidos pelas agências reguladoras</a:t>
            </a:r>
            <a:endParaRPr kumimoji="0" lang="pt-PT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21" name="Picture 6" descr="Relógio - ícones de grátis">
            <a:extLst>
              <a:ext uri="{FF2B5EF4-FFF2-40B4-BE49-F238E27FC236}">
                <a16:creationId xmlns:a16="http://schemas.microsoft.com/office/drawing/2014/main" id="{F66AA0DC-C3B0-4C18-97DE-E3265B2B2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458" y="1771310"/>
            <a:ext cx="554908" cy="55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83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9"/>
          <p:cNvSpPr/>
          <p:nvPr/>
        </p:nvSpPr>
        <p:spPr>
          <a:xfrm>
            <a:off x="622846" y="1285183"/>
            <a:ext cx="521058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chemeClr val="lt1"/>
                </a:solidFill>
                <a:latin typeface="Montserrat SemiBold"/>
                <a:sym typeface="Open Sans Light"/>
              </a:rPr>
              <a:t>NOVOS RUMOS DA AESBE</a:t>
            </a:r>
            <a:endParaRPr sz="4000" dirty="0">
              <a:solidFill>
                <a:schemeClr val="lt1"/>
              </a:solidFill>
              <a:latin typeface="Montserrat SemiBold"/>
            </a:endParaRPr>
          </a:p>
        </p:txBody>
      </p:sp>
      <p:sp>
        <p:nvSpPr>
          <p:cNvPr id="304" name="Google Shape;304;p29"/>
          <p:cNvSpPr/>
          <p:nvPr/>
        </p:nvSpPr>
        <p:spPr>
          <a:xfrm>
            <a:off x="165838" y="5411450"/>
            <a:ext cx="1520350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</a:t>
            </a:r>
            <a:endParaRPr sz="88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6148" name="Picture 4" descr="Como Ter Uma Visão de Sucesso Para Seu Negócio?">
            <a:extLst>
              <a:ext uri="{FF2B5EF4-FFF2-40B4-BE49-F238E27FC236}">
                <a16:creationId xmlns:a16="http://schemas.microsoft.com/office/drawing/2014/main" id="{6881F775-D11A-4F9D-A1D0-18A6C4437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75"/>
            <a:ext cx="701040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5B592B7-B4B1-4023-AB83-B36609969187}"/>
              </a:ext>
            </a:extLst>
          </p:cNvPr>
          <p:cNvSpPr/>
          <p:nvPr/>
        </p:nvSpPr>
        <p:spPr>
          <a:xfrm>
            <a:off x="5457826" y="3571874"/>
            <a:ext cx="6734174" cy="3286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435CE40B-0B2C-4E65-851E-F29C425AE4DC}"/>
              </a:ext>
            </a:extLst>
          </p:cNvPr>
          <p:cNvCxnSpPr>
            <a:cxnSpLocks/>
          </p:cNvCxnSpPr>
          <p:nvPr/>
        </p:nvCxnSpPr>
        <p:spPr>
          <a:xfrm flipV="1">
            <a:off x="6456281" y="3571875"/>
            <a:ext cx="0" cy="285750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A725453A-4365-4A18-8D5D-7D0F6E9B266B}"/>
              </a:ext>
            </a:extLst>
          </p:cNvPr>
          <p:cNvCxnSpPr>
            <a:cxnSpLocks/>
          </p:cNvCxnSpPr>
          <p:nvPr/>
        </p:nvCxnSpPr>
        <p:spPr>
          <a:xfrm flipV="1">
            <a:off x="6456281" y="895350"/>
            <a:ext cx="0" cy="26765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BDBD787-32FE-497D-8501-9A921C58CDD8}"/>
              </a:ext>
            </a:extLst>
          </p:cNvPr>
          <p:cNvSpPr txBox="1"/>
          <p:nvPr/>
        </p:nvSpPr>
        <p:spPr>
          <a:xfrm>
            <a:off x="6660391" y="1648836"/>
            <a:ext cx="5217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Perspectivas para o futuro do setor de saneamento </a:t>
            </a:r>
          </a:p>
          <a:p>
            <a:endParaRPr lang="pt-BR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C571AF0-C475-4DAD-936F-0145612CB8D6}"/>
              </a:ext>
            </a:extLst>
          </p:cNvPr>
          <p:cNvSpPr txBox="1"/>
          <p:nvPr/>
        </p:nvSpPr>
        <p:spPr>
          <a:xfrm>
            <a:off x="6591302" y="4633913"/>
            <a:ext cx="5600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accent1">
                    <a:lumMod val="50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A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Aesbe</a:t>
            </a:r>
            <a:r>
              <a:rPr lang="pt-BR" sz="1800" dirty="0">
                <a:solidFill>
                  <a:schemeClr val="accent1">
                    <a:lumMod val="50000"/>
                  </a:schemeClr>
                </a:solidFill>
                <a:latin typeface="Comfortaa"/>
                <a:ea typeface="Comfortaa"/>
                <a:cs typeface="Comfortaa"/>
                <a:sym typeface="Comfortaa"/>
              </a:rPr>
              <a:t> como parceira na estruturação das novas diretrizes para o setor.</a:t>
            </a:r>
          </a:p>
          <a:p>
            <a:endParaRPr lang="pt-BR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B45D8C43-8E8D-4036-9F85-BC54FAB75CB3}"/>
              </a:ext>
            </a:extLst>
          </p:cNvPr>
          <p:cNvSpPr/>
          <p:nvPr/>
        </p:nvSpPr>
        <p:spPr>
          <a:xfrm>
            <a:off x="4648200" y="-180975"/>
            <a:ext cx="2524125" cy="7391400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1B7F3E4-E6F3-4BE8-8BD2-F271A47F5500}"/>
              </a:ext>
            </a:extLst>
          </p:cNvPr>
          <p:cNvSpPr/>
          <p:nvPr/>
        </p:nvSpPr>
        <p:spPr>
          <a:xfrm>
            <a:off x="7172325" y="-180975"/>
            <a:ext cx="2524125" cy="7391400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91BE9E6-BDA2-4931-AD57-CD0360786E89}"/>
              </a:ext>
            </a:extLst>
          </p:cNvPr>
          <p:cNvSpPr/>
          <p:nvPr/>
        </p:nvSpPr>
        <p:spPr>
          <a:xfrm>
            <a:off x="9696450" y="-180975"/>
            <a:ext cx="2524125" cy="7391400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Google Shape;196;p19">
            <a:extLst>
              <a:ext uri="{FF2B5EF4-FFF2-40B4-BE49-F238E27FC236}">
                <a16:creationId xmlns:a16="http://schemas.microsoft.com/office/drawing/2014/main" id="{89D78A54-DA81-4659-B05B-7C3C9A83C313}"/>
              </a:ext>
            </a:extLst>
          </p:cNvPr>
          <p:cNvSpPr txBox="1"/>
          <p:nvPr/>
        </p:nvSpPr>
        <p:spPr>
          <a:xfrm>
            <a:off x="488044" y="737782"/>
            <a:ext cx="4007700" cy="1969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300" dirty="0">
                <a:solidFill>
                  <a:schemeClr val="accent1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Saneamento básico rumo à universalização</a:t>
            </a:r>
            <a:endParaRPr sz="1100" dirty="0">
              <a:solidFill>
                <a:schemeClr val="accent1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50;p15">
            <a:extLst>
              <a:ext uri="{FF2B5EF4-FFF2-40B4-BE49-F238E27FC236}">
                <a16:creationId xmlns:a16="http://schemas.microsoft.com/office/drawing/2014/main" id="{A722461F-5D52-47DE-92B3-006361D30DA2}"/>
              </a:ext>
            </a:extLst>
          </p:cNvPr>
          <p:cNvSpPr txBox="1"/>
          <p:nvPr/>
        </p:nvSpPr>
        <p:spPr>
          <a:xfrm>
            <a:off x="402374" y="3052663"/>
            <a:ext cx="4188676" cy="192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Com metas de universalização para 2033 e todo o ambiente competitivo criado pelo Novo Marco Legal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sz="1100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 Aesbe segue representando os interesses de suas associadas e contribuindo com a evolução do setor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D31CB31-BD12-4338-8678-8AA550A1E296}"/>
              </a:ext>
            </a:extLst>
          </p:cNvPr>
          <p:cNvSpPr txBox="1"/>
          <p:nvPr/>
        </p:nvSpPr>
        <p:spPr>
          <a:xfrm>
            <a:off x="759451" y="5321367"/>
            <a:ext cx="3886201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omfortaa"/>
                <a:cs typeface="Calibri" panose="020F0502020204030204" pitchFamily="34" charset="0"/>
                <a:sym typeface="Comfortaa"/>
              </a:rPr>
              <a:t>propiciando o ambiente para</a:t>
            </a:r>
            <a:endParaRPr lang="pt-BR" sz="2400" dirty="0">
              <a:solidFill>
                <a:schemeClr val="bg2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3FD246FF-5668-45EF-8641-30179C987D0A}"/>
              </a:ext>
            </a:extLst>
          </p:cNvPr>
          <p:cNvGrpSpPr/>
          <p:nvPr/>
        </p:nvGrpSpPr>
        <p:grpSpPr>
          <a:xfrm>
            <a:off x="4940927" y="3603216"/>
            <a:ext cx="2258925" cy="2393165"/>
            <a:chOff x="4987051" y="2472818"/>
            <a:chExt cx="2258925" cy="2393165"/>
          </a:xfrm>
          <a:solidFill>
            <a:schemeClr val="accent1">
              <a:lumMod val="50000"/>
            </a:schemeClr>
          </a:solidFill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EEA77EA-0416-4D44-B8D2-02BF098B2340}"/>
                </a:ext>
              </a:extLst>
            </p:cNvPr>
            <p:cNvSpPr/>
            <p:nvPr/>
          </p:nvSpPr>
          <p:spPr>
            <a:xfrm>
              <a:off x="4987051" y="2472818"/>
              <a:ext cx="1964700" cy="239316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pt-BR" dirty="0">
                  <a:solidFill>
                    <a:srgbClr val="F0F4FA"/>
                  </a:solidFill>
                  <a:latin typeface="Comfortaa"/>
                  <a:ea typeface="Comfortaa"/>
                  <a:cs typeface="Comfortaa"/>
                  <a:sym typeface="Comfortaa"/>
                </a:rPr>
                <a:t>que as associadas contribuam para o desenvolvimento social e ambiental da coletividade e para o desenvolvimento socioeconômico do país</a:t>
              </a:r>
            </a:p>
          </p:txBody>
        </p:sp>
        <p:sp>
          <p:nvSpPr>
            <p:cNvPr id="15" name="Google Shape;177;p17">
              <a:extLst>
                <a:ext uri="{FF2B5EF4-FFF2-40B4-BE49-F238E27FC236}">
                  <a16:creationId xmlns:a16="http://schemas.microsoft.com/office/drawing/2014/main" id="{645B49A3-E8B2-4BDF-912C-2CE97657DD9A}"/>
                </a:ext>
              </a:extLst>
            </p:cNvPr>
            <p:cNvSpPr txBox="1"/>
            <p:nvPr/>
          </p:nvSpPr>
          <p:spPr>
            <a:xfrm>
              <a:off x="5252476" y="2842939"/>
              <a:ext cx="1993500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0F4FA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28" name="Retângulo 27">
            <a:extLst>
              <a:ext uri="{FF2B5EF4-FFF2-40B4-BE49-F238E27FC236}">
                <a16:creationId xmlns:a16="http://schemas.microsoft.com/office/drawing/2014/main" id="{491CB962-1890-42C2-94CD-58FC3FE445F0}"/>
              </a:ext>
            </a:extLst>
          </p:cNvPr>
          <p:cNvSpPr/>
          <p:nvPr/>
        </p:nvSpPr>
        <p:spPr>
          <a:xfrm>
            <a:off x="7477237" y="2292947"/>
            <a:ext cx="1914300" cy="15194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bg1"/>
                </a:solidFill>
                <a:latin typeface="Comfortaa" panose="020B0604020202020204" charset="0"/>
              </a:rPr>
              <a:t>criar impactos positivos na saúde, na educação, no meio ambiente e na economia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A9CF096E-7787-465E-B7F4-01216995AE24}"/>
              </a:ext>
            </a:extLst>
          </p:cNvPr>
          <p:cNvSpPr/>
          <p:nvPr/>
        </p:nvSpPr>
        <p:spPr>
          <a:xfrm>
            <a:off x="10001362" y="626382"/>
            <a:ext cx="1986900" cy="267821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bg1"/>
                </a:solidFill>
                <a:latin typeface="Comfortaa" panose="020B0604020202020204" charset="0"/>
              </a:rPr>
              <a:t>contínua inovação do setor, de forma a garantir o </a:t>
            </a:r>
            <a:r>
              <a:rPr lang="pt-BR" dirty="0" err="1">
                <a:solidFill>
                  <a:schemeClr val="bg1"/>
                </a:solidFill>
                <a:latin typeface="Comfortaa" panose="020B0604020202020204" charset="0"/>
              </a:rPr>
              <a:t>reúso</a:t>
            </a:r>
            <a:r>
              <a:rPr lang="pt-BR" dirty="0">
                <a:solidFill>
                  <a:schemeClr val="bg1"/>
                </a:solidFill>
                <a:latin typeface="Comfortaa" panose="020B0604020202020204" charset="0"/>
              </a:rPr>
              <a:t> dos recursos hídricos, a redução de perdas, entre outros fatores, para agilizar </a:t>
            </a:r>
            <a:r>
              <a:rPr lang="pt-BR" b="1" dirty="0">
                <a:solidFill>
                  <a:schemeClr val="bg1"/>
                </a:solidFill>
                <a:latin typeface="Comfortaa" panose="020B0604020202020204" charset="0"/>
              </a:rPr>
              <a:t>processos e encurtar o caminho para a universalização</a:t>
            </a:r>
            <a:endParaRPr lang="pt-BR" dirty="0">
              <a:solidFill>
                <a:schemeClr val="bg1"/>
              </a:solidFill>
              <a:latin typeface="Comforta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92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61EC3162-5E9C-458C-B6AE-96132F4AD681}"/>
              </a:ext>
            </a:extLst>
          </p:cNvPr>
          <p:cNvSpPr/>
          <p:nvPr/>
        </p:nvSpPr>
        <p:spPr>
          <a:xfrm>
            <a:off x="7561996" y="0"/>
            <a:ext cx="4400550" cy="6858000"/>
          </a:xfrm>
          <a:prstGeom prst="roundRect">
            <a:avLst>
              <a:gd name="adj" fmla="val 0"/>
            </a:avLst>
          </a:prstGeom>
          <a:solidFill>
            <a:srgbClr val="F0F4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47" name="Google Shape;34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9423" y="1714831"/>
            <a:ext cx="3685696" cy="26805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8" name="Google Shape;348;p33"/>
          <p:cNvGrpSpPr/>
          <p:nvPr/>
        </p:nvGrpSpPr>
        <p:grpSpPr>
          <a:xfrm>
            <a:off x="1498159" y="4395337"/>
            <a:ext cx="4455384" cy="1151571"/>
            <a:chOff x="1498159" y="4395337"/>
            <a:chExt cx="4455384" cy="1151571"/>
          </a:xfrm>
        </p:grpSpPr>
        <p:sp>
          <p:nvSpPr>
            <p:cNvPr id="349" name="Google Shape;349;p33"/>
            <p:cNvSpPr/>
            <p:nvPr/>
          </p:nvSpPr>
          <p:spPr>
            <a:xfrm>
              <a:off x="1782029" y="4395337"/>
              <a:ext cx="4171514" cy="11515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(61) 3022-9600</a:t>
              </a:r>
              <a:endParaRPr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aesbe@aesbe.org.br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0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www.aesbe.org.br</a:t>
              </a:r>
              <a:endParaRPr/>
            </a:p>
          </p:txBody>
        </p:sp>
        <p:pic>
          <p:nvPicPr>
            <p:cNvPr id="350" name="Google Shape;350;p3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06756" y="4515906"/>
              <a:ext cx="137417" cy="180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1" name="Google Shape;351;p3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98159" y="4900905"/>
              <a:ext cx="167477" cy="1030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2" name="Google Shape;352;p3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502454" y="5172231"/>
              <a:ext cx="163182" cy="1674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3" name="Google Shape;353;p33"/>
          <p:cNvSpPr/>
          <p:nvPr/>
        </p:nvSpPr>
        <p:spPr>
          <a:xfrm>
            <a:off x="1232375" y="1576877"/>
            <a:ext cx="5429805" cy="760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200" dirty="0">
                <a:solidFill>
                  <a:srgbClr val="D8E2F3"/>
                </a:solidFill>
                <a:latin typeface="Arial"/>
                <a:ea typeface="Arial"/>
                <a:cs typeface="Arial"/>
                <a:sym typeface="Arial"/>
              </a:rPr>
              <a:t>OBRIGADO</a:t>
            </a:r>
            <a:endParaRPr sz="2000" dirty="0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5E38144E-666C-43F2-8652-E312149464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8;p14">
            <a:extLst>
              <a:ext uri="{FF2B5EF4-FFF2-40B4-BE49-F238E27FC236}">
                <a16:creationId xmlns:a16="http://schemas.microsoft.com/office/drawing/2014/main" id="{C4CA08C3-F406-4E93-A816-9A7DC4198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14452" y="960792"/>
            <a:ext cx="6710516" cy="4304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>
              <a:buNone/>
            </a:pPr>
            <a:r>
              <a:rPr lang="pt-BR" dirty="0">
                <a:solidFill>
                  <a:schemeClr val="tx1"/>
                </a:solidFill>
                <a:latin typeface="Montserrat" panose="020B0604020202020204" charset="0"/>
                <a:cs typeface="Calibri" panose="020F0502020204030204" pitchFamily="34" charset="0"/>
              </a:rPr>
              <a:t>A </a:t>
            </a:r>
            <a:r>
              <a:rPr lang="pt-BR" dirty="0" err="1">
                <a:solidFill>
                  <a:schemeClr val="tx1"/>
                </a:solidFill>
                <a:latin typeface="Montserrat" panose="020B0604020202020204" charset="0"/>
                <a:cs typeface="Calibri" panose="020F0502020204030204" pitchFamily="34" charset="0"/>
              </a:rPr>
              <a:t>Aesbe</a:t>
            </a:r>
            <a:r>
              <a:rPr lang="pt-BR" dirty="0">
                <a:solidFill>
                  <a:schemeClr val="tx1"/>
                </a:solidFill>
                <a:latin typeface="Montserrat" panose="020B0604020202020204" charset="0"/>
                <a:cs typeface="Calibri" panose="020F0502020204030204" pitchFamily="34" charset="0"/>
              </a:rPr>
              <a:t> tem como </a:t>
            </a:r>
            <a:r>
              <a:rPr lang="pt-BR" sz="3200" b="1" dirty="0">
                <a:solidFill>
                  <a:schemeClr val="tx1"/>
                </a:solidFill>
                <a:latin typeface="Montserrat" panose="020B0604020202020204" charset="0"/>
                <a:cs typeface="Calibri" panose="020F0502020204030204" pitchFamily="34" charset="0"/>
              </a:rPr>
              <a:t>missão</a:t>
            </a:r>
            <a:r>
              <a:rPr lang="pt-BR" dirty="0">
                <a:solidFill>
                  <a:schemeClr val="tx1"/>
                </a:solidFill>
                <a:latin typeface="Montserrat" panose="020B0604020202020204" charset="0"/>
                <a:cs typeface="Calibri" panose="020F0502020204030204" pitchFamily="34" charset="0"/>
              </a:rPr>
              <a:t> promover a representação institucional das empresas </a:t>
            </a:r>
            <a:r>
              <a:rPr lang="pt-BR" b="1" dirty="0">
                <a:solidFill>
                  <a:schemeClr val="tx1"/>
                </a:solidFill>
                <a:latin typeface="Montserrat" panose="020B0604020202020204" charset="0"/>
                <a:cs typeface="Calibri" panose="020F0502020204030204" pitchFamily="34" charset="0"/>
              </a:rPr>
              <a:t>estaduais</a:t>
            </a:r>
            <a:r>
              <a:rPr lang="pt-BR" dirty="0">
                <a:solidFill>
                  <a:schemeClr val="tx1"/>
                </a:solidFill>
                <a:latin typeface="Montserrat" panose="020B0604020202020204" charset="0"/>
                <a:cs typeface="Calibri" panose="020F0502020204030204" pitchFamily="34" charset="0"/>
              </a:rPr>
              <a:t> de </a:t>
            </a:r>
            <a:r>
              <a:rPr lang="pt-BR" b="1" dirty="0">
                <a:solidFill>
                  <a:schemeClr val="tx1"/>
                </a:solidFill>
                <a:latin typeface="Montserrat" panose="020B0604020202020204" charset="0"/>
                <a:cs typeface="Calibri" panose="020F0502020204030204" pitchFamily="34" charset="0"/>
              </a:rPr>
              <a:t>saneamento</a:t>
            </a:r>
            <a:r>
              <a:rPr lang="pt-BR" dirty="0">
                <a:solidFill>
                  <a:schemeClr val="tx1"/>
                </a:solidFill>
                <a:latin typeface="Montserrat" panose="020B0604020202020204" charset="0"/>
                <a:cs typeface="Calibri" panose="020F0502020204030204" pitchFamily="34" charset="0"/>
              </a:rPr>
              <a:t>, fomentar o intercambio de conhecimentos e difusão de boas práticas, além de divulgar e </a:t>
            </a:r>
            <a:r>
              <a:rPr lang="pt-BR" sz="3200" b="1" dirty="0">
                <a:solidFill>
                  <a:schemeClr val="tx1"/>
                </a:solidFill>
                <a:latin typeface="Montserrat" panose="020B0604020202020204" charset="0"/>
                <a:cs typeface="Calibri" panose="020F0502020204030204" pitchFamily="34" charset="0"/>
              </a:rPr>
              <a:t>fortalecer</a:t>
            </a:r>
            <a:r>
              <a:rPr lang="pt-BR" dirty="0">
                <a:solidFill>
                  <a:schemeClr val="tx1"/>
                </a:solidFill>
                <a:latin typeface="Montserrat" panose="020B0604020202020204" charset="0"/>
                <a:cs typeface="Calibri" panose="020F0502020204030204" pitchFamily="34" charset="0"/>
              </a:rPr>
              <a:t> o modelo de prestação regionalizada dos serviços de Saneamento básico</a:t>
            </a:r>
            <a:endParaRPr i="0" u="none" strike="noStrike" cap="none" dirty="0">
              <a:solidFill>
                <a:schemeClr val="tx1"/>
              </a:solidFill>
              <a:latin typeface="Montserrat" panose="020B060402020202020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F2E783D-EF43-4D7E-AB49-40EEC48C4D5A}"/>
              </a:ext>
            </a:extLst>
          </p:cNvPr>
          <p:cNvSpPr/>
          <p:nvPr/>
        </p:nvSpPr>
        <p:spPr>
          <a:xfrm>
            <a:off x="-7718" y="0"/>
            <a:ext cx="4600283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55BC4D6-1690-4576-B766-2139C9248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475" y="4195824"/>
            <a:ext cx="2673895" cy="193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osanpa avança nas obras de saneamento básico retomadas pelo governo do  Estado">
            <a:extLst>
              <a:ext uri="{FF2B5EF4-FFF2-40B4-BE49-F238E27FC236}">
                <a16:creationId xmlns:a16="http://schemas.microsoft.com/office/drawing/2014/main" id="{A0ADC9DA-AFE4-441D-9DC2-305990047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0"/>
            <a:ext cx="10283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92;p19">
            <a:extLst>
              <a:ext uri="{FF2B5EF4-FFF2-40B4-BE49-F238E27FC236}">
                <a16:creationId xmlns:a16="http://schemas.microsoft.com/office/drawing/2014/main" id="{1A8F4CA9-B991-4354-870F-A1B2C7EB9486}"/>
              </a:ext>
            </a:extLst>
          </p:cNvPr>
          <p:cNvSpPr/>
          <p:nvPr/>
        </p:nvSpPr>
        <p:spPr>
          <a:xfrm>
            <a:off x="0" y="1371"/>
            <a:ext cx="48426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96;p19">
            <a:extLst>
              <a:ext uri="{FF2B5EF4-FFF2-40B4-BE49-F238E27FC236}">
                <a16:creationId xmlns:a16="http://schemas.microsoft.com/office/drawing/2014/main" id="{6D45FD1B-029B-4B55-A68E-A7BAEE22F6E0}"/>
              </a:ext>
            </a:extLst>
          </p:cNvPr>
          <p:cNvSpPr txBox="1"/>
          <p:nvPr/>
        </p:nvSpPr>
        <p:spPr>
          <a:xfrm>
            <a:off x="345225" y="1305800"/>
            <a:ext cx="4418100" cy="1461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3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Novo Marco Legal do Saneamento</a:t>
            </a:r>
            <a:endParaRPr sz="1100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97;p19">
            <a:extLst>
              <a:ext uri="{FF2B5EF4-FFF2-40B4-BE49-F238E27FC236}">
                <a16:creationId xmlns:a16="http://schemas.microsoft.com/office/drawing/2014/main" id="{4F24DCA4-4B18-41A5-9FF9-F8CFDBEAA489}"/>
              </a:ext>
            </a:extLst>
          </p:cNvPr>
          <p:cNvSpPr txBox="1"/>
          <p:nvPr/>
        </p:nvSpPr>
        <p:spPr>
          <a:xfrm>
            <a:off x="386475" y="2595275"/>
            <a:ext cx="43356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000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Principais pontos trazidos pela Lei nº. 14.026/2020.</a:t>
            </a:r>
            <a:endParaRPr sz="2000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75456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6721901-8013-40A6-ADEF-AB90702F7ABC}"/>
              </a:ext>
            </a:extLst>
          </p:cNvPr>
          <p:cNvSpPr/>
          <p:nvPr/>
        </p:nvSpPr>
        <p:spPr>
          <a:xfrm>
            <a:off x="4648200" y="-180975"/>
            <a:ext cx="2524125" cy="73914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1C9068E-3CD9-4819-B991-8F818920F549}"/>
              </a:ext>
            </a:extLst>
          </p:cNvPr>
          <p:cNvSpPr/>
          <p:nvPr/>
        </p:nvSpPr>
        <p:spPr>
          <a:xfrm>
            <a:off x="7172325" y="-180975"/>
            <a:ext cx="2524125" cy="73914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3D70A32-3B12-4AFC-8C9B-073D48197410}"/>
              </a:ext>
            </a:extLst>
          </p:cNvPr>
          <p:cNvSpPr/>
          <p:nvPr/>
        </p:nvSpPr>
        <p:spPr>
          <a:xfrm>
            <a:off x="9696450" y="-180975"/>
            <a:ext cx="2524125" cy="73914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Google Shape;196;p19">
            <a:extLst>
              <a:ext uri="{FF2B5EF4-FFF2-40B4-BE49-F238E27FC236}">
                <a16:creationId xmlns:a16="http://schemas.microsoft.com/office/drawing/2014/main" id="{9E69BCCD-7663-483F-8222-977B06EE8EDB}"/>
              </a:ext>
            </a:extLst>
          </p:cNvPr>
          <p:cNvSpPr txBox="1"/>
          <p:nvPr/>
        </p:nvSpPr>
        <p:spPr>
          <a:xfrm>
            <a:off x="345225" y="1305800"/>
            <a:ext cx="3683850" cy="1461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3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Aspectos da Lei nº 14.020/2020</a:t>
            </a:r>
            <a:endParaRPr sz="1100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50;p15">
            <a:extLst>
              <a:ext uri="{FF2B5EF4-FFF2-40B4-BE49-F238E27FC236}">
                <a16:creationId xmlns:a16="http://schemas.microsoft.com/office/drawing/2014/main" id="{49A7CF62-305A-4359-9719-49629ED480A3}"/>
              </a:ext>
            </a:extLst>
          </p:cNvPr>
          <p:cNvSpPr txBox="1"/>
          <p:nvPr/>
        </p:nvSpPr>
        <p:spPr>
          <a:xfrm>
            <a:off x="4769593" y="1257990"/>
            <a:ext cx="222954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INTERLIGAÇÃO obrigatória</a:t>
            </a:r>
            <a:endParaRPr lang="pt-BR" sz="2000" dirty="0">
              <a:solidFill>
                <a:srgbClr val="F0F4F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50;p15">
            <a:extLst>
              <a:ext uri="{FF2B5EF4-FFF2-40B4-BE49-F238E27FC236}">
                <a16:creationId xmlns:a16="http://schemas.microsoft.com/office/drawing/2014/main" id="{2A7C00EB-2B9A-457C-B09D-CAAB3E939661}"/>
              </a:ext>
            </a:extLst>
          </p:cNvPr>
          <p:cNvSpPr txBox="1"/>
          <p:nvPr/>
        </p:nvSpPr>
        <p:spPr>
          <a:xfrm>
            <a:off x="9900587" y="1244718"/>
            <a:ext cx="223381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Reflexos AMBIENTAIS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ECEE2A14-F226-4C40-A63A-7DA4648E3AE9}"/>
              </a:ext>
            </a:extLst>
          </p:cNvPr>
          <p:cNvSpPr/>
          <p:nvPr/>
        </p:nvSpPr>
        <p:spPr>
          <a:xfrm>
            <a:off x="4799089" y="2558015"/>
            <a:ext cx="2233812" cy="237900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lei trouxe novas diretrizes para a interligação obrigatória de esgotamento sanitário, trazendo uma maior responsabilidade tanto para o usuário, quanto para as entidades reguladoras e titulares dos serviços públicos de saneamento básico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3A6A14C-053A-4176-99C1-3C665FEC9BBA}"/>
              </a:ext>
            </a:extLst>
          </p:cNvPr>
          <p:cNvSpPr/>
          <p:nvPr/>
        </p:nvSpPr>
        <p:spPr>
          <a:xfrm>
            <a:off x="7304196" y="2543267"/>
            <a:ext cx="2256692" cy="385754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Outro ponto importante é que a lei assegura a percepção da tarifa de esgoto pela prestadora de serviços, em decorrência da disponibilização e da manutenção da infraestrutura colocada à disposição do usuário, de modo a garantir que os planos de investimentos e os projetos de ampliação a universalização do saneamento básico sejam cumpridos conforme previsto no Plano de Saneamento Básico</a:t>
            </a:r>
            <a:endParaRPr lang="pt-BR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A515993F-590A-4C58-8F64-40EF668FD655}"/>
              </a:ext>
            </a:extLst>
          </p:cNvPr>
          <p:cNvSpPr/>
          <p:nvPr/>
        </p:nvSpPr>
        <p:spPr>
          <a:xfrm>
            <a:off x="9813572" y="2558016"/>
            <a:ext cx="2289880" cy="303163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novo marco legal trouxe reflexos ambientais positivos para o setor de saneamento. Dentre outros fatores, a lei determina a redução e controle das perdas de água, inclusive na distribuição de água tratada, estímulo ao reuso de efluentes sanitários, o fomento à eficiência energética e ao aproveitamento de águas de chuva</a:t>
            </a:r>
            <a:endParaRPr lang="pt-BR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Google Shape;150;p15">
            <a:extLst>
              <a:ext uri="{FF2B5EF4-FFF2-40B4-BE49-F238E27FC236}">
                <a16:creationId xmlns:a16="http://schemas.microsoft.com/office/drawing/2014/main" id="{56051B6A-A84A-4E0F-B964-5CA139C473A6}"/>
              </a:ext>
            </a:extLst>
          </p:cNvPr>
          <p:cNvSpPr txBox="1"/>
          <p:nvPr/>
        </p:nvSpPr>
        <p:spPr>
          <a:xfrm>
            <a:off x="7258500" y="1257990"/>
            <a:ext cx="243795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Cobrança pela DISPONIBILIDADE</a:t>
            </a:r>
            <a:endParaRPr lang="pt-BR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310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415C901-039D-4058-80C7-5ABA400CDB06}"/>
              </a:ext>
            </a:extLst>
          </p:cNvPr>
          <p:cNvSpPr/>
          <p:nvPr/>
        </p:nvSpPr>
        <p:spPr>
          <a:xfrm>
            <a:off x="2720743" y="2415500"/>
            <a:ext cx="1050918" cy="10509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3200" dirty="0">
                <a:solidFill>
                  <a:srgbClr val="5B9BD5"/>
                </a:solidFill>
              </a:rPr>
              <a:t>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66DA334-7569-42CB-95CD-419F4AC26092}"/>
              </a:ext>
            </a:extLst>
          </p:cNvPr>
          <p:cNvSpPr/>
          <p:nvPr/>
        </p:nvSpPr>
        <p:spPr>
          <a:xfrm>
            <a:off x="4638672" y="2434550"/>
            <a:ext cx="1047309" cy="1045082"/>
          </a:xfrm>
          <a:prstGeom prst="ellipse">
            <a:avLst/>
          </a:prstGeom>
          <a:solidFill>
            <a:schemeClr val="bg1"/>
          </a:solidFill>
          <a:ln w="38100">
            <a:solidFill>
              <a:srgbClr val="3492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3200" dirty="0">
                <a:solidFill>
                  <a:srgbClr val="3492CD"/>
                </a:solidFill>
              </a:rPr>
              <a:t>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D8E2964-D9A5-4A16-8604-F04921C189EB}"/>
              </a:ext>
            </a:extLst>
          </p:cNvPr>
          <p:cNvSpPr/>
          <p:nvPr/>
        </p:nvSpPr>
        <p:spPr>
          <a:xfrm>
            <a:off x="6568131" y="2421302"/>
            <a:ext cx="1047309" cy="1047309"/>
          </a:xfrm>
          <a:prstGeom prst="ellipse">
            <a:avLst/>
          </a:prstGeom>
          <a:solidFill>
            <a:schemeClr val="bg1"/>
          </a:solidFill>
          <a:ln w="38100">
            <a:solidFill>
              <a:srgbClr val="1074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3200" dirty="0">
                <a:solidFill>
                  <a:srgbClr val="1074AA"/>
                </a:solidFill>
              </a:rPr>
              <a:t>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C17936A-EE2B-4C30-A31C-496282D48B87}"/>
              </a:ext>
            </a:extLst>
          </p:cNvPr>
          <p:cNvSpPr/>
          <p:nvPr/>
        </p:nvSpPr>
        <p:spPr>
          <a:xfrm>
            <a:off x="796950" y="2415501"/>
            <a:ext cx="1050917" cy="105091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3200" dirty="0">
                <a:solidFill>
                  <a:srgbClr val="0C77C3"/>
                </a:solidFill>
              </a:rPr>
              <a:t>1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4799962C-BFF9-41F6-8095-C1A534CF5B57}"/>
              </a:ext>
            </a:extLst>
          </p:cNvPr>
          <p:cNvGrpSpPr/>
          <p:nvPr/>
        </p:nvGrpSpPr>
        <p:grpSpPr>
          <a:xfrm>
            <a:off x="262098" y="1847262"/>
            <a:ext cx="11713761" cy="2040735"/>
            <a:chOff x="1320120" y="1995111"/>
            <a:chExt cx="13979530" cy="2435470"/>
          </a:xfrm>
        </p:grpSpPr>
        <p:sp>
          <p:nvSpPr>
            <p:cNvPr id="2" name="Oval 1" descr="pontos finais da linha do tempo">
              <a:extLst>
                <a:ext uri="{FF2B5EF4-FFF2-40B4-BE49-F238E27FC236}">
                  <a16:creationId xmlns:a16="http://schemas.microsoft.com/office/drawing/2014/main" id="{81AA7F01-98B3-49CE-A287-1B558536C306}"/>
                </a:ext>
              </a:extLst>
            </p:cNvPr>
            <p:cNvSpPr/>
            <p:nvPr/>
          </p:nvSpPr>
          <p:spPr>
            <a:xfrm>
              <a:off x="1320120" y="3149771"/>
              <a:ext cx="218092" cy="218092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/>
            </a:p>
          </p:txBody>
        </p:sp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7E463173-0CA2-4E9F-8F74-398B886FF9D8}"/>
                </a:ext>
              </a:extLst>
            </p:cNvPr>
            <p:cNvGrpSpPr/>
            <p:nvPr/>
          </p:nvGrpSpPr>
          <p:grpSpPr>
            <a:xfrm>
              <a:off x="1392439" y="1995111"/>
              <a:ext cx="13832808" cy="2435470"/>
              <a:chOff x="1392439" y="1995111"/>
              <a:chExt cx="13832808" cy="2435470"/>
            </a:xfrm>
          </p:grpSpPr>
          <p:sp>
            <p:nvSpPr>
              <p:cNvPr id="23" name="Forma livre: Forma 22" descr="linha do tempo ">
                <a:extLst>
                  <a:ext uri="{FF2B5EF4-FFF2-40B4-BE49-F238E27FC236}">
                    <a16:creationId xmlns:a16="http://schemas.microsoft.com/office/drawing/2014/main" id="{7889103E-B405-4427-BC20-A3CA893D099A}"/>
                  </a:ext>
                </a:extLst>
              </p:cNvPr>
              <p:cNvSpPr/>
              <p:nvPr/>
            </p:nvSpPr>
            <p:spPr>
              <a:xfrm flipH="1" flipV="1">
                <a:off x="1392439" y="2020391"/>
                <a:ext cx="9252295" cy="2410190"/>
              </a:xfrm>
              <a:custGeom>
                <a:avLst/>
                <a:gdLst>
                  <a:gd name="connsiteX0" fmla="*/ 1192508 w 9252295"/>
                  <a:gd name="connsiteY0" fmla="*/ 2410190 h 2410190"/>
                  <a:gd name="connsiteX1" fmla="*/ 0 w 9252295"/>
                  <a:gd name="connsiteY1" fmla="*/ 1217682 h 2410190"/>
                  <a:gd name="connsiteX2" fmla="*/ 1107 w 9252295"/>
                  <a:gd name="connsiteY2" fmla="*/ 1206703 h 2410190"/>
                  <a:gd name="connsiteX3" fmla="*/ 96158 w 9252295"/>
                  <a:gd name="connsiteY3" fmla="*/ 1206703 h 2410190"/>
                  <a:gd name="connsiteX4" fmla="*/ 95051 w 9252295"/>
                  <a:gd name="connsiteY4" fmla="*/ 1217682 h 2410190"/>
                  <a:gd name="connsiteX5" fmla="*/ 1192508 w 9252295"/>
                  <a:gd name="connsiteY5" fmla="*/ 2315139 h 2410190"/>
                  <a:gd name="connsiteX6" fmla="*/ 2289965 w 9252295"/>
                  <a:gd name="connsiteY6" fmla="*/ 1217682 h 2410190"/>
                  <a:gd name="connsiteX7" fmla="*/ 2289554 w 9252295"/>
                  <a:gd name="connsiteY7" fmla="*/ 1209531 h 2410190"/>
                  <a:gd name="connsiteX8" fmla="*/ 2290085 w 9252295"/>
                  <a:gd name="connsiteY8" fmla="*/ 1209531 h 2410190"/>
                  <a:gd name="connsiteX9" fmla="*/ 2295831 w 9252295"/>
                  <a:gd name="connsiteY9" fmla="*/ 1095755 h 2410190"/>
                  <a:gd name="connsiteX10" fmla="*/ 3482182 w 9252295"/>
                  <a:gd name="connsiteY10" fmla="*/ 25174 h 2410190"/>
                  <a:gd name="connsiteX11" fmla="*/ 4668533 w 9252295"/>
                  <a:gd name="connsiteY11" fmla="*/ 1095755 h 2410190"/>
                  <a:gd name="connsiteX12" fmla="*/ 4674278 w 9252295"/>
                  <a:gd name="connsiteY12" fmla="*/ 1209531 h 2410190"/>
                  <a:gd name="connsiteX13" fmla="*/ 4673516 w 9252295"/>
                  <a:gd name="connsiteY13" fmla="*/ 1209531 h 2410190"/>
                  <a:gd name="connsiteX14" fmla="*/ 4678322 w 9252295"/>
                  <a:gd name="connsiteY14" fmla="*/ 1304717 h 2410190"/>
                  <a:gd name="connsiteX15" fmla="*/ 5770114 w 9252295"/>
                  <a:gd name="connsiteY15" fmla="*/ 2289966 h 2410190"/>
                  <a:gd name="connsiteX16" fmla="*/ 6861904 w 9252295"/>
                  <a:gd name="connsiteY16" fmla="*/ 1304717 h 2410190"/>
                  <a:gd name="connsiteX17" fmla="*/ 6867159 w 9252295"/>
                  <a:gd name="connsiteY17" fmla="*/ 1200660 h 2410190"/>
                  <a:gd name="connsiteX18" fmla="*/ 6867690 w 9252295"/>
                  <a:gd name="connsiteY18" fmla="*/ 1200660 h 2410190"/>
                  <a:gd name="connsiteX19" fmla="*/ 6867279 w 9252295"/>
                  <a:gd name="connsiteY19" fmla="*/ 1192508 h 2410190"/>
                  <a:gd name="connsiteX20" fmla="*/ 8059787 w 9252295"/>
                  <a:gd name="connsiteY20" fmla="*/ 0 h 2410190"/>
                  <a:gd name="connsiteX21" fmla="*/ 9252295 w 9252295"/>
                  <a:gd name="connsiteY21" fmla="*/ 1192508 h 2410190"/>
                  <a:gd name="connsiteX22" fmla="*/ 9251964 w 9252295"/>
                  <a:gd name="connsiteY22" fmla="*/ 1195794 h 2410190"/>
                  <a:gd name="connsiteX23" fmla="*/ 9156913 w 9252295"/>
                  <a:gd name="connsiteY23" fmla="*/ 1195794 h 2410190"/>
                  <a:gd name="connsiteX24" fmla="*/ 9157244 w 9252295"/>
                  <a:gd name="connsiteY24" fmla="*/ 1192508 h 2410190"/>
                  <a:gd name="connsiteX25" fmla="*/ 8059787 w 9252295"/>
                  <a:gd name="connsiteY25" fmla="*/ 95051 h 2410190"/>
                  <a:gd name="connsiteX26" fmla="*/ 6962330 w 9252295"/>
                  <a:gd name="connsiteY26" fmla="*/ 1192508 h 2410190"/>
                  <a:gd name="connsiteX27" fmla="*/ 6962741 w 9252295"/>
                  <a:gd name="connsiteY27" fmla="*/ 1200660 h 2410190"/>
                  <a:gd name="connsiteX28" fmla="*/ 6962209 w 9252295"/>
                  <a:gd name="connsiteY28" fmla="*/ 1200660 h 2410190"/>
                  <a:gd name="connsiteX29" fmla="*/ 6956464 w 9252295"/>
                  <a:gd name="connsiteY29" fmla="*/ 1314435 h 2410190"/>
                  <a:gd name="connsiteX30" fmla="*/ 5770114 w 9252295"/>
                  <a:gd name="connsiteY30" fmla="*/ 2385016 h 2410190"/>
                  <a:gd name="connsiteX31" fmla="*/ 4583763 w 9252295"/>
                  <a:gd name="connsiteY31" fmla="*/ 1314435 h 2410190"/>
                  <a:gd name="connsiteX32" fmla="*/ 4578017 w 9252295"/>
                  <a:gd name="connsiteY32" fmla="*/ 1200660 h 2410190"/>
                  <a:gd name="connsiteX33" fmla="*/ 4578780 w 9252295"/>
                  <a:gd name="connsiteY33" fmla="*/ 1200660 h 2410190"/>
                  <a:gd name="connsiteX34" fmla="*/ 4573974 w 9252295"/>
                  <a:gd name="connsiteY34" fmla="*/ 1105474 h 2410190"/>
                  <a:gd name="connsiteX35" fmla="*/ 3482182 w 9252295"/>
                  <a:gd name="connsiteY35" fmla="*/ 120225 h 2410190"/>
                  <a:gd name="connsiteX36" fmla="*/ 2390391 w 9252295"/>
                  <a:gd name="connsiteY36" fmla="*/ 1105474 h 2410190"/>
                  <a:gd name="connsiteX37" fmla="*/ 2385136 w 9252295"/>
                  <a:gd name="connsiteY37" fmla="*/ 1209531 h 2410190"/>
                  <a:gd name="connsiteX38" fmla="*/ 2384604 w 9252295"/>
                  <a:gd name="connsiteY38" fmla="*/ 1209531 h 2410190"/>
                  <a:gd name="connsiteX39" fmla="*/ 2385016 w 9252295"/>
                  <a:gd name="connsiteY39" fmla="*/ 1217682 h 2410190"/>
                  <a:gd name="connsiteX40" fmla="*/ 1192508 w 9252295"/>
                  <a:gd name="connsiteY40" fmla="*/ 2410190 h 241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9252295" h="2410190">
                    <a:moveTo>
                      <a:pt x="1192508" y="2410190"/>
                    </a:moveTo>
                    <a:cubicBezTo>
                      <a:pt x="533904" y="2410190"/>
                      <a:pt x="0" y="1876286"/>
                      <a:pt x="0" y="1217682"/>
                    </a:cubicBezTo>
                    <a:lnTo>
                      <a:pt x="1107" y="1206703"/>
                    </a:lnTo>
                    <a:lnTo>
                      <a:pt x="96158" y="1206703"/>
                    </a:lnTo>
                    <a:lnTo>
                      <a:pt x="95051" y="1217682"/>
                    </a:lnTo>
                    <a:cubicBezTo>
                      <a:pt x="95051" y="1823791"/>
                      <a:pt x="586400" y="2315139"/>
                      <a:pt x="1192508" y="2315139"/>
                    </a:cubicBezTo>
                    <a:cubicBezTo>
                      <a:pt x="1798616" y="2315139"/>
                      <a:pt x="2289965" y="1823791"/>
                      <a:pt x="2289965" y="1217682"/>
                    </a:cubicBezTo>
                    <a:lnTo>
                      <a:pt x="2289554" y="1209531"/>
                    </a:lnTo>
                    <a:lnTo>
                      <a:pt x="2290085" y="1209531"/>
                    </a:lnTo>
                    <a:lnTo>
                      <a:pt x="2295831" y="1095755"/>
                    </a:lnTo>
                    <a:cubicBezTo>
                      <a:pt x="2356899" y="494427"/>
                      <a:pt x="2864742" y="25174"/>
                      <a:pt x="3482182" y="25174"/>
                    </a:cubicBezTo>
                    <a:cubicBezTo>
                      <a:pt x="4099623" y="25174"/>
                      <a:pt x="4607465" y="494427"/>
                      <a:pt x="4668533" y="1095755"/>
                    </a:cubicBezTo>
                    <a:lnTo>
                      <a:pt x="4674278" y="1209531"/>
                    </a:lnTo>
                    <a:lnTo>
                      <a:pt x="4673516" y="1209531"/>
                    </a:lnTo>
                    <a:lnTo>
                      <a:pt x="4678322" y="1304717"/>
                    </a:lnTo>
                    <a:cubicBezTo>
                      <a:pt x="4734523" y="1858116"/>
                      <a:pt x="5201886" y="2289966"/>
                      <a:pt x="5770114" y="2289966"/>
                    </a:cubicBezTo>
                    <a:cubicBezTo>
                      <a:pt x="6338340" y="2289966"/>
                      <a:pt x="6805704" y="1858116"/>
                      <a:pt x="6861904" y="1304717"/>
                    </a:cubicBezTo>
                    <a:lnTo>
                      <a:pt x="6867159" y="1200660"/>
                    </a:lnTo>
                    <a:lnTo>
                      <a:pt x="6867690" y="1200660"/>
                    </a:lnTo>
                    <a:lnTo>
                      <a:pt x="6867279" y="1192508"/>
                    </a:lnTo>
                    <a:cubicBezTo>
                      <a:pt x="6867279" y="533905"/>
                      <a:pt x="7401183" y="0"/>
                      <a:pt x="8059787" y="0"/>
                    </a:cubicBezTo>
                    <a:cubicBezTo>
                      <a:pt x="8718390" y="0"/>
                      <a:pt x="9252295" y="533905"/>
                      <a:pt x="9252295" y="1192508"/>
                    </a:cubicBezTo>
                    <a:lnTo>
                      <a:pt x="9251964" y="1195794"/>
                    </a:lnTo>
                    <a:lnTo>
                      <a:pt x="9156913" y="1195794"/>
                    </a:lnTo>
                    <a:lnTo>
                      <a:pt x="9157244" y="1192508"/>
                    </a:lnTo>
                    <a:cubicBezTo>
                      <a:pt x="9157244" y="586400"/>
                      <a:pt x="8665895" y="95051"/>
                      <a:pt x="8059787" y="95051"/>
                    </a:cubicBezTo>
                    <a:cubicBezTo>
                      <a:pt x="7453679" y="95051"/>
                      <a:pt x="6962330" y="586400"/>
                      <a:pt x="6962330" y="1192508"/>
                    </a:cubicBezTo>
                    <a:lnTo>
                      <a:pt x="6962741" y="1200660"/>
                    </a:lnTo>
                    <a:lnTo>
                      <a:pt x="6962209" y="1200660"/>
                    </a:lnTo>
                    <a:lnTo>
                      <a:pt x="6956464" y="1314435"/>
                    </a:lnTo>
                    <a:cubicBezTo>
                      <a:pt x="6895396" y="1915764"/>
                      <a:pt x="6387554" y="2385016"/>
                      <a:pt x="5770114" y="2385016"/>
                    </a:cubicBezTo>
                    <a:cubicBezTo>
                      <a:pt x="5152672" y="2385016"/>
                      <a:pt x="4644831" y="1915764"/>
                      <a:pt x="4583763" y="1314435"/>
                    </a:cubicBezTo>
                    <a:lnTo>
                      <a:pt x="4578017" y="1200660"/>
                    </a:lnTo>
                    <a:lnTo>
                      <a:pt x="4578780" y="1200660"/>
                    </a:lnTo>
                    <a:lnTo>
                      <a:pt x="4573974" y="1105474"/>
                    </a:lnTo>
                    <a:cubicBezTo>
                      <a:pt x="4517772" y="552075"/>
                      <a:pt x="4050409" y="120225"/>
                      <a:pt x="3482182" y="120225"/>
                    </a:cubicBezTo>
                    <a:cubicBezTo>
                      <a:pt x="2913956" y="120225"/>
                      <a:pt x="2446592" y="552075"/>
                      <a:pt x="2390391" y="1105474"/>
                    </a:cubicBezTo>
                    <a:lnTo>
                      <a:pt x="2385136" y="1209531"/>
                    </a:lnTo>
                    <a:lnTo>
                      <a:pt x="2384604" y="1209531"/>
                    </a:lnTo>
                    <a:lnTo>
                      <a:pt x="2385016" y="1217682"/>
                    </a:lnTo>
                    <a:cubicBezTo>
                      <a:pt x="2385016" y="1876286"/>
                      <a:pt x="1851111" y="2410190"/>
                      <a:pt x="1192508" y="2410190"/>
                    </a:cubicBezTo>
                    <a:close/>
                  </a:path>
                </a:pathLst>
              </a:custGeom>
              <a:gradFill flip="none" rotWithShape="1">
                <a:gsLst>
                  <a:gs pos="85000">
                    <a:srgbClr val="1074AA"/>
                  </a:gs>
                  <a:gs pos="34000">
                    <a:srgbClr val="00B0F0"/>
                  </a:gs>
                  <a:gs pos="11000">
                    <a:srgbClr val="0070C0"/>
                  </a:gs>
                  <a:gs pos="21000">
                    <a:schemeClr val="accent5">
                      <a:lumMod val="75000"/>
                    </a:schemeClr>
                  </a:gs>
                  <a:gs pos="65000">
                    <a:schemeClr val="accent1">
                      <a:lumMod val="50000"/>
                    </a:schemeClr>
                  </a:gs>
                </a:gsLst>
                <a:lin ang="10800000" scaled="0"/>
                <a:tileRect/>
              </a:gra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pt-BR" sz="40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6" name="Forma livre: Forma 22" descr="linha do tempo ">
                <a:extLst>
                  <a:ext uri="{FF2B5EF4-FFF2-40B4-BE49-F238E27FC236}">
                    <a16:creationId xmlns:a16="http://schemas.microsoft.com/office/drawing/2014/main" id="{CAE7E808-3FCE-4A28-A11F-F1754487FE24}"/>
                  </a:ext>
                </a:extLst>
              </p:cNvPr>
              <p:cNvSpPr/>
              <p:nvPr/>
            </p:nvSpPr>
            <p:spPr>
              <a:xfrm flipH="1" flipV="1">
                <a:off x="5972952" y="1995111"/>
                <a:ext cx="9252295" cy="2410190"/>
              </a:xfrm>
              <a:custGeom>
                <a:avLst/>
                <a:gdLst>
                  <a:gd name="connsiteX0" fmla="*/ 1192508 w 9252295"/>
                  <a:gd name="connsiteY0" fmla="*/ 2410190 h 2410190"/>
                  <a:gd name="connsiteX1" fmla="*/ 0 w 9252295"/>
                  <a:gd name="connsiteY1" fmla="*/ 1217682 h 2410190"/>
                  <a:gd name="connsiteX2" fmla="*/ 1107 w 9252295"/>
                  <a:gd name="connsiteY2" fmla="*/ 1206703 h 2410190"/>
                  <a:gd name="connsiteX3" fmla="*/ 96158 w 9252295"/>
                  <a:gd name="connsiteY3" fmla="*/ 1206703 h 2410190"/>
                  <a:gd name="connsiteX4" fmla="*/ 95051 w 9252295"/>
                  <a:gd name="connsiteY4" fmla="*/ 1217682 h 2410190"/>
                  <a:gd name="connsiteX5" fmla="*/ 1192508 w 9252295"/>
                  <a:gd name="connsiteY5" fmla="*/ 2315139 h 2410190"/>
                  <a:gd name="connsiteX6" fmla="*/ 2289965 w 9252295"/>
                  <a:gd name="connsiteY6" fmla="*/ 1217682 h 2410190"/>
                  <a:gd name="connsiteX7" fmla="*/ 2289554 w 9252295"/>
                  <a:gd name="connsiteY7" fmla="*/ 1209531 h 2410190"/>
                  <a:gd name="connsiteX8" fmla="*/ 2290085 w 9252295"/>
                  <a:gd name="connsiteY8" fmla="*/ 1209531 h 2410190"/>
                  <a:gd name="connsiteX9" fmla="*/ 2295831 w 9252295"/>
                  <a:gd name="connsiteY9" fmla="*/ 1095755 h 2410190"/>
                  <a:gd name="connsiteX10" fmla="*/ 3482182 w 9252295"/>
                  <a:gd name="connsiteY10" fmla="*/ 25174 h 2410190"/>
                  <a:gd name="connsiteX11" fmla="*/ 4668533 w 9252295"/>
                  <a:gd name="connsiteY11" fmla="*/ 1095755 h 2410190"/>
                  <a:gd name="connsiteX12" fmla="*/ 4674278 w 9252295"/>
                  <a:gd name="connsiteY12" fmla="*/ 1209531 h 2410190"/>
                  <a:gd name="connsiteX13" fmla="*/ 4673516 w 9252295"/>
                  <a:gd name="connsiteY13" fmla="*/ 1209531 h 2410190"/>
                  <a:gd name="connsiteX14" fmla="*/ 4678322 w 9252295"/>
                  <a:gd name="connsiteY14" fmla="*/ 1304717 h 2410190"/>
                  <a:gd name="connsiteX15" fmla="*/ 5770114 w 9252295"/>
                  <a:gd name="connsiteY15" fmla="*/ 2289966 h 2410190"/>
                  <a:gd name="connsiteX16" fmla="*/ 6861904 w 9252295"/>
                  <a:gd name="connsiteY16" fmla="*/ 1304717 h 2410190"/>
                  <a:gd name="connsiteX17" fmla="*/ 6867159 w 9252295"/>
                  <a:gd name="connsiteY17" fmla="*/ 1200660 h 2410190"/>
                  <a:gd name="connsiteX18" fmla="*/ 6867690 w 9252295"/>
                  <a:gd name="connsiteY18" fmla="*/ 1200660 h 2410190"/>
                  <a:gd name="connsiteX19" fmla="*/ 6867279 w 9252295"/>
                  <a:gd name="connsiteY19" fmla="*/ 1192508 h 2410190"/>
                  <a:gd name="connsiteX20" fmla="*/ 8059787 w 9252295"/>
                  <a:gd name="connsiteY20" fmla="*/ 0 h 2410190"/>
                  <a:gd name="connsiteX21" fmla="*/ 9252295 w 9252295"/>
                  <a:gd name="connsiteY21" fmla="*/ 1192508 h 2410190"/>
                  <a:gd name="connsiteX22" fmla="*/ 9251964 w 9252295"/>
                  <a:gd name="connsiteY22" fmla="*/ 1195794 h 2410190"/>
                  <a:gd name="connsiteX23" fmla="*/ 9156913 w 9252295"/>
                  <a:gd name="connsiteY23" fmla="*/ 1195794 h 2410190"/>
                  <a:gd name="connsiteX24" fmla="*/ 9157244 w 9252295"/>
                  <a:gd name="connsiteY24" fmla="*/ 1192508 h 2410190"/>
                  <a:gd name="connsiteX25" fmla="*/ 8059787 w 9252295"/>
                  <a:gd name="connsiteY25" fmla="*/ 95051 h 2410190"/>
                  <a:gd name="connsiteX26" fmla="*/ 6962330 w 9252295"/>
                  <a:gd name="connsiteY26" fmla="*/ 1192508 h 2410190"/>
                  <a:gd name="connsiteX27" fmla="*/ 6962741 w 9252295"/>
                  <a:gd name="connsiteY27" fmla="*/ 1200660 h 2410190"/>
                  <a:gd name="connsiteX28" fmla="*/ 6962209 w 9252295"/>
                  <a:gd name="connsiteY28" fmla="*/ 1200660 h 2410190"/>
                  <a:gd name="connsiteX29" fmla="*/ 6956464 w 9252295"/>
                  <a:gd name="connsiteY29" fmla="*/ 1314435 h 2410190"/>
                  <a:gd name="connsiteX30" fmla="*/ 5770114 w 9252295"/>
                  <a:gd name="connsiteY30" fmla="*/ 2385016 h 2410190"/>
                  <a:gd name="connsiteX31" fmla="*/ 4583763 w 9252295"/>
                  <a:gd name="connsiteY31" fmla="*/ 1314435 h 2410190"/>
                  <a:gd name="connsiteX32" fmla="*/ 4578017 w 9252295"/>
                  <a:gd name="connsiteY32" fmla="*/ 1200660 h 2410190"/>
                  <a:gd name="connsiteX33" fmla="*/ 4578780 w 9252295"/>
                  <a:gd name="connsiteY33" fmla="*/ 1200660 h 2410190"/>
                  <a:gd name="connsiteX34" fmla="*/ 4573974 w 9252295"/>
                  <a:gd name="connsiteY34" fmla="*/ 1105474 h 2410190"/>
                  <a:gd name="connsiteX35" fmla="*/ 3482182 w 9252295"/>
                  <a:gd name="connsiteY35" fmla="*/ 120225 h 2410190"/>
                  <a:gd name="connsiteX36" fmla="*/ 2390391 w 9252295"/>
                  <a:gd name="connsiteY36" fmla="*/ 1105474 h 2410190"/>
                  <a:gd name="connsiteX37" fmla="*/ 2385136 w 9252295"/>
                  <a:gd name="connsiteY37" fmla="*/ 1209531 h 2410190"/>
                  <a:gd name="connsiteX38" fmla="*/ 2384604 w 9252295"/>
                  <a:gd name="connsiteY38" fmla="*/ 1209531 h 2410190"/>
                  <a:gd name="connsiteX39" fmla="*/ 2385016 w 9252295"/>
                  <a:gd name="connsiteY39" fmla="*/ 1217682 h 2410190"/>
                  <a:gd name="connsiteX40" fmla="*/ 1192508 w 9252295"/>
                  <a:gd name="connsiteY40" fmla="*/ 2410190 h 241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9252295" h="2410190">
                    <a:moveTo>
                      <a:pt x="1192508" y="2410190"/>
                    </a:moveTo>
                    <a:cubicBezTo>
                      <a:pt x="533904" y="2410190"/>
                      <a:pt x="0" y="1876286"/>
                      <a:pt x="0" y="1217682"/>
                    </a:cubicBezTo>
                    <a:lnTo>
                      <a:pt x="1107" y="1206703"/>
                    </a:lnTo>
                    <a:lnTo>
                      <a:pt x="96158" y="1206703"/>
                    </a:lnTo>
                    <a:lnTo>
                      <a:pt x="95051" y="1217682"/>
                    </a:lnTo>
                    <a:cubicBezTo>
                      <a:pt x="95051" y="1823791"/>
                      <a:pt x="586400" y="2315139"/>
                      <a:pt x="1192508" y="2315139"/>
                    </a:cubicBezTo>
                    <a:cubicBezTo>
                      <a:pt x="1798616" y="2315139"/>
                      <a:pt x="2289965" y="1823791"/>
                      <a:pt x="2289965" y="1217682"/>
                    </a:cubicBezTo>
                    <a:lnTo>
                      <a:pt x="2289554" y="1209531"/>
                    </a:lnTo>
                    <a:lnTo>
                      <a:pt x="2290085" y="1209531"/>
                    </a:lnTo>
                    <a:lnTo>
                      <a:pt x="2295831" y="1095755"/>
                    </a:lnTo>
                    <a:cubicBezTo>
                      <a:pt x="2356899" y="494427"/>
                      <a:pt x="2864742" y="25174"/>
                      <a:pt x="3482182" y="25174"/>
                    </a:cubicBezTo>
                    <a:cubicBezTo>
                      <a:pt x="4099623" y="25174"/>
                      <a:pt x="4607465" y="494427"/>
                      <a:pt x="4668533" y="1095755"/>
                    </a:cubicBezTo>
                    <a:lnTo>
                      <a:pt x="4674278" y="1209531"/>
                    </a:lnTo>
                    <a:lnTo>
                      <a:pt x="4673516" y="1209531"/>
                    </a:lnTo>
                    <a:lnTo>
                      <a:pt x="4678322" y="1304717"/>
                    </a:lnTo>
                    <a:cubicBezTo>
                      <a:pt x="4734523" y="1858116"/>
                      <a:pt x="5201886" y="2289966"/>
                      <a:pt x="5770114" y="2289966"/>
                    </a:cubicBezTo>
                    <a:cubicBezTo>
                      <a:pt x="6338340" y="2289966"/>
                      <a:pt x="6805704" y="1858116"/>
                      <a:pt x="6861904" y="1304717"/>
                    </a:cubicBezTo>
                    <a:lnTo>
                      <a:pt x="6867159" y="1200660"/>
                    </a:lnTo>
                    <a:lnTo>
                      <a:pt x="6867690" y="1200660"/>
                    </a:lnTo>
                    <a:lnTo>
                      <a:pt x="6867279" y="1192508"/>
                    </a:lnTo>
                    <a:cubicBezTo>
                      <a:pt x="6867279" y="533905"/>
                      <a:pt x="7401183" y="0"/>
                      <a:pt x="8059787" y="0"/>
                    </a:cubicBezTo>
                    <a:cubicBezTo>
                      <a:pt x="8718390" y="0"/>
                      <a:pt x="9252295" y="533905"/>
                      <a:pt x="9252295" y="1192508"/>
                    </a:cubicBezTo>
                    <a:lnTo>
                      <a:pt x="9251964" y="1195794"/>
                    </a:lnTo>
                    <a:lnTo>
                      <a:pt x="9156913" y="1195794"/>
                    </a:lnTo>
                    <a:lnTo>
                      <a:pt x="9157244" y="1192508"/>
                    </a:lnTo>
                    <a:cubicBezTo>
                      <a:pt x="9157244" y="586400"/>
                      <a:pt x="8665895" y="95051"/>
                      <a:pt x="8059787" y="95051"/>
                    </a:cubicBezTo>
                    <a:cubicBezTo>
                      <a:pt x="7453679" y="95051"/>
                      <a:pt x="6962330" y="586400"/>
                      <a:pt x="6962330" y="1192508"/>
                    </a:cubicBezTo>
                    <a:lnTo>
                      <a:pt x="6962741" y="1200660"/>
                    </a:lnTo>
                    <a:lnTo>
                      <a:pt x="6962209" y="1200660"/>
                    </a:lnTo>
                    <a:lnTo>
                      <a:pt x="6956464" y="1314435"/>
                    </a:lnTo>
                    <a:cubicBezTo>
                      <a:pt x="6895396" y="1915764"/>
                      <a:pt x="6387554" y="2385016"/>
                      <a:pt x="5770114" y="2385016"/>
                    </a:cubicBezTo>
                    <a:cubicBezTo>
                      <a:pt x="5152672" y="2385016"/>
                      <a:pt x="4644831" y="1915764"/>
                      <a:pt x="4583763" y="1314435"/>
                    </a:cubicBezTo>
                    <a:lnTo>
                      <a:pt x="4578017" y="1200660"/>
                    </a:lnTo>
                    <a:lnTo>
                      <a:pt x="4578780" y="1200660"/>
                    </a:lnTo>
                    <a:lnTo>
                      <a:pt x="4573974" y="1105474"/>
                    </a:lnTo>
                    <a:cubicBezTo>
                      <a:pt x="4517772" y="552075"/>
                      <a:pt x="4050409" y="120225"/>
                      <a:pt x="3482182" y="120225"/>
                    </a:cubicBezTo>
                    <a:cubicBezTo>
                      <a:pt x="2913956" y="120225"/>
                      <a:pt x="2446592" y="552075"/>
                      <a:pt x="2390391" y="1105474"/>
                    </a:cubicBezTo>
                    <a:lnTo>
                      <a:pt x="2385136" y="1209531"/>
                    </a:lnTo>
                    <a:lnTo>
                      <a:pt x="2384604" y="1209531"/>
                    </a:lnTo>
                    <a:lnTo>
                      <a:pt x="2385016" y="1217682"/>
                    </a:lnTo>
                    <a:cubicBezTo>
                      <a:pt x="2385016" y="1876286"/>
                      <a:pt x="1851111" y="2410190"/>
                      <a:pt x="1192508" y="2410190"/>
                    </a:cubicBezTo>
                    <a:close/>
                  </a:path>
                </a:pathLst>
              </a:custGeom>
              <a:gradFill flip="none" rotWithShape="1">
                <a:gsLst>
                  <a:gs pos="85000">
                    <a:srgbClr val="1074AA"/>
                  </a:gs>
                  <a:gs pos="34000">
                    <a:srgbClr val="00B0F0"/>
                  </a:gs>
                  <a:gs pos="11000">
                    <a:srgbClr val="0070C0"/>
                  </a:gs>
                  <a:gs pos="21000">
                    <a:schemeClr val="accent5">
                      <a:lumMod val="75000"/>
                    </a:schemeClr>
                  </a:gs>
                  <a:gs pos="65000">
                    <a:schemeClr val="accent1">
                      <a:lumMod val="50000"/>
                    </a:schemeClr>
                  </a:gs>
                </a:gsLst>
                <a:lin ang="10800000" scaled="0"/>
                <a:tileRect/>
              </a:gra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rtl="0"/>
                <a:endParaRPr lang="pt-BR" sz="400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3" name="Oval 2" descr="pontos finais da linha do tempo">
              <a:extLst>
                <a:ext uri="{FF2B5EF4-FFF2-40B4-BE49-F238E27FC236}">
                  <a16:creationId xmlns:a16="http://schemas.microsoft.com/office/drawing/2014/main" id="{491CCD59-030F-4F79-9A33-EBC86A2EC9FE}"/>
                </a:ext>
              </a:extLst>
            </p:cNvPr>
            <p:cNvSpPr/>
            <p:nvPr/>
          </p:nvSpPr>
          <p:spPr>
            <a:xfrm>
              <a:off x="15081558" y="3149771"/>
              <a:ext cx="218092" cy="218092"/>
            </a:xfrm>
            <a:prstGeom prst="ellipse">
              <a:avLst/>
            </a:prstGeom>
            <a:solidFill>
              <a:srgbClr val="1074AA"/>
            </a:solidFill>
            <a:ln w="76200">
              <a:solidFill>
                <a:srgbClr val="1074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>
                <a:solidFill>
                  <a:srgbClr val="20A472"/>
                </a:solidFill>
              </a:endParaRPr>
            </a:p>
          </p:txBody>
        </p:sp>
      </p:grpSp>
      <p:sp>
        <p:nvSpPr>
          <p:cNvPr id="27" name="Oval 5">
            <a:extLst>
              <a:ext uri="{FF2B5EF4-FFF2-40B4-BE49-F238E27FC236}">
                <a16:creationId xmlns:a16="http://schemas.microsoft.com/office/drawing/2014/main" id="{7A2A2FB7-E86F-422F-9A2E-68082E6D6CDA}"/>
              </a:ext>
            </a:extLst>
          </p:cNvPr>
          <p:cNvSpPr/>
          <p:nvPr/>
        </p:nvSpPr>
        <p:spPr>
          <a:xfrm>
            <a:off x="8482418" y="2421302"/>
            <a:ext cx="1047309" cy="1047309"/>
          </a:xfrm>
          <a:prstGeom prst="ellipse">
            <a:avLst/>
          </a:prstGeom>
          <a:solidFill>
            <a:schemeClr val="bg1"/>
          </a:solidFill>
          <a:ln w="38100">
            <a:solidFill>
              <a:srgbClr val="1D4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3200" dirty="0">
                <a:solidFill>
                  <a:srgbClr val="1D4270"/>
                </a:solidFill>
              </a:rPr>
              <a:t>5</a:t>
            </a:r>
          </a:p>
        </p:txBody>
      </p:sp>
      <p:sp>
        <p:nvSpPr>
          <p:cNvPr id="28" name="Oval 5">
            <a:extLst>
              <a:ext uri="{FF2B5EF4-FFF2-40B4-BE49-F238E27FC236}">
                <a16:creationId xmlns:a16="http://schemas.microsoft.com/office/drawing/2014/main" id="{515FF7BB-E68C-44E6-A6E5-1E63966DB68F}"/>
              </a:ext>
            </a:extLst>
          </p:cNvPr>
          <p:cNvSpPr/>
          <p:nvPr/>
        </p:nvSpPr>
        <p:spPr>
          <a:xfrm>
            <a:off x="10373722" y="2421301"/>
            <a:ext cx="1047310" cy="104731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074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3200" dirty="0">
                <a:solidFill>
                  <a:srgbClr val="1074AA"/>
                </a:solidFill>
              </a:rPr>
              <a:t>6</a:t>
            </a:r>
          </a:p>
        </p:txBody>
      </p:sp>
      <p:sp>
        <p:nvSpPr>
          <p:cNvPr id="29" name="Google Shape;156;p16">
            <a:extLst>
              <a:ext uri="{FF2B5EF4-FFF2-40B4-BE49-F238E27FC236}">
                <a16:creationId xmlns:a16="http://schemas.microsoft.com/office/drawing/2014/main" id="{C84BEAB9-DF14-4444-A9C6-3FF75F05DF83}"/>
              </a:ext>
            </a:extLst>
          </p:cNvPr>
          <p:cNvSpPr txBox="1">
            <a:spLocks/>
          </p:cNvSpPr>
          <p:nvPr/>
        </p:nvSpPr>
        <p:spPr>
          <a:xfrm>
            <a:off x="10237267" y="4051402"/>
            <a:ext cx="1903933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SzPts val="1100"/>
            </a:pPr>
            <a:r>
              <a:rPr lang="pt-BR" sz="2000" b="1" dirty="0">
                <a:solidFill>
                  <a:srgbClr val="1074AA"/>
                </a:solidFill>
                <a:latin typeface="Avenir"/>
                <a:ea typeface="Avenir"/>
                <a:cs typeface="Avenir"/>
                <a:sym typeface="Avenir"/>
              </a:rPr>
              <a:t>Universalização</a:t>
            </a:r>
          </a:p>
          <a:p>
            <a:pPr>
              <a:spcBef>
                <a:spcPts val="0"/>
              </a:spcBef>
              <a:buSzPts val="1100"/>
            </a:pPr>
            <a:endParaRPr lang="pt-BR" sz="1400" dirty="0">
              <a:solidFill>
                <a:srgbClr val="1074AA"/>
              </a:solidFill>
              <a:latin typeface="Avenir"/>
              <a:ea typeface="Avenir"/>
              <a:cs typeface="Avenir"/>
              <a:sym typeface="Avenir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SzPts val="2000"/>
            </a:pPr>
            <a:endParaRPr lang="pt-BR" sz="2000" b="1" dirty="0">
              <a:solidFill>
                <a:srgbClr val="1074AA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0" name="Google Shape;158;p16">
            <a:extLst>
              <a:ext uri="{FF2B5EF4-FFF2-40B4-BE49-F238E27FC236}">
                <a16:creationId xmlns:a16="http://schemas.microsoft.com/office/drawing/2014/main" id="{7B814744-6587-4C55-9268-9D2CAC7C3F58}"/>
              </a:ext>
            </a:extLst>
          </p:cNvPr>
          <p:cNvSpPr txBox="1">
            <a:spLocks/>
          </p:cNvSpPr>
          <p:nvPr/>
        </p:nvSpPr>
        <p:spPr>
          <a:xfrm>
            <a:off x="6382315" y="3994201"/>
            <a:ext cx="1794080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pt-BR" sz="2000" b="1" dirty="0">
                <a:solidFill>
                  <a:srgbClr val="1074AA"/>
                </a:solidFill>
                <a:latin typeface="Avenir"/>
                <a:ea typeface="Avenir"/>
                <a:cs typeface="Avenir"/>
                <a:sym typeface="Avenir"/>
              </a:rPr>
              <a:t>Decreto</a:t>
            </a:r>
          </a:p>
          <a:p>
            <a:pPr>
              <a:buClr>
                <a:schemeClr val="dk1"/>
              </a:buClr>
              <a:buSzPts val="1100"/>
            </a:pPr>
            <a:r>
              <a:rPr lang="pt-BR" sz="2000" b="1" dirty="0">
                <a:solidFill>
                  <a:srgbClr val="1074AA"/>
                </a:solidFill>
                <a:latin typeface="Avenir"/>
                <a:ea typeface="Avenir"/>
                <a:cs typeface="Avenir"/>
                <a:sym typeface="Avenir"/>
              </a:rPr>
              <a:t>10.710/2021</a:t>
            </a:r>
          </a:p>
          <a:p>
            <a:pPr>
              <a:buClr>
                <a:schemeClr val="dk1"/>
              </a:buClr>
              <a:buSzPts val="1100"/>
            </a:pPr>
            <a:r>
              <a:rPr lang="pt-BR" sz="1200" dirty="0">
                <a:solidFill>
                  <a:srgbClr val="1074AA"/>
                </a:solidFill>
                <a:latin typeface="Avenir"/>
                <a:ea typeface="Avenir"/>
                <a:cs typeface="Avenir"/>
                <a:sym typeface="Avenir"/>
              </a:rPr>
              <a:t>Art. 10-B (LNSB) - estabelece a metodologia para comprovação da capacidade econômico-financeira</a:t>
            </a:r>
          </a:p>
        </p:txBody>
      </p:sp>
      <p:sp>
        <p:nvSpPr>
          <p:cNvPr id="31" name="Google Shape;160;p16">
            <a:extLst>
              <a:ext uri="{FF2B5EF4-FFF2-40B4-BE49-F238E27FC236}">
                <a16:creationId xmlns:a16="http://schemas.microsoft.com/office/drawing/2014/main" id="{454E7B53-3A8E-4970-8205-F8983091AD8F}"/>
              </a:ext>
            </a:extLst>
          </p:cNvPr>
          <p:cNvSpPr txBox="1">
            <a:spLocks/>
          </p:cNvSpPr>
          <p:nvPr/>
        </p:nvSpPr>
        <p:spPr>
          <a:xfrm>
            <a:off x="4469883" y="3994201"/>
            <a:ext cx="1810963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pt-BR" sz="2000" b="1" dirty="0">
                <a:solidFill>
                  <a:srgbClr val="2087C8"/>
                </a:solidFill>
                <a:latin typeface="Avenir"/>
                <a:ea typeface="Avenir"/>
                <a:cs typeface="Avenir"/>
                <a:sym typeface="Avenir"/>
              </a:rPr>
              <a:t>Regionalização</a:t>
            </a:r>
          </a:p>
          <a:p>
            <a:pPr>
              <a:buClr>
                <a:schemeClr val="dk1"/>
              </a:buClr>
              <a:buSzPts val="1100"/>
            </a:pPr>
            <a:r>
              <a:rPr lang="pt-BR" dirty="0">
                <a:solidFill>
                  <a:srgbClr val="2087C8"/>
                </a:solidFill>
                <a:latin typeface="Avenir"/>
                <a:ea typeface="Avenir"/>
                <a:cs typeface="Avenir"/>
                <a:sym typeface="Avenir"/>
              </a:rPr>
              <a:t>Art. 15 Lei 14.026/2020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2000"/>
            </a:pPr>
            <a:endParaRPr lang="pt-BR" sz="2000" b="1" dirty="0">
              <a:solidFill>
                <a:srgbClr val="2087C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2" name="Google Shape;162;p16">
            <a:extLst>
              <a:ext uri="{FF2B5EF4-FFF2-40B4-BE49-F238E27FC236}">
                <a16:creationId xmlns:a16="http://schemas.microsoft.com/office/drawing/2014/main" id="{BFDD2F5C-8D80-418B-B4D3-2E900B9E0B7D}"/>
              </a:ext>
            </a:extLst>
          </p:cNvPr>
          <p:cNvSpPr txBox="1">
            <a:spLocks/>
          </p:cNvSpPr>
          <p:nvPr/>
        </p:nvSpPr>
        <p:spPr>
          <a:xfrm>
            <a:off x="2508985" y="3941796"/>
            <a:ext cx="1794080" cy="1295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pt-BR" sz="2000" b="1" dirty="0">
                <a:solidFill>
                  <a:srgbClr val="5E9DD6"/>
                </a:solidFill>
                <a:latin typeface="Avenir"/>
                <a:ea typeface="Avenir"/>
                <a:cs typeface="Avenir"/>
                <a:sym typeface="Avenir"/>
              </a:rPr>
              <a:t>Decreto 10.588/2020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1200" dirty="0">
                <a:solidFill>
                  <a:srgbClr val="5E9DD6"/>
                </a:solidFill>
                <a:latin typeface="Avenir"/>
                <a:ea typeface="Avenir"/>
                <a:cs typeface="Avenir"/>
                <a:sym typeface="Avenir"/>
              </a:rPr>
              <a:t>Art. 13. Lei 14.026/2020 - apoio técnico e financeiro da União à adaptação dos serviços públicos de saneamento básico</a:t>
            </a:r>
          </a:p>
          <a:p>
            <a:pPr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ts val="1100"/>
            </a:pPr>
            <a:endParaRPr lang="pt-BR" sz="1050" dirty="0">
              <a:solidFill>
                <a:srgbClr val="5E9DD6"/>
              </a:solidFill>
            </a:endParaRPr>
          </a:p>
          <a:p>
            <a:pPr>
              <a:buClr>
                <a:schemeClr val="dk1"/>
              </a:buClr>
              <a:buSzPts val="1100"/>
            </a:pPr>
            <a:endParaRPr lang="pt-BR" sz="2000" b="1" dirty="0">
              <a:solidFill>
                <a:srgbClr val="5E9DD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3" name="Google Shape;164;p16">
            <a:extLst>
              <a:ext uri="{FF2B5EF4-FFF2-40B4-BE49-F238E27FC236}">
                <a16:creationId xmlns:a16="http://schemas.microsoft.com/office/drawing/2014/main" id="{E0AB228F-7320-46F0-86B0-162EFD38E966}"/>
              </a:ext>
            </a:extLst>
          </p:cNvPr>
          <p:cNvSpPr txBox="1">
            <a:spLocks/>
          </p:cNvSpPr>
          <p:nvPr/>
        </p:nvSpPr>
        <p:spPr>
          <a:xfrm>
            <a:off x="613435" y="4046606"/>
            <a:ext cx="1794081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pt-BR" sz="2000" b="1" dirty="0">
                <a:solidFill>
                  <a:srgbClr val="2C75B6"/>
                </a:solidFill>
                <a:latin typeface="Avenir"/>
                <a:ea typeface="Avenir"/>
                <a:cs typeface="Avenir"/>
                <a:sym typeface="Avenir"/>
              </a:rPr>
              <a:t>Lei 14.026/2020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pt-BR" sz="1200" b="1" dirty="0">
                <a:solidFill>
                  <a:srgbClr val="2C75B6"/>
                </a:solidFill>
                <a:latin typeface="Avenir"/>
                <a:ea typeface="Avenir"/>
                <a:cs typeface="Avenir"/>
                <a:sym typeface="Avenir"/>
              </a:rPr>
              <a:t>Novo Marco do Saneamento Básico</a:t>
            </a:r>
          </a:p>
        </p:txBody>
      </p:sp>
      <p:sp>
        <p:nvSpPr>
          <p:cNvPr id="46" name="Google Shape;156;p16">
            <a:extLst>
              <a:ext uri="{FF2B5EF4-FFF2-40B4-BE49-F238E27FC236}">
                <a16:creationId xmlns:a16="http://schemas.microsoft.com/office/drawing/2014/main" id="{056B0705-0B5E-470B-AD9A-D449165FBF46}"/>
              </a:ext>
            </a:extLst>
          </p:cNvPr>
          <p:cNvSpPr txBox="1">
            <a:spLocks/>
          </p:cNvSpPr>
          <p:nvPr/>
        </p:nvSpPr>
        <p:spPr>
          <a:xfrm>
            <a:off x="8355471" y="4014907"/>
            <a:ext cx="1528815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  <a:buSzPts val="1100"/>
            </a:pPr>
            <a:r>
              <a:rPr lang="pt-BR" sz="2000" b="1" dirty="0">
                <a:solidFill>
                  <a:srgbClr val="1D4270"/>
                </a:solidFill>
                <a:latin typeface="Avenir"/>
                <a:ea typeface="Avenir"/>
                <a:cs typeface="Avenir"/>
                <a:sym typeface="Avenir"/>
              </a:rPr>
              <a:t>Inclusão das metas</a:t>
            </a:r>
          </a:p>
          <a:p>
            <a:pPr>
              <a:spcBef>
                <a:spcPts val="0"/>
              </a:spcBef>
              <a:buSzPts val="1100"/>
            </a:pPr>
            <a:r>
              <a:rPr lang="pt-BR" sz="1400" dirty="0">
                <a:solidFill>
                  <a:srgbClr val="1D4270"/>
                </a:solidFill>
                <a:latin typeface="Avenir"/>
                <a:ea typeface="Avenir"/>
                <a:cs typeface="Avenir"/>
                <a:sym typeface="Avenir"/>
              </a:rPr>
              <a:t>Art. 11-B (LNSB)</a:t>
            </a:r>
          </a:p>
          <a:p>
            <a:pPr>
              <a:lnSpc>
                <a:spcPct val="90000"/>
              </a:lnSpc>
              <a:spcBef>
                <a:spcPts val="0"/>
              </a:spcBef>
              <a:buSzPts val="2000"/>
            </a:pPr>
            <a:endParaRPr lang="pt-BR" sz="2000" b="1" dirty="0">
              <a:solidFill>
                <a:srgbClr val="1D427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4230622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6;p19">
            <a:extLst>
              <a:ext uri="{FF2B5EF4-FFF2-40B4-BE49-F238E27FC236}">
                <a16:creationId xmlns:a16="http://schemas.microsoft.com/office/drawing/2014/main" id="{792AC5CB-8B79-4DAC-88E0-979D628D13EC}"/>
              </a:ext>
            </a:extLst>
          </p:cNvPr>
          <p:cNvSpPr txBox="1"/>
          <p:nvPr/>
        </p:nvSpPr>
        <p:spPr>
          <a:xfrm>
            <a:off x="371475" y="1705850"/>
            <a:ext cx="4877625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6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Regionalização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t-BR" sz="2000" dirty="0">
              <a:solidFill>
                <a:schemeClr val="lt1"/>
              </a:solidFill>
              <a:latin typeface="Nunito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dirty="0">
                <a:solidFill>
                  <a:schemeClr val="lt1"/>
                </a:solidFill>
                <a:latin typeface="Nunito"/>
                <a:sym typeface="Montserrat SemiBold"/>
              </a:rPr>
              <a:t>Art. 15 Lei 14.026/2020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t-BR" sz="48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FC9BCBF-7075-440B-B5F1-35D460A656B3}"/>
              </a:ext>
            </a:extLst>
          </p:cNvPr>
          <p:cNvSpPr/>
          <p:nvPr/>
        </p:nvSpPr>
        <p:spPr>
          <a:xfrm>
            <a:off x="371475" y="400050"/>
            <a:ext cx="4877625" cy="5838825"/>
          </a:xfrm>
          <a:prstGeom prst="rect">
            <a:avLst/>
          </a:prstGeom>
          <a:noFill/>
          <a:ln w="9525" cap="flat" cmpd="sng" algn="ctr">
            <a:solidFill>
              <a:srgbClr val="F0F4F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480E50E-10ED-4B8C-A4DF-7DCE4F86A716}"/>
              </a:ext>
            </a:extLst>
          </p:cNvPr>
          <p:cNvSpPr/>
          <p:nvPr/>
        </p:nvSpPr>
        <p:spPr>
          <a:xfrm>
            <a:off x="683578" y="3767155"/>
            <a:ext cx="40659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  <a:latin typeface="Comfortaa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As regras do Novo Marco Legal atestam a prática sempre defendida pelas companhias estaduais: só o atendimento por igual a grandes centros e a regiões mais distantes será capaz de levar água tratada para todos os brasileiros</a:t>
            </a:r>
            <a:endParaRPr lang="pt-BR" dirty="0">
              <a:solidFill>
                <a:schemeClr val="bg1"/>
              </a:solidFill>
              <a:effectLst/>
              <a:latin typeface="Comfortaa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19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2C45A033-5395-4D5F-86AE-998734F6E259}"/>
              </a:ext>
            </a:extLst>
          </p:cNvPr>
          <p:cNvGrpSpPr/>
          <p:nvPr/>
        </p:nvGrpSpPr>
        <p:grpSpPr>
          <a:xfrm>
            <a:off x="1663221" y="1331284"/>
            <a:ext cx="1471524" cy="1455591"/>
            <a:chOff x="3505859" y="3178226"/>
            <a:chExt cx="1471524" cy="1455591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DF0FA669-66C2-4329-85BB-E94E07F4E0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0695" y="3256890"/>
              <a:ext cx="1168643" cy="1168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8963A150-1006-4383-A144-05834206F8C3}"/>
                </a:ext>
              </a:extLst>
            </p:cNvPr>
            <p:cNvSpPr/>
            <p:nvPr/>
          </p:nvSpPr>
          <p:spPr>
            <a:xfrm>
              <a:off x="3505859" y="3178226"/>
              <a:ext cx="1471524" cy="1455591"/>
            </a:xfrm>
            <a:prstGeom prst="ellips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F53D4499-23EC-4526-A8B2-28CFF12D5D2B}"/>
              </a:ext>
            </a:extLst>
          </p:cNvPr>
          <p:cNvGrpSpPr/>
          <p:nvPr/>
        </p:nvGrpSpPr>
        <p:grpSpPr>
          <a:xfrm>
            <a:off x="5360237" y="1266473"/>
            <a:ext cx="1471524" cy="1455591"/>
            <a:chOff x="5494611" y="3166337"/>
            <a:chExt cx="1471524" cy="1455591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CB400FF8-111C-4873-B9CA-941A20E956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5650" y="3243137"/>
              <a:ext cx="1168643" cy="1168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405021B5-558F-4F8B-AEE2-B31C69DF66EF}"/>
                </a:ext>
              </a:extLst>
            </p:cNvPr>
            <p:cNvSpPr/>
            <p:nvPr/>
          </p:nvSpPr>
          <p:spPr>
            <a:xfrm>
              <a:off x="5494611" y="3166337"/>
              <a:ext cx="1471524" cy="1455591"/>
            </a:xfrm>
            <a:prstGeom prst="ellips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25F12A57-AE12-49BE-8973-7A251D5E383C}"/>
              </a:ext>
            </a:extLst>
          </p:cNvPr>
          <p:cNvGrpSpPr/>
          <p:nvPr/>
        </p:nvGrpSpPr>
        <p:grpSpPr>
          <a:xfrm>
            <a:off x="9047290" y="1252526"/>
            <a:ext cx="1481489" cy="1483484"/>
            <a:chOff x="7839734" y="3055083"/>
            <a:chExt cx="1481489" cy="1483484"/>
          </a:xfrm>
        </p:grpSpPr>
        <p:pic>
          <p:nvPicPr>
            <p:cNvPr id="11" name="Imagem 10" descr="Silhouettes d&amp;#39;édifices et de villes dans stickers de mur">
              <a:extLst>
                <a:ext uri="{FF2B5EF4-FFF2-40B4-BE49-F238E27FC236}">
                  <a16:creationId xmlns:a16="http://schemas.microsoft.com/office/drawing/2014/main" id="{2B5891EC-7019-4F5A-A5D0-0D92053227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38" t="18553" r="22976" b="19539"/>
            <a:stretch>
              <a:fillRect/>
            </a:stretch>
          </p:blipFill>
          <p:spPr bwMode="auto">
            <a:xfrm>
              <a:off x="7849699" y="3055083"/>
              <a:ext cx="1471524" cy="1455592"/>
            </a:xfrm>
            <a:custGeom>
              <a:avLst/>
              <a:gdLst>
                <a:gd name="connsiteX0" fmla="*/ 735762 w 1471524"/>
                <a:gd name="connsiteY0" fmla="*/ 0 h 1455592"/>
                <a:gd name="connsiteX1" fmla="*/ 1471524 w 1471524"/>
                <a:gd name="connsiteY1" fmla="*/ 727796 h 1455592"/>
                <a:gd name="connsiteX2" fmla="*/ 735762 w 1471524"/>
                <a:gd name="connsiteY2" fmla="*/ 1455592 h 1455592"/>
                <a:gd name="connsiteX3" fmla="*/ 0 w 1471524"/>
                <a:gd name="connsiteY3" fmla="*/ 727796 h 1455592"/>
                <a:gd name="connsiteX4" fmla="*/ 735762 w 1471524"/>
                <a:gd name="connsiteY4" fmla="*/ 0 h 145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1524" h="1455592">
                  <a:moveTo>
                    <a:pt x="735762" y="0"/>
                  </a:moveTo>
                  <a:cubicBezTo>
                    <a:pt x="1142112" y="0"/>
                    <a:pt x="1471524" y="325845"/>
                    <a:pt x="1471524" y="727796"/>
                  </a:cubicBezTo>
                  <a:cubicBezTo>
                    <a:pt x="1471524" y="1129747"/>
                    <a:pt x="1142112" y="1455592"/>
                    <a:pt x="735762" y="1455592"/>
                  </a:cubicBezTo>
                  <a:cubicBezTo>
                    <a:pt x="329412" y="1455592"/>
                    <a:pt x="0" y="1129747"/>
                    <a:pt x="0" y="727796"/>
                  </a:cubicBezTo>
                  <a:cubicBezTo>
                    <a:pt x="0" y="325845"/>
                    <a:pt x="329412" y="0"/>
                    <a:pt x="735762" y="0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ECC45926-97CF-4455-869F-5C2AE7FA1B9E}"/>
                </a:ext>
              </a:extLst>
            </p:cNvPr>
            <p:cNvSpPr/>
            <p:nvPr/>
          </p:nvSpPr>
          <p:spPr>
            <a:xfrm>
              <a:off x="7839734" y="3082976"/>
              <a:ext cx="1471524" cy="1455591"/>
            </a:xfrm>
            <a:prstGeom prst="ellips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6" name="Google Shape;177;p17">
            <a:extLst>
              <a:ext uri="{FF2B5EF4-FFF2-40B4-BE49-F238E27FC236}">
                <a16:creationId xmlns:a16="http://schemas.microsoft.com/office/drawing/2014/main" id="{076707F1-1C8D-41A5-96E9-91B48B6ECF3D}"/>
              </a:ext>
            </a:extLst>
          </p:cNvPr>
          <p:cNvSpPr txBox="1"/>
          <p:nvPr/>
        </p:nvSpPr>
        <p:spPr>
          <a:xfrm>
            <a:off x="1092816" y="3191530"/>
            <a:ext cx="3184217" cy="2893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F0F4FA"/>
                </a:solidFill>
                <a:latin typeface="Comfortaa"/>
                <a:ea typeface="Comfortaa"/>
                <a:cs typeface="Comfortaa"/>
                <a:sym typeface="Comfortaa"/>
              </a:rPr>
              <a:t>Bloco de Referência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600" b="1" dirty="0">
              <a:solidFill>
                <a:srgbClr val="F0F4FA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lvl="0"/>
            <a:r>
              <a:rPr lang="pt-BR" sz="1200" dirty="0">
                <a:solidFill>
                  <a:schemeClr val="bg1"/>
                </a:solidFill>
                <a:latin typeface="Comfortaa" panose="020B0604020202020204" charset="0"/>
              </a:rPr>
              <a:t>Agrupamento de Municípios não necessariamente limítrofes, estabelecido pela União, para a prestação regionalizada dos serviços públicos de saneamento básico, nos termos do § 3º do art. 52 da Lei nº 11.445/2007. Contudo, a criação formal do bloco de referência dependerá da gestão associada voluntária dos titulares, a princípio, por meio de consórcio público ou convênio de cooperação</a:t>
            </a:r>
            <a:endParaRPr sz="1200" dirty="0">
              <a:solidFill>
                <a:schemeClr val="bg1"/>
              </a:solidFill>
              <a:latin typeface="Comfortaa" panose="020B0604020202020204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17" name="Google Shape;177;p17">
            <a:extLst>
              <a:ext uri="{FF2B5EF4-FFF2-40B4-BE49-F238E27FC236}">
                <a16:creationId xmlns:a16="http://schemas.microsoft.com/office/drawing/2014/main" id="{77F46E1E-1E1E-405D-89D6-A132F6F51140}"/>
              </a:ext>
            </a:extLst>
          </p:cNvPr>
          <p:cNvSpPr txBox="1"/>
          <p:nvPr/>
        </p:nvSpPr>
        <p:spPr>
          <a:xfrm>
            <a:off x="4646862" y="3191530"/>
            <a:ext cx="3184217" cy="221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F0F4FA"/>
                </a:solidFill>
                <a:latin typeface="Comfortaa"/>
                <a:ea typeface="Comfortaa"/>
                <a:cs typeface="Comfortaa"/>
                <a:sym typeface="Comfortaa"/>
              </a:rPr>
              <a:t>Unidade Regional de Saneamento</a:t>
            </a:r>
          </a:p>
          <a:p>
            <a:pPr algn="just"/>
            <a:endParaRPr lang="pt-BR" sz="1600" b="1" dirty="0">
              <a:solidFill>
                <a:srgbClr val="F0F4FA"/>
              </a:solidFill>
              <a:latin typeface="Comfortaa"/>
              <a:sym typeface="Comfortaa"/>
            </a:endParaRPr>
          </a:p>
          <a:p>
            <a:r>
              <a:rPr lang="pt-BR" sz="1200" dirty="0">
                <a:solidFill>
                  <a:schemeClr val="bg1"/>
                </a:solidFill>
                <a:latin typeface="Comfortaa" panose="020B0604020202020204" charset="0"/>
              </a:rPr>
              <a:t>Agrupamento de Municípios não necessariamente limítrofes, para atender adequadamente às exigências de higiene e saúde pública, ou para dar viabilidade econômica e técnica aos Municípios menos favorecidos</a:t>
            </a:r>
            <a:endParaRPr lang="pt-BR" sz="1200" b="1" dirty="0">
              <a:solidFill>
                <a:schemeClr val="bg1"/>
              </a:solidFill>
              <a:latin typeface="Comfortaa" panose="020B0604020202020204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19" name="Google Shape;177;p17">
            <a:extLst>
              <a:ext uri="{FF2B5EF4-FFF2-40B4-BE49-F238E27FC236}">
                <a16:creationId xmlns:a16="http://schemas.microsoft.com/office/drawing/2014/main" id="{7F926BFF-F4AD-4F18-8719-91FD5EC0A60B}"/>
              </a:ext>
            </a:extLst>
          </p:cNvPr>
          <p:cNvSpPr txBox="1"/>
          <p:nvPr/>
        </p:nvSpPr>
        <p:spPr>
          <a:xfrm>
            <a:off x="8200908" y="3191530"/>
            <a:ext cx="3184217" cy="2831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F0F4FA"/>
                </a:solidFill>
                <a:latin typeface="Comfortaa"/>
                <a:ea typeface="Comfortaa"/>
                <a:cs typeface="Comfortaa"/>
                <a:sym typeface="Comfortaa"/>
              </a:rPr>
              <a:t>Região Metropolitana, Aglomeração Urbana ou microrregião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600" b="1" dirty="0">
              <a:solidFill>
                <a:srgbClr val="F0F4FA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lvl="0"/>
            <a:r>
              <a:rPr lang="pt-BR" sz="1200" dirty="0">
                <a:solidFill>
                  <a:schemeClr val="bg1"/>
                </a:solidFill>
                <a:latin typeface="Comfortaa" panose="020B0604020202020204" charset="0"/>
              </a:rPr>
              <a:t>Unidades instituídas pelos Estados mediante lei complementar, de acordo com o § 3º do art. 25 da Constituição Federal, constituídas por agrupamento de Municípios limítrofes, para integrar a organização, o planejamento e a execução de funções públicas de interesse comum</a:t>
            </a:r>
            <a:endParaRPr sz="1200" dirty="0">
              <a:solidFill>
                <a:schemeClr val="bg1"/>
              </a:solidFill>
              <a:latin typeface="Comfortaa" panose="020B0604020202020204" charset="0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407031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6;p19">
            <a:extLst>
              <a:ext uri="{FF2B5EF4-FFF2-40B4-BE49-F238E27FC236}">
                <a16:creationId xmlns:a16="http://schemas.microsoft.com/office/drawing/2014/main" id="{792AC5CB-8B79-4DAC-88E0-979D628D13EC}"/>
              </a:ext>
            </a:extLst>
          </p:cNvPr>
          <p:cNvSpPr txBox="1"/>
          <p:nvPr/>
        </p:nvSpPr>
        <p:spPr>
          <a:xfrm>
            <a:off x="742951" y="1705850"/>
            <a:ext cx="4265930" cy="4062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8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DECRETO Nº 10.710/2021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t-BR" sz="2000" dirty="0">
              <a:solidFill>
                <a:schemeClr val="lt1"/>
              </a:solidFill>
              <a:latin typeface="Nunito"/>
              <a:sym typeface="Montserrat SemiBold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dirty="0">
                <a:solidFill>
                  <a:schemeClr val="lt1"/>
                </a:solidFill>
                <a:latin typeface="Nunito"/>
                <a:sym typeface="Montserrat SemiBold"/>
              </a:rPr>
              <a:t>Estabelece a metodologia para comprovação da capacidade econômico-financeira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t-BR" sz="48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FC9BCBF-7075-440B-B5F1-35D460A656B3}"/>
              </a:ext>
            </a:extLst>
          </p:cNvPr>
          <p:cNvSpPr/>
          <p:nvPr/>
        </p:nvSpPr>
        <p:spPr>
          <a:xfrm>
            <a:off x="371475" y="400050"/>
            <a:ext cx="4911725" cy="5838825"/>
          </a:xfrm>
          <a:prstGeom prst="rect">
            <a:avLst/>
          </a:prstGeom>
          <a:noFill/>
          <a:ln w="9525" cap="flat" cmpd="sng" algn="ctr">
            <a:solidFill>
              <a:srgbClr val="F0F4F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503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4FA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7"/>
          <p:cNvSpPr/>
          <p:nvPr/>
        </p:nvSpPr>
        <p:spPr>
          <a:xfrm>
            <a:off x="1634425" y="2357550"/>
            <a:ext cx="751200" cy="751200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dirty="0">
                <a:solidFill>
                  <a:srgbClr val="0B5394"/>
                </a:solidFill>
              </a:rPr>
              <a:t>1</a:t>
            </a:r>
            <a:endParaRPr sz="2300" dirty="0">
              <a:solidFill>
                <a:srgbClr val="0B5394"/>
              </a:solidFill>
            </a:endParaRPr>
          </a:p>
        </p:txBody>
      </p:sp>
      <p:cxnSp>
        <p:nvCxnSpPr>
          <p:cNvPr id="171" name="Google Shape;171;p17"/>
          <p:cNvCxnSpPr/>
          <p:nvPr/>
        </p:nvCxnSpPr>
        <p:spPr>
          <a:xfrm>
            <a:off x="3021588" y="2733150"/>
            <a:ext cx="583200" cy="0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72" name="Google Shape;172;p17"/>
          <p:cNvSpPr/>
          <p:nvPr/>
        </p:nvSpPr>
        <p:spPr>
          <a:xfrm>
            <a:off x="4240750" y="2357550"/>
            <a:ext cx="751200" cy="751200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dirty="0">
                <a:solidFill>
                  <a:srgbClr val="0B5394"/>
                </a:solidFill>
              </a:rPr>
              <a:t>2</a:t>
            </a:r>
            <a:endParaRPr sz="2300" dirty="0">
              <a:solidFill>
                <a:srgbClr val="0B5394"/>
              </a:solidFill>
            </a:endParaRPr>
          </a:p>
        </p:txBody>
      </p:sp>
      <p:cxnSp>
        <p:nvCxnSpPr>
          <p:cNvPr id="173" name="Google Shape;173;p17"/>
          <p:cNvCxnSpPr/>
          <p:nvPr/>
        </p:nvCxnSpPr>
        <p:spPr>
          <a:xfrm>
            <a:off x="5578175" y="2733150"/>
            <a:ext cx="583200" cy="0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74" name="Google Shape;174;p17"/>
          <p:cNvSpPr/>
          <p:nvPr/>
        </p:nvSpPr>
        <p:spPr>
          <a:xfrm>
            <a:off x="6747588" y="2389475"/>
            <a:ext cx="751200" cy="751200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dirty="0">
                <a:solidFill>
                  <a:srgbClr val="0B5394"/>
                </a:solidFill>
              </a:rPr>
              <a:t>3</a:t>
            </a:r>
            <a:endParaRPr sz="2300" dirty="0">
              <a:solidFill>
                <a:srgbClr val="0B5394"/>
              </a:solidFill>
            </a:endParaRPr>
          </a:p>
        </p:txBody>
      </p:sp>
      <p:cxnSp>
        <p:nvCxnSpPr>
          <p:cNvPr id="175" name="Google Shape;175;p17"/>
          <p:cNvCxnSpPr/>
          <p:nvPr/>
        </p:nvCxnSpPr>
        <p:spPr>
          <a:xfrm>
            <a:off x="8210950" y="2733150"/>
            <a:ext cx="583200" cy="0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76" name="Google Shape;176;p17"/>
          <p:cNvSpPr/>
          <p:nvPr/>
        </p:nvSpPr>
        <p:spPr>
          <a:xfrm>
            <a:off x="9330650" y="2357550"/>
            <a:ext cx="751200" cy="751200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dirty="0">
                <a:solidFill>
                  <a:srgbClr val="0B5394"/>
                </a:solidFill>
              </a:rPr>
              <a:t>4</a:t>
            </a:r>
            <a:endParaRPr sz="2300" dirty="0">
              <a:solidFill>
                <a:srgbClr val="0B5394"/>
              </a:solidFill>
            </a:endParaRPr>
          </a:p>
        </p:txBody>
      </p:sp>
      <p:sp>
        <p:nvSpPr>
          <p:cNvPr id="180" name="Google Shape;180;p17"/>
          <p:cNvSpPr txBox="1"/>
          <p:nvPr/>
        </p:nvSpPr>
        <p:spPr>
          <a:xfrm>
            <a:off x="8794149" y="3635710"/>
            <a:ext cx="2388199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chemeClr val="accent6"/>
                </a:solidFill>
                <a:latin typeface="Comfortaa"/>
                <a:ea typeface="Comfortaa"/>
                <a:cs typeface="Comfortaa"/>
                <a:sym typeface="Comfortaa"/>
              </a:rPr>
              <a:t>CELEBRAÇÃO DOS TERMOS ADITIVOS</a:t>
            </a:r>
            <a:endParaRPr sz="1800" b="1" dirty="0">
              <a:solidFill>
                <a:schemeClr val="accent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" name="Google Shape;177;p17">
            <a:extLst>
              <a:ext uri="{FF2B5EF4-FFF2-40B4-BE49-F238E27FC236}">
                <a16:creationId xmlns:a16="http://schemas.microsoft.com/office/drawing/2014/main" id="{B808279A-31E0-49D3-8842-075E91807818}"/>
              </a:ext>
            </a:extLst>
          </p:cNvPr>
          <p:cNvSpPr txBox="1"/>
          <p:nvPr/>
        </p:nvSpPr>
        <p:spPr>
          <a:xfrm>
            <a:off x="1330975" y="3581400"/>
            <a:ext cx="1993500" cy="138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073763"/>
                </a:solidFill>
                <a:latin typeface="Comfortaa"/>
                <a:ea typeface="Comfortaa"/>
                <a:cs typeface="Comfortaa"/>
                <a:sym typeface="Comfortaa"/>
              </a:rPr>
              <a:t>PRESTADOR</a:t>
            </a:r>
            <a:endParaRPr lang="pt-BR" b="1" dirty="0">
              <a:solidFill>
                <a:srgbClr val="07376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rgbClr val="073763"/>
                </a:solidFill>
                <a:latin typeface="Comfortaa"/>
                <a:ea typeface="Comfortaa"/>
                <a:cs typeface="Comfortaa"/>
                <a:sym typeface="Comfortaa"/>
              </a:rPr>
              <a:t>1ª Etapa – Índices mínimos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rgbClr val="073763"/>
                </a:solidFill>
                <a:latin typeface="Comfortaa"/>
                <a:ea typeface="Comfortaa"/>
                <a:cs typeface="Comfortaa"/>
                <a:sym typeface="Comfortaa"/>
              </a:rPr>
              <a:t>2ª Etapa – Estudos de Viabilidade e Plano de Captação</a:t>
            </a:r>
            <a:endParaRPr sz="1200" dirty="0">
              <a:solidFill>
                <a:srgbClr val="07376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" name="Google Shape;178;p17">
            <a:extLst>
              <a:ext uri="{FF2B5EF4-FFF2-40B4-BE49-F238E27FC236}">
                <a16:creationId xmlns:a16="http://schemas.microsoft.com/office/drawing/2014/main" id="{F67A49E3-8E59-419C-B278-394743C9CA9D}"/>
              </a:ext>
            </a:extLst>
          </p:cNvPr>
          <p:cNvSpPr txBox="1"/>
          <p:nvPr/>
        </p:nvSpPr>
        <p:spPr>
          <a:xfrm>
            <a:off x="3985600" y="3581400"/>
            <a:ext cx="19935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073763"/>
                </a:solidFill>
                <a:latin typeface="Comfortaa"/>
                <a:ea typeface="Comfortaa"/>
                <a:cs typeface="Comfortaa"/>
                <a:sym typeface="Comfortaa"/>
              </a:rPr>
              <a:t>AGÊNCIA REGULADORA</a:t>
            </a:r>
            <a:endParaRPr sz="1800" b="1" dirty="0">
              <a:solidFill>
                <a:srgbClr val="07376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" name="Google Shape;179;p17">
            <a:extLst>
              <a:ext uri="{FF2B5EF4-FFF2-40B4-BE49-F238E27FC236}">
                <a16:creationId xmlns:a16="http://schemas.microsoft.com/office/drawing/2014/main" id="{DCB9D2D8-6F4D-4647-8EBD-36FB531B1A4A}"/>
              </a:ext>
            </a:extLst>
          </p:cNvPr>
          <p:cNvSpPr txBox="1"/>
          <p:nvPr/>
        </p:nvSpPr>
        <p:spPr>
          <a:xfrm>
            <a:off x="6640225" y="3581400"/>
            <a:ext cx="19935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073763"/>
                </a:solidFill>
                <a:latin typeface="Comfortaa"/>
                <a:ea typeface="Comfortaa"/>
                <a:cs typeface="Comfortaa"/>
                <a:sym typeface="Comfortaa"/>
              </a:rPr>
              <a:t>DECISÃO</a:t>
            </a:r>
            <a:endParaRPr sz="1800" b="1" dirty="0">
              <a:solidFill>
                <a:srgbClr val="07376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" name="Google Shape;180;p17">
            <a:extLst>
              <a:ext uri="{FF2B5EF4-FFF2-40B4-BE49-F238E27FC236}">
                <a16:creationId xmlns:a16="http://schemas.microsoft.com/office/drawing/2014/main" id="{8855717A-AA1D-4459-8D2D-1A7C7D9655C4}"/>
              </a:ext>
            </a:extLst>
          </p:cNvPr>
          <p:cNvSpPr txBox="1"/>
          <p:nvPr/>
        </p:nvSpPr>
        <p:spPr>
          <a:xfrm>
            <a:off x="8794150" y="4651342"/>
            <a:ext cx="23882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dirty="0">
                <a:solidFill>
                  <a:srgbClr val="C00000"/>
                </a:solidFill>
                <a:latin typeface="Comfortaa"/>
                <a:ea typeface="Comfortaa"/>
                <a:cs typeface="Comfortaa"/>
                <a:sym typeface="Comfortaa"/>
              </a:rPr>
              <a:t>IRREGULARIDADE DOS CONTRATOS</a:t>
            </a:r>
            <a:endParaRPr sz="1800" b="1" dirty="0">
              <a:solidFill>
                <a:srgbClr val="C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15824</TotalTime>
  <Words>727</Words>
  <Application>Microsoft Office PowerPoint</Application>
  <PresentationFormat>Widescreen</PresentationFormat>
  <Paragraphs>82</Paragraphs>
  <Slides>13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9" baseType="lpstr">
      <vt:lpstr>Nunito</vt:lpstr>
      <vt:lpstr>Montserrat</vt:lpstr>
      <vt:lpstr>Open Sans ExtraBold</vt:lpstr>
      <vt:lpstr>Avenir</vt:lpstr>
      <vt:lpstr>Arial</vt:lpstr>
      <vt:lpstr>Calibri Light</vt:lpstr>
      <vt:lpstr>Open Sans</vt:lpstr>
      <vt:lpstr>Open Sans Light</vt:lpstr>
      <vt:lpstr>Biome Light</vt:lpstr>
      <vt:lpstr>Comfortaa</vt:lpstr>
      <vt:lpstr>Montserrat SemiBold</vt:lpstr>
      <vt:lpstr>Times New Roman</vt:lpstr>
      <vt:lpstr>Corbel</vt:lpstr>
      <vt:lpstr>Mongolian Baiti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Antonio Junior</dc:creator>
  <cp:lastModifiedBy>Luciana Melo</cp:lastModifiedBy>
  <cp:revision>75</cp:revision>
  <dcterms:modified xsi:type="dcterms:W3CDTF">2021-12-07T12:32:25Z</dcterms:modified>
</cp:coreProperties>
</file>