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1332" r:id="rId2"/>
    <p:sldId id="1428" r:id="rId3"/>
    <p:sldId id="1441" r:id="rId4"/>
    <p:sldId id="1430" r:id="rId5"/>
    <p:sldId id="1433" r:id="rId6"/>
    <p:sldId id="1432" r:id="rId7"/>
    <p:sldId id="1435" r:id="rId8"/>
    <p:sldId id="1436" r:id="rId9"/>
    <p:sldId id="1437" r:id="rId10"/>
    <p:sldId id="1438" r:id="rId11"/>
    <p:sldId id="1439" r:id="rId12"/>
    <p:sldId id="1440" r:id="rId13"/>
    <p:sldId id="1333" r:id="rId14"/>
    <p:sldId id="1443" r:id="rId15"/>
    <p:sldId id="1336" r:id="rId16"/>
    <p:sldId id="1334" r:id="rId17"/>
    <p:sldId id="1335" r:id="rId18"/>
    <p:sldId id="1337" r:id="rId19"/>
    <p:sldId id="257" r:id="rId20"/>
    <p:sldId id="1427" r:id="rId21"/>
    <p:sldId id="1426" r:id="rId22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" userDrawn="1">
          <p15:clr>
            <a:srgbClr val="A4A3A4"/>
          </p15:clr>
        </p15:guide>
        <p15:guide id="2" pos="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8637"/>
    <a:srgbClr val="237EAE"/>
    <a:srgbClr val="124B78"/>
    <a:srgbClr val="F4B521"/>
    <a:srgbClr val="EDDF30"/>
    <a:srgbClr val="85BC41"/>
    <a:srgbClr val="104170"/>
    <a:srgbClr val="228B37"/>
    <a:srgbClr val="CEC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2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2" y="72"/>
      </p:cViewPr>
      <p:guideLst>
        <p:guide orient="horz" pos="187"/>
        <p:guide pos="5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6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6"/>
          </a:xfrm>
          <a:prstGeom prst="rect">
            <a:avLst/>
          </a:prstGeom>
        </p:spPr>
        <p:txBody>
          <a:bodyPr vert="horz" lIns="91513" tIns="45757" rIns="91513" bIns="45757" rtlCol="0"/>
          <a:lstStyle>
            <a:lvl1pPr algn="r">
              <a:defRPr sz="1200"/>
            </a:lvl1pPr>
          </a:lstStyle>
          <a:p>
            <a:fld id="{A8A7D624-2E75-4A25-931F-8CF8E3FDA542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13" tIns="45757" rIns="91513" bIns="4575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513" tIns="45757" rIns="91513" bIns="45757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513" tIns="45757" rIns="91513" bIns="45757" rtlCol="0" anchor="b"/>
          <a:lstStyle>
            <a:lvl1pPr algn="r">
              <a:defRPr sz="1200"/>
            </a:lvl1pPr>
          </a:lstStyle>
          <a:p>
            <a:fld id="{F404E8E6-4F52-4FF4-8186-7190B6A470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43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EB9BE9-38D3-4DA7-86E9-D2F86DCEB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88BF55E-F3DB-443D-87FD-6707D0D9D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B1B1372-E83B-4B93-B3A7-15203EE5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1B839AB-AC47-4F4B-9DE6-B446CC508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15D0D5D-7013-47C5-AFC3-383213501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05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815946-BEA0-4F75-8558-3E889A895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51DDCE4-D444-47A6-A8EF-4514273C0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5599633-96BD-4797-B13C-12D0E0FE0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123E37F-7A55-4D8A-9AEA-852A3A72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4AD7BC0-8D00-4BE8-AC8B-6AB37D847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57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3F49E50-B98E-4074-8BEA-CA5DF30E9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44C3797-6B02-44D7-8A71-95ED983AF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6D7E470-92EA-4B0E-87C9-9B156E049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FA2F233-363C-402B-A9F0-9D44CD8BF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258DD29-6D62-47BF-AAA1-40C966C24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40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F0759B-6F49-4E21-8218-7BFEE129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F57AA27-0223-49D6-95A9-10F5B012D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4A16F17-C4BB-4DF0-8BDA-F00F6C3F1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592619B-6B1F-4E6F-BB99-A7433E9B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486503A-DB11-42FC-AD58-D1D2D3457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655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D7C96A-D757-458F-AD54-361FF94FA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12C4024-8A90-45CE-B5D7-74EECEA41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86EC155-4078-417F-ACAE-D91D546A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5FE3DAE-C28A-450C-96A2-2FF73CA74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F732478-FF22-497A-AA92-FE7118FC0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667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33D858-B930-40E2-9491-3EB052018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2F2155F-B1AA-42E6-9C7B-D8148C3B21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A369525-BFAC-4B09-8508-27794CF23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1299EDF-405F-4882-ADA9-160B3731B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D0BFE5E-FCB5-4BCC-B0DB-BE16B92E6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DE537E0-E0E6-4152-9D9F-DA15FF230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5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661DE7-E6BF-4DD2-BB3D-59EF5C6A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F32FC95-34CA-449C-9FAC-48A1AFE68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5D6C780-16E3-4635-BEE5-9C8F4FA48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49B3E07-3535-4AA8-AB5C-A77708280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1137E22-4839-4497-916D-03526DAECF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686F07A3-B1C5-4D45-B0F4-22D788E8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46ABEE7D-70C0-4A6A-967B-F03071F6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3B01FAA-8E10-4052-BAA8-CA8EA058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415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4090FC-182B-4022-BBBF-B972B186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1F109D9A-2291-4B28-B2F8-39381095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B2862E4-9FC3-45FA-8913-E057339CE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4608B8D9-FB9F-4DA2-AE9E-E4F520891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46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F3A32591-ADA2-4ECB-B23A-6A1FC3425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71DC8A50-4641-450D-89BB-AB176C69A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2AA26B1-A25A-4251-B914-9D9D337ED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03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14EC2F-114E-4F84-B9F0-FF2D11C48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CC3781A-DA88-41A7-BE3F-54DB5CE0E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8497C94-9BB9-4EC4-877D-948212A10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923368E-A407-4AC2-A9C8-F8D24D17D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D346FF1-1407-4B4B-ABBD-962A9F0E5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A286360-DD7B-4023-A947-90E23A2B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413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552252-141C-4225-AC4A-CBD050A90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6C55DFC3-52F3-4F55-9D5B-0209B65FC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6FA9BD2-5AC0-4697-A8CE-F590CE91F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09C8964-E1BD-4DA1-982F-A613984B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1F2D1E5-C4F4-4AAC-9DDD-F644B34F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EDEEA151-B445-4C5F-B80D-C3ACB8BD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563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6E7C9B42-4342-43D5-912D-0FC3EDE3D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3089717-948E-4AA6-BAA7-F66176E7B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961A043-0970-42CB-9D8D-27C41AB4A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DE5D6-918F-4776-8495-01C2DCF36261}" type="datetimeFigureOut">
              <a:rPr lang="pt-BR" smtClean="0"/>
              <a:t>12/10/2021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8EEC28F-000B-4CA0-8FD9-88AF683B6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513DDEA-5964-45A6-9680-7925EEB46E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75AB0-BE29-405D-928B-F88FE68C01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90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nh@mdr.gov.b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86925" cy="6858000"/>
          </a:xfrm>
          <a:prstGeom prst="rect">
            <a:avLst/>
          </a:prstGeom>
        </p:spPr>
      </p:pic>
      <p:pic>
        <p:nvPicPr>
          <p:cNvPr id="7" name="Imagem 9">
            <a:extLst>
              <a:ext uri="{FF2B5EF4-FFF2-40B4-BE49-F238E27FC236}">
                <a16:creationId xmlns:a16="http://schemas.microsoft.com/office/drawing/2014/main" xmlns="" id="{5B8EF44B-E540-4B1C-A757-D42A88E420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38C8D5D-D80B-4202-80CB-8DA711E00748}"/>
              </a:ext>
            </a:extLst>
          </p:cNvPr>
          <p:cNvSpPr txBox="1"/>
          <p:nvPr/>
        </p:nvSpPr>
        <p:spPr>
          <a:xfrm>
            <a:off x="3900881" y="2004969"/>
            <a:ext cx="5461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D6F9491-A834-4B03-AEC7-B7D4B0F83E6B}"/>
              </a:ext>
            </a:extLst>
          </p:cNvPr>
          <p:cNvSpPr txBox="1"/>
          <p:nvPr/>
        </p:nvSpPr>
        <p:spPr>
          <a:xfrm>
            <a:off x="5448306" y="4601449"/>
            <a:ext cx="4514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104170"/>
                </a:solidFill>
              </a:rPr>
              <a:t>Comissão de Desenvolvimento Urbano </a:t>
            </a:r>
          </a:p>
          <a:p>
            <a:r>
              <a:rPr lang="pt-BR" dirty="0">
                <a:solidFill>
                  <a:srgbClr val="104170"/>
                </a:solidFill>
              </a:rPr>
              <a:t>13 de outubro de 2021</a:t>
            </a:r>
          </a:p>
          <a:p>
            <a:endParaRPr lang="pt-BR" dirty="0"/>
          </a:p>
        </p:txBody>
      </p:sp>
      <p:pic>
        <p:nvPicPr>
          <p:cNvPr id="8" name="Imagem 7" descr="Uma imagem contendo desenho, texto&#10;&#10;Descrição gerada automaticamente">
            <a:extLst>
              <a:ext uri="{FF2B5EF4-FFF2-40B4-BE49-F238E27FC236}">
                <a16:creationId xmlns:a16="http://schemas.microsoft.com/office/drawing/2014/main" xmlns="" id="{A4079829-EEA5-416A-BC7C-8F4EDB666603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3306" y="2256550"/>
            <a:ext cx="8200740" cy="234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58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624043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Redução de 0,5 </a:t>
            </a:r>
            <a:r>
              <a:rPr lang="pt-BR" sz="3200" b="1" dirty="0" err="1">
                <a:solidFill>
                  <a:srgbClr val="104170"/>
                </a:solidFill>
                <a:ea typeface="+mn-lt"/>
                <a:cs typeface="+mn-lt"/>
              </a:rPr>
              <a:t>p.p</a:t>
            </a:r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. nas taxas de juros do Grupo 3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400" b="1" dirty="0"/>
              <a:t>Até 30/06/2022</a:t>
            </a:r>
          </a:p>
          <a:p>
            <a:r>
              <a:rPr lang="pt-BR" sz="2400" dirty="0"/>
              <a:t>Renda familiar mensal entre </a:t>
            </a:r>
            <a:r>
              <a:rPr lang="pt-BR" sz="2400" dirty="0" err="1"/>
              <a:t>R</a:t>
            </a:r>
            <a:r>
              <a:rPr lang="pt-BR" sz="2400" dirty="0"/>
              <a:t>$ 4 mil e </a:t>
            </a:r>
            <a:r>
              <a:rPr lang="pt-BR" sz="2400" dirty="0" err="1"/>
              <a:t>R</a:t>
            </a:r>
            <a:r>
              <a:rPr lang="pt-BR" sz="2400" dirty="0"/>
              <a:t>$ 7 mil</a:t>
            </a:r>
          </a:p>
          <a:p>
            <a:r>
              <a:rPr lang="pt-BR" sz="2400" dirty="0"/>
              <a:t>Taxas de juros poderão chegar a 7,16% </a:t>
            </a:r>
            <a:r>
              <a:rPr lang="pt-BR" sz="2400" dirty="0" err="1"/>
              <a:t>a.a</a:t>
            </a:r>
            <a:r>
              <a:rPr lang="pt-BR" sz="2400" dirty="0"/>
              <a:t> para mutuários cotistas do fundo.</a:t>
            </a:r>
            <a:endParaRPr lang="pt-BR" sz="2000" dirty="0"/>
          </a:p>
          <a:p>
            <a:endParaRPr lang="pt-BR" dirty="0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E6777EAA-EE83-8D47-B9A3-2D8CA2D306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172747" dist="118689" dir="8100000" algn="tr" rotWithShape="0">
              <a:prstClr val="black">
                <a:alpha val="20337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1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70683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Solicitação de expansão do orçamento plurianual do FGTS a partir de 2022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400" dirty="0"/>
              <a:t>Solicitada ao Conselho Curador do FGTS para garantir a implementação das medidas propostas e </a:t>
            </a:r>
            <a:r>
              <a:rPr lang="pt-BR" sz="2400" b="1" dirty="0"/>
              <a:t>ampliar as contratações</a:t>
            </a:r>
            <a:r>
              <a:rPr lang="pt-BR" sz="2400" dirty="0"/>
              <a:t> do Programa Casa Verde e Amarela.</a:t>
            </a:r>
          </a:p>
          <a:p>
            <a:endParaRPr lang="pt-BR" sz="2400" dirty="0"/>
          </a:p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Aprovação prevista para outubro de 2021</a:t>
            </a:r>
            <a:endParaRPr lang="pt-BR" sz="20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B68972B-CB4A-3F43-85DB-AF2F7EE996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145766" dist="132965" dir="8100000" algn="t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591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70683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Exigência do Seguro Danos Estruturais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400" dirty="0"/>
              <a:t>Expandida para operações de financiamento à produção habitacional com </a:t>
            </a:r>
            <a:r>
              <a:rPr lang="pt-BR" sz="2400" b="1" dirty="0"/>
              <a:t>recursos FGTS</a:t>
            </a:r>
            <a:r>
              <a:rPr lang="pt-BR" sz="2400" dirty="0"/>
              <a:t> para aumentar o </a:t>
            </a:r>
            <a:r>
              <a:rPr lang="pt-BR" sz="2400" i="1" dirty="0" err="1"/>
              <a:t>compliance</a:t>
            </a:r>
            <a:r>
              <a:rPr lang="pt-BR" sz="2400" dirty="0"/>
              <a:t> do produto ofertado à sociedade.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C083E515-AF20-524E-A17B-1BD7E0E09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17889"/>
            <a:ext cx="1645610" cy="1645610"/>
          </a:xfrm>
          <a:prstGeom prst="rect">
            <a:avLst/>
          </a:prstGeom>
          <a:effectLst>
            <a:outerShdw blurRad="172899" dist="155664" dir="8100000" algn="t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1872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Texto 1">
            <a:extLst>
              <a:ext uri="{FF2B5EF4-FFF2-40B4-BE49-F238E27FC236}">
                <a16:creationId xmlns:a16="http://schemas.microsoft.com/office/drawing/2014/main" xmlns="" id="{DC62F0CD-C329-431D-9764-1A2BABE9DC18}"/>
              </a:ext>
            </a:extLst>
          </p:cNvPr>
          <p:cNvSpPr txBox="1">
            <a:spLocks/>
          </p:cNvSpPr>
          <p:nvPr/>
        </p:nvSpPr>
        <p:spPr bwMode="auto">
          <a:xfrm>
            <a:off x="793116" y="1614950"/>
            <a:ext cx="8746300" cy="47240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pt-BR" sz="2400" b="1" dirty="0">
                <a:solidFill>
                  <a:srgbClr val="228B37"/>
                </a:solidFill>
              </a:rPr>
              <a:t>Capacitação de agentes de municípios, cartórios e CAIXA, sobre Regularização Fundiária Urbana - Parceria: UFERSA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EAD para 3.772 alunos e versão para disponibilização permanente</a:t>
            </a:r>
          </a:p>
          <a:p>
            <a:pPr marL="457200" lvl="1" indent="0" algn="just">
              <a:buNone/>
            </a:pPr>
            <a:endParaRPr lang="pt-BR" sz="2000" dirty="0"/>
          </a:p>
          <a:p>
            <a:pPr marL="457200" lvl="1" indent="0" algn="just">
              <a:buNone/>
            </a:pPr>
            <a:endParaRPr lang="pt-BR" sz="1600" dirty="0"/>
          </a:p>
          <a:p>
            <a:pPr marL="0" indent="0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pt-BR" sz="2400" b="1" dirty="0">
                <a:solidFill>
                  <a:srgbClr val="228B37"/>
                </a:solidFill>
              </a:rPr>
              <a:t>Desenvolvimento de estudos para estimativa e mapeamento da Irregularidade Fundiária Urbana - Parceria: IPEA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Pesquisa para conhecimento da extensão, localização e características da irregularidade fundiária urbana no país</a:t>
            </a:r>
          </a:p>
          <a:p>
            <a:pPr marL="457200" lvl="1" indent="0" algn="just">
              <a:buNone/>
            </a:pPr>
            <a:endParaRPr lang="pt-BR" sz="2000" dirty="0"/>
          </a:p>
          <a:p>
            <a:pPr marL="0" indent="0" algn="just">
              <a:spcBef>
                <a:spcPts val="500"/>
              </a:spcBef>
              <a:buNone/>
            </a:pPr>
            <a:r>
              <a:rPr lang="pt-BR" sz="2400" b="1" dirty="0">
                <a:solidFill>
                  <a:srgbClr val="228B37"/>
                </a:solidFill>
              </a:rPr>
              <a:t>Ação para emenda parlamentar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00CY – Regularização Fundiária e Melhoria Habitacional</a:t>
            </a:r>
          </a:p>
          <a:p>
            <a:pPr marL="457200" lvl="1" indent="0" algn="just">
              <a:buNone/>
            </a:pPr>
            <a:endParaRPr lang="pt-BR" sz="1600" dirty="0"/>
          </a:p>
        </p:txBody>
      </p:sp>
      <p:sp>
        <p:nvSpPr>
          <p:cNvPr id="9" name="Título 4">
            <a:extLst>
              <a:ext uri="{FF2B5EF4-FFF2-40B4-BE49-F238E27FC236}">
                <a16:creationId xmlns:a16="http://schemas.microsoft.com/office/drawing/2014/main" xmlns="" id="{E9827D88-089B-4CE7-AA9C-23309FE75FD4}"/>
              </a:ext>
            </a:extLst>
          </p:cNvPr>
          <p:cNvSpPr txBox="1">
            <a:spLocks/>
          </p:cNvSpPr>
          <p:nvPr/>
        </p:nvSpPr>
        <p:spPr bwMode="auto">
          <a:xfrm>
            <a:off x="732604" y="135446"/>
            <a:ext cx="11320901" cy="126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4400" b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hangingPunct="1">
              <a:defRPr/>
            </a:pP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REGULARIZAÇÃO</a:t>
            </a:r>
            <a:r>
              <a:rPr lang="pt-BR" altLang="pt-BR" sz="3400" b="1" kern="0" dirty="0">
                <a:solidFill>
                  <a:schemeClr val="tx1"/>
                </a:solidFill>
                <a:latin typeface="Calibri"/>
              </a:rPr>
              <a:t> </a:t>
            </a: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FUNDIÁRIA</a:t>
            </a:r>
          </a:p>
          <a:p>
            <a:pPr algn="l" eaLnBrk="1" hangingPunct="1">
              <a:defRPr/>
            </a:pPr>
            <a:r>
              <a:rPr lang="pt-BR" altLang="pt-BR" sz="2800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AÇÕES ESTRATÉGICAS EM ANDAMENTO</a:t>
            </a:r>
            <a:r>
              <a:rPr lang="pt-BR" altLang="pt-BR" sz="2800" b="1" kern="0" dirty="0">
                <a:cs typeface="Arial" charset="0"/>
              </a:rPr>
              <a:t/>
            </a:r>
            <a:br>
              <a:rPr lang="pt-BR" altLang="pt-BR" sz="2800" b="1" kern="0" dirty="0">
                <a:cs typeface="Arial" charset="0"/>
              </a:rPr>
            </a:br>
            <a:endParaRPr lang="pt-BR" altLang="pt-BR" sz="2800" b="1" i="1" kern="0" dirty="0">
              <a:solidFill>
                <a:schemeClr val="accent5">
                  <a:lumMod val="75000"/>
                </a:scheme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4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ítulo 4">
            <a:extLst>
              <a:ext uri="{FF2B5EF4-FFF2-40B4-BE49-F238E27FC236}">
                <a16:creationId xmlns:a16="http://schemas.microsoft.com/office/drawing/2014/main" xmlns="" id="{E9827D88-089B-4CE7-AA9C-23309FE75FD4}"/>
              </a:ext>
            </a:extLst>
          </p:cNvPr>
          <p:cNvSpPr txBox="1">
            <a:spLocks/>
          </p:cNvSpPr>
          <p:nvPr/>
        </p:nvSpPr>
        <p:spPr bwMode="auto">
          <a:xfrm>
            <a:off x="732604" y="135446"/>
            <a:ext cx="11320901" cy="126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4400" b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hangingPunct="1">
              <a:defRPr/>
            </a:pP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REGULARIZAÇÃO</a:t>
            </a:r>
            <a:r>
              <a:rPr lang="pt-BR" altLang="pt-BR" sz="3400" b="1" kern="0" dirty="0">
                <a:solidFill>
                  <a:schemeClr val="tx1"/>
                </a:solidFill>
                <a:latin typeface="Calibri"/>
              </a:rPr>
              <a:t> </a:t>
            </a: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FUNDIÁRIA</a:t>
            </a:r>
          </a:p>
          <a:p>
            <a:pPr algn="l" eaLnBrk="1" hangingPunct="1">
              <a:defRPr/>
            </a:pPr>
            <a:r>
              <a:rPr lang="pt-BR" altLang="pt-BR" sz="2800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AÇÕES ESTRATÉGICAS EM ANDAMENTO</a:t>
            </a:r>
            <a:r>
              <a:rPr lang="pt-BR" altLang="pt-BR" sz="2800" b="1" kern="0" dirty="0">
                <a:cs typeface="Arial" charset="0"/>
              </a:rPr>
              <a:t/>
            </a:r>
            <a:br>
              <a:rPr lang="pt-BR" altLang="pt-BR" sz="2800" b="1" kern="0" dirty="0">
                <a:cs typeface="Arial" charset="0"/>
              </a:rPr>
            </a:br>
            <a:endParaRPr lang="pt-BR" altLang="pt-BR" sz="2800" b="1" i="1" kern="0" dirty="0">
              <a:solidFill>
                <a:schemeClr val="accent5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E30B3F4-2A33-BE4F-9163-46B182FE0F62}"/>
              </a:ext>
            </a:extLst>
          </p:cNvPr>
          <p:cNvSpPr txBox="1"/>
          <p:nvPr/>
        </p:nvSpPr>
        <p:spPr>
          <a:xfrm>
            <a:off x="778004" y="1577880"/>
            <a:ext cx="9008548" cy="4529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pt-BR" sz="2400" b="1" dirty="0">
                <a:solidFill>
                  <a:srgbClr val="228B37"/>
                </a:solidFill>
              </a:rPr>
              <a:t>Áreas da União transferidas por meio do Programa Terra Legal (Amazônia Legal) - Parceria: UFPA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Assistência técnica aos municípios para regularização fundiária e fortalecimento da sua capacidade institucional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Beneficiários diretos: 17.000 lotes</a:t>
            </a:r>
          </a:p>
          <a:p>
            <a:pPr marL="0" lvl="1" algn="just">
              <a:spcBef>
                <a:spcPts val="500"/>
              </a:spcBef>
            </a:pPr>
            <a:endParaRPr lang="pt-BR" sz="2400" b="1" dirty="0">
              <a:solidFill>
                <a:srgbClr val="228B37"/>
              </a:solidFill>
              <a:sym typeface="Calibri"/>
            </a:endParaRPr>
          </a:p>
          <a:p>
            <a:pPr marL="0" lvl="1" algn="just">
              <a:spcBef>
                <a:spcPts val="500"/>
              </a:spcBef>
            </a:pPr>
            <a:r>
              <a:rPr lang="pt-BR" sz="2400" b="1" dirty="0">
                <a:solidFill>
                  <a:srgbClr val="228B37"/>
                </a:solidFill>
                <a:sym typeface="Calibri"/>
              </a:rPr>
              <a:t>Criação do Programa de Regularização Fundiária e Melhorias habitacionais, no âmbito do Programa Casa Verde e Amarela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Recursos privados do FDS (</a:t>
            </a:r>
            <a:r>
              <a:rPr lang="pt-BR" sz="2000" dirty="0" err="1"/>
              <a:t>R</a:t>
            </a:r>
            <a:r>
              <a:rPr lang="pt-BR" sz="2000" dirty="0"/>
              <a:t>$ 220 milhões para 2021) e possibilidade de aportes do orçamento da União – discricionários ou emendas parlamentares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Financiamento a empresas com subsídios às famílias beneficiárias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pt-BR" sz="2000" dirty="0"/>
              <a:t>Fase de adesão dos municípios às condições do programa e início do processo de habilitação de instituições financeiras</a:t>
            </a:r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val="326270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4">
            <a:extLst>
              <a:ext uri="{FF2B5EF4-FFF2-40B4-BE49-F238E27FC236}">
                <a16:creationId xmlns:a16="http://schemas.microsoft.com/office/drawing/2014/main" xmlns="" id="{E9827D88-089B-4CE7-AA9C-23309FE75FD4}"/>
              </a:ext>
            </a:extLst>
          </p:cNvPr>
          <p:cNvSpPr txBox="1">
            <a:spLocks/>
          </p:cNvSpPr>
          <p:nvPr/>
        </p:nvSpPr>
        <p:spPr bwMode="auto">
          <a:xfrm>
            <a:off x="745088" y="135912"/>
            <a:ext cx="8383242" cy="61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4400" b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hangingPunct="1">
              <a:defRPr/>
            </a:pP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CASA VERDE E AMARELA - PRÓ-MORADIA</a:t>
            </a:r>
            <a:r>
              <a:rPr lang="pt-BR" altLang="pt-BR" sz="3400" b="1" kern="0" dirty="0">
                <a:cs typeface="Arial" charset="0"/>
              </a:rPr>
              <a:t/>
            </a:r>
            <a:br>
              <a:rPr lang="pt-BR" altLang="pt-BR" sz="3400" b="1" kern="0" dirty="0">
                <a:cs typeface="Arial" charset="0"/>
              </a:rPr>
            </a:br>
            <a:endParaRPr lang="pt-BR" altLang="pt-BR" sz="3400" b="1" i="1" kern="0" dirty="0">
              <a:solidFill>
                <a:schemeClr val="accent5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7" name="Retângulo Arredondado 6">
            <a:extLst>
              <a:ext uri="{FF2B5EF4-FFF2-40B4-BE49-F238E27FC236}">
                <a16:creationId xmlns:a16="http://schemas.microsoft.com/office/drawing/2014/main" xmlns="" id="{F09AD440-B54B-9844-923C-D92E2491C70C}"/>
              </a:ext>
            </a:extLst>
          </p:cNvPr>
          <p:cNvSpPr/>
          <p:nvPr/>
        </p:nvSpPr>
        <p:spPr>
          <a:xfrm>
            <a:off x="839788" y="3670808"/>
            <a:ext cx="3933388" cy="2047431"/>
          </a:xfrm>
          <a:prstGeom prst="roundRect">
            <a:avLst>
              <a:gd name="adj" fmla="val 9829"/>
            </a:avLst>
          </a:prstGeom>
          <a:gradFill flip="none" rotWithShape="1">
            <a:gsLst>
              <a:gs pos="0">
                <a:srgbClr val="F4B521"/>
              </a:gs>
              <a:gs pos="100000">
                <a:srgbClr val="EDDF30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Arredondado 8">
            <a:extLst>
              <a:ext uri="{FF2B5EF4-FFF2-40B4-BE49-F238E27FC236}">
                <a16:creationId xmlns:a16="http://schemas.microsoft.com/office/drawing/2014/main" xmlns="" id="{C82155C2-0944-F540-A45B-07B63D9B4B4A}"/>
              </a:ext>
            </a:extLst>
          </p:cNvPr>
          <p:cNvSpPr/>
          <p:nvPr/>
        </p:nvSpPr>
        <p:spPr>
          <a:xfrm>
            <a:off x="839788" y="1139761"/>
            <a:ext cx="3933388" cy="2428177"/>
          </a:xfrm>
          <a:prstGeom prst="roundRect">
            <a:avLst>
              <a:gd name="adj" fmla="val 9829"/>
            </a:avLst>
          </a:prstGeom>
          <a:solidFill>
            <a:srgbClr val="228B3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956540B6-8BEE-2A4C-8E53-389E73A2258B}"/>
              </a:ext>
            </a:extLst>
          </p:cNvPr>
          <p:cNvSpPr txBox="1"/>
          <p:nvPr/>
        </p:nvSpPr>
        <p:spPr>
          <a:xfrm>
            <a:off x="1004892" y="1323193"/>
            <a:ext cx="368622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Calibri"/>
                <a:cs typeface="Calibri"/>
              </a:rPr>
              <a:t>Objetivo</a:t>
            </a:r>
          </a:p>
          <a:p>
            <a:endParaRPr lang="pt-BR" sz="2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pt-BR" sz="2000" dirty="0">
                <a:solidFill>
                  <a:schemeClr val="bg1"/>
                </a:solidFill>
                <a:latin typeface="Calibri"/>
                <a:cs typeface="Calibri"/>
              </a:rPr>
              <a:t>Financiamento do FGTS aos entes públicos para promover moradia adequada à população com renda  até 3 salários-mínimos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04D33F94-40E7-C041-BD1D-F922CC126367}"/>
              </a:ext>
            </a:extLst>
          </p:cNvPr>
          <p:cNvSpPr txBox="1"/>
          <p:nvPr/>
        </p:nvSpPr>
        <p:spPr>
          <a:xfrm>
            <a:off x="1004892" y="3801971"/>
            <a:ext cx="336962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cs typeface="Calibri"/>
              </a:rPr>
              <a:t>Condições de financiamento</a:t>
            </a:r>
          </a:p>
          <a:p>
            <a:pPr algn="just"/>
            <a:endParaRPr lang="pt-BR" sz="2000" b="1" dirty="0">
              <a:cs typeface="Calibri"/>
            </a:endParaRPr>
          </a:p>
          <a:p>
            <a:pPr algn="just"/>
            <a:r>
              <a:rPr lang="pt-BR" sz="1800" dirty="0">
                <a:cs typeface="Calibri"/>
              </a:rPr>
              <a:t>Juros de até 8% ao ano </a:t>
            </a:r>
          </a:p>
          <a:p>
            <a:pPr algn="just"/>
            <a:r>
              <a:rPr lang="pt-BR" dirty="0">
                <a:cs typeface="Calibri"/>
              </a:rPr>
              <a:t>C</a:t>
            </a:r>
            <a:r>
              <a:rPr lang="pt-BR" sz="1800" dirty="0">
                <a:cs typeface="Calibri"/>
              </a:rPr>
              <a:t>arência de até 48 meses </a:t>
            </a:r>
          </a:p>
          <a:p>
            <a:pPr algn="just"/>
            <a:r>
              <a:rPr lang="pt-BR" dirty="0">
                <a:cs typeface="Calibri"/>
              </a:rPr>
              <a:t>A</a:t>
            </a:r>
            <a:r>
              <a:rPr lang="pt-BR" sz="1800" dirty="0">
                <a:cs typeface="Calibri"/>
              </a:rPr>
              <a:t>mortização em até 20 anos</a:t>
            </a:r>
          </a:p>
          <a:p>
            <a:pPr algn="just"/>
            <a:r>
              <a:rPr lang="pt-BR" dirty="0">
                <a:cs typeface="Calibri"/>
              </a:rPr>
              <a:t>C</a:t>
            </a:r>
            <a:r>
              <a:rPr lang="pt-BR" sz="1800" dirty="0">
                <a:cs typeface="Calibri"/>
              </a:rPr>
              <a:t>ontrapartida mínima de 5%</a:t>
            </a:r>
          </a:p>
        </p:txBody>
      </p:sp>
      <p:sp>
        <p:nvSpPr>
          <p:cNvPr id="12" name="Retângulo Arredondado 11">
            <a:extLst>
              <a:ext uri="{FF2B5EF4-FFF2-40B4-BE49-F238E27FC236}">
                <a16:creationId xmlns:a16="http://schemas.microsoft.com/office/drawing/2014/main" xmlns="" id="{D7F4B3FC-61F7-7C4A-A5A7-09146170A5D6}"/>
              </a:ext>
            </a:extLst>
          </p:cNvPr>
          <p:cNvSpPr/>
          <p:nvPr/>
        </p:nvSpPr>
        <p:spPr>
          <a:xfrm>
            <a:off x="4917662" y="1139761"/>
            <a:ext cx="3108966" cy="4578478"/>
          </a:xfrm>
          <a:prstGeom prst="roundRect">
            <a:avLst>
              <a:gd name="adj" fmla="val 605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34ACDAFD-70AA-D34C-A05D-9055F294EFD5}"/>
              </a:ext>
            </a:extLst>
          </p:cNvPr>
          <p:cNvSpPr txBox="1"/>
          <p:nvPr/>
        </p:nvSpPr>
        <p:spPr>
          <a:xfrm>
            <a:off x="4917663" y="1326106"/>
            <a:ext cx="2975328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Modalidades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  <a:p>
            <a:pPr algn="ctr"/>
            <a:endParaRPr lang="pt-BR" sz="2000" dirty="0">
              <a:solidFill>
                <a:srgbClr val="104170"/>
              </a:solidFill>
              <a:latin typeface="Calibri"/>
              <a:cs typeface="Calibri"/>
            </a:endParaRPr>
          </a:p>
          <a:p>
            <a:pPr marL="11113" lvl="1" algn="ctr">
              <a:buNone/>
            </a:pPr>
            <a:r>
              <a:rPr lang="pt-BR" sz="2000" b="1" dirty="0">
                <a:solidFill>
                  <a:srgbClr val="237EAE"/>
                </a:solidFill>
                <a:latin typeface="Calibri"/>
                <a:cs typeface="Calibri"/>
              </a:rPr>
              <a:t>Urbanização e Regularização de Assentamentos Precários</a:t>
            </a:r>
            <a:r>
              <a:rPr lang="pt-BR" sz="2000" b="1" dirty="0">
                <a:solidFill>
                  <a:srgbClr val="237EAE"/>
                </a:solidFill>
                <a:latin typeface="Calibri"/>
                <a:cs typeface="Calibri"/>
                <a:sym typeface="Wingdings" panose="05000000000000000000" pitchFamily="2" charset="2"/>
              </a:rPr>
              <a:t>  </a:t>
            </a:r>
            <a:r>
              <a:rPr lang="pt-BR" sz="1600" dirty="0">
                <a:solidFill>
                  <a:srgbClr val="85BC41"/>
                </a:solidFill>
                <a:highlight>
                  <a:srgbClr val="85BC41"/>
                </a:highlight>
                <a:latin typeface="Calibri"/>
                <a:cs typeface="Calibri"/>
                <a:sym typeface="Wingdings" panose="05000000000000000000" pitchFamily="2" charset="2"/>
              </a:rPr>
              <a:t>.</a:t>
            </a:r>
            <a:r>
              <a:rPr lang="pt-BR" sz="1600" dirty="0">
                <a:solidFill>
                  <a:schemeClr val="bg1"/>
                </a:solidFill>
                <a:highlight>
                  <a:srgbClr val="85BC41"/>
                </a:highlight>
                <a:latin typeface="Calibri"/>
                <a:cs typeface="Calibri"/>
                <a:sym typeface="Wingdings" panose="05000000000000000000" pitchFamily="2" charset="2"/>
              </a:rPr>
              <a:t>atualmente aberta</a:t>
            </a:r>
            <a:r>
              <a:rPr lang="pt-BR" sz="1600" dirty="0">
                <a:solidFill>
                  <a:srgbClr val="85BC41"/>
                </a:solidFill>
                <a:highlight>
                  <a:srgbClr val="85BC41"/>
                </a:highlight>
                <a:cs typeface="Calibri"/>
                <a:sym typeface="Wingdings" panose="05000000000000000000" pitchFamily="2" charset="2"/>
              </a:rPr>
              <a:t>.</a:t>
            </a:r>
            <a:endParaRPr lang="pt-BR" sz="1600" dirty="0">
              <a:solidFill>
                <a:schemeClr val="bg1"/>
              </a:solidFill>
              <a:highlight>
                <a:srgbClr val="85BC41"/>
              </a:highlight>
              <a:latin typeface="Calibri"/>
              <a:cs typeface="Calibri"/>
              <a:sym typeface="Wingdings" panose="05000000000000000000" pitchFamily="2" charset="2"/>
            </a:endParaRPr>
          </a:p>
          <a:p>
            <a:pPr marL="11113" lvl="1" algn="ctr">
              <a:buNone/>
            </a:pPr>
            <a:endParaRPr lang="pt-BR" sz="2000" b="1" dirty="0">
              <a:solidFill>
                <a:srgbClr val="104170"/>
              </a:solidFill>
              <a:latin typeface="Calibri"/>
              <a:cs typeface="Calibri"/>
              <a:sym typeface="Wingdings" panose="05000000000000000000" pitchFamily="2" charset="2"/>
            </a:endParaRPr>
          </a:p>
          <a:p>
            <a:pPr marL="11113" lvl="1" algn="ctr">
              <a:buNone/>
            </a:pPr>
            <a:endParaRPr lang="pt-BR" sz="2000" b="1" dirty="0">
              <a:solidFill>
                <a:srgbClr val="104170"/>
              </a:solidFill>
              <a:latin typeface="Calibri"/>
              <a:cs typeface="Calibri"/>
              <a:sym typeface="Wingdings" panose="05000000000000000000" pitchFamily="2" charset="2"/>
            </a:endParaRPr>
          </a:p>
          <a:p>
            <a:pPr marL="11113" lvl="1" algn="ctr">
              <a:buNone/>
            </a:pPr>
            <a:endParaRPr lang="pt-BR" sz="2000" b="1" dirty="0">
              <a:solidFill>
                <a:srgbClr val="104170"/>
              </a:solidFill>
              <a:latin typeface="Calibri"/>
              <a:cs typeface="Calibri"/>
            </a:endParaRPr>
          </a:p>
          <a:p>
            <a:pPr marL="11113" lvl="1" algn="ctr">
              <a:buNone/>
            </a:pPr>
            <a:r>
              <a:rPr lang="pt-BR" sz="2000" b="1" dirty="0">
                <a:solidFill>
                  <a:srgbClr val="237EAE"/>
                </a:solidFill>
                <a:latin typeface="Calibri"/>
                <a:cs typeface="Calibri"/>
              </a:rPr>
              <a:t>Produção de Conjuntos Habitacionais</a:t>
            </a:r>
          </a:p>
          <a:p>
            <a:pPr marL="11113" lvl="1" algn="ctr"/>
            <a:r>
              <a:rPr lang="pt-BR" sz="1600" dirty="0">
                <a:solidFill>
                  <a:srgbClr val="F4B52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.</a:t>
            </a:r>
            <a:r>
              <a:rPr lang="pt-BR" sz="1600" dirty="0">
                <a:solidFill>
                  <a:schemeClr val="bg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perspectiva de abertura no</a:t>
            </a:r>
            <a:r>
              <a:rPr lang="pt-BR" sz="1600" dirty="0">
                <a:solidFill>
                  <a:srgbClr val="85BC4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.</a:t>
            </a:r>
            <a:endParaRPr lang="pt-BR" sz="1600" dirty="0">
              <a:solidFill>
                <a:schemeClr val="bg1"/>
              </a:solidFill>
              <a:highlight>
                <a:srgbClr val="F4B521"/>
              </a:highlight>
              <a:cs typeface="Calibri"/>
              <a:sym typeface="Wingdings" panose="05000000000000000000" pitchFamily="2" charset="2"/>
            </a:endParaRPr>
          </a:p>
          <a:p>
            <a:pPr marL="11113" lvl="1" algn="ctr"/>
            <a:r>
              <a:rPr lang="pt-BR" sz="1600" dirty="0">
                <a:solidFill>
                  <a:srgbClr val="85BC4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.</a:t>
            </a:r>
            <a:r>
              <a:rPr lang="pt-BR" sz="1600" dirty="0">
                <a:solidFill>
                  <a:schemeClr val="bg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2º semestre/2021</a:t>
            </a:r>
            <a:r>
              <a:rPr lang="pt-BR" sz="1600" dirty="0">
                <a:solidFill>
                  <a:srgbClr val="F4B521"/>
                </a:solidFill>
                <a:highlight>
                  <a:srgbClr val="F4B521"/>
                </a:highlight>
                <a:cs typeface="Calibri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5" name="Retângulo Arredondado 14">
            <a:extLst>
              <a:ext uri="{FF2B5EF4-FFF2-40B4-BE49-F238E27FC236}">
                <a16:creationId xmlns:a16="http://schemas.microsoft.com/office/drawing/2014/main" xmlns="" id="{7C26CEC7-2A13-9A42-B535-49819793C435}"/>
              </a:ext>
            </a:extLst>
          </p:cNvPr>
          <p:cNvSpPr/>
          <p:nvPr/>
        </p:nvSpPr>
        <p:spPr>
          <a:xfrm>
            <a:off x="8171114" y="1138362"/>
            <a:ext cx="3676424" cy="1897915"/>
          </a:xfrm>
          <a:prstGeom prst="roundRect">
            <a:avLst>
              <a:gd name="adj" fmla="val 6058"/>
            </a:avLst>
          </a:prstGeom>
          <a:solidFill>
            <a:srgbClr val="124B7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BA9A788C-B942-364D-9ADE-055767667E31}"/>
              </a:ext>
            </a:extLst>
          </p:cNvPr>
          <p:cNvSpPr txBox="1"/>
          <p:nvPr/>
        </p:nvSpPr>
        <p:spPr>
          <a:xfrm>
            <a:off x="8292220" y="1323193"/>
            <a:ext cx="342917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Calibri"/>
                <a:cs typeface="Calibri"/>
              </a:rPr>
              <a:t>Seleção 2018/2019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Calibri"/>
                <a:cs typeface="Calibri"/>
              </a:rPr>
              <a:t>19 propostas selecionadas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Calibri"/>
                <a:cs typeface="Calibri"/>
              </a:rPr>
              <a:t>5 operações contratadas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lang="pt-BR" sz="2000" dirty="0" err="1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lang="pt-BR" sz="2000" dirty="0">
                <a:solidFill>
                  <a:schemeClr val="bg1"/>
                </a:solidFill>
                <a:latin typeface="Calibri"/>
                <a:cs typeface="Calibri"/>
              </a:rPr>
              <a:t>$ 369,4 milhões)</a:t>
            </a:r>
          </a:p>
        </p:txBody>
      </p:sp>
      <p:sp>
        <p:nvSpPr>
          <p:cNvPr id="18" name="Retângulo Arredondado 17">
            <a:extLst>
              <a:ext uri="{FF2B5EF4-FFF2-40B4-BE49-F238E27FC236}">
                <a16:creationId xmlns:a16="http://schemas.microsoft.com/office/drawing/2014/main" xmlns="" id="{4D336489-DD7E-CB4F-BA33-4816CCD8214C}"/>
              </a:ext>
            </a:extLst>
          </p:cNvPr>
          <p:cNvSpPr/>
          <p:nvPr/>
        </p:nvSpPr>
        <p:spPr>
          <a:xfrm>
            <a:off x="8171114" y="3176303"/>
            <a:ext cx="3676424" cy="2541936"/>
          </a:xfrm>
          <a:prstGeom prst="roundRect">
            <a:avLst>
              <a:gd name="adj" fmla="val 6058"/>
            </a:avLst>
          </a:prstGeom>
          <a:solidFill>
            <a:srgbClr val="237EA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4C8E115C-BAF9-BE41-9589-D9CC0E1C0BBF}"/>
              </a:ext>
            </a:extLst>
          </p:cNvPr>
          <p:cNvSpPr txBox="1"/>
          <p:nvPr/>
        </p:nvSpPr>
        <p:spPr>
          <a:xfrm>
            <a:off x="8168593" y="3323742"/>
            <a:ext cx="3676424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Calibri"/>
                <a:cs typeface="Calibri"/>
              </a:rPr>
              <a:t>Seleção contínua</a:t>
            </a:r>
          </a:p>
          <a:p>
            <a:pPr algn="ctr"/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(desde </a:t>
            </a:r>
            <a:r>
              <a:rPr lang="pt-BR" sz="1600" dirty="0" err="1">
                <a:solidFill>
                  <a:schemeClr val="bg1"/>
                </a:solidFill>
                <a:latin typeface="Calibri"/>
                <a:cs typeface="Calibri"/>
              </a:rPr>
              <a:t>ago</a:t>
            </a:r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/2020)</a:t>
            </a:r>
          </a:p>
          <a:p>
            <a:pPr algn="ctr"/>
            <a:endParaRPr lang="pt-BR" sz="2000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ctr"/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Propostas podem ser cadastradas no site do MDR (</a:t>
            </a:r>
            <a:r>
              <a:rPr lang="pt-BR" sz="1600" dirty="0" err="1">
                <a:solidFill>
                  <a:schemeClr val="bg1"/>
                </a:solidFill>
                <a:latin typeface="Calibri"/>
                <a:cs typeface="Calibri"/>
              </a:rPr>
              <a:t>Selehab</a:t>
            </a:r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) a qualquer tempo;</a:t>
            </a:r>
          </a:p>
          <a:p>
            <a:pPr algn="ctr"/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Disponibilidade de </a:t>
            </a:r>
            <a:r>
              <a:rPr lang="pt-BR" sz="1600" dirty="0" err="1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lang="pt-BR" sz="1600" dirty="0">
                <a:solidFill>
                  <a:schemeClr val="bg1"/>
                </a:solidFill>
                <a:latin typeface="Calibri"/>
                <a:cs typeface="Calibri"/>
              </a:rPr>
              <a:t>$ 1 bilhão por exercício para novas propostas</a:t>
            </a:r>
          </a:p>
        </p:txBody>
      </p:sp>
    </p:spTree>
    <p:extLst>
      <p:ext uri="{BB962C8B-B14F-4D97-AF65-F5344CB8AC3E}">
        <p14:creationId xmlns:p14="http://schemas.microsoft.com/office/powerpoint/2010/main" val="145172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4">
            <a:extLst>
              <a:ext uri="{FF2B5EF4-FFF2-40B4-BE49-F238E27FC236}">
                <a16:creationId xmlns:a16="http://schemas.microsoft.com/office/drawing/2014/main" xmlns="" id="{E9827D88-089B-4CE7-AA9C-23309FE75FD4}"/>
              </a:ext>
            </a:extLst>
          </p:cNvPr>
          <p:cNvSpPr txBox="1">
            <a:spLocks/>
          </p:cNvSpPr>
          <p:nvPr/>
        </p:nvSpPr>
        <p:spPr bwMode="auto">
          <a:xfrm>
            <a:off x="769450" y="160046"/>
            <a:ext cx="11254149" cy="105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4400" b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hangingPunct="1">
              <a:defRPr/>
            </a:pPr>
            <a:r>
              <a:rPr lang="pt-BR" altLang="pt-BR" sz="30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CARTEIRA ATIVA URBANIZAÇÃO </a:t>
            </a:r>
            <a:r>
              <a:rPr lang="pt-BR" sz="30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e REGULARIZAÇÃO DE ASSENTAMENTOS PRECÁRIOS</a:t>
            </a:r>
            <a:endParaRPr lang="pt-BR" altLang="pt-BR" sz="3000" b="1" dirty="0">
              <a:solidFill>
                <a:srgbClr val="0D436C"/>
              </a:solidFill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Espaço Reservado para Texto 1">
            <a:extLst>
              <a:ext uri="{FF2B5EF4-FFF2-40B4-BE49-F238E27FC236}">
                <a16:creationId xmlns:a16="http://schemas.microsoft.com/office/drawing/2014/main" xmlns="" id="{7ED3150E-B915-4B92-B193-B633B61F4EAD}"/>
              </a:ext>
            </a:extLst>
          </p:cNvPr>
          <p:cNvSpPr txBox="1">
            <a:spLocks/>
          </p:cNvSpPr>
          <p:nvPr/>
        </p:nvSpPr>
        <p:spPr bwMode="auto">
          <a:xfrm>
            <a:off x="363419" y="1449652"/>
            <a:ext cx="9507412" cy="46040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5762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>
                <a:solidFill>
                  <a:srgbClr val="228B37"/>
                </a:solidFill>
              </a:rPr>
              <a:t>REPASSE (OGU)</a:t>
            </a:r>
          </a:p>
          <a:p>
            <a:pPr marL="385762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900" b="1" dirty="0">
                <a:solidFill>
                  <a:srgbClr val="124B78"/>
                </a:solidFill>
              </a:rPr>
              <a:t>Carteira ativa de 698 contratos, totalizando cerca de R$ 9,8 bilhões de repasse, faltando empenhar aproximadamente R$ 1,6 bilhões e desembolsar R$ 2,9 bilhões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R$ 404,66 milhões de recursos empenhados e R$ 438,86 milhões desembolsados desde janeiro de 2019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70 contratos com execução retomada, no valor de aproximadamente R$ 1,2 </a:t>
            </a:r>
            <a:r>
              <a:rPr lang="pt-BR" sz="1600" dirty="0" smtClean="0"/>
              <a:t>bilhão </a:t>
            </a:r>
            <a:r>
              <a:rPr lang="pt-BR" sz="1600" dirty="0"/>
              <a:t>de repasse, beneficiando 149.798 famílias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145 contratos concluídos, no valor de R$ 736,19 milhões de repasse, beneficiando 116.824 famílias</a:t>
            </a:r>
          </a:p>
          <a:p>
            <a:pPr marL="842962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1600" dirty="0"/>
          </a:p>
          <a:p>
            <a:pPr marL="1300162" lvl="2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1600" dirty="0"/>
          </a:p>
          <a:p>
            <a:pPr marL="385762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>
                <a:solidFill>
                  <a:srgbClr val="228B37"/>
                </a:solidFill>
              </a:rPr>
              <a:t>FINANCIAMENTO (FGTS/FAT)</a:t>
            </a:r>
          </a:p>
          <a:p>
            <a:pPr marL="385762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900" b="1" dirty="0">
                <a:solidFill>
                  <a:srgbClr val="124B78"/>
                </a:solidFill>
              </a:rPr>
              <a:t>Carteira ativa de 103 contratos, totalizando cerca de R$ 3,1 bilhões de financiamento, faltando desembolsar R$ 811,20 milhões 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R$ 247,94 milhões de recursos financeiros desembolsados desde janeiro de 2019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18 contratos com execução retomada, no valor de R$ 452,44 milhões de financiamento, beneficiando 27.245 famílias</a:t>
            </a:r>
          </a:p>
          <a:p>
            <a:pPr marL="1128712" lvl="1" indent="-2857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1600" dirty="0"/>
              <a:t>19 contratos concluídos, no valor de R$ 375,10 milhões de financiamento, beneficiando 45.778 famílias</a:t>
            </a:r>
          </a:p>
          <a:p>
            <a:pPr marL="842962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1600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t-BR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82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888068"/>
            <a:ext cx="1942064" cy="145654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9" y="2752014"/>
            <a:ext cx="1942064" cy="1456548"/>
          </a:xfrm>
          <a:prstGeom prst="rect">
            <a:avLst/>
          </a:prstGeom>
        </p:spPr>
      </p:pic>
      <p:sp>
        <p:nvSpPr>
          <p:cNvPr id="10" name="Título 4">
            <a:extLst>
              <a:ext uri="{FF2B5EF4-FFF2-40B4-BE49-F238E27FC236}">
                <a16:creationId xmlns:a16="http://schemas.microsoft.com/office/drawing/2014/main" xmlns="" id="{E9827D88-089B-4CE7-AA9C-23309FE75FD4}"/>
              </a:ext>
            </a:extLst>
          </p:cNvPr>
          <p:cNvSpPr txBox="1">
            <a:spLocks/>
          </p:cNvSpPr>
          <p:nvPr/>
        </p:nvSpPr>
        <p:spPr bwMode="auto">
          <a:xfrm>
            <a:off x="746004" y="121513"/>
            <a:ext cx="11043217" cy="615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4400" b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  <a:sym typeface="Arial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eaLnBrk="1" hangingPunct="1">
              <a:defRPr/>
            </a:pPr>
            <a:r>
              <a:rPr lang="pt-BR" altLang="pt-BR" sz="3400" b="1" dirty="0">
                <a:solidFill>
                  <a:srgbClr val="0D436C"/>
                </a:solidFill>
                <a:latin typeface="+mn-lt"/>
                <a:ea typeface="+mn-ea"/>
                <a:cs typeface="Calibri" panose="020F0502020204030204" pitchFamily="34" charset="0"/>
              </a:rPr>
              <a:t>EXEMPLOS DE OBRAS COM RETOMADA DE DESEMBOLSO</a:t>
            </a:r>
            <a:r>
              <a:rPr lang="pt-BR" altLang="pt-BR" sz="3400" b="1" kern="0" dirty="0">
                <a:cs typeface="Arial" charset="0"/>
              </a:rPr>
              <a:t/>
            </a:r>
            <a:br>
              <a:rPr lang="pt-BR" altLang="pt-BR" sz="3400" b="1" kern="0" dirty="0">
                <a:cs typeface="Arial" charset="0"/>
              </a:rPr>
            </a:br>
            <a:endParaRPr lang="pt-BR" altLang="pt-BR" sz="3400" b="1" i="1" kern="0" dirty="0">
              <a:solidFill>
                <a:schemeClr val="accent5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1E1FC20B-A3E6-FA49-83BC-D824BAE18C96}"/>
              </a:ext>
            </a:extLst>
          </p:cNvPr>
          <p:cNvSpPr txBox="1"/>
          <p:nvPr/>
        </p:nvSpPr>
        <p:spPr>
          <a:xfrm>
            <a:off x="3007616" y="851900"/>
            <a:ext cx="6096000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>
                <a:solidFill>
                  <a:srgbClr val="228B37"/>
                </a:solidFill>
              </a:rPr>
              <a:t>São Bernardo do Campo/SP</a:t>
            </a: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Retomada da Urbanização  Integrada dos assentamentos Capelinha e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Cocaia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900" b="1" dirty="0" err="1">
                <a:solidFill>
                  <a:srgbClr val="124B78"/>
                </a:solidFill>
              </a:rPr>
              <a:t>R</a:t>
            </a:r>
            <a:r>
              <a:rPr lang="pt-BR" sz="1900" b="1" dirty="0">
                <a:solidFill>
                  <a:srgbClr val="124B78"/>
                </a:solidFill>
              </a:rPr>
              <a:t>$ 32,4 milhões de repasse / 72% de execução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180075EE-01BD-E948-99CE-CAB844069232}"/>
              </a:ext>
            </a:extLst>
          </p:cNvPr>
          <p:cNvSpPr txBox="1"/>
          <p:nvPr/>
        </p:nvSpPr>
        <p:spPr>
          <a:xfrm>
            <a:off x="3007616" y="2715846"/>
            <a:ext cx="5210261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>
                <a:solidFill>
                  <a:srgbClr val="228B37"/>
                </a:solidFill>
              </a:rPr>
              <a:t>Belém/PA</a:t>
            </a: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Retomada da Urbanização  da Comunidade Taboquinha / Cubatão</a:t>
            </a: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900" b="1" dirty="0" err="1">
                <a:solidFill>
                  <a:srgbClr val="124B78"/>
                </a:solidFill>
              </a:rPr>
              <a:t>R</a:t>
            </a:r>
            <a:r>
              <a:rPr lang="pt-BR" sz="1900" b="1" dirty="0">
                <a:solidFill>
                  <a:srgbClr val="124B78"/>
                </a:solidFill>
              </a:rPr>
              <a:t>$ 53,7milhões de repasse / 96% de execução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4474EFF4-1114-CF4D-9FD0-202A4659F5E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4650131"/>
            <a:ext cx="1944652" cy="1234854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5F07AED3-0DA7-9941-A524-25F18B073E09}"/>
              </a:ext>
            </a:extLst>
          </p:cNvPr>
          <p:cNvSpPr txBox="1"/>
          <p:nvPr/>
        </p:nvSpPr>
        <p:spPr>
          <a:xfrm>
            <a:off x="3007616" y="4583722"/>
            <a:ext cx="5397830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b="1" dirty="0">
                <a:solidFill>
                  <a:srgbClr val="228B37"/>
                </a:solidFill>
              </a:rPr>
              <a:t>Fortaleza/CE</a:t>
            </a: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Retomada de equipamentos públicos – Urbanização das Comunidades do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Titanzinho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</a:t>
            </a:r>
            <a:r>
              <a:rPr lang="pt-B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Serviluz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1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1900" b="1" dirty="0" err="1">
                <a:solidFill>
                  <a:srgbClr val="124B78"/>
                </a:solidFill>
              </a:rPr>
              <a:t>R</a:t>
            </a:r>
            <a:r>
              <a:rPr lang="pt-BR" sz="1900" b="1" dirty="0">
                <a:solidFill>
                  <a:srgbClr val="124B78"/>
                </a:solidFill>
              </a:rPr>
              <a:t>$ 24,1milhões de repasse / 19% de execução</a:t>
            </a:r>
          </a:p>
        </p:txBody>
      </p:sp>
    </p:spTree>
    <p:extLst>
      <p:ext uri="{BB962C8B-B14F-4D97-AF65-F5344CB8AC3E}">
        <p14:creationId xmlns:p14="http://schemas.microsoft.com/office/powerpoint/2010/main" val="420332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0DC47B6A-4284-1449-B038-1629AEF051F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7741024" y="1394205"/>
            <a:ext cx="3611187" cy="439379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5A701E4D-32E4-8044-A27D-E52B8BF41A3C}"/>
              </a:ext>
            </a:extLst>
          </p:cNvPr>
          <p:cNvSpPr/>
          <p:nvPr/>
        </p:nvSpPr>
        <p:spPr>
          <a:xfrm>
            <a:off x="769450" y="142418"/>
            <a:ext cx="878064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  <a:sym typeface="Calibri"/>
              </a:rPr>
              <a:t>OFERTA PÚBLICA – RETOMADA DE OBRAS</a:t>
            </a:r>
            <a:endParaRPr lang="pt-BR" sz="3400" b="1" dirty="0">
              <a:cs typeface="Calibri" panose="020F0502020204030204" pitchFamily="34" charset="0"/>
              <a:sym typeface="Calibri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B5B6E48-1593-47FF-B56C-E221E686431E}"/>
              </a:ext>
            </a:extLst>
          </p:cNvPr>
          <p:cNvSpPr txBox="1"/>
          <p:nvPr/>
        </p:nvSpPr>
        <p:spPr>
          <a:xfrm>
            <a:off x="8367208" y="2510442"/>
            <a:ext cx="2693551" cy="2739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lvl="1">
              <a:lnSpc>
                <a:spcPct val="90000"/>
              </a:lnSpc>
              <a:spcBef>
                <a:spcPts val="500"/>
              </a:spcBef>
            </a:pPr>
            <a:r>
              <a:rPr lang="pt-BR" sz="3200" b="1" dirty="0">
                <a:solidFill>
                  <a:srgbClr val="1A8637"/>
                </a:solidFill>
              </a:rPr>
              <a:t>26.742</a:t>
            </a:r>
          </a:p>
          <a:p>
            <a:pPr marL="11113" lvl="1">
              <a:lnSpc>
                <a:spcPct val="90000"/>
              </a:lnSpc>
              <a:spcBef>
                <a:spcPts val="500"/>
              </a:spcBef>
            </a:pPr>
            <a:r>
              <a:rPr lang="pt-BR" sz="2400" dirty="0"/>
              <a:t>UH retomadas</a:t>
            </a:r>
          </a:p>
          <a:p>
            <a:pPr marL="11113" lvl="1">
              <a:lnSpc>
                <a:spcPct val="90000"/>
              </a:lnSpc>
              <a:spcBef>
                <a:spcPts val="500"/>
              </a:spcBef>
            </a:pPr>
            <a:endParaRPr lang="pt-BR" dirty="0"/>
          </a:p>
          <a:p>
            <a:pPr marL="11113" lvl="1">
              <a:lnSpc>
                <a:spcPct val="90000"/>
              </a:lnSpc>
              <a:spcBef>
                <a:spcPts val="500"/>
              </a:spcBef>
            </a:pPr>
            <a:r>
              <a:rPr lang="pt-BR" dirty="0"/>
              <a:t> </a:t>
            </a:r>
          </a:p>
          <a:p>
            <a:pPr marL="11113" lvl="1">
              <a:lnSpc>
                <a:spcPct val="90000"/>
              </a:lnSpc>
              <a:spcBef>
                <a:spcPts val="500"/>
              </a:spcBef>
            </a:pPr>
            <a:r>
              <a:rPr lang="pt-BR" sz="3200" b="1" dirty="0">
                <a:solidFill>
                  <a:srgbClr val="1A8637"/>
                </a:solidFill>
              </a:rPr>
              <a:t>3.500</a:t>
            </a:r>
          </a:p>
          <a:p>
            <a:pPr marL="11113" lvl="1">
              <a:lnSpc>
                <a:spcPct val="90000"/>
              </a:lnSpc>
              <a:spcBef>
                <a:spcPts val="500"/>
              </a:spcBef>
            </a:pPr>
            <a:r>
              <a:rPr lang="pt-BR" sz="2400" dirty="0"/>
              <a:t>UH entregues</a:t>
            </a:r>
          </a:p>
          <a:p>
            <a:endParaRPr lang="pt-BR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14DB3E8B-AEEB-A843-A04E-52D9F2D5433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839788" y="1451705"/>
            <a:ext cx="3611187" cy="4393797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4F4E417C-3108-DA49-BEB0-1F8F3533C5B3}"/>
              </a:ext>
            </a:extLst>
          </p:cNvPr>
          <p:cNvSpPr/>
          <p:nvPr/>
        </p:nvSpPr>
        <p:spPr>
          <a:xfrm>
            <a:off x="968744" y="1512735"/>
            <a:ext cx="17392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400" b="1" dirty="0">
                <a:solidFill>
                  <a:srgbClr val="237EAE"/>
                </a:solidFill>
                <a:cs typeface="Calibri" panose="020F0502020204030204" pitchFamily="34" charset="0"/>
                <a:sym typeface="Calibri"/>
              </a:rPr>
              <a:t>2019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50A1C998-A4BA-2B4E-8D4C-7104BA03FB78}"/>
              </a:ext>
            </a:extLst>
          </p:cNvPr>
          <p:cNvSpPr txBox="1"/>
          <p:nvPr/>
        </p:nvSpPr>
        <p:spPr>
          <a:xfrm>
            <a:off x="927879" y="2325869"/>
            <a:ext cx="2896912" cy="4126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1775" lvl="1" indent="-220663">
              <a:lnSpc>
                <a:spcPct val="90000"/>
              </a:lnSpc>
              <a:spcBef>
                <a:spcPts val="5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t-BR" b="1" dirty="0"/>
              <a:t>44.626</a:t>
            </a:r>
            <a:r>
              <a:rPr lang="pt-BR" dirty="0"/>
              <a:t> </a:t>
            </a:r>
            <a:r>
              <a:rPr lang="pt-BR" b="1" dirty="0"/>
              <a:t>unidades habitacionais paralisadas </a:t>
            </a:r>
            <a:r>
              <a:rPr lang="pt-BR" dirty="0"/>
              <a:t>e sem prazo para conclusão e entrega</a:t>
            </a:r>
          </a:p>
          <a:p>
            <a:pPr marL="231775" lvl="1" indent="-220663">
              <a:lnSpc>
                <a:spcPct val="90000"/>
              </a:lnSpc>
              <a:spcBef>
                <a:spcPts val="5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t-BR" b="1" dirty="0"/>
              <a:t>Valor contratado de aproximadamente </a:t>
            </a:r>
            <a:r>
              <a:rPr lang="pt-BR" b="1" dirty="0" err="1"/>
              <a:t>R</a:t>
            </a:r>
            <a:r>
              <a:rPr lang="pt-BR" b="1" dirty="0"/>
              <a:t>$ 1 bilhão</a:t>
            </a:r>
            <a:r>
              <a:rPr lang="pt-BR" dirty="0"/>
              <a:t>, faltando </a:t>
            </a:r>
            <a:r>
              <a:rPr lang="pt-BR" dirty="0" err="1"/>
              <a:t>R</a:t>
            </a:r>
            <a:r>
              <a:rPr lang="pt-BR" dirty="0"/>
              <a:t>$ 180 milhões de empenho e </a:t>
            </a:r>
            <a:r>
              <a:rPr lang="pt-BR" dirty="0" err="1"/>
              <a:t>R</a:t>
            </a:r>
            <a:r>
              <a:rPr lang="pt-BR" dirty="0"/>
              <a:t>$ 280 milhões de desembolso </a:t>
            </a:r>
          </a:p>
          <a:p>
            <a:pPr>
              <a:spcAft>
                <a:spcPts val="2400"/>
              </a:spcAft>
            </a:pPr>
            <a:endParaRPr lang="pt-BR" dirty="0"/>
          </a:p>
          <a:p>
            <a:pPr>
              <a:spcAft>
                <a:spcPts val="2400"/>
              </a:spcAft>
            </a:pPr>
            <a:r>
              <a:rPr lang="pt-BR" dirty="0"/>
              <a:t>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94318F6D-7835-D74F-84BA-22A3E9ECAA8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4290406" y="1422955"/>
            <a:ext cx="3611187" cy="4393797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7E345EA7-3972-B343-96C0-475671622BB3}"/>
              </a:ext>
            </a:extLst>
          </p:cNvPr>
          <p:cNvSpPr/>
          <p:nvPr/>
        </p:nvSpPr>
        <p:spPr>
          <a:xfrm>
            <a:off x="4450975" y="1512735"/>
            <a:ext cx="25711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237EAE"/>
                </a:solidFill>
                <a:cs typeface="Calibri" panose="020F0502020204030204" pitchFamily="34" charset="0"/>
                <a:sym typeface="Calibri"/>
              </a:rPr>
              <a:t>Providências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6DFDA077-6B28-954C-B3D3-E91268A2CFAB}"/>
              </a:ext>
            </a:extLst>
          </p:cNvPr>
          <p:cNvSpPr txBox="1"/>
          <p:nvPr/>
        </p:nvSpPr>
        <p:spPr>
          <a:xfrm>
            <a:off x="4533036" y="2318776"/>
            <a:ext cx="3019320" cy="2707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5738" lvl="1" indent="-174625">
              <a:lnSpc>
                <a:spcPct val="90000"/>
              </a:lnSpc>
              <a:spcBef>
                <a:spcPts val="5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t-BR" sz="1800" b="1" dirty="0"/>
              <a:t>Lei nº 14.118, </a:t>
            </a:r>
            <a:r>
              <a:rPr lang="pt-BR" sz="1800" dirty="0"/>
              <a:t>de 2021, concedendo novo prazo para conclusão e entrega das unidades habitacionais </a:t>
            </a:r>
          </a:p>
          <a:p>
            <a:pPr marL="185738" lvl="1" indent="-174625">
              <a:lnSpc>
                <a:spcPct val="90000"/>
              </a:lnSpc>
              <a:spcBef>
                <a:spcPts val="50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t-BR" sz="1800" b="1" dirty="0"/>
              <a:t>Portaria MDR nº 523</a:t>
            </a:r>
            <a:r>
              <a:rPr lang="pt-BR" sz="1800" dirty="0"/>
              <a:t>, de 2021, dispondo das condições para adesão ao novo prazo estabelecido na Lei nº 14.118, de 2021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A73E1ECF-C26F-B04F-8EE2-93056421D35E}"/>
              </a:ext>
            </a:extLst>
          </p:cNvPr>
          <p:cNvSpPr/>
          <p:nvPr/>
        </p:nvSpPr>
        <p:spPr>
          <a:xfrm>
            <a:off x="7901593" y="1512735"/>
            <a:ext cx="25711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rgbClr val="237EAE"/>
                </a:solidFill>
                <a:cs typeface="Calibri" panose="020F0502020204030204" pitchFamily="34" charset="0"/>
                <a:sym typeface="Calibri"/>
              </a:rPr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1537555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DD256C1-048A-40F9-BBF8-E0C7C71EEFDD}"/>
              </a:ext>
            </a:extLst>
          </p:cNvPr>
          <p:cNvSpPr txBox="1">
            <a:spLocks/>
          </p:cNvSpPr>
          <p:nvPr/>
        </p:nvSpPr>
        <p:spPr>
          <a:xfrm>
            <a:off x="739521" y="260599"/>
            <a:ext cx="10314374" cy="9183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defPPr>
              <a:defRPr lang="pt-BR"/>
            </a:defPPr>
            <a:lvl1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4400" b="1">
                <a:solidFill>
                  <a:srgbClr val="184F7D"/>
                </a:solidFill>
                <a:ea typeface="+mj-ea"/>
                <a:cs typeface="+mj-cs"/>
              </a:defRPr>
            </a:lvl1pPr>
          </a:lstStyle>
          <a:p>
            <a:r>
              <a:rPr lang="pt-BR" dirty="0"/>
              <a:t>ESTRUTURAÇÃO DE NOVAS AÇÕES</a:t>
            </a:r>
          </a:p>
          <a:p>
            <a:r>
              <a:rPr lang="pt-BR" b="0" dirty="0">
                <a:latin typeface="+mj-lt"/>
              </a:rPr>
              <a:t>LOCAÇÃO SOCIAL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xmlns="" id="{D46FAC65-D451-4B02-B289-A4FC4D5CF4DE}"/>
              </a:ext>
            </a:extLst>
          </p:cNvPr>
          <p:cNvGrpSpPr/>
          <p:nvPr/>
        </p:nvGrpSpPr>
        <p:grpSpPr>
          <a:xfrm>
            <a:off x="854014" y="2533363"/>
            <a:ext cx="3722186" cy="1359302"/>
            <a:chOff x="1527718" y="1603440"/>
            <a:chExt cx="3722186" cy="1359302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xmlns="" id="{744FB27B-534C-46A1-8016-44E68B6E0C2F}"/>
                </a:ext>
              </a:extLst>
            </p:cNvPr>
            <p:cNvSpPr/>
            <p:nvPr/>
          </p:nvSpPr>
          <p:spPr>
            <a:xfrm>
              <a:off x="1527718" y="1603440"/>
              <a:ext cx="3722186" cy="1359302"/>
            </a:xfrm>
            <a:prstGeom prst="rect">
              <a:avLst/>
            </a:prstGeom>
            <a:gradFill flip="none" rotWithShape="1">
              <a:gsLst>
                <a:gs pos="0">
                  <a:srgbClr val="0CA4A8">
                    <a:shade val="30000"/>
                    <a:satMod val="115000"/>
                  </a:srgbClr>
                </a:gs>
                <a:gs pos="50000">
                  <a:srgbClr val="0CA4A8">
                    <a:shade val="67500"/>
                    <a:satMod val="115000"/>
                  </a:srgbClr>
                </a:gs>
                <a:gs pos="100000">
                  <a:srgbClr val="0CA4A8">
                    <a:shade val="100000"/>
                    <a:satMod val="115000"/>
                  </a:srgbClr>
                </a:gs>
              </a:gsLst>
              <a:lin ang="7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xmlns="" id="{142A3AEA-6858-46B1-A0CB-0073CFCB53EE}"/>
                </a:ext>
              </a:extLst>
            </p:cNvPr>
            <p:cNvSpPr txBox="1"/>
            <p:nvPr/>
          </p:nvSpPr>
          <p:spPr>
            <a:xfrm>
              <a:off x="2635424" y="1904914"/>
              <a:ext cx="13740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6C300"/>
                  </a:solidFill>
                </a:rPr>
                <a:t>MODALIDADE</a:t>
              </a:r>
              <a:endParaRPr lang="pt-BR" b="1" dirty="0">
                <a:solidFill>
                  <a:srgbClr val="F6C300"/>
                </a:solidFill>
              </a:endParaRP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xmlns="" id="{8DF0C8C0-6D55-4DEF-86A4-BCE637F900CA}"/>
                </a:ext>
              </a:extLst>
            </p:cNvPr>
            <p:cNvSpPr txBox="1"/>
            <p:nvPr/>
          </p:nvSpPr>
          <p:spPr>
            <a:xfrm>
              <a:off x="1628162" y="2214648"/>
              <a:ext cx="3388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1" dirty="0">
                  <a:solidFill>
                    <a:schemeClr val="bg1"/>
                  </a:solidFill>
                </a:rPr>
                <a:t>PROMOÇÃO POR PPP</a:t>
              </a:r>
            </a:p>
          </p:txBody>
        </p:sp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xmlns="" id="{0307F53B-DFDD-487E-B870-B8C93C07C997}"/>
              </a:ext>
            </a:extLst>
          </p:cNvPr>
          <p:cNvGrpSpPr/>
          <p:nvPr/>
        </p:nvGrpSpPr>
        <p:grpSpPr>
          <a:xfrm>
            <a:off x="865167" y="4052262"/>
            <a:ext cx="1783601" cy="2141036"/>
            <a:chOff x="1538871" y="3122339"/>
            <a:chExt cx="1783601" cy="2141036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xmlns="" id="{099BB92A-FE40-4737-98A9-CEB5458669F6}"/>
                </a:ext>
              </a:extLst>
            </p:cNvPr>
            <p:cNvSpPr/>
            <p:nvPr/>
          </p:nvSpPr>
          <p:spPr>
            <a:xfrm>
              <a:off x="1538871" y="3122339"/>
              <a:ext cx="1783601" cy="2141036"/>
            </a:xfrm>
            <a:prstGeom prst="rect">
              <a:avLst/>
            </a:prstGeom>
            <a:solidFill>
              <a:srgbClr val="133C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xmlns="" id="{5ED4234B-537B-4EB9-B9B1-110D7DB9399C}"/>
                </a:ext>
              </a:extLst>
            </p:cNvPr>
            <p:cNvSpPr txBox="1"/>
            <p:nvPr/>
          </p:nvSpPr>
          <p:spPr>
            <a:xfrm>
              <a:off x="1595474" y="3368549"/>
              <a:ext cx="16077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6C300"/>
                  </a:solidFill>
                </a:rPr>
                <a:t>FAIXA DE RENDA</a:t>
              </a:r>
              <a:endParaRPr lang="pt-BR" b="1" dirty="0">
                <a:solidFill>
                  <a:srgbClr val="F6C300"/>
                </a:solidFill>
              </a:endParaRPr>
            </a:p>
          </p:txBody>
        </p: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xmlns="" id="{CA9F0929-997F-4C26-87DE-5CBDC6680A8B}"/>
                </a:ext>
              </a:extLst>
            </p:cNvPr>
            <p:cNvSpPr txBox="1"/>
            <p:nvPr/>
          </p:nvSpPr>
          <p:spPr>
            <a:xfrm>
              <a:off x="1764882" y="3707103"/>
              <a:ext cx="134043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6000" b="1" dirty="0" err="1">
                  <a:solidFill>
                    <a:schemeClr val="bg1"/>
                  </a:solidFill>
                </a:rPr>
                <a:t>I</a:t>
              </a:r>
              <a:r>
                <a:rPr lang="pt-BR" sz="4400" b="1" dirty="0">
                  <a:solidFill>
                    <a:schemeClr val="bg1"/>
                  </a:solidFill>
                </a:rPr>
                <a:t> e </a:t>
              </a:r>
              <a:r>
                <a:rPr lang="pt-BR" sz="6000" b="1" dirty="0">
                  <a:solidFill>
                    <a:schemeClr val="bg1"/>
                  </a:solidFill>
                </a:rPr>
                <a:t>II</a:t>
              </a: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xmlns="" id="{C8253773-B206-4DB2-9887-DCD12778FFD8}"/>
                </a:ext>
              </a:extLst>
            </p:cNvPr>
            <p:cNvSpPr txBox="1"/>
            <p:nvPr/>
          </p:nvSpPr>
          <p:spPr>
            <a:xfrm>
              <a:off x="1711659" y="4742593"/>
              <a:ext cx="13753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Até </a:t>
              </a:r>
              <a:r>
                <a:rPr lang="pt-BR" dirty="0" err="1">
                  <a:solidFill>
                    <a:schemeClr val="bg1"/>
                  </a:solidFill>
                </a:rPr>
                <a:t>R</a:t>
              </a:r>
              <a:r>
                <a:rPr lang="pt-BR" dirty="0">
                  <a:solidFill>
                    <a:schemeClr val="bg1"/>
                  </a:solidFill>
                </a:rPr>
                <a:t>$ 4.000</a:t>
              </a:r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xmlns="" id="{BC4A3888-31D1-4D2D-BDCD-7F4EC935B7D8}"/>
              </a:ext>
            </a:extLst>
          </p:cNvPr>
          <p:cNvGrpSpPr/>
          <p:nvPr/>
        </p:nvGrpSpPr>
        <p:grpSpPr>
          <a:xfrm>
            <a:off x="4653711" y="2533364"/>
            <a:ext cx="3236068" cy="1854822"/>
            <a:chOff x="5327415" y="1603441"/>
            <a:chExt cx="3236068" cy="1854822"/>
          </a:xfrm>
        </p:grpSpPr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xmlns="" id="{28F152C8-A5AE-4B86-8334-79C87BACB8D0}"/>
                </a:ext>
              </a:extLst>
            </p:cNvPr>
            <p:cNvSpPr/>
            <p:nvPr/>
          </p:nvSpPr>
          <p:spPr>
            <a:xfrm>
              <a:off x="5401006" y="1603441"/>
              <a:ext cx="3088887" cy="1854822"/>
            </a:xfrm>
            <a:prstGeom prst="rect">
              <a:avLst/>
            </a:prstGeom>
            <a:solidFill>
              <a:srgbClr val="106E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xmlns="" id="{02A4ED7A-32C1-4824-B172-3DC6D913D1E3}"/>
                </a:ext>
              </a:extLst>
            </p:cNvPr>
            <p:cNvSpPr txBox="1"/>
            <p:nvPr/>
          </p:nvSpPr>
          <p:spPr>
            <a:xfrm>
              <a:off x="6234322" y="1765901"/>
              <a:ext cx="14310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6C300"/>
                  </a:solidFill>
                </a:rPr>
                <a:t>PÚBLICO ALVO</a:t>
              </a:r>
              <a:endParaRPr lang="pt-BR" b="1" dirty="0">
                <a:solidFill>
                  <a:srgbClr val="F6C300"/>
                </a:solidFill>
              </a:endParaRPr>
            </a:p>
          </p:txBody>
        </p:sp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xmlns="" id="{ABF93CC9-AEDF-4EA4-943B-DD9C89E912E2}"/>
                </a:ext>
              </a:extLst>
            </p:cNvPr>
            <p:cNvSpPr txBox="1"/>
            <p:nvPr/>
          </p:nvSpPr>
          <p:spPr>
            <a:xfrm>
              <a:off x="5327415" y="2133420"/>
              <a:ext cx="32360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Famílias vulneráveis, casais jovens, idosos, estudantes, famílias que desejam acessar melhores condições.</a:t>
              </a:r>
            </a:p>
          </p:txBody>
        </p:sp>
      </p:grpSp>
      <p:grpSp>
        <p:nvGrpSpPr>
          <p:cNvPr id="20" name="Agrupar 19">
            <a:extLst>
              <a:ext uri="{FF2B5EF4-FFF2-40B4-BE49-F238E27FC236}">
                <a16:creationId xmlns:a16="http://schemas.microsoft.com/office/drawing/2014/main" xmlns="" id="{CF396DFE-227E-4FF3-BDF2-E81091CF6B6A}"/>
              </a:ext>
            </a:extLst>
          </p:cNvPr>
          <p:cNvGrpSpPr/>
          <p:nvPr/>
        </p:nvGrpSpPr>
        <p:grpSpPr>
          <a:xfrm>
            <a:off x="2792599" y="4059898"/>
            <a:ext cx="1783601" cy="2141036"/>
            <a:chOff x="3466303" y="3129975"/>
            <a:chExt cx="1783601" cy="2141036"/>
          </a:xfrm>
        </p:grpSpPr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xmlns="" id="{F546622C-DAB5-4ED5-9CEC-7D0D2701227D}"/>
                </a:ext>
              </a:extLst>
            </p:cNvPr>
            <p:cNvSpPr/>
            <p:nvPr/>
          </p:nvSpPr>
          <p:spPr>
            <a:xfrm>
              <a:off x="3466303" y="3129975"/>
              <a:ext cx="1783601" cy="2141036"/>
            </a:xfrm>
            <a:prstGeom prst="rect">
              <a:avLst/>
            </a:prstGeom>
            <a:solidFill>
              <a:srgbClr val="106E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xmlns="" id="{0CA2A6CF-E39F-4366-A59A-C0C317BDEF22}"/>
                </a:ext>
              </a:extLst>
            </p:cNvPr>
            <p:cNvSpPr txBox="1"/>
            <p:nvPr/>
          </p:nvSpPr>
          <p:spPr>
            <a:xfrm>
              <a:off x="3907179" y="3376185"/>
              <a:ext cx="8392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6C300"/>
                  </a:solidFill>
                </a:rPr>
                <a:t>ATORES</a:t>
              </a:r>
              <a:endParaRPr lang="pt-BR" b="1" dirty="0">
                <a:solidFill>
                  <a:srgbClr val="F6C300"/>
                </a:solidFill>
              </a:endParaRP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xmlns="" id="{4A39134A-7E50-4DEB-AC69-01A3C6727210}"/>
                </a:ext>
              </a:extLst>
            </p:cNvPr>
            <p:cNvSpPr txBox="1"/>
            <p:nvPr/>
          </p:nvSpPr>
          <p:spPr>
            <a:xfrm>
              <a:off x="3552016" y="3927626"/>
              <a:ext cx="1612173" cy="9996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2360"/>
                </a:lnSpc>
              </a:pPr>
              <a:r>
                <a:rPr lang="pt-BR" b="1" dirty="0">
                  <a:solidFill>
                    <a:schemeClr val="bg1"/>
                  </a:solidFill>
                </a:rPr>
                <a:t>SNH</a:t>
              </a:r>
            </a:p>
            <a:p>
              <a:pPr algn="ctr">
                <a:lnSpc>
                  <a:spcPts val="2360"/>
                </a:lnSpc>
              </a:pPr>
              <a:r>
                <a:rPr lang="pt-BR" b="1" dirty="0">
                  <a:solidFill>
                    <a:schemeClr val="bg1"/>
                  </a:solidFill>
                </a:rPr>
                <a:t>Min. Economia</a:t>
              </a:r>
            </a:p>
            <a:p>
              <a:pPr algn="ctr">
                <a:lnSpc>
                  <a:spcPts val="2360"/>
                </a:lnSpc>
              </a:pPr>
              <a:r>
                <a:rPr lang="pt-BR" b="1" dirty="0">
                  <a:solidFill>
                    <a:schemeClr val="bg1"/>
                  </a:solidFill>
                </a:rPr>
                <a:t>Entes Públicos</a:t>
              </a:r>
            </a:p>
          </p:txBody>
        </p:sp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xmlns="" id="{469CA5FA-8A54-44CA-AD67-44D9FF7AAF27}"/>
              </a:ext>
            </a:extLst>
          </p:cNvPr>
          <p:cNvGrpSpPr/>
          <p:nvPr/>
        </p:nvGrpSpPr>
        <p:grpSpPr>
          <a:xfrm>
            <a:off x="4646440" y="4550646"/>
            <a:ext cx="3236068" cy="1633835"/>
            <a:chOff x="5320144" y="3620723"/>
            <a:chExt cx="3236068" cy="1633835"/>
          </a:xfrm>
        </p:grpSpPr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xmlns="" id="{CB01E1EF-EC92-4E7B-8998-7C04F7C402F6}"/>
                </a:ext>
              </a:extLst>
            </p:cNvPr>
            <p:cNvSpPr/>
            <p:nvPr/>
          </p:nvSpPr>
          <p:spPr>
            <a:xfrm>
              <a:off x="5393735" y="3620723"/>
              <a:ext cx="3088887" cy="1633835"/>
            </a:xfrm>
            <a:prstGeom prst="rect">
              <a:avLst/>
            </a:prstGeom>
            <a:solidFill>
              <a:srgbClr val="F6C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xmlns="" id="{41A15368-B23A-430A-91A8-EAE2FF163EC9}"/>
                </a:ext>
              </a:extLst>
            </p:cNvPr>
            <p:cNvSpPr txBox="1"/>
            <p:nvPr/>
          </p:nvSpPr>
          <p:spPr>
            <a:xfrm>
              <a:off x="5808413" y="3813582"/>
              <a:ext cx="22683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106E6E"/>
                  </a:solidFill>
                </a:rPr>
                <a:t>ORIGEM DOS RECURSOS</a:t>
              </a:r>
              <a:endParaRPr lang="pt-BR" b="1" dirty="0">
                <a:solidFill>
                  <a:srgbClr val="106E6E"/>
                </a:solidFill>
              </a:endParaRP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xmlns="" id="{F487F7A3-3C98-42F7-8E87-BF63A4DD9B33}"/>
                </a:ext>
              </a:extLst>
            </p:cNvPr>
            <p:cNvSpPr txBox="1"/>
            <p:nvPr/>
          </p:nvSpPr>
          <p:spPr>
            <a:xfrm>
              <a:off x="5320144" y="4181100"/>
              <a:ext cx="32360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rgbClr val="106E6E"/>
                  </a:solidFill>
                </a:rPr>
                <a:t>Imóveis públicos, incentivos fiscais, potencial construtivo e fontes privadas</a:t>
              </a:r>
            </a:p>
          </p:txBody>
        </p:sp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xmlns="" id="{3ACC7C6A-BC4A-4EC8-87B4-E10FC052CE48}"/>
              </a:ext>
            </a:extLst>
          </p:cNvPr>
          <p:cNvGrpSpPr/>
          <p:nvPr/>
        </p:nvGrpSpPr>
        <p:grpSpPr>
          <a:xfrm>
            <a:off x="7990795" y="2533363"/>
            <a:ext cx="2643582" cy="3651117"/>
            <a:chOff x="8664498" y="1603440"/>
            <a:chExt cx="3088887" cy="3651117"/>
          </a:xfrm>
        </p:grpSpPr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xmlns="" id="{DA6E587A-B4B7-445B-BE49-BA80C9BA831C}"/>
                </a:ext>
              </a:extLst>
            </p:cNvPr>
            <p:cNvSpPr/>
            <p:nvPr/>
          </p:nvSpPr>
          <p:spPr>
            <a:xfrm>
              <a:off x="8664498" y="1603440"/>
              <a:ext cx="3088887" cy="3651117"/>
            </a:xfrm>
            <a:prstGeom prst="rect">
              <a:avLst/>
            </a:prstGeom>
            <a:solidFill>
              <a:srgbClr val="106E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xmlns="" id="{D4CD69C2-0308-43C8-8ED5-CD9C96D27406}"/>
                </a:ext>
              </a:extLst>
            </p:cNvPr>
            <p:cNvSpPr txBox="1"/>
            <p:nvPr/>
          </p:nvSpPr>
          <p:spPr>
            <a:xfrm>
              <a:off x="8816952" y="1736638"/>
              <a:ext cx="27928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6C300"/>
                  </a:solidFill>
                </a:rPr>
                <a:t>CARACTERÍSTICAS GERAIS</a:t>
              </a:r>
              <a:endParaRPr lang="pt-BR" b="1" dirty="0">
                <a:solidFill>
                  <a:srgbClr val="F6C300"/>
                </a:solidFill>
              </a:endParaRP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xmlns="" id="{6C24B86F-7FBA-4CD5-92ED-1E7E377EFE47}"/>
                </a:ext>
              </a:extLst>
            </p:cNvPr>
            <p:cNvSpPr txBox="1"/>
            <p:nvPr/>
          </p:nvSpPr>
          <p:spPr>
            <a:xfrm>
              <a:off x="8734146" y="2426774"/>
              <a:ext cx="294959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>
                  <a:solidFill>
                    <a:schemeClr val="bg1"/>
                  </a:solidFill>
                </a:rPr>
                <a:t>OFERTA DE IMÓVEIS DA UNIÃO PARA PRODUÇÃO DE UH POR PARCEIRO PRIVADO, A SEREM DESTINADAS A PROGRAMAS LOCAIS DE ALUGUEL SOCIAL</a:t>
              </a:r>
            </a:p>
          </p:txBody>
        </p:sp>
      </p:grp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181E6B85-CC56-453E-86AF-8B28F8E2BAAF}"/>
              </a:ext>
            </a:extLst>
          </p:cNvPr>
          <p:cNvSpPr txBox="1"/>
          <p:nvPr/>
        </p:nvSpPr>
        <p:spPr>
          <a:xfrm>
            <a:off x="773414" y="1470640"/>
            <a:ext cx="104438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Estruturar Programa Nacional com alternativas para </a:t>
            </a:r>
            <a:r>
              <a:rPr lang="pt-BR" sz="2500" dirty="0">
                <a:solidFill>
                  <a:srgbClr val="133C50"/>
                </a:solidFill>
                <a:effectLst/>
                <a:highlight>
                  <a:srgbClr val="F6C3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apoio</a:t>
            </a:r>
            <a:r>
              <a:rPr lang="pt-BR" sz="2500" dirty="0">
                <a:solidFill>
                  <a:srgbClr val="133C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do Governo Federal </a:t>
            </a:r>
            <a:r>
              <a:rPr lang="pt-BR" sz="2500" dirty="0">
                <a:solidFill>
                  <a:srgbClr val="133C50"/>
                </a:solidFill>
                <a:effectLst/>
                <a:highlight>
                  <a:srgbClr val="F6C3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aos entes públicos locais</a:t>
            </a:r>
            <a:r>
              <a:rPr lang="pt-BR" sz="2500" dirty="0">
                <a:solidFill>
                  <a:srgbClr val="133C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solidFill>
                  <a:schemeClr val="bg2">
                    <a:lumMod val="2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operação de programas de aluguel social.</a:t>
            </a:r>
            <a:endParaRPr lang="pt-BR" sz="25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59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9D8764A-9E48-4009-8D9C-5BBFA8DD69DB}"/>
              </a:ext>
            </a:extLst>
          </p:cNvPr>
          <p:cNvSpPr txBox="1"/>
          <p:nvPr/>
        </p:nvSpPr>
        <p:spPr>
          <a:xfrm>
            <a:off x="765321" y="122489"/>
            <a:ext cx="1058048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  <a:sym typeface="Arial" charset="0"/>
              </a:rPr>
              <a:t>ENTREGAS e RETOMADAS 2019-2021</a:t>
            </a:r>
          </a:p>
          <a:p>
            <a:r>
              <a:rPr lang="pt-BR" sz="2800" b="1" dirty="0">
                <a:solidFill>
                  <a:srgbClr val="0D436C"/>
                </a:solidFill>
                <a:cs typeface="Calibri" panose="020F0502020204030204" pitchFamily="34" charset="0"/>
              </a:rPr>
              <a:t>Faixa 1</a:t>
            </a:r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 (FAR Empresas / FDS Entidades / PNHR) e </a:t>
            </a:r>
            <a:r>
              <a:rPr lang="pt-BR" sz="2800" b="1" dirty="0">
                <a:solidFill>
                  <a:srgbClr val="0D436C"/>
                </a:solidFill>
                <a:cs typeface="Calibri" panose="020F0502020204030204" pitchFamily="34" charset="0"/>
              </a:rPr>
              <a:t>FGTS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BF5C0AB-1704-4FD0-B4AC-9C75D5B37406}"/>
              </a:ext>
            </a:extLst>
          </p:cNvPr>
          <p:cNvSpPr txBox="1"/>
          <p:nvPr/>
        </p:nvSpPr>
        <p:spPr>
          <a:xfrm>
            <a:off x="765321" y="1543414"/>
            <a:ext cx="104876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1,1 milhão </a:t>
            </a:r>
            <a:r>
              <a:rPr lang="pt-BR" sz="2400" dirty="0"/>
              <a:t>de unidades habitacionais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contratadas/entregues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6580D18E-9AB0-466E-92C0-C757B5367394}"/>
              </a:ext>
            </a:extLst>
          </p:cNvPr>
          <p:cNvSpPr txBox="1"/>
          <p:nvPr/>
        </p:nvSpPr>
        <p:spPr>
          <a:xfrm>
            <a:off x="765320" y="5209103"/>
            <a:ext cx="104876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437</a:t>
            </a:r>
            <a:r>
              <a:rPr lang="pt-BR" sz="2400" b="1" dirty="0"/>
              <a:t> </a:t>
            </a:r>
            <a:r>
              <a:rPr lang="pt-BR" sz="2400" dirty="0"/>
              <a:t>empreendimentos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retomados</a:t>
            </a:r>
            <a:r>
              <a:rPr lang="pt-BR" sz="2400" b="1" dirty="0"/>
              <a:t> </a:t>
            </a:r>
            <a:r>
              <a:rPr lang="pt-BR" sz="2400" dirty="0"/>
              <a:t>–</a:t>
            </a:r>
            <a:r>
              <a:rPr lang="pt-BR" sz="2400" b="1" dirty="0"/>
              <a:t> </a:t>
            </a:r>
            <a:r>
              <a:rPr lang="pt-BR" sz="2400" dirty="0"/>
              <a:t>mais de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47 mil </a:t>
            </a:r>
            <a:r>
              <a:rPr lang="pt-BR" sz="2400" dirty="0"/>
              <a:t>unidades habitacionais</a:t>
            </a:r>
          </a:p>
          <a:p>
            <a:pPr lvl="1"/>
            <a:endParaRPr lang="pt-BR" dirty="0"/>
          </a:p>
        </p:txBody>
      </p:sp>
      <p:graphicFrame>
        <p:nvGraphicFramePr>
          <p:cNvPr id="9" name="Tabela 5">
            <a:extLst>
              <a:ext uri="{FF2B5EF4-FFF2-40B4-BE49-F238E27FC236}">
                <a16:creationId xmlns:a16="http://schemas.microsoft.com/office/drawing/2014/main" xmlns="" id="{6CC9D862-A783-E442-8918-52150096BE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86529"/>
              </p:ext>
            </p:extLst>
          </p:nvPr>
        </p:nvGraphicFramePr>
        <p:xfrm>
          <a:off x="839788" y="2221165"/>
          <a:ext cx="10034400" cy="2474815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3674749">
                  <a:extLst>
                    <a:ext uri="{9D8B030D-6E8A-4147-A177-3AD203B41FA5}">
                      <a16:colId xmlns:a16="http://schemas.microsoft.com/office/drawing/2014/main" xmlns="" val="1936797364"/>
                    </a:ext>
                  </a:extLst>
                </a:gridCol>
                <a:gridCol w="1544594">
                  <a:extLst>
                    <a:ext uri="{9D8B030D-6E8A-4147-A177-3AD203B41FA5}">
                      <a16:colId xmlns:a16="http://schemas.microsoft.com/office/drawing/2014/main" xmlns="" val="843753128"/>
                    </a:ext>
                  </a:extLst>
                </a:gridCol>
                <a:gridCol w="1507525">
                  <a:extLst>
                    <a:ext uri="{9D8B030D-6E8A-4147-A177-3AD203B41FA5}">
                      <a16:colId xmlns:a16="http://schemas.microsoft.com/office/drawing/2014/main" xmlns="" val="3334353863"/>
                    </a:ext>
                  </a:extLst>
                </a:gridCol>
                <a:gridCol w="1618735">
                  <a:extLst>
                    <a:ext uri="{9D8B030D-6E8A-4147-A177-3AD203B41FA5}">
                      <a16:colId xmlns:a16="http://schemas.microsoft.com/office/drawing/2014/main" xmlns="" val="3569322815"/>
                    </a:ext>
                  </a:extLst>
                </a:gridCol>
                <a:gridCol w="1688797">
                  <a:extLst>
                    <a:ext uri="{9D8B030D-6E8A-4147-A177-3AD203B41FA5}">
                      <a16:colId xmlns:a16="http://schemas.microsoft.com/office/drawing/2014/main" xmlns="" val="10408550"/>
                    </a:ext>
                  </a:extLst>
                </a:gridCol>
              </a:tblGrid>
              <a:tr h="3821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Unidades Habitacionais Entregues no Brasil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0190936"/>
                  </a:ext>
                </a:extLst>
              </a:tr>
              <a:tr h="40174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Faixas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7135717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Faixa 1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74.964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63.027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23.270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161.262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9523773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Demais faixas (FGTS)* / MCMV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331.310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218.980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550.291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1327529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Demais faixas (FGTS)* / PCVA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146.059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236.242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382.303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0821834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TOTAL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406.274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428.066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259.512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1.093.856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7562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0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ED9BD98E-EFE6-4ADC-A1C6-C7ACE1218FA1}"/>
              </a:ext>
            </a:extLst>
          </p:cNvPr>
          <p:cNvSpPr txBox="1">
            <a:spLocks/>
          </p:cNvSpPr>
          <p:nvPr/>
        </p:nvSpPr>
        <p:spPr>
          <a:xfrm>
            <a:off x="734281" y="273417"/>
            <a:ext cx="10314374" cy="9183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E6E6E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pt-BR" sz="4400" b="1" dirty="0">
                <a:solidFill>
                  <a:srgbClr val="184F7D"/>
                </a:solidFill>
                <a:latin typeface="+mn-lt"/>
              </a:rPr>
              <a:t>ESTRUTURAÇÃO DE NOVAS AÇÕES</a:t>
            </a:r>
          </a:p>
          <a:p>
            <a:pPr algn="l">
              <a:spcAft>
                <a:spcPts val="600"/>
              </a:spcAft>
            </a:pPr>
            <a:r>
              <a:rPr lang="pt-BR" sz="4400" dirty="0">
                <a:solidFill>
                  <a:srgbClr val="184F7D"/>
                </a:solidFill>
              </a:rPr>
              <a:t>FINANCIAMENTO A MELHORIAS HABITACIONAIS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xmlns="" id="{8EC99AA4-952B-476B-AB90-48F979164DFB}"/>
              </a:ext>
            </a:extLst>
          </p:cNvPr>
          <p:cNvSpPr txBox="1">
            <a:spLocks/>
          </p:cNvSpPr>
          <p:nvPr/>
        </p:nvSpPr>
        <p:spPr>
          <a:xfrm>
            <a:off x="769449" y="1430215"/>
            <a:ext cx="10170331" cy="47361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E6E6E6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1800"/>
              </a:spcAft>
            </a:pPr>
            <a:endParaRPr lang="pt-BR" sz="2000" b="1" dirty="0">
              <a:solidFill>
                <a:schemeClr val="tx1"/>
              </a:solidFill>
              <a:latin typeface="+mn-lt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3D3C3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Enfrentar as inadequações presentes nas moradias da baixa renda - até 4 Salários-Mínimos;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3D3C3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Ampliar o acesso aos créditos para melhoria habitacional - redução dos juros e maior prazo de amortização da dívida;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3D3C3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Induzir a formação de mercado de microcréditos habitacional para melhorias no médio e longo prazos;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3700" dirty="0">
                <a:solidFill>
                  <a:srgbClr val="3D3C3B"/>
                </a:solidFill>
                <a:latin typeface="+mn-lt"/>
                <a:ea typeface="+mn-ea"/>
                <a:cs typeface="+mn-cs"/>
              </a:rPr>
              <a:t>Garantir a qualidade da intervenção nas melhorias.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pt-BR" sz="3700" dirty="0">
                <a:solidFill>
                  <a:srgbClr val="3D3C3B"/>
                </a:solidFill>
                <a:latin typeface="+mn-lt"/>
                <a:ea typeface="+mn-ea"/>
                <a:cs typeface="+mn-cs"/>
              </a:rPr>
              <a:t>Assistência técnica para os organismos executores de obra, seu monitoramento e verificação das obras realizadas.</a:t>
            </a:r>
            <a:r>
              <a:rPr lang="en-US" sz="3700" dirty="0">
                <a:solidFill>
                  <a:srgbClr val="3D3C3B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rgbClr val="3D3C3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Sistema informatizado para </a:t>
            </a:r>
            <a:r>
              <a:rPr kumimoji="0" lang="pt-BR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3D3C3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gest</a:t>
            </a:r>
            <a:r>
              <a:rPr lang="pt-BR" sz="3600" dirty="0" err="1">
                <a:solidFill>
                  <a:srgbClr val="3D3C3B"/>
                </a:solidFill>
                <a:latin typeface="+mn-lt"/>
                <a:ea typeface="+mn-ea"/>
                <a:cs typeface="+mn-cs"/>
              </a:rPr>
              <a:t>ão</a:t>
            </a:r>
            <a:r>
              <a:rPr lang="pt-BR" sz="3600" dirty="0">
                <a:solidFill>
                  <a:srgbClr val="3D3C3B"/>
                </a:solidFill>
                <a:latin typeface="+mn-lt"/>
                <a:ea typeface="+mn-ea"/>
                <a:cs typeface="+mn-cs"/>
              </a:rPr>
              <a:t> das operações e controle de finalidade.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rgbClr val="3D3C3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l">
              <a:spcAft>
                <a:spcPts val="1800"/>
              </a:spcAft>
            </a:pPr>
            <a:endParaRPr lang="pt-BR" sz="2000" b="1" dirty="0">
              <a:solidFill>
                <a:srgbClr val="106E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90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86925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855659" y="1683972"/>
            <a:ext cx="882701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cs typeface="Calibri" panose="020F0502020204030204" pitchFamily="34" charset="0"/>
              </a:rPr>
              <a:t>OBRIGADO!</a:t>
            </a:r>
          </a:p>
          <a:p>
            <a:pPr algn="ctr"/>
            <a:endParaRPr lang="pt-BR" sz="2800" b="1" dirty="0">
              <a:cs typeface="Calibri" panose="020F0502020204030204" pitchFamily="34" charset="0"/>
            </a:endParaRPr>
          </a:p>
          <a:p>
            <a:pPr algn="ctr"/>
            <a:r>
              <a:rPr lang="pt-BR" sz="2400" b="1" dirty="0">
                <a:cs typeface="Calibri" panose="020F0502020204030204" pitchFamily="34" charset="0"/>
              </a:rPr>
              <a:t>Secretaria Nacional de Habitação</a:t>
            </a:r>
          </a:p>
          <a:p>
            <a:pPr algn="ctr"/>
            <a:r>
              <a:rPr lang="pt-BR" sz="2400" b="1" dirty="0">
                <a:cs typeface="Calibri" panose="020F0502020204030204" pitchFamily="34" charset="0"/>
              </a:rPr>
              <a:t>Ministério do Desenvolvimento Regional </a:t>
            </a:r>
          </a:p>
          <a:p>
            <a:pPr algn="ctr"/>
            <a:endParaRPr lang="pt-BR" sz="3600" b="1" dirty="0">
              <a:latin typeface="Aller Light"/>
              <a:cs typeface="Calibri" panose="020F0502020204030204" pitchFamily="34" charset="0"/>
            </a:endParaRPr>
          </a:p>
          <a:p>
            <a:pPr algn="ctr"/>
            <a:r>
              <a:rPr lang="pt-BR" b="1" dirty="0">
                <a:cs typeface="Calibri" panose="020F0502020204030204" pitchFamily="34" charset="0"/>
              </a:rPr>
              <a:t>Contato:</a:t>
            </a:r>
            <a:br>
              <a:rPr lang="pt-BR" b="1" dirty="0">
                <a:cs typeface="Calibri" panose="020F0502020204030204" pitchFamily="34" charset="0"/>
              </a:rPr>
            </a:br>
            <a:r>
              <a:rPr lang="pt-BR" b="1" dirty="0">
                <a:cs typeface="Calibri" panose="020F0502020204030204" pitchFamily="34" charset="0"/>
                <a:hlinkClick r:id="rId3"/>
              </a:rPr>
              <a:t>snh@mdr.gov.br</a:t>
            </a:r>
            <a:endParaRPr lang="pt-BR" b="1" dirty="0">
              <a:cs typeface="Calibri" panose="020F0502020204030204" pitchFamily="34" charset="0"/>
            </a:endParaRPr>
          </a:p>
          <a:p>
            <a:pPr algn="ctr"/>
            <a:r>
              <a:rPr lang="pt-BR" b="1" dirty="0">
                <a:cs typeface="Calibri" panose="020F0502020204030204" pitchFamily="34" charset="0"/>
              </a:rPr>
              <a:t>(61) 2108-1705</a:t>
            </a:r>
          </a:p>
          <a:p>
            <a:pPr algn="ctr"/>
            <a:endParaRPr lang="pt-BR" sz="3200" b="1" dirty="0">
              <a:latin typeface="Aller Light"/>
              <a:cs typeface="Calibri" panose="020F0502020204030204" pitchFamily="34" charset="0"/>
            </a:endParaRPr>
          </a:p>
        </p:txBody>
      </p:sp>
      <p:pic>
        <p:nvPicPr>
          <p:cNvPr id="7" name="Imagem 9">
            <a:extLst>
              <a:ext uri="{FF2B5EF4-FFF2-40B4-BE49-F238E27FC236}">
                <a16:creationId xmlns:a16="http://schemas.microsoft.com/office/drawing/2014/main" xmlns="" id="{5B8EF44B-E540-4B1C-A757-D42A88E420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41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Arredondado 14">
            <a:extLst>
              <a:ext uri="{FF2B5EF4-FFF2-40B4-BE49-F238E27FC236}">
                <a16:creationId xmlns:a16="http://schemas.microsoft.com/office/drawing/2014/main" xmlns="" id="{6DBC0205-9458-5142-A6D8-9BF3EF8C9A89}"/>
              </a:ext>
            </a:extLst>
          </p:cNvPr>
          <p:cNvSpPr/>
          <p:nvPr/>
        </p:nvSpPr>
        <p:spPr>
          <a:xfrm>
            <a:off x="6112713" y="2091690"/>
            <a:ext cx="3656442" cy="2674620"/>
          </a:xfrm>
          <a:prstGeom prst="roundRect">
            <a:avLst>
              <a:gd name="adj" fmla="val 9829"/>
            </a:avLst>
          </a:prstGeom>
          <a:gradFill flip="none" rotWithShape="1">
            <a:gsLst>
              <a:gs pos="0">
                <a:srgbClr val="F4B521"/>
              </a:gs>
              <a:gs pos="100000">
                <a:srgbClr val="EDDF30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Arredondado 12">
            <a:extLst>
              <a:ext uri="{FF2B5EF4-FFF2-40B4-BE49-F238E27FC236}">
                <a16:creationId xmlns:a16="http://schemas.microsoft.com/office/drawing/2014/main" xmlns="" id="{82D271CE-50FA-8C44-BAB0-0BB70C2FBCA0}"/>
              </a:ext>
            </a:extLst>
          </p:cNvPr>
          <p:cNvSpPr/>
          <p:nvPr/>
        </p:nvSpPr>
        <p:spPr>
          <a:xfrm>
            <a:off x="1954530" y="2091690"/>
            <a:ext cx="3656442" cy="2674620"/>
          </a:xfrm>
          <a:prstGeom prst="roundRect">
            <a:avLst>
              <a:gd name="adj" fmla="val 9829"/>
            </a:avLst>
          </a:prstGeom>
          <a:gradFill flip="none" rotWithShape="1">
            <a:gsLst>
              <a:gs pos="0">
                <a:srgbClr val="1A8637"/>
              </a:gs>
              <a:gs pos="100000">
                <a:srgbClr val="85BC41"/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9D8764A-9E48-4009-8D9C-5BBFA8DD69DB}"/>
              </a:ext>
            </a:extLst>
          </p:cNvPr>
          <p:cNvSpPr txBox="1"/>
          <p:nvPr/>
        </p:nvSpPr>
        <p:spPr>
          <a:xfrm>
            <a:off x="765321" y="122489"/>
            <a:ext cx="1058048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  <a:sym typeface="Arial" charset="0"/>
              </a:rPr>
              <a:t>ENTREGAS e RETOMADAS 2019-2021</a:t>
            </a:r>
          </a:p>
          <a:p>
            <a:r>
              <a:rPr lang="pt-BR" sz="2800" b="1" dirty="0">
                <a:solidFill>
                  <a:srgbClr val="0D436C"/>
                </a:solidFill>
                <a:cs typeface="Calibri" panose="020F0502020204030204" pitchFamily="34" charset="0"/>
              </a:rPr>
              <a:t>Faixa 1</a:t>
            </a:r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 (FAR Empresas / FDS Entidades / PNHR) e </a:t>
            </a:r>
            <a:r>
              <a:rPr lang="pt-BR" sz="2800" b="1" dirty="0">
                <a:solidFill>
                  <a:srgbClr val="0D436C"/>
                </a:solidFill>
                <a:cs typeface="Calibri" panose="020F0502020204030204" pitchFamily="34" charset="0"/>
              </a:rPr>
              <a:t>FGTS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C208EEA-B107-4980-AC30-9A2E72927156}"/>
              </a:ext>
            </a:extLst>
          </p:cNvPr>
          <p:cNvSpPr txBox="1"/>
          <p:nvPr/>
        </p:nvSpPr>
        <p:spPr>
          <a:xfrm>
            <a:off x="1429026" y="2662416"/>
            <a:ext cx="41819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pt-BR" sz="4800" b="1" dirty="0">
                <a:solidFill>
                  <a:schemeClr val="bg1"/>
                </a:solidFill>
              </a:rPr>
              <a:t>940 mil</a:t>
            </a:r>
          </a:p>
          <a:p>
            <a:pPr lvl="1" algn="ctr"/>
            <a:r>
              <a:rPr lang="pt-BR" sz="3200" dirty="0">
                <a:solidFill>
                  <a:schemeClr val="bg1"/>
                </a:solidFill>
              </a:rPr>
              <a:t>contratações </a:t>
            </a:r>
            <a:r>
              <a:rPr lang="pt-BR" sz="3200" b="1" dirty="0">
                <a:solidFill>
                  <a:schemeClr val="bg1"/>
                </a:solidFill>
              </a:rPr>
              <a:t>FGTS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083C2CB2-6772-2249-BEEC-0E837342A279}"/>
              </a:ext>
            </a:extLst>
          </p:cNvPr>
          <p:cNvSpPr txBox="1"/>
          <p:nvPr/>
        </p:nvSpPr>
        <p:spPr>
          <a:xfrm>
            <a:off x="5890049" y="2662416"/>
            <a:ext cx="377904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pt-BR" sz="4800" b="1" dirty="0">
                <a:solidFill>
                  <a:srgbClr val="104170"/>
                </a:solidFill>
              </a:rPr>
              <a:t>160 mil</a:t>
            </a:r>
          </a:p>
          <a:p>
            <a:pPr lvl="1" algn="ctr"/>
            <a:r>
              <a:rPr lang="pt-BR" sz="3200" dirty="0">
                <a:solidFill>
                  <a:srgbClr val="104170"/>
                </a:solidFill>
              </a:rPr>
              <a:t>entregas </a:t>
            </a:r>
            <a:r>
              <a:rPr lang="pt-BR" sz="3200" b="1" dirty="0">
                <a:solidFill>
                  <a:srgbClr val="104170"/>
                </a:solidFill>
              </a:rPr>
              <a:t>Faixa 1</a:t>
            </a:r>
          </a:p>
          <a:p>
            <a:pPr algn="ctr"/>
            <a:endParaRPr lang="pt-BR" sz="2800" b="1" dirty="0">
              <a:solidFill>
                <a:srgbClr val="104170"/>
              </a:solidFill>
            </a:endParaRPr>
          </a:p>
          <a:p>
            <a:pPr algn="ctr"/>
            <a:endParaRPr lang="pt-BR" sz="2800" dirty="0">
              <a:solidFill>
                <a:srgbClr val="1041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931C9D0-D0F6-445E-B76B-3FFDD0E2E3EC}"/>
              </a:ext>
            </a:extLst>
          </p:cNvPr>
          <p:cNvSpPr txBox="1"/>
          <p:nvPr/>
        </p:nvSpPr>
        <p:spPr>
          <a:xfrm>
            <a:off x="740104" y="133988"/>
            <a:ext cx="82918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DESEMBOLSOS e SALDO CONTRATUAL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F7BBBE35-1C93-489E-9674-E5D82A46A61E}"/>
              </a:ext>
            </a:extLst>
          </p:cNvPr>
          <p:cNvSpPr txBox="1"/>
          <p:nvPr/>
        </p:nvSpPr>
        <p:spPr>
          <a:xfrm>
            <a:off x="758033" y="1131365"/>
            <a:ext cx="10487607" cy="20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Desembolsos:</a:t>
            </a:r>
          </a:p>
          <a:p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R$ 6,2 bilhões </a:t>
            </a:r>
            <a:r>
              <a:rPr lang="pt-BR" sz="2400" dirty="0"/>
              <a:t>de recursos não onerosos –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Faixa 1</a:t>
            </a:r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R$ 20,9 bilhões </a:t>
            </a:r>
            <a:r>
              <a:rPr lang="pt-BR" sz="2400" dirty="0"/>
              <a:t>de recursos não onerosos –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FGTS </a:t>
            </a:r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R$ 103,5 bilhões </a:t>
            </a:r>
            <a:r>
              <a:rPr lang="pt-BR" sz="2400" dirty="0"/>
              <a:t>de recursos onerosos –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FGTS</a:t>
            </a:r>
            <a:r>
              <a:rPr lang="pt-BR" sz="2400" b="1" dirty="0"/>
              <a:t> </a:t>
            </a:r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EAD9F7B7-E672-4E2F-B949-0B5269AF2488}"/>
              </a:ext>
            </a:extLst>
          </p:cNvPr>
          <p:cNvSpPr txBox="1"/>
          <p:nvPr/>
        </p:nvSpPr>
        <p:spPr>
          <a:xfrm>
            <a:off x="758034" y="3750449"/>
            <a:ext cx="10487607" cy="2326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Saldo contratual Faixa 1 </a:t>
            </a:r>
            <a:r>
              <a:rPr lang="pt-BR" dirty="0"/>
              <a:t>(FAR Empresas / FDS Entidades / PNHR):</a:t>
            </a:r>
            <a:endParaRPr lang="pt-BR" sz="2400" dirty="0"/>
          </a:p>
          <a:p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R$ 3,6 bilhões </a:t>
            </a:r>
            <a:r>
              <a:rPr lang="pt-BR" sz="2400" dirty="0"/>
              <a:t>para</a:t>
            </a:r>
            <a:r>
              <a:rPr lang="pt-BR" sz="2400" b="1" dirty="0"/>
              <a:t>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obras vigentes</a:t>
            </a:r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R$ 870 milhões </a:t>
            </a:r>
            <a:r>
              <a:rPr lang="pt-BR" sz="2400" dirty="0"/>
              <a:t>para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retomadas</a:t>
            </a:r>
            <a:r>
              <a:rPr lang="pt-BR" sz="2400" dirty="0"/>
              <a:t> </a:t>
            </a:r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285750" indent="-285750">
              <a:lnSpc>
                <a:spcPts val="1880"/>
              </a:lnSpc>
              <a:buFont typeface="Wingdings" panose="05000000000000000000" pitchFamily="2" charset="2"/>
              <a:buChar char="ü"/>
            </a:pP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R$ 1,3 bilhão </a:t>
            </a:r>
            <a:r>
              <a:rPr lang="pt-BR" sz="2400" dirty="0"/>
              <a:t>para</a:t>
            </a:r>
            <a:r>
              <a:rPr lang="pt-BR" sz="2400" b="1" dirty="0"/>
              <a:t> </a:t>
            </a:r>
            <a:r>
              <a:rPr lang="pt-BR" sz="2400" b="1" dirty="0">
                <a:solidFill>
                  <a:srgbClr val="174675"/>
                </a:solidFill>
                <a:ea typeface="+mn-lt"/>
                <a:cs typeface="+mn-lt"/>
              </a:rPr>
              <a:t>mudança de fase </a:t>
            </a:r>
            <a:r>
              <a:rPr lang="pt-BR" sz="2400" dirty="0"/>
              <a:t>(PMCMV-E) </a:t>
            </a:r>
            <a:endParaRPr lang="pt-B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249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931C9D0-D0F6-445E-B76B-3FFDD0E2E3EC}"/>
              </a:ext>
            </a:extLst>
          </p:cNvPr>
          <p:cNvSpPr txBox="1"/>
          <p:nvPr/>
        </p:nvSpPr>
        <p:spPr>
          <a:xfrm>
            <a:off x="740104" y="133988"/>
            <a:ext cx="82918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DESEMBOLSOS e SALDO CONTRATUAL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EAD9F7B7-E672-4E2F-B949-0B5269AF2488}"/>
              </a:ext>
            </a:extLst>
          </p:cNvPr>
          <p:cNvSpPr txBox="1"/>
          <p:nvPr/>
        </p:nvSpPr>
        <p:spPr>
          <a:xfrm>
            <a:off x="740104" y="1102722"/>
            <a:ext cx="10487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Saldo contratual Faixa 1 detalhado</a:t>
            </a:r>
            <a:endParaRPr lang="pt-BR" sz="2400" dirty="0"/>
          </a:p>
        </p:txBody>
      </p:sp>
      <p:graphicFrame>
        <p:nvGraphicFramePr>
          <p:cNvPr id="3" name="Tabela 5">
            <a:extLst>
              <a:ext uri="{FF2B5EF4-FFF2-40B4-BE49-F238E27FC236}">
                <a16:creationId xmlns:a16="http://schemas.microsoft.com/office/drawing/2014/main" xmlns="" id="{8951D62A-AFCA-EA45-B7AA-2E4D2F90E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42383"/>
              </p:ext>
            </p:extLst>
          </p:nvPr>
        </p:nvGraphicFramePr>
        <p:xfrm>
          <a:off x="839788" y="2015800"/>
          <a:ext cx="10034400" cy="2941682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397440">
                  <a:extLst>
                    <a:ext uri="{9D8B030D-6E8A-4147-A177-3AD203B41FA5}">
                      <a16:colId xmlns:a16="http://schemas.microsoft.com/office/drawing/2014/main" xmlns="" val="1936797364"/>
                    </a:ext>
                  </a:extLst>
                </a:gridCol>
                <a:gridCol w="2096162">
                  <a:extLst>
                    <a:ext uri="{9D8B030D-6E8A-4147-A177-3AD203B41FA5}">
                      <a16:colId xmlns:a16="http://schemas.microsoft.com/office/drawing/2014/main" xmlns="" val="843753128"/>
                    </a:ext>
                  </a:extLst>
                </a:gridCol>
                <a:gridCol w="2086456">
                  <a:extLst>
                    <a:ext uri="{9D8B030D-6E8A-4147-A177-3AD203B41FA5}">
                      <a16:colId xmlns:a16="http://schemas.microsoft.com/office/drawing/2014/main" xmlns="" val="3334353863"/>
                    </a:ext>
                  </a:extLst>
                </a:gridCol>
                <a:gridCol w="2261138">
                  <a:extLst>
                    <a:ext uri="{9D8B030D-6E8A-4147-A177-3AD203B41FA5}">
                      <a16:colId xmlns:a16="http://schemas.microsoft.com/office/drawing/2014/main" xmlns="" val="3569322815"/>
                    </a:ext>
                  </a:extLst>
                </a:gridCol>
                <a:gridCol w="2193204">
                  <a:extLst>
                    <a:ext uri="{9D8B030D-6E8A-4147-A177-3AD203B41FA5}">
                      <a16:colId xmlns:a16="http://schemas.microsoft.com/office/drawing/2014/main" xmlns="" val="10408550"/>
                    </a:ext>
                  </a:extLst>
                </a:gridCol>
              </a:tblGrid>
              <a:tr h="3821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PMCMV – FAIXA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0190936"/>
                  </a:ext>
                </a:extLst>
              </a:tr>
              <a:tr h="868607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Modalidade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Saldo Contratual (</a:t>
                      </a:r>
                      <a:r>
                        <a:rPr lang="pt-BR" sz="1600" b="1" dirty="0" err="1"/>
                        <a:t>R</a:t>
                      </a:r>
                      <a:r>
                        <a:rPr lang="pt-BR" sz="1600" b="1" dirty="0"/>
                        <a:t>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Valor Estimado para retomadas (</a:t>
                      </a:r>
                      <a:r>
                        <a:rPr lang="pt-BR" sz="1600" b="1" dirty="0" err="1"/>
                        <a:t>R</a:t>
                      </a:r>
                      <a:r>
                        <a:rPr lang="pt-BR" sz="1600" b="1" dirty="0"/>
                        <a:t>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Valor estimado para mudança de fase (</a:t>
                      </a:r>
                      <a:r>
                        <a:rPr lang="pt-BR" sz="1600" b="1" dirty="0" err="1"/>
                        <a:t>R</a:t>
                      </a:r>
                      <a:r>
                        <a:rPr lang="pt-BR" sz="1600" b="1" dirty="0"/>
                        <a:t>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TOTAL</a:t>
                      </a:r>
                    </a:p>
                    <a:p>
                      <a:pPr algn="r"/>
                      <a:r>
                        <a:rPr lang="pt-BR" sz="1400" b="0" dirty="0"/>
                        <a:t>Estimativa para conclusão da carteira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7135717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FAR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2.362.056.226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550.219.103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2.912.275.329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9523773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Entidades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454.292.515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130.432.647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1.318.680.000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1.903.405.159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1327529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Rural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798.796.200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190.807.381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/>
                        <a:t>989.603.580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0821834"/>
                  </a:ext>
                </a:extLst>
              </a:tr>
              <a:tr h="42272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TOTAL</a:t>
                      </a:r>
                    </a:p>
                  </a:txBody>
                  <a:tcPr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3.615.144.938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871.459.131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/>
                        <a:t>1.318.680.000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5.805.284.069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7562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0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102176" y="2119039"/>
            <a:ext cx="699069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Expansão das</a:t>
            </a:r>
          </a:p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menores taxas de juros </a:t>
            </a:r>
            <a:r>
              <a:rPr lang="pt-BR" sz="3200" b="1" dirty="0">
                <a:solidFill>
                  <a:srgbClr val="104170"/>
                </a:solidFill>
              </a:rPr>
              <a:t>da história do FGTS a </a:t>
            </a:r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todas as famílias do G1 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000" dirty="0"/>
              <a:t>renda mensal até R$ 2 mil</a:t>
            </a:r>
          </a:p>
          <a:p>
            <a:r>
              <a:rPr lang="pt-BR" sz="2000" b="1" dirty="0"/>
              <a:t>4,25% a.a. </a:t>
            </a:r>
            <a:r>
              <a:rPr lang="pt-BR" sz="2000" dirty="0"/>
              <a:t>– Regiões Norte e Nordeste ;</a:t>
            </a:r>
          </a:p>
          <a:p>
            <a:r>
              <a:rPr lang="pt-BR" sz="2000" b="1" dirty="0"/>
              <a:t>4,50% a.a. </a:t>
            </a:r>
            <a:r>
              <a:rPr lang="pt-BR" sz="2000" dirty="0"/>
              <a:t>– Demais regiões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2B274FE-D220-9549-BE43-5666863397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172747" dist="118689" dir="8100000" algn="tr" rotWithShape="0">
              <a:prstClr val="black">
                <a:alpha val="20337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188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699069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Ampliação dos subsídios do FGTS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800" dirty="0"/>
              <a:t>Para as famílias do Grupo 1</a:t>
            </a:r>
          </a:p>
          <a:p>
            <a:r>
              <a:rPr lang="pt-BR" sz="2400" b="1" dirty="0"/>
              <a:t>Renda até </a:t>
            </a:r>
            <a:r>
              <a:rPr lang="pt-BR" sz="2400" b="1" dirty="0" err="1"/>
              <a:t>R</a:t>
            </a:r>
            <a:r>
              <a:rPr lang="pt-BR" sz="2400" b="1" dirty="0"/>
              <a:t>$ 2.000</a:t>
            </a:r>
            <a:endParaRPr lang="pt-BR" sz="2400" dirty="0"/>
          </a:p>
          <a:p>
            <a:endParaRPr lang="pt-BR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B18F3B0A-87F2-4D45-9A9E-3D3AEE083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220939" dist="119398" dir="8100000" algn="tr" rotWithShape="0">
              <a:prstClr val="black">
                <a:alpha val="20377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48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690419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Dispensa ou redução de “entrada” pelas famílias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400" dirty="0"/>
              <a:t>Iniciativa </a:t>
            </a:r>
            <a:r>
              <a:rPr lang="pt-BR" sz="2400" b="1" dirty="0"/>
              <a:t>Programa Casa Verde e Amarela / Parcerias</a:t>
            </a:r>
            <a:endParaRPr lang="pt-BR" sz="2000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8D30BB6F-C2BC-A345-A349-D0D4AA88C5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166116" dist="119499" dir="8100000" algn="t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61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BB203802-2B3A-4239-A8AF-AA545264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2841" cy="6858000"/>
          </a:xfrm>
          <a:prstGeom prst="rect">
            <a:avLst/>
          </a:prstGeom>
        </p:spPr>
      </p:pic>
      <p:pic>
        <p:nvPicPr>
          <p:cNvPr id="8" name="Imagem 9">
            <a:extLst>
              <a:ext uri="{FF2B5EF4-FFF2-40B4-BE49-F238E27FC236}">
                <a16:creationId xmlns:a16="http://schemas.microsoft.com/office/drawing/2014/main" xmlns="" id="{62DFA1C5-5262-47B5-ADA9-579FDA00C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616" y="6200934"/>
            <a:ext cx="2849217" cy="57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FD7E986D-6725-43A0-8957-EBDC99EA6C26}"/>
              </a:ext>
            </a:extLst>
          </p:cNvPr>
          <p:cNvSpPr txBox="1"/>
          <p:nvPr/>
        </p:nvSpPr>
        <p:spPr>
          <a:xfrm>
            <a:off x="749992" y="142613"/>
            <a:ext cx="1019459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0D436C"/>
                </a:solidFill>
                <a:cs typeface="Calibri" panose="020F0502020204030204" pitchFamily="34" charset="0"/>
              </a:rPr>
              <a:t>AVANÇOS PROGRAMA CASA VERDE E AMARELA</a:t>
            </a:r>
          </a:p>
          <a:p>
            <a:r>
              <a:rPr lang="pt-BR" sz="2800" dirty="0">
                <a:solidFill>
                  <a:srgbClr val="0D436C"/>
                </a:solidFill>
                <a:cs typeface="Calibri" panose="020F0502020204030204" pitchFamily="34" charset="0"/>
              </a:rPr>
              <a:t>Recursos FGTS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CDAC77E-F6E9-42E3-B2E1-E334D376997A}"/>
              </a:ext>
            </a:extLst>
          </p:cNvPr>
          <p:cNvSpPr txBox="1"/>
          <p:nvPr/>
        </p:nvSpPr>
        <p:spPr>
          <a:xfrm>
            <a:off x="4040392" y="2109403"/>
            <a:ext cx="609805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104170"/>
                </a:solidFill>
                <a:ea typeface="+mn-lt"/>
                <a:cs typeface="+mn-lt"/>
              </a:rPr>
              <a:t>Novos limites para enquadramento dos imóveis</a:t>
            </a:r>
          </a:p>
          <a:p>
            <a:endParaRPr lang="pt-BR" sz="2800" b="1" dirty="0">
              <a:solidFill>
                <a:srgbClr val="104170"/>
              </a:solidFill>
              <a:ea typeface="+mn-lt"/>
              <a:cs typeface="+mn-lt"/>
            </a:endParaRPr>
          </a:p>
          <a:p>
            <a:r>
              <a:rPr lang="pt-BR" sz="2400" dirty="0"/>
              <a:t>Para resguardar os níveis de contratação</a:t>
            </a:r>
            <a:endParaRPr lang="pt-BR" sz="2000" dirty="0"/>
          </a:p>
          <a:p>
            <a:endParaRPr lang="pt-BR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5E713FDB-AEB5-C249-817E-7A39A29D0B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4072" y="2222055"/>
            <a:ext cx="1645610" cy="1645610"/>
          </a:xfrm>
          <a:prstGeom prst="rect">
            <a:avLst/>
          </a:prstGeom>
          <a:effectLst>
            <a:outerShdw blurRad="220129" dist="104920" dir="8100000" algn="t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5387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5072</TotalTime>
  <Words>1347</Words>
  <Application>Microsoft Office PowerPoint</Application>
  <PresentationFormat>Widescreen</PresentationFormat>
  <Paragraphs>248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9" baseType="lpstr">
      <vt:lpstr>Aller Light</vt:lpstr>
      <vt:lpstr>Arial</vt:lpstr>
      <vt:lpstr>Arial Narrow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Rhaiana Bandeira Santana</dc:creator>
  <cp:lastModifiedBy>família</cp:lastModifiedBy>
  <cp:revision>224</cp:revision>
  <cp:lastPrinted>2021-09-28T20:37:35Z</cp:lastPrinted>
  <dcterms:created xsi:type="dcterms:W3CDTF">2020-10-05T15:51:54Z</dcterms:created>
  <dcterms:modified xsi:type="dcterms:W3CDTF">2021-10-13T02:56:23Z</dcterms:modified>
</cp:coreProperties>
</file>