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73" r:id="rId6"/>
    <p:sldId id="263" r:id="rId7"/>
    <p:sldId id="270" r:id="rId8"/>
    <p:sldId id="277" r:id="rId9"/>
    <p:sldId id="278" r:id="rId10"/>
    <p:sldId id="275" r:id="rId11"/>
    <p:sldId id="25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125379810346512E-2"/>
          <c:y val="2.5864900901788933E-3"/>
          <c:w val="0.88662103499210276"/>
          <c:h val="0.638532714720937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D-4192-B57A-AE88AFDC097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BD-4192-B57A-AE88AFDC09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BD-4192-B57A-AE88AFDC097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4BD-4192-B57A-AE88AFDC097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BD-4192-B57A-AE88AFDC09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Planilha2!$C$4:$C$28</c:f>
              <c:strCache>
                <c:ptCount val="25"/>
                <c:pt idx="0">
                  <c:v>Direitos do Povos Indígenas</c:v>
                </c:pt>
                <c:pt idx="1">
                  <c:v>Direito a Terra/Território</c:v>
                </c:pt>
                <c:pt idx="2">
                  <c:v>Direitos do Povos Quilombolas</c:v>
                </c:pt>
                <c:pt idx="3">
                  <c:v>Defesa do Meio Ambiente</c:v>
                </c:pt>
                <c:pt idx="4">
                  <c:v>Direito à justiça e Segurança</c:v>
                </c:pt>
                <c:pt idx="5">
                  <c:v>Outras comunidades tradicionais</c:v>
                </c:pt>
                <c:pt idx="6">
                  <c:v>Direito à moradia</c:v>
                </c:pt>
                <c:pt idx="7">
                  <c:v>Direitos de Crianças e Adolescentes</c:v>
                </c:pt>
                <c:pt idx="8">
                  <c:v>Direitos das pessoas LGBT</c:v>
                </c:pt>
                <c:pt idx="9">
                  <c:v>Operadores do Sistema de Justiça</c:v>
                </c:pt>
                <c:pt idx="10">
                  <c:v>Combate à Corrupção</c:v>
                </c:pt>
                <c:pt idx="11">
                  <c:v>Combate à Violência Policial</c:v>
                </c:pt>
                <c:pt idx="12">
                  <c:v>Outros</c:v>
                </c:pt>
                <c:pt idx="13">
                  <c:v>Educação em Direitos Humanos</c:v>
                </c:pt>
                <c:pt idx="14">
                  <c:v>Combate à Tortura/Sistema penitenciário</c:v>
                </c:pt>
                <c:pt idx="15">
                  <c:v>Movimento Sindical</c:v>
                </c:pt>
                <c:pt idx="16">
                  <c:v>Direitos das Mulheres</c:v>
                </c:pt>
                <c:pt idx="17">
                  <c:v>Direitos da População em Situação de Rua</c:v>
                </c:pt>
                <c:pt idx="18">
                  <c:v>Direito à Liberdade de expressão</c:v>
                </c:pt>
                <c:pt idx="19">
                  <c:v>Direitos de Pequenos agricultores</c:v>
                </c:pt>
                <c:pt idx="20">
                  <c:v>Combate a Grupos de Extermínio</c:v>
                </c:pt>
                <c:pt idx="21">
                  <c:v>Direito à Memória e Verdade</c:v>
                </c:pt>
                <c:pt idx="22">
                  <c:v>Mortos e Desaparecidos</c:v>
                </c:pt>
                <c:pt idx="23">
                  <c:v>Saúde Mental</c:v>
                </c:pt>
                <c:pt idx="24">
                  <c:v>Combate ao trabalho escravo</c:v>
                </c:pt>
              </c:strCache>
            </c:strRef>
          </c:cat>
          <c:val>
            <c:numRef>
              <c:f>Planilha2!$D$4:$D$28</c:f>
              <c:numCache>
                <c:formatCode>General</c:formatCode>
                <c:ptCount val="25"/>
                <c:pt idx="0">
                  <c:v>126</c:v>
                </c:pt>
                <c:pt idx="1">
                  <c:v>107</c:v>
                </c:pt>
                <c:pt idx="2">
                  <c:v>63</c:v>
                </c:pt>
                <c:pt idx="3">
                  <c:v>45</c:v>
                </c:pt>
                <c:pt idx="4">
                  <c:v>11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D-4192-B57A-AE88AFDC0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062256"/>
        <c:axId val="375060616"/>
      </c:barChart>
      <c:catAx>
        <c:axId val="3750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5060616"/>
        <c:crosses val="autoZero"/>
        <c:auto val="1"/>
        <c:lblAlgn val="ctr"/>
        <c:lblOffset val="100"/>
        <c:noMultiLvlLbl val="0"/>
      </c:catAx>
      <c:valAx>
        <c:axId val="375060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506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62D93-11AA-4AD9-A904-65F87CEA6D5A}" type="doc">
      <dgm:prSet loTypeId="urn:microsoft.com/office/officeart/2005/8/layout/radial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ADC3909-6485-4547-9377-21EFAC04490B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2000" dirty="0">
              <a:solidFill>
                <a:schemeClr val="accent1">
                  <a:lumMod val="50000"/>
                </a:schemeClr>
              </a:solidFill>
            </a:rPr>
            <a:t>defensor</a:t>
          </a:r>
        </a:p>
      </dgm:t>
    </dgm:pt>
    <dgm:pt modelId="{638E20B6-1C37-43B6-894A-0CD0BC6FA79C}" type="parTrans" cxnId="{5684734E-4298-4BAD-AE2D-88759EF4A4F2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A94D6AA8-A868-443E-97EF-9A0336262040}" type="sibTrans" cxnId="{5684734E-4298-4BAD-AE2D-88759EF4A4F2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68D995C8-1C80-45EB-A5E0-C77E63869FD1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Segurança </a:t>
          </a:r>
        </a:p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pública</a:t>
          </a:r>
        </a:p>
      </dgm:t>
    </dgm:pt>
    <dgm:pt modelId="{19180349-FBF9-4A87-9F0B-3C3B002ECCF7}" type="parTrans" cxnId="{8879E4A4-8EE8-4A66-8B31-BA6383F2DE59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0063C0F0-68C7-4ADF-851E-60FBDBF3098D}" type="sibTrans" cxnId="{8879E4A4-8EE8-4A66-8B31-BA6383F2DE59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1D770B5A-E075-4011-AC6F-F19FC439DEB6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Sistema de Justiça</a:t>
          </a:r>
        </a:p>
      </dgm:t>
    </dgm:pt>
    <dgm:pt modelId="{2D816795-BD69-43C8-A8AF-1C88EDB70F42}" type="parTrans" cxnId="{36EA32D6-485F-4AE0-9CB5-8A0663668EE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A2C0608D-7124-402F-A287-195CC69AA65F}" type="sibTrans" cxnId="{36EA32D6-485F-4AE0-9CB5-8A0663668EE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719D57AF-6239-420E-87EB-662EC0A26F8D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OSC</a:t>
          </a:r>
        </a:p>
      </dgm:t>
    </dgm:pt>
    <dgm:pt modelId="{826B0C13-2AD0-4B96-AA73-2AD88D7A2740}" type="parTrans" cxnId="{5EC57E2E-3E39-405F-8110-780D869D4E80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C0160244-E34C-4D70-BFFC-C774AA83526C}" type="sibTrans" cxnId="{5EC57E2E-3E39-405F-8110-780D869D4E80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AFAC645E-1EC7-46C6-A643-713DFBAA2DCA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Órgãos de fiscalização</a:t>
          </a:r>
        </a:p>
      </dgm:t>
    </dgm:pt>
    <dgm:pt modelId="{05EB15C8-C318-4B96-A750-76C2C9290B2B}" type="parTrans" cxnId="{10FD8739-9498-4BD4-9861-9C5AD0F49CDA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8A6E0272-C6AA-4D2C-A817-251027BB593D}" type="sibTrans" cxnId="{10FD8739-9498-4BD4-9861-9C5AD0F49CDA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5839C7BE-B878-4802-A70C-BC6A98AF5117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MPF/MPE</a:t>
          </a:r>
        </a:p>
      </dgm:t>
    </dgm:pt>
    <dgm:pt modelId="{AD09DF04-83FF-483A-BC86-F0307447E6E1}" type="parTrans" cxnId="{3BFBAFE7-4EF5-4421-815D-7BF22AC4288B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B8061319-9325-488D-8261-6A498BB60616}" type="sibTrans" cxnId="{3BFBAFE7-4EF5-4421-815D-7BF22AC4288B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97C46251-A4A9-4F04-A2E0-62E6305D24F7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Órgãos de</a:t>
          </a:r>
        </a:p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regularização</a:t>
          </a:r>
        </a:p>
      </dgm:t>
    </dgm:pt>
    <dgm:pt modelId="{2ED5460B-59E4-400B-BEA6-F5EFD9B87582}" type="parTrans" cxnId="{D5506023-8F13-4B95-823B-043830721FC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1A3404EB-5095-4790-B9D0-7CD5945C5296}" type="sibTrans" cxnId="{D5506023-8F13-4B95-823B-043830721FC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F960721F-6CCB-404F-8C7C-D153CCF33DC5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Órgãos de titulação</a:t>
          </a:r>
        </a:p>
      </dgm:t>
    </dgm:pt>
    <dgm:pt modelId="{A1228D6E-BD96-43DF-B0AA-96471429689A}" type="parTrans" cxnId="{988A249A-1EDB-44C0-96F3-F51C07B919A0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B68B0B5C-021A-4604-96D6-0AD4488A5862}" type="sibTrans" cxnId="{988A249A-1EDB-44C0-96F3-F51C07B919A0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329B64E0-F3AF-4EF5-B74F-E9D2FA2B1387}">
      <dgm:prSet phldrT="[Texto]" custT="1"/>
      <dgm:spPr>
        <a:solidFill>
          <a:schemeClr val="bg1">
            <a:lumMod val="95000"/>
            <a:alpha val="66000"/>
          </a:schemeClr>
        </a:solidFill>
        <a:ln>
          <a:noFill/>
        </a:ln>
      </dgm:spPr>
      <dgm:t>
        <a:bodyPr/>
        <a:lstStyle/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Assistência</a:t>
          </a:r>
        </a:p>
        <a:p>
          <a:r>
            <a:rPr lang="pt-BR" sz="1200" dirty="0">
              <a:solidFill>
                <a:schemeClr val="accent1">
                  <a:lumMod val="50000"/>
                </a:schemeClr>
              </a:solidFill>
            </a:rPr>
            <a:t>Social</a:t>
          </a:r>
        </a:p>
      </dgm:t>
    </dgm:pt>
    <dgm:pt modelId="{56A184BB-CBA6-4653-A2AC-4DD34473328B}" type="parTrans" cxnId="{9FE6CF89-1119-4A80-9E53-0602C386D00B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C2FD614F-9612-4EB4-B500-836AA38C3CC7}" type="sibTrans" cxnId="{9FE6CF89-1119-4A80-9E53-0602C386D00B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93257867-730A-4CFC-B31B-AD0B165F685F}" type="pres">
      <dgm:prSet presAssocID="{4AF62D93-11AA-4AD9-A904-65F87CEA6D5A}" presName="composite" presStyleCnt="0">
        <dgm:presLayoutVars>
          <dgm:chMax val="1"/>
          <dgm:dir/>
          <dgm:resizeHandles val="exact"/>
        </dgm:presLayoutVars>
      </dgm:prSet>
      <dgm:spPr/>
    </dgm:pt>
    <dgm:pt modelId="{CD35AB5F-D4A1-4D4D-8B90-40331AC563EA}" type="pres">
      <dgm:prSet presAssocID="{4AF62D93-11AA-4AD9-A904-65F87CEA6D5A}" presName="radial" presStyleCnt="0">
        <dgm:presLayoutVars>
          <dgm:animLvl val="ctr"/>
        </dgm:presLayoutVars>
      </dgm:prSet>
      <dgm:spPr/>
    </dgm:pt>
    <dgm:pt modelId="{1C0CE017-DF8A-4C3C-9EFC-6C5DB2C286CD}" type="pres">
      <dgm:prSet presAssocID="{2ADC3909-6485-4547-9377-21EFAC04490B}" presName="centerShape" presStyleLbl="vennNode1" presStyleIdx="0" presStyleCnt="9"/>
      <dgm:spPr/>
    </dgm:pt>
    <dgm:pt modelId="{F2B14181-BB58-42B8-A38A-432E1B0019D9}" type="pres">
      <dgm:prSet presAssocID="{68D995C8-1C80-45EB-A5E0-C77E63869FD1}" presName="node" presStyleLbl="vennNode1" presStyleIdx="1" presStyleCnt="9">
        <dgm:presLayoutVars>
          <dgm:bulletEnabled val="1"/>
        </dgm:presLayoutVars>
      </dgm:prSet>
      <dgm:spPr/>
    </dgm:pt>
    <dgm:pt modelId="{4893463D-BDB1-41AF-BC15-948EFDBA780D}" type="pres">
      <dgm:prSet presAssocID="{5839C7BE-B878-4802-A70C-BC6A98AF5117}" presName="node" presStyleLbl="vennNode1" presStyleIdx="2" presStyleCnt="9">
        <dgm:presLayoutVars>
          <dgm:bulletEnabled val="1"/>
        </dgm:presLayoutVars>
      </dgm:prSet>
      <dgm:spPr/>
    </dgm:pt>
    <dgm:pt modelId="{1CB55E03-7193-49D9-9CB4-8A6BF46AF03F}" type="pres">
      <dgm:prSet presAssocID="{97C46251-A4A9-4F04-A2E0-62E6305D24F7}" presName="node" presStyleLbl="vennNode1" presStyleIdx="3" presStyleCnt="9" custRadScaleRad="102720" custRadScaleInc="-400000">
        <dgm:presLayoutVars>
          <dgm:bulletEnabled val="1"/>
        </dgm:presLayoutVars>
      </dgm:prSet>
      <dgm:spPr/>
    </dgm:pt>
    <dgm:pt modelId="{E0B9C195-9DFA-43A9-8161-37AA38251AE8}" type="pres">
      <dgm:prSet presAssocID="{F960721F-6CCB-404F-8C7C-D153CCF33DC5}" presName="node" presStyleLbl="vennNode1" presStyleIdx="4" presStyleCnt="9" custRadScaleRad="100161" custRadScaleInc="199877">
        <dgm:presLayoutVars>
          <dgm:bulletEnabled val="1"/>
        </dgm:presLayoutVars>
      </dgm:prSet>
      <dgm:spPr/>
    </dgm:pt>
    <dgm:pt modelId="{7B7CA781-4E84-4F3B-830C-D3CD79C50436}" type="pres">
      <dgm:prSet presAssocID="{329B64E0-F3AF-4EF5-B74F-E9D2FA2B1387}" presName="node" presStyleLbl="vennNode1" presStyleIdx="5" presStyleCnt="9">
        <dgm:presLayoutVars>
          <dgm:bulletEnabled val="1"/>
        </dgm:presLayoutVars>
      </dgm:prSet>
      <dgm:spPr/>
    </dgm:pt>
    <dgm:pt modelId="{8E022BC8-B9F7-4FF1-A3A2-173E2B19DEA1}" type="pres">
      <dgm:prSet presAssocID="{1D770B5A-E075-4011-AC6F-F19FC439DEB6}" presName="node" presStyleLbl="vennNode1" presStyleIdx="6" presStyleCnt="9" custRadScaleRad="99677" custRadScaleInc="-298813">
        <dgm:presLayoutVars>
          <dgm:bulletEnabled val="1"/>
        </dgm:presLayoutVars>
      </dgm:prSet>
      <dgm:spPr/>
    </dgm:pt>
    <dgm:pt modelId="{6B91F112-ED46-424A-AC06-0B4D1BC2B7B9}" type="pres">
      <dgm:prSet presAssocID="{719D57AF-6239-420E-87EB-662EC0A26F8D}" presName="node" presStyleLbl="vennNode1" presStyleIdx="7" presStyleCnt="9" custRadScaleRad="101017" custRadScaleInc="-300953">
        <dgm:presLayoutVars>
          <dgm:bulletEnabled val="1"/>
        </dgm:presLayoutVars>
      </dgm:prSet>
      <dgm:spPr/>
    </dgm:pt>
    <dgm:pt modelId="{D0D3ADF1-6065-4FDC-8839-D80AC5EF0A48}" type="pres">
      <dgm:prSet presAssocID="{AFAC645E-1EC7-46C6-A643-713DFBAA2DCA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D5506023-8F13-4B95-823B-043830721FCC}" srcId="{2ADC3909-6485-4547-9377-21EFAC04490B}" destId="{97C46251-A4A9-4F04-A2E0-62E6305D24F7}" srcOrd="2" destOrd="0" parTransId="{2ED5460B-59E4-400B-BEA6-F5EFD9B87582}" sibTransId="{1A3404EB-5095-4790-B9D0-7CD5945C5296}"/>
    <dgm:cxn modelId="{5EC57E2E-3E39-405F-8110-780D869D4E80}" srcId="{2ADC3909-6485-4547-9377-21EFAC04490B}" destId="{719D57AF-6239-420E-87EB-662EC0A26F8D}" srcOrd="6" destOrd="0" parTransId="{826B0C13-2AD0-4B96-AA73-2AD88D7A2740}" sibTransId="{C0160244-E34C-4D70-BFFC-C774AA83526C}"/>
    <dgm:cxn modelId="{F85E5338-94AD-44C2-BF67-899CACBC7D53}" type="presOf" srcId="{1D770B5A-E075-4011-AC6F-F19FC439DEB6}" destId="{8E022BC8-B9F7-4FF1-A3A2-173E2B19DEA1}" srcOrd="0" destOrd="0" presId="urn:microsoft.com/office/officeart/2005/8/layout/radial3"/>
    <dgm:cxn modelId="{10FD8739-9498-4BD4-9861-9C5AD0F49CDA}" srcId="{2ADC3909-6485-4547-9377-21EFAC04490B}" destId="{AFAC645E-1EC7-46C6-A643-713DFBAA2DCA}" srcOrd="7" destOrd="0" parTransId="{05EB15C8-C318-4B96-A750-76C2C9290B2B}" sibTransId="{8A6E0272-C6AA-4D2C-A817-251027BB593D}"/>
    <dgm:cxn modelId="{D182E84A-230D-4F21-8F49-34D299F50330}" type="presOf" srcId="{68D995C8-1C80-45EB-A5E0-C77E63869FD1}" destId="{F2B14181-BB58-42B8-A38A-432E1B0019D9}" srcOrd="0" destOrd="0" presId="urn:microsoft.com/office/officeart/2005/8/layout/radial3"/>
    <dgm:cxn modelId="{5684734E-4298-4BAD-AE2D-88759EF4A4F2}" srcId="{4AF62D93-11AA-4AD9-A904-65F87CEA6D5A}" destId="{2ADC3909-6485-4547-9377-21EFAC04490B}" srcOrd="0" destOrd="0" parTransId="{638E20B6-1C37-43B6-894A-0CD0BC6FA79C}" sibTransId="{A94D6AA8-A868-443E-97EF-9A0336262040}"/>
    <dgm:cxn modelId="{A4F28A71-887D-48EC-ACC8-89EE374BEE9B}" type="presOf" srcId="{AFAC645E-1EC7-46C6-A643-713DFBAA2DCA}" destId="{D0D3ADF1-6065-4FDC-8839-D80AC5EF0A48}" srcOrd="0" destOrd="0" presId="urn:microsoft.com/office/officeart/2005/8/layout/radial3"/>
    <dgm:cxn modelId="{0FAC5B72-BE9A-411B-ACF9-2320025790B3}" type="presOf" srcId="{719D57AF-6239-420E-87EB-662EC0A26F8D}" destId="{6B91F112-ED46-424A-AC06-0B4D1BC2B7B9}" srcOrd="0" destOrd="0" presId="urn:microsoft.com/office/officeart/2005/8/layout/radial3"/>
    <dgm:cxn modelId="{9FE6CF89-1119-4A80-9E53-0602C386D00B}" srcId="{2ADC3909-6485-4547-9377-21EFAC04490B}" destId="{329B64E0-F3AF-4EF5-B74F-E9D2FA2B1387}" srcOrd="4" destOrd="0" parTransId="{56A184BB-CBA6-4653-A2AC-4DD34473328B}" sibTransId="{C2FD614F-9612-4EB4-B500-836AA38C3CC7}"/>
    <dgm:cxn modelId="{988A249A-1EDB-44C0-96F3-F51C07B919A0}" srcId="{2ADC3909-6485-4547-9377-21EFAC04490B}" destId="{F960721F-6CCB-404F-8C7C-D153CCF33DC5}" srcOrd="3" destOrd="0" parTransId="{A1228D6E-BD96-43DF-B0AA-96471429689A}" sibTransId="{B68B0B5C-021A-4604-96D6-0AD4488A5862}"/>
    <dgm:cxn modelId="{8879E4A4-8EE8-4A66-8B31-BA6383F2DE59}" srcId="{2ADC3909-6485-4547-9377-21EFAC04490B}" destId="{68D995C8-1C80-45EB-A5E0-C77E63869FD1}" srcOrd="0" destOrd="0" parTransId="{19180349-FBF9-4A87-9F0B-3C3B002ECCF7}" sibTransId="{0063C0F0-68C7-4ADF-851E-60FBDBF3098D}"/>
    <dgm:cxn modelId="{77B181B9-4D40-4BD8-99A7-ED7EF792F142}" type="presOf" srcId="{329B64E0-F3AF-4EF5-B74F-E9D2FA2B1387}" destId="{7B7CA781-4E84-4F3B-830C-D3CD79C50436}" srcOrd="0" destOrd="0" presId="urn:microsoft.com/office/officeart/2005/8/layout/radial3"/>
    <dgm:cxn modelId="{C95B57C8-FA35-4D66-BA1C-7ECE19A33398}" type="presOf" srcId="{5839C7BE-B878-4802-A70C-BC6A98AF5117}" destId="{4893463D-BDB1-41AF-BC15-948EFDBA780D}" srcOrd="0" destOrd="0" presId="urn:microsoft.com/office/officeart/2005/8/layout/radial3"/>
    <dgm:cxn modelId="{29A4F7CF-3209-4ACA-9CA8-E00476085588}" type="presOf" srcId="{2ADC3909-6485-4547-9377-21EFAC04490B}" destId="{1C0CE017-DF8A-4C3C-9EFC-6C5DB2C286CD}" srcOrd="0" destOrd="0" presId="urn:microsoft.com/office/officeart/2005/8/layout/radial3"/>
    <dgm:cxn modelId="{36EA32D6-485F-4AE0-9CB5-8A0663668EEC}" srcId="{2ADC3909-6485-4547-9377-21EFAC04490B}" destId="{1D770B5A-E075-4011-AC6F-F19FC439DEB6}" srcOrd="5" destOrd="0" parTransId="{2D816795-BD69-43C8-A8AF-1C88EDB70F42}" sibTransId="{A2C0608D-7124-402F-A287-195CC69AA65F}"/>
    <dgm:cxn modelId="{D9957FD6-C27A-46C4-B33C-85C122BC3819}" type="presOf" srcId="{F960721F-6CCB-404F-8C7C-D153CCF33DC5}" destId="{E0B9C195-9DFA-43A9-8161-37AA38251AE8}" srcOrd="0" destOrd="0" presId="urn:microsoft.com/office/officeart/2005/8/layout/radial3"/>
    <dgm:cxn modelId="{BF738BDA-2C48-4D3B-8B96-BFE4BDC825DA}" type="presOf" srcId="{97C46251-A4A9-4F04-A2E0-62E6305D24F7}" destId="{1CB55E03-7193-49D9-9CB4-8A6BF46AF03F}" srcOrd="0" destOrd="0" presId="urn:microsoft.com/office/officeart/2005/8/layout/radial3"/>
    <dgm:cxn modelId="{E836CFE2-CA53-4892-9D1B-BC7707C57D68}" type="presOf" srcId="{4AF62D93-11AA-4AD9-A904-65F87CEA6D5A}" destId="{93257867-730A-4CFC-B31B-AD0B165F685F}" srcOrd="0" destOrd="0" presId="urn:microsoft.com/office/officeart/2005/8/layout/radial3"/>
    <dgm:cxn modelId="{3BFBAFE7-4EF5-4421-815D-7BF22AC4288B}" srcId="{2ADC3909-6485-4547-9377-21EFAC04490B}" destId="{5839C7BE-B878-4802-A70C-BC6A98AF5117}" srcOrd="1" destOrd="0" parTransId="{AD09DF04-83FF-483A-BC86-F0307447E6E1}" sibTransId="{B8061319-9325-488D-8261-6A498BB60616}"/>
    <dgm:cxn modelId="{7AEFD88A-21DC-4707-A5FA-C6A28AD41167}" type="presParOf" srcId="{93257867-730A-4CFC-B31B-AD0B165F685F}" destId="{CD35AB5F-D4A1-4D4D-8B90-40331AC563EA}" srcOrd="0" destOrd="0" presId="urn:microsoft.com/office/officeart/2005/8/layout/radial3"/>
    <dgm:cxn modelId="{8541C619-A43A-4CE4-9838-4549DC7B5B27}" type="presParOf" srcId="{CD35AB5F-D4A1-4D4D-8B90-40331AC563EA}" destId="{1C0CE017-DF8A-4C3C-9EFC-6C5DB2C286CD}" srcOrd="0" destOrd="0" presId="urn:microsoft.com/office/officeart/2005/8/layout/radial3"/>
    <dgm:cxn modelId="{61FB21FE-59E7-4637-B6FC-0A34BD386A6E}" type="presParOf" srcId="{CD35AB5F-D4A1-4D4D-8B90-40331AC563EA}" destId="{F2B14181-BB58-42B8-A38A-432E1B0019D9}" srcOrd="1" destOrd="0" presId="urn:microsoft.com/office/officeart/2005/8/layout/radial3"/>
    <dgm:cxn modelId="{F4FC26A2-28C1-4789-83FB-A0937A3068C5}" type="presParOf" srcId="{CD35AB5F-D4A1-4D4D-8B90-40331AC563EA}" destId="{4893463D-BDB1-41AF-BC15-948EFDBA780D}" srcOrd="2" destOrd="0" presId="urn:microsoft.com/office/officeart/2005/8/layout/radial3"/>
    <dgm:cxn modelId="{342E1E2A-AB8F-4DF0-8233-76A25C1D7506}" type="presParOf" srcId="{CD35AB5F-D4A1-4D4D-8B90-40331AC563EA}" destId="{1CB55E03-7193-49D9-9CB4-8A6BF46AF03F}" srcOrd="3" destOrd="0" presId="urn:microsoft.com/office/officeart/2005/8/layout/radial3"/>
    <dgm:cxn modelId="{B359BA1C-06F5-4BD7-B4BF-22F54689FCDD}" type="presParOf" srcId="{CD35AB5F-D4A1-4D4D-8B90-40331AC563EA}" destId="{E0B9C195-9DFA-43A9-8161-37AA38251AE8}" srcOrd="4" destOrd="0" presId="urn:microsoft.com/office/officeart/2005/8/layout/radial3"/>
    <dgm:cxn modelId="{11B68831-FD73-40F5-952F-ECC0FF83309C}" type="presParOf" srcId="{CD35AB5F-D4A1-4D4D-8B90-40331AC563EA}" destId="{7B7CA781-4E84-4F3B-830C-D3CD79C50436}" srcOrd="5" destOrd="0" presId="urn:microsoft.com/office/officeart/2005/8/layout/radial3"/>
    <dgm:cxn modelId="{1DBEF9E8-D38B-4224-9A6C-8A2C418DD65E}" type="presParOf" srcId="{CD35AB5F-D4A1-4D4D-8B90-40331AC563EA}" destId="{8E022BC8-B9F7-4FF1-A3A2-173E2B19DEA1}" srcOrd="6" destOrd="0" presId="urn:microsoft.com/office/officeart/2005/8/layout/radial3"/>
    <dgm:cxn modelId="{5DBC637C-1DEC-453E-AE65-5FAAF11F280E}" type="presParOf" srcId="{CD35AB5F-D4A1-4D4D-8B90-40331AC563EA}" destId="{6B91F112-ED46-424A-AC06-0B4D1BC2B7B9}" srcOrd="7" destOrd="0" presId="urn:microsoft.com/office/officeart/2005/8/layout/radial3"/>
    <dgm:cxn modelId="{F4947082-D95A-43B4-A5D9-F0EB885703B0}" type="presParOf" srcId="{CD35AB5F-D4A1-4D4D-8B90-40331AC563EA}" destId="{D0D3ADF1-6065-4FDC-8839-D80AC5EF0A4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CE017-DF8A-4C3C-9EFC-6C5DB2C286CD}">
      <dsp:nvSpPr>
        <dsp:cNvPr id="0" name=""/>
        <dsp:cNvSpPr/>
      </dsp:nvSpPr>
      <dsp:spPr>
        <a:xfrm>
          <a:off x="1415080" y="1007338"/>
          <a:ext cx="2509509" cy="2509509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1">
                  <a:lumMod val="50000"/>
                </a:schemeClr>
              </a:solidFill>
            </a:rPr>
            <a:t>defensor</a:t>
          </a:r>
        </a:p>
      </dsp:txBody>
      <dsp:txXfrm>
        <a:off x="1782589" y="1374847"/>
        <a:ext cx="1774491" cy="1774491"/>
      </dsp:txXfrm>
    </dsp:sp>
    <dsp:sp modelId="{F2B14181-BB58-42B8-A38A-432E1B0019D9}">
      <dsp:nvSpPr>
        <dsp:cNvPr id="0" name=""/>
        <dsp:cNvSpPr/>
      </dsp:nvSpPr>
      <dsp:spPr>
        <a:xfrm>
          <a:off x="2042458" y="447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Segurança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pública</a:t>
          </a:r>
        </a:p>
      </dsp:txBody>
      <dsp:txXfrm>
        <a:off x="2226212" y="184201"/>
        <a:ext cx="887246" cy="887246"/>
      </dsp:txXfrm>
    </dsp:sp>
    <dsp:sp modelId="{4893463D-BDB1-41AF-BC15-948EFDBA780D}">
      <dsp:nvSpPr>
        <dsp:cNvPr id="0" name=""/>
        <dsp:cNvSpPr/>
      </dsp:nvSpPr>
      <dsp:spPr>
        <a:xfrm>
          <a:off x="3198060" y="479113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MPF/MPE</a:t>
          </a:r>
        </a:p>
      </dsp:txBody>
      <dsp:txXfrm>
        <a:off x="3381814" y="662867"/>
        <a:ext cx="887246" cy="887246"/>
      </dsp:txXfrm>
    </dsp:sp>
    <dsp:sp modelId="{1CB55E03-7193-49D9-9CB4-8A6BF46AF03F}">
      <dsp:nvSpPr>
        <dsp:cNvPr id="0" name=""/>
        <dsp:cNvSpPr/>
      </dsp:nvSpPr>
      <dsp:spPr>
        <a:xfrm>
          <a:off x="363737" y="1634716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Órgãos 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regularização</a:t>
          </a:r>
        </a:p>
      </dsp:txBody>
      <dsp:txXfrm>
        <a:off x="547491" y="1818470"/>
        <a:ext cx="887246" cy="887246"/>
      </dsp:txXfrm>
    </dsp:sp>
    <dsp:sp modelId="{E0B9C195-9DFA-43A9-8161-37AA38251AE8}">
      <dsp:nvSpPr>
        <dsp:cNvPr id="0" name=""/>
        <dsp:cNvSpPr/>
      </dsp:nvSpPr>
      <dsp:spPr>
        <a:xfrm>
          <a:off x="886114" y="2793296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Órgãos de titulação</a:t>
          </a:r>
        </a:p>
      </dsp:txBody>
      <dsp:txXfrm>
        <a:off x="1069868" y="2977050"/>
        <a:ext cx="887246" cy="887246"/>
      </dsp:txXfrm>
    </dsp:sp>
    <dsp:sp modelId="{7B7CA781-4E84-4F3B-830C-D3CD79C50436}">
      <dsp:nvSpPr>
        <dsp:cNvPr id="0" name=""/>
        <dsp:cNvSpPr/>
      </dsp:nvSpPr>
      <dsp:spPr>
        <a:xfrm>
          <a:off x="2042458" y="3268984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Assistência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Social</a:t>
          </a:r>
        </a:p>
      </dsp:txBody>
      <dsp:txXfrm>
        <a:off x="2226212" y="3452738"/>
        <a:ext cx="887246" cy="887246"/>
      </dsp:txXfrm>
    </dsp:sp>
    <dsp:sp modelId="{8E022BC8-B9F7-4FF1-A3A2-173E2B19DEA1}">
      <dsp:nvSpPr>
        <dsp:cNvPr id="0" name=""/>
        <dsp:cNvSpPr/>
      </dsp:nvSpPr>
      <dsp:spPr>
        <a:xfrm>
          <a:off x="3671376" y="1649902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Sistema de Justiça</a:t>
          </a:r>
        </a:p>
      </dsp:txBody>
      <dsp:txXfrm>
        <a:off x="3855130" y="1833656"/>
        <a:ext cx="887246" cy="887246"/>
      </dsp:txXfrm>
    </dsp:sp>
    <dsp:sp modelId="{6B91F112-ED46-424A-AC06-0B4D1BC2B7B9}">
      <dsp:nvSpPr>
        <dsp:cNvPr id="0" name=""/>
        <dsp:cNvSpPr/>
      </dsp:nvSpPr>
      <dsp:spPr>
        <a:xfrm>
          <a:off x="3218517" y="2793300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OSC</a:t>
          </a:r>
        </a:p>
      </dsp:txBody>
      <dsp:txXfrm>
        <a:off x="3402271" y="2977054"/>
        <a:ext cx="887246" cy="887246"/>
      </dsp:txXfrm>
    </dsp:sp>
    <dsp:sp modelId="{D0D3ADF1-6065-4FDC-8839-D80AC5EF0A48}">
      <dsp:nvSpPr>
        <dsp:cNvPr id="0" name=""/>
        <dsp:cNvSpPr/>
      </dsp:nvSpPr>
      <dsp:spPr>
        <a:xfrm>
          <a:off x="886855" y="479113"/>
          <a:ext cx="1254754" cy="1254754"/>
        </a:xfrm>
        <a:prstGeom prst="ellipse">
          <a:avLst/>
        </a:prstGeom>
        <a:solidFill>
          <a:schemeClr val="bg1">
            <a:lumMod val="95000"/>
            <a:alpha val="6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accent1">
                  <a:lumMod val="50000"/>
                </a:schemeClr>
              </a:solidFill>
            </a:rPr>
            <a:t>Órgãos de fiscalização</a:t>
          </a:r>
        </a:p>
      </dsp:txBody>
      <dsp:txXfrm>
        <a:off x="1070609" y="662867"/>
        <a:ext cx="887246" cy="88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4D650-7430-4537-B38B-D6CAE2A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DEA87-4A82-465E-AD91-DA0E9F2F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23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8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E1A4C-E9FF-4F94-93A5-41333CD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E1C59-88B7-442A-8D20-11F69E9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535A6-F06A-44BC-A137-E545A25F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F3745-754C-479F-B857-0F661D91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14857-FD34-4FF3-A93E-EB930A1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633BF-AC2C-4619-A655-2426EBF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5850"/>
            <a:ext cx="10515600" cy="2690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9F606-1590-463D-9BF3-E5408B24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875"/>
            <a:ext cx="10515600" cy="1590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7981F-CC14-404F-A4CC-C3DC567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7D6BA-0730-4A57-B611-9585B2F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3C288-925B-40DB-8BFD-2C65CF7D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A6CB-C04C-4F09-ACC8-CDD6DBE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325CA-301C-4AA5-9FB7-D0029BF6A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E00DB-15F6-4DC5-9DE2-E3FAD711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C3B0B9-DBAB-449F-84E0-4A3DA755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9961C-243A-4C4F-A18D-84F9888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77A8B-D9CB-4CE8-8BA6-104B195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CC8B-A18F-4CDD-9F1F-DB9BC6A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555B-277C-460B-9874-553DAED0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84E0D0-4272-46E5-B583-33D40E06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1D2CA2-AD42-47BF-9C45-AE722D41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746D2-2381-4F89-8DEA-2BFC0D03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B61DCD-7823-42C5-9951-59A11815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93B2A5-ABF4-40DA-98EC-768EF01F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496527-71F6-41F8-ABB5-A918D4C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B36ED-85CD-4C39-A10C-6488AE1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3239DA-CF5C-4102-86F0-0C18360D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5AC068-08A6-4C04-ABAD-BA78531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817DDB-E061-403C-83F7-A829311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C3697A-4E55-4564-B346-B7DB6D7B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ACB623-601D-4967-8A3E-CB907C2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815DB5-F4D1-4E0E-814E-2C7779C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AA4C-CC1F-4B13-AF35-076FDEF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CB6C7-18CF-4537-A1B0-FBEAB19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0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98AB2-5803-4CA3-8FAA-69063E83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0F49F-D54E-4D87-9AF4-3D4C5E6B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C12F7F-3E4B-4B92-8B4B-31B0C1D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A921AC-57A0-4E1A-A65C-E44B9C2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A9700-A4B9-48CB-80E8-6DF0AB8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0A080D-AB9B-4F8A-8A8C-44C1E3338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5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D92DE2-BB19-450C-BEB7-E1CEC16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B0C49C-CEE8-4EED-8ACB-72937B5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9BD7D-BB3E-4638-BB08-7C6DB06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08A44F-D0FD-4898-BA5F-2502493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C5C914-D22C-474F-A12F-9BF9D18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748D3-D19E-47D4-BFD1-74F788C1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86647B-3DAA-4655-BB43-C05168989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0C2-5848-44C0-821D-3C910543FF2E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4A7B8-3AC8-48F9-B1BB-CCC708E1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EBCBD-A8FE-4BF9-8CB7-376F53A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516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16DF-7D6B-4D88-A88B-BF99594D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18" y="1098958"/>
            <a:ext cx="10989578" cy="2411005"/>
          </a:xfrm>
        </p:spPr>
        <p:txBody>
          <a:bodyPr>
            <a:normAutofit/>
          </a:bodyPr>
          <a:lstStyle/>
          <a:p>
            <a:r>
              <a:rPr lang="pt-BR" sz="4800" dirty="0"/>
              <a:t>PROGRAMA DE PROTEÇÃO AOS Defensores de direitos humanos, comunicadores e ambientalistas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C0973-B85B-4595-AD4E-D3F679693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Coordenação Geral de Proteção às Testemunhas e Defensores dos 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237820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B60D34EE-2D87-4557-826A-5DF6E038AB02}"/>
              </a:ext>
            </a:extLst>
          </p:cNvPr>
          <p:cNvSpPr/>
          <p:nvPr/>
        </p:nvSpPr>
        <p:spPr>
          <a:xfrm>
            <a:off x="152898" y="724991"/>
            <a:ext cx="11886204" cy="4834870"/>
          </a:xfrm>
          <a:prstGeom prst="rect">
            <a:avLst/>
          </a:prstGeom>
          <a:solidFill>
            <a:srgbClr val="4B68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069E125-94E7-4304-A99D-DC8F786DC46F}"/>
              </a:ext>
            </a:extLst>
          </p:cNvPr>
          <p:cNvSpPr/>
          <p:nvPr/>
        </p:nvSpPr>
        <p:spPr>
          <a:xfrm>
            <a:off x="8106818" y="79634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PPDDH EM NÚMEROS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AA0C70-61BF-4D03-BBAC-89A4C8B4BCBC}"/>
              </a:ext>
            </a:extLst>
          </p:cNvPr>
          <p:cNvSpPr txBox="1"/>
          <p:nvPr/>
        </p:nvSpPr>
        <p:spPr>
          <a:xfrm>
            <a:off x="155795" y="751317"/>
            <a:ext cx="314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Evolução Orçamentária</a:t>
            </a:r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12E54DB2-2126-40FB-BADC-E220769FF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17117"/>
              </p:ext>
            </p:extLst>
          </p:nvPr>
        </p:nvGraphicFramePr>
        <p:xfrm>
          <a:off x="1090333" y="1425639"/>
          <a:ext cx="2706653" cy="37362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ORÇAMENTO</a:t>
                      </a:r>
                      <a:endParaRPr lang="pt-BR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2007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R$ 2.500.000,00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2008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R$ 2.480.359,00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2009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R$ 3.500.000,00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2010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R$ 2.000.000,00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2011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R$ 2.200.000,00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2012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R$ 2.200.000,00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2013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R$ 6.300.000,00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2014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R$ 4.985.827,00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R$ 4.804.738,00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R$ 4.789.214,00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R$ 4.507.105,00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R$ 14.718.780,00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pt-BR" sz="1600" b="0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R$ 11.720.000,00</a:t>
                      </a:r>
                      <a:endParaRPr lang="pt-BR" sz="16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o Explicativo: Linha com Ênfase 4">
            <a:extLst>
              <a:ext uri="{FF2B5EF4-FFF2-40B4-BE49-F238E27FC236}">
                <a16:creationId xmlns:a16="http://schemas.microsoft.com/office/drawing/2014/main" id="{76F2B014-3C6C-47D8-AFE3-B37F6554E238}"/>
              </a:ext>
            </a:extLst>
          </p:cNvPr>
          <p:cNvSpPr/>
          <p:nvPr/>
        </p:nvSpPr>
        <p:spPr>
          <a:xfrm>
            <a:off x="5247361" y="1768644"/>
            <a:ext cx="4337081" cy="1121529"/>
          </a:xfrm>
          <a:prstGeom prst="accentCallout1">
            <a:avLst>
              <a:gd name="adj1" fmla="val 44229"/>
              <a:gd name="adj2" fmla="val -8553"/>
              <a:gd name="adj3" fmla="val 267021"/>
              <a:gd name="adj4" fmla="val -32870"/>
            </a:avLst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2"/>
                </a:solidFill>
              </a:rPr>
              <a:t>A LOA 2018 disponibilizou originalmente R$ 6.788.820.</a:t>
            </a:r>
          </a:p>
          <a:p>
            <a:r>
              <a:rPr lang="pt-BR" dirty="0">
                <a:solidFill>
                  <a:schemeClr val="bg2"/>
                </a:solidFill>
              </a:rPr>
              <a:t>No 1º semestre, crédito orçamentário (via Decreto) ampliou o valor para R$ 11.718.780.</a:t>
            </a:r>
          </a:p>
          <a:p>
            <a:r>
              <a:rPr lang="pt-BR" dirty="0">
                <a:solidFill>
                  <a:schemeClr val="bg2"/>
                </a:solidFill>
              </a:rPr>
              <a:t>No 2º semestre, um novo crédito orçamentário (via Lei) ampliou o valor para R$ 14.718.780.</a:t>
            </a:r>
          </a:p>
        </p:txBody>
      </p:sp>
      <p:sp>
        <p:nvSpPr>
          <p:cNvPr id="22" name="Texto Explicativo: Linha com Ênfase 21">
            <a:extLst>
              <a:ext uri="{FF2B5EF4-FFF2-40B4-BE49-F238E27FC236}">
                <a16:creationId xmlns:a16="http://schemas.microsoft.com/office/drawing/2014/main" id="{843C1819-D085-4F32-88D3-9F9F14DCBB37}"/>
              </a:ext>
            </a:extLst>
          </p:cNvPr>
          <p:cNvSpPr/>
          <p:nvPr/>
        </p:nvSpPr>
        <p:spPr>
          <a:xfrm>
            <a:off x="5247361" y="4057650"/>
            <a:ext cx="4525290" cy="971550"/>
          </a:xfrm>
          <a:prstGeom prst="accentCallout1">
            <a:avLst>
              <a:gd name="adj1" fmla="val 49142"/>
              <a:gd name="adj2" fmla="val -8123"/>
              <a:gd name="adj3" fmla="val 102696"/>
              <a:gd name="adj4" fmla="val -32439"/>
            </a:avLst>
          </a:prstGeom>
          <a:noFill/>
          <a:ln w="158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2"/>
                </a:solidFill>
              </a:rPr>
              <a:t>O PLOA 2019 considerou o valor disponível para a ação no momento do seu envio ao Congresso em agosto/2018.</a:t>
            </a:r>
          </a:p>
        </p:txBody>
      </p:sp>
    </p:spTree>
    <p:extLst>
      <p:ext uri="{BB962C8B-B14F-4D97-AF65-F5344CB8AC3E}">
        <p14:creationId xmlns:p14="http://schemas.microsoft.com/office/powerpoint/2010/main" val="16096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FF4B404-6693-4E90-8EE8-DF6C5F435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8943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225AF5-4B3A-4108-B79D-2DA180EB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38941" cy="6988196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D20A74B4-CD26-423C-A870-0733C0A32B0B}"/>
              </a:ext>
            </a:extLst>
          </p:cNvPr>
          <p:cNvSpPr/>
          <p:nvPr/>
        </p:nvSpPr>
        <p:spPr>
          <a:xfrm>
            <a:off x="7353299" y="3058038"/>
            <a:ext cx="5156050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ESTRUTURA E FUNCIONAMENTO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27B9E54-12B2-4262-8C8F-D5F23A2DC2B1}"/>
              </a:ext>
            </a:extLst>
          </p:cNvPr>
          <p:cNvSpPr/>
          <p:nvPr/>
        </p:nvSpPr>
        <p:spPr>
          <a:xfrm>
            <a:off x="7368316" y="2338923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O PROGRAMA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6AD6FC5-502E-48E4-AC0E-72D4C9B9CDED}"/>
              </a:ext>
            </a:extLst>
          </p:cNvPr>
          <p:cNvSpPr/>
          <p:nvPr/>
        </p:nvSpPr>
        <p:spPr>
          <a:xfrm>
            <a:off x="7365800" y="3825475"/>
            <a:ext cx="5156050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PPDDH EM NÚMEROS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FB91188-C681-4D96-B88B-DDE3DF1AD2C3}"/>
              </a:ext>
            </a:extLst>
          </p:cNvPr>
          <p:cNvSpPr/>
          <p:nvPr/>
        </p:nvSpPr>
        <p:spPr>
          <a:xfrm>
            <a:off x="6986646" y="96621"/>
            <a:ext cx="5205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PROGRAMA DE PROTEÇÃO AOS</a:t>
            </a:r>
          </a:p>
          <a:p>
            <a:pPr algn="just"/>
            <a:r>
              <a:rPr lang="pt-BR" sz="2400" b="1" dirty="0"/>
              <a:t>DEFENSORES DE DIREITOS HUMANOS, COMUNICADORES E AMBIENTALISTAS</a:t>
            </a:r>
            <a:endParaRPr lang="pt-BR" sz="2800" b="1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ADD1BEA-E1EF-4A03-9CFB-D2ECB91E6FC7}"/>
              </a:ext>
            </a:extLst>
          </p:cNvPr>
          <p:cNvSpPr/>
          <p:nvPr/>
        </p:nvSpPr>
        <p:spPr>
          <a:xfrm>
            <a:off x="7962899" y="1596112"/>
            <a:ext cx="5141033" cy="145417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202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6A1DA812-5764-444A-81AC-0EBB3A34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6" y="1540415"/>
            <a:ext cx="11781889" cy="3860926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32E14A44-7359-44EA-85D3-48E0074F14CF}"/>
              </a:ext>
            </a:extLst>
          </p:cNvPr>
          <p:cNvSpPr/>
          <p:nvPr/>
        </p:nvSpPr>
        <p:spPr>
          <a:xfrm>
            <a:off x="7225441" y="92402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O PROGRAMA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A907B1-1920-44E4-8162-F8211E63DD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2AFFF"/>
              </a:clrFrom>
              <a:clrTo>
                <a:srgbClr val="82A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99" y="1995173"/>
            <a:ext cx="1214764" cy="11426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C13A9A-70C9-4344-B7BA-6881B31DAAC3}"/>
              </a:ext>
            </a:extLst>
          </p:cNvPr>
          <p:cNvSpPr txBox="1"/>
          <p:nvPr/>
        </p:nvSpPr>
        <p:spPr>
          <a:xfrm>
            <a:off x="1746623" y="2403242"/>
            <a:ext cx="550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Resolução 53/144 de 1998 – Declaração para Defensores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283F43-EECB-403C-A9C5-7F1A325B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05412" y="3301971"/>
            <a:ext cx="1023338" cy="104698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57D5D0D-4A08-4646-A66E-A2F0A70DC9B9}"/>
              </a:ext>
            </a:extLst>
          </p:cNvPr>
          <p:cNvSpPr txBox="1"/>
          <p:nvPr/>
        </p:nvSpPr>
        <p:spPr>
          <a:xfrm>
            <a:off x="1746623" y="3301971"/>
            <a:ext cx="7445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Decreto nº 6.044/2007 – Institui a Política Nacional de Proteção;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Decreto nº 8.724/2016 – Institui o Programa e Conselho Deliberativo;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Portaria MDH nº 300/2018 – Regulamentação do PPDDH e outras disposições.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3AE68F16-4B48-4971-AE35-B054FADE57BD}"/>
              </a:ext>
            </a:extLst>
          </p:cNvPr>
          <p:cNvSpPr/>
          <p:nvPr/>
        </p:nvSpPr>
        <p:spPr>
          <a:xfrm>
            <a:off x="-668429" y="797463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/>
              <a:t>MARCOS LEGAIS E NORMATIVOS</a:t>
            </a:r>
          </a:p>
        </p:txBody>
      </p:sp>
    </p:spTree>
    <p:extLst>
      <p:ext uri="{BB962C8B-B14F-4D97-AF65-F5344CB8AC3E}">
        <p14:creationId xmlns:p14="http://schemas.microsoft.com/office/powerpoint/2010/main" val="109513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349008-403A-47C4-B671-66467D52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774870"/>
            <a:ext cx="11717528" cy="4895512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32E14A44-7359-44EA-85D3-48E0074F14CF}"/>
              </a:ext>
            </a:extLst>
          </p:cNvPr>
          <p:cNvSpPr/>
          <p:nvPr/>
        </p:nvSpPr>
        <p:spPr>
          <a:xfrm>
            <a:off x="7225441" y="92402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O PROGRAMA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813E9AC-F7F2-4EC8-9801-535A83F5A5B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/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 com órgãos públicos e organizações da sociedade civil, para a adoção de medidas de 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, de 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e RESOLUÇÃO 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de conflitos.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i. Garantir ao defensor atuação segura no local de militância;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BR" sz="1800" b="1" dirty="0" err="1">
                <a:solidFill>
                  <a:schemeClr val="bg1">
                    <a:lumMod val="95000"/>
                  </a:schemeClr>
                </a:solidFill>
              </a:rPr>
              <a:t>ii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. Demandar órgãos que tem competência para atuar nas causas estruturais da ameaça;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BR" sz="1800" b="1" dirty="0" err="1">
                <a:solidFill>
                  <a:schemeClr val="bg1">
                    <a:lumMod val="95000"/>
                  </a:schemeClr>
                </a:solidFill>
              </a:rPr>
              <a:t>iii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</a:rPr>
              <a:t>. Articular com órgãos de investigação, prevenção e combate às violações, bem como órgãos de </a:t>
            </a:r>
            <a:r>
              <a:rPr lang="pt-PT" sz="1800" b="1" dirty="0">
                <a:solidFill>
                  <a:schemeClr val="bg1">
                    <a:lumMod val="95000"/>
                  </a:schemeClr>
                </a:solidFill>
              </a:rPr>
              <a:t>responsabilização.</a:t>
            </a:r>
            <a:endParaRPr lang="pt-BR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t-BR" sz="12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t-BR" sz="1200" b="1" dirty="0"/>
          </a:p>
          <a:p>
            <a:pPr algn="just"/>
            <a:endParaRPr lang="pt-BR" sz="3200" b="1" dirty="0"/>
          </a:p>
        </p:txBody>
      </p:sp>
      <p:graphicFrame>
        <p:nvGraphicFramePr>
          <p:cNvPr id="14" name="Espaço Reservado para Conteúdo 6">
            <a:extLst>
              <a:ext uri="{FF2B5EF4-FFF2-40B4-BE49-F238E27FC236}">
                <a16:creationId xmlns:a16="http://schemas.microsoft.com/office/drawing/2014/main" id="{90C4B396-9BDA-4F27-B70C-F5943D0514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78060" y="933639"/>
          <a:ext cx="5339671" cy="452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D54D09-E4D1-4915-86CA-2C694951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785990"/>
            <a:ext cx="11717528" cy="4753572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32E14A44-7359-44EA-85D3-48E0074F14CF}"/>
              </a:ext>
            </a:extLst>
          </p:cNvPr>
          <p:cNvSpPr/>
          <p:nvPr/>
        </p:nvSpPr>
        <p:spPr>
          <a:xfrm>
            <a:off x="7225441" y="92402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O PROGRAMA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06EEB7D-FD06-4BB3-AB3A-82F5756B8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7" y="3087207"/>
            <a:ext cx="633127" cy="6331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C6E18F-ACBB-4BC1-954D-DE1400B73869}"/>
              </a:ext>
            </a:extLst>
          </p:cNvPr>
          <p:cNvSpPr txBox="1"/>
          <p:nvPr/>
        </p:nvSpPr>
        <p:spPr>
          <a:xfrm>
            <a:off x="792112" y="1585585"/>
            <a:ext cx="6188824" cy="9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Indivíduos ou grupos que promovem e defendem os direitos humanos e em razão desta atuação encontram-se em situação de grave risco ou ameaça.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48FF38-1927-4A1C-94D9-3B8A566A1463}"/>
              </a:ext>
            </a:extLst>
          </p:cNvPr>
          <p:cNvSpPr txBox="1"/>
          <p:nvPr/>
        </p:nvSpPr>
        <p:spPr>
          <a:xfrm>
            <a:off x="608260" y="2574514"/>
            <a:ext cx="403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INCLUSÃO NO PPDDH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3F1935-684B-44A7-846D-9793A96AE26D}"/>
              </a:ext>
            </a:extLst>
          </p:cNvPr>
          <p:cNvSpPr txBox="1"/>
          <p:nvPr/>
        </p:nvSpPr>
        <p:spPr>
          <a:xfrm>
            <a:off x="1460527" y="3269083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Reconhecimento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9FBED5-B880-4229-87BC-BA4CB55ABF20}"/>
              </a:ext>
            </a:extLst>
          </p:cNvPr>
          <p:cNvSpPr txBox="1"/>
          <p:nvPr/>
        </p:nvSpPr>
        <p:spPr>
          <a:xfrm>
            <a:off x="1459634" y="3912388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Ameaça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3A2250-87D9-41D4-ABC8-447959D16564}"/>
              </a:ext>
            </a:extLst>
          </p:cNvPr>
          <p:cNvSpPr txBox="1"/>
          <p:nvPr/>
        </p:nvSpPr>
        <p:spPr>
          <a:xfrm>
            <a:off x="1459634" y="4619111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Anuência e adesão às normas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5CEE57D-D730-4256-B0B7-5B77064AC156}"/>
              </a:ext>
            </a:extLst>
          </p:cNvPr>
          <p:cNvSpPr txBox="1"/>
          <p:nvPr/>
        </p:nvSpPr>
        <p:spPr>
          <a:xfrm>
            <a:off x="608260" y="1134334"/>
            <a:ext cx="502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SÃO DEFENSORES DE DIREITOS HUMANOS?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A25CDB5-3107-47A0-A303-E668F518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26507" y="3827825"/>
            <a:ext cx="511777" cy="63312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B1FA898-4F3F-4FAD-A7D7-F8AEAF25BB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88419" y="4568443"/>
            <a:ext cx="571215" cy="6331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AA5768-639D-4E2E-A7EC-D7CF19C515CA}"/>
              </a:ext>
            </a:extLst>
          </p:cNvPr>
          <p:cNvSpPr txBox="1"/>
          <p:nvPr/>
        </p:nvSpPr>
        <p:spPr>
          <a:xfrm>
            <a:off x="8782493" y="4984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7BF1A58-D0F7-4264-BAAD-4E3963D0280F}"/>
              </a:ext>
            </a:extLst>
          </p:cNvPr>
          <p:cNvSpPr txBox="1"/>
          <p:nvPr/>
        </p:nvSpPr>
        <p:spPr>
          <a:xfrm>
            <a:off x="8687316" y="1950437"/>
            <a:ext cx="80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F9AFFB-24A8-4888-9F1A-EAFAD1F080D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691986" y="1144600"/>
            <a:ext cx="807530" cy="80583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C6C9C0E-9E36-4966-90B6-E48B9A707D89}"/>
              </a:ext>
            </a:extLst>
          </p:cNvPr>
          <p:cNvSpPr txBox="1"/>
          <p:nvPr/>
        </p:nvSpPr>
        <p:spPr>
          <a:xfrm>
            <a:off x="7398490" y="2442116"/>
            <a:ext cx="4152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Pedido de inclusão;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Análise dos requisitos;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Contato com requerente;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Pedido de informação a outros órgãos;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Elaboração do parecer técnico;</a:t>
            </a:r>
          </a:p>
          <a:p>
            <a:pPr marL="342900" indent="-342900">
              <a:buAutoNum type="arabicPeriod"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0FB8D5-8500-4C4A-B3F9-0B50DAD0A40F}"/>
              </a:ext>
            </a:extLst>
          </p:cNvPr>
          <p:cNvSpPr txBox="1"/>
          <p:nvPr/>
        </p:nvSpPr>
        <p:spPr>
          <a:xfrm>
            <a:off x="7398490" y="3827825"/>
            <a:ext cx="129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6.   CONDEL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53D2C4-B31E-4994-845E-DDEF427F40F7}"/>
              </a:ext>
            </a:extLst>
          </p:cNvPr>
          <p:cNvCxnSpPr/>
          <p:nvPr/>
        </p:nvCxnSpPr>
        <p:spPr>
          <a:xfrm>
            <a:off x="7118136" y="1016088"/>
            <a:ext cx="9640" cy="43380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7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0">
            <a:extLst>
              <a:ext uri="{FF2B5EF4-FFF2-40B4-BE49-F238E27FC236}">
                <a16:creationId xmlns:a16="http://schemas.microsoft.com/office/drawing/2014/main" id="{B685A498-EA30-490B-A4EB-FEBE05B6D286}"/>
              </a:ext>
            </a:extLst>
          </p:cNvPr>
          <p:cNvSpPr/>
          <p:nvPr/>
        </p:nvSpPr>
        <p:spPr>
          <a:xfrm>
            <a:off x="288035" y="773975"/>
            <a:ext cx="11713598" cy="4893505"/>
          </a:xfrm>
          <a:prstGeom prst="rect">
            <a:avLst/>
          </a:prstGeom>
          <a:solidFill>
            <a:srgbClr val="4B68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D71980FA-2EC3-44B5-96E4-6B776315C4CD}"/>
              </a:ext>
            </a:extLst>
          </p:cNvPr>
          <p:cNvSpPr/>
          <p:nvPr/>
        </p:nvSpPr>
        <p:spPr>
          <a:xfrm>
            <a:off x="7215916" y="60251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ESTRUTURA E FUNCIONAMENTO 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81AC714C-8EAD-449C-A9CE-1F83FBD32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3" y="1791075"/>
            <a:ext cx="843905" cy="843905"/>
          </a:xfrm>
          <a:prstGeom prst="rect">
            <a:avLst/>
          </a:prstGeom>
          <a:effectLst/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401D38DA-CB09-4F9C-A5D3-C292CF3AC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6" y="3074860"/>
            <a:ext cx="779104" cy="779104"/>
          </a:xfrm>
          <a:prstGeom prst="rect">
            <a:avLst/>
          </a:prstGeom>
          <a:effectLst/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D545C06F-CFBE-4025-95CE-8C3E043CF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5" y="4306438"/>
            <a:ext cx="830997" cy="830997"/>
          </a:xfrm>
          <a:prstGeom prst="rect">
            <a:avLst/>
          </a:prstGeom>
          <a:effectLst/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7161A03-AECB-4DD3-9D6D-40096F060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9" y="1848170"/>
            <a:ext cx="918993" cy="918993"/>
          </a:xfrm>
          <a:prstGeom prst="rect">
            <a:avLst/>
          </a:prstGeom>
          <a:effectLst/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85F1B8C-546B-4AAD-8BB1-36711FDF0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28" y="3997373"/>
            <a:ext cx="918993" cy="918993"/>
          </a:xfrm>
          <a:prstGeom prst="rect">
            <a:avLst/>
          </a:prstGeom>
          <a:effectLst/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2E014BBC-2599-4140-9699-1D5B6FEE8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72" y="3985881"/>
            <a:ext cx="884571" cy="884571"/>
          </a:xfrm>
          <a:prstGeom prst="rect">
            <a:avLst/>
          </a:prstGeom>
          <a:effectLst/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249DD528-ABD7-4C74-B8C1-32247FB58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0" y="1822228"/>
            <a:ext cx="843905" cy="843905"/>
          </a:xfrm>
          <a:prstGeom prst="rect">
            <a:avLst/>
          </a:prstGeom>
          <a:effectLst/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9FA85E0E-5D6E-4832-B07C-932B7B8A22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65" y="4080137"/>
            <a:ext cx="817537" cy="817537"/>
          </a:xfrm>
          <a:prstGeom prst="rect">
            <a:avLst/>
          </a:prstGeom>
          <a:effectLst/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93433ED5-953C-453D-86A4-590DD093280F}"/>
              </a:ext>
            </a:extLst>
          </p:cNvPr>
          <p:cNvSpPr txBox="1"/>
          <p:nvPr/>
        </p:nvSpPr>
        <p:spPr>
          <a:xfrm>
            <a:off x="310292" y="2571244"/>
            <a:ext cx="1074333" cy="40011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MMFDH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BB7FF03-5999-4C06-8BEC-B1D110FE6B3F}"/>
              </a:ext>
            </a:extLst>
          </p:cNvPr>
          <p:cNvSpPr txBox="1"/>
          <p:nvPr/>
        </p:nvSpPr>
        <p:spPr>
          <a:xfrm>
            <a:off x="288035" y="3790150"/>
            <a:ext cx="1230401" cy="40011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CGPTDDH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6188009-FE82-47A2-8CE6-361F1D828B6C}"/>
              </a:ext>
            </a:extLst>
          </p:cNvPr>
          <p:cNvSpPr txBox="1"/>
          <p:nvPr/>
        </p:nvSpPr>
        <p:spPr>
          <a:xfrm>
            <a:off x="331772" y="5088703"/>
            <a:ext cx="1056443" cy="40011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CONDEL</a:t>
            </a:r>
          </a:p>
        </p:txBody>
      </p:sp>
      <p:cxnSp>
        <p:nvCxnSpPr>
          <p:cNvPr id="48" name="Conector Angulado 19">
            <a:extLst>
              <a:ext uri="{FF2B5EF4-FFF2-40B4-BE49-F238E27FC236}">
                <a16:creationId xmlns:a16="http://schemas.microsoft.com/office/drawing/2014/main" id="{7176644E-5DF2-479B-9289-8A051239DE54}"/>
              </a:ext>
            </a:extLst>
          </p:cNvPr>
          <p:cNvCxnSpPr/>
          <p:nvPr/>
        </p:nvCxnSpPr>
        <p:spPr>
          <a:xfrm>
            <a:off x="1659772" y="2516621"/>
            <a:ext cx="2318749" cy="1919128"/>
          </a:xfrm>
          <a:prstGeom prst="bentConnector3">
            <a:avLst/>
          </a:prstGeom>
          <a:ln w="44450">
            <a:solidFill>
              <a:schemeClr val="bg1"/>
            </a:solidFill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EBEFDA6-C68B-47F5-935E-8C54BDB70CDC}"/>
              </a:ext>
            </a:extLst>
          </p:cNvPr>
          <p:cNvCxnSpPr/>
          <p:nvPr/>
        </p:nvCxnSpPr>
        <p:spPr>
          <a:xfrm flipV="1">
            <a:off x="1659772" y="2159978"/>
            <a:ext cx="2318749" cy="21136"/>
          </a:xfrm>
          <a:prstGeom prst="straightConnector1">
            <a:avLst/>
          </a:prstGeom>
          <a:ln w="44450">
            <a:solidFill>
              <a:schemeClr val="bg1"/>
            </a:solidFill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F318CB4-5242-45F3-BF2F-59E476E8326D}"/>
              </a:ext>
            </a:extLst>
          </p:cNvPr>
          <p:cNvSpPr txBox="1"/>
          <p:nvPr/>
        </p:nvSpPr>
        <p:spPr>
          <a:xfrm>
            <a:off x="3666531" y="2724868"/>
            <a:ext cx="1663148" cy="92333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TERMO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COLABORAÇÃO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F71C419-2C1A-4CE0-9FED-C3057A5ABCB7}"/>
              </a:ext>
            </a:extLst>
          </p:cNvPr>
          <p:cNvSpPr txBox="1"/>
          <p:nvPr/>
        </p:nvSpPr>
        <p:spPr>
          <a:xfrm>
            <a:off x="3751162" y="4902431"/>
            <a:ext cx="1663148" cy="646331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TERMO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CONVÊNIO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5F378E2-5721-4B9C-B044-32A7C80FFA30}"/>
              </a:ext>
            </a:extLst>
          </p:cNvPr>
          <p:cNvSpPr txBox="1"/>
          <p:nvPr/>
        </p:nvSpPr>
        <p:spPr>
          <a:xfrm>
            <a:off x="5299698" y="4913428"/>
            <a:ext cx="1332481" cy="1077218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GESTOR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ESTADUAL 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79C399E-39C7-4BE7-845A-A575AAE0611F}"/>
              </a:ext>
            </a:extLst>
          </p:cNvPr>
          <p:cNvSpPr txBox="1"/>
          <p:nvPr/>
        </p:nvSpPr>
        <p:spPr>
          <a:xfrm>
            <a:off x="9508612" y="2802077"/>
            <a:ext cx="1122423" cy="707886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EQUIPE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FEDERAL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34B96009-EC6D-4C9C-8C3F-CAE13D6B6D9A}"/>
              </a:ext>
            </a:extLst>
          </p:cNvPr>
          <p:cNvSpPr txBox="1"/>
          <p:nvPr/>
        </p:nvSpPr>
        <p:spPr>
          <a:xfrm>
            <a:off x="9432438" y="4959594"/>
            <a:ext cx="1274772" cy="707886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EQUIPE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ESTADUAL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2D1CF58-1051-4358-9CAE-A670F5B83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67" y="1632051"/>
            <a:ext cx="884570" cy="884570"/>
          </a:xfrm>
          <a:prstGeom prst="rect">
            <a:avLst/>
          </a:prstGeom>
          <a:effectLst/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03E08091-536E-4509-8175-563AAC3B80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67" y="3855096"/>
            <a:ext cx="884570" cy="884570"/>
          </a:xfrm>
          <a:prstGeom prst="rect">
            <a:avLst/>
          </a:prstGeom>
          <a:effectLst/>
        </p:spPr>
      </p:pic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2BD6A9E1-05B7-4D2A-92D5-1AB8573E57D2}"/>
              </a:ext>
            </a:extLst>
          </p:cNvPr>
          <p:cNvCxnSpPr/>
          <p:nvPr/>
        </p:nvCxnSpPr>
        <p:spPr>
          <a:xfrm>
            <a:off x="5329679" y="2162064"/>
            <a:ext cx="2040688" cy="19050"/>
          </a:xfrm>
          <a:prstGeom prst="straightConnector1">
            <a:avLst/>
          </a:prstGeom>
          <a:ln w="44450">
            <a:solidFill>
              <a:schemeClr val="bg1"/>
            </a:solidFill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25EE9B5C-EFC8-4136-BCF6-E0107265749F}"/>
              </a:ext>
            </a:extLst>
          </p:cNvPr>
          <p:cNvCxnSpPr/>
          <p:nvPr/>
        </p:nvCxnSpPr>
        <p:spPr>
          <a:xfrm>
            <a:off x="8364715" y="2181114"/>
            <a:ext cx="1050122" cy="0"/>
          </a:xfrm>
          <a:prstGeom prst="straightConnector1">
            <a:avLst/>
          </a:prstGeom>
          <a:ln w="44450">
            <a:solidFill>
              <a:schemeClr val="bg1"/>
            </a:solidFill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BA540FCD-3097-4FC6-BB39-50C5E3AB0DC9}"/>
              </a:ext>
            </a:extLst>
          </p:cNvPr>
          <p:cNvCxnSpPr/>
          <p:nvPr/>
        </p:nvCxnSpPr>
        <p:spPr>
          <a:xfrm>
            <a:off x="6320245" y="4488905"/>
            <a:ext cx="1050122" cy="0"/>
          </a:xfrm>
          <a:prstGeom prst="straightConnector1">
            <a:avLst/>
          </a:prstGeom>
          <a:ln w="44450">
            <a:solidFill>
              <a:schemeClr val="bg1"/>
            </a:solidFill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AE963B0-A44A-4948-9085-A605C6CF174F}"/>
              </a:ext>
            </a:extLst>
          </p:cNvPr>
          <p:cNvCxnSpPr/>
          <p:nvPr/>
        </p:nvCxnSpPr>
        <p:spPr>
          <a:xfrm>
            <a:off x="8339091" y="4488905"/>
            <a:ext cx="1050122" cy="0"/>
          </a:xfrm>
          <a:prstGeom prst="straightConnector1">
            <a:avLst/>
          </a:prstGeom>
          <a:ln w="44450">
            <a:solidFill>
              <a:schemeClr val="bg1"/>
            </a:solidFill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>
            <a:extLst>
              <a:ext uri="{FF2B5EF4-FFF2-40B4-BE49-F238E27FC236}">
                <a16:creationId xmlns:a16="http://schemas.microsoft.com/office/drawing/2014/main" id="{BCF6343F-F3C2-4334-97B1-AB05EC8E98E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53" y="4959594"/>
            <a:ext cx="473610" cy="473610"/>
          </a:xfrm>
          <a:prstGeom prst="rect">
            <a:avLst/>
          </a:prstGeom>
          <a:effectLst/>
        </p:spPr>
      </p:pic>
      <p:sp>
        <p:nvSpPr>
          <p:cNvPr id="62" name="Rectangle 10">
            <a:extLst>
              <a:ext uri="{FF2B5EF4-FFF2-40B4-BE49-F238E27FC236}">
                <a16:creationId xmlns:a16="http://schemas.microsoft.com/office/drawing/2014/main" id="{120B1D02-F6A8-4956-896E-87FFB22116C3}"/>
              </a:ext>
            </a:extLst>
          </p:cNvPr>
          <p:cNvSpPr/>
          <p:nvPr/>
        </p:nvSpPr>
        <p:spPr>
          <a:xfrm>
            <a:off x="9027083" y="924769"/>
            <a:ext cx="3576595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FUNCIONAMENTO</a:t>
            </a:r>
          </a:p>
        </p:txBody>
      </p:sp>
      <p:sp>
        <p:nvSpPr>
          <p:cNvPr id="63" name="Rectangle 10">
            <a:extLst>
              <a:ext uri="{FF2B5EF4-FFF2-40B4-BE49-F238E27FC236}">
                <a16:creationId xmlns:a16="http://schemas.microsoft.com/office/drawing/2014/main" id="{69ED95E6-085A-45E4-B84A-24974ECCC2BC}"/>
              </a:ext>
            </a:extLst>
          </p:cNvPr>
          <p:cNvSpPr/>
          <p:nvPr/>
        </p:nvSpPr>
        <p:spPr>
          <a:xfrm>
            <a:off x="-863915" y="924769"/>
            <a:ext cx="3394397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/>
              <a:t>ESTRUTURA</a:t>
            </a: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CBDEEB6F-E075-4D46-AA5D-709C4A9E77F6}"/>
              </a:ext>
            </a:extLst>
          </p:cNvPr>
          <p:cNvSpPr/>
          <p:nvPr/>
        </p:nvSpPr>
        <p:spPr>
          <a:xfrm rot="16200000">
            <a:off x="10422481" y="4314923"/>
            <a:ext cx="1810314" cy="703317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2"/>
                </a:solidFill>
              </a:rPr>
              <a:t>ESTADOS CONVENIADOS</a:t>
            </a:r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239456F8-1973-4E86-A833-E8FCA24D14CE}"/>
              </a:ext>
            </a:extLst>
          </p:cNvPr>
          <p:cNvSpPr/>
          <p:nvPr/>
        </p:nvSpPr>
        <p:spPr>
          <a:xfrm rot="16200000">
            <a:off x="10422481" y="2118413"/>
            <a:ext cx="1810314" cy="703317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2"/>
                </a:solidFill>
              </a:rPr>
              <a:t>ESTADOS NÃO CONVENIADOS</a:t>
            </a:r>
          </a:p>
        </p:txBody>
      </p:sp>
    </p:spTree>
    <p:extLst>
      <p:ext uri="{BB962C8B-B14F-4D97-AF65-F5344CB8AC3E}">
        <p14:creationId xmlns:p14="http://schemas.microsoft.com/office/powerpoint/2010/main" val="182363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B60D34EE-2D87-4557-826A-5DF6E038AB02}"/>
              </a:ext>
            </a:extLst>
          </p:cNvPr>
          <p:cNvSpPr/>
          <p:nvPr/>
        </p:nvSpPr>
        <p:spPr>
          <a:xfrm>
            <a:off x="152898" y="724991"/>
            <a:ext cx="11886204" cy="4834870"/>
          </a:xfrm>
          <a:prstGeom prst="rect">
            <a:avLst/>
          </a:prstGeom>
          <a:solidFill>
            <a:srgbClr val="4B68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069E125-94E7-4304-A99D-DC8F786DC46F}"/>
              </a:ext>
            </a:extLst>
          </p:cNvPr>
          <p:cNvSpPr/>
          <p:nvPr/>
        </p:nvSpPr>
        <p:spPr>
          <a:xfrm>
            <a:off x="8106818" y="79634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PPDDH EM 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0D5149-BAB9-48CE-853B-A696F8A10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12" y="885801"/>
            <a:ext cx="770487" cy="7704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A0B0739-400A-432E-939B-9A1827A4B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" y="2381206"/>
            <a:ext cx="631076" cy="6310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71AFC4C-D083-48D2-9C65-4000107096C5}"/>
              </a:ext>
            </a:extLst>
          </p:cNvPr>
          <p:cNvSpPr txBox="1"/>
          <p:nvPr/>
        </p:nvSpPr>
        <p:spPr>
          <a:xfrm>
            <a:off x="52190" y="1993655"/>
            <a:ext cx="108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lt1"/>
                </a:solidFill>
              </a:rPr>
              <a:t>FEDERAL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27AF49-B5E5-417F-AF68-CFCE08B051FF}"/>
              </a:ext>
            </a:extLst>
          </p:cNvPr>
          <p:cNvSpPr txBox="1"/>
          <p:nvPr/>
        </p:nvSpPr>
        <p:spPr>
          <a:xfrm>
            <a:off x="50277" y="2968067"/>
            <a:ext cx="123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lt1"/>
                </a:solidFill>
              </a:rPr>
              <a:t>ESTADUAL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8D931-09D8-4E35-AAA6-FB90E0FA70F0}"/>
              </a:ext>
            </a:extLst>
          </p:cNvPr>
          <p:cNvSpPr txBox="1"/>
          <p:nvPr/>
        </p:nvSpPr>
        <p:spPr>
          <a:xfrm>
            <a:off x="842744" y="2466974"/>
            <a:ext cx="266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lt1"/>
                </a:solidFill>
              </a:rPr>
              <a:t>CE, MA, MG, PE, BA E RJ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D2AA229-0915-4BB6-B350-CDE3790CC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9" y="3365306"/>
            <a:ext cx="703563" cy="7035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AA7696-BDF4-41E8-9C02-7132DB6D5D5A}"/>
              </a:ext>
            </a:extLst>
          </p:cNvPr>
          <p:cNvSpPr txBox="1"/>
          <p:nvPr/>
        </p:nvSpPr>
        <p:spPr>
          <a:xfrm>
            <a:off x="0" y="4009482"/>
            <a:ext cx="193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lt1"/>
                </a:solidFill>
              </a:rPr>
              <a:t>EM IMPLANTAÇÃO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30FF7E-50A3-49BE-B14B-8D5806CFA799}"/>
              </a:ext>
            </a:extLst>
          </p:cNvPr>
          <p:cNvSpPr txBox="1"/>
          <p:nvPr/>
        </p:nvSpPr>
        <p:spPr>
          <a:xfrm>
            <a:off x="249902" y="3442217"/>
            <a:ext cx="266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lt1"/>
                </a:solidFill>
              </a:rPr>
              <a:t>AM, PA e DF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4581A7-8BAB-4F3D-91C2-FD987A796C66}"/>
              </a:ext>
            </a:extLst>
          </p:cNvPr>
          <p:cNvSpPr txBox="1"/>
          <p:nvPr/>
        </p:nvSpPr>
        <p:spPr>
          <a:xfrm>
            <a:off x="4375744" y="3479375"/>
            <a:ext cx="108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lt1"/>
                </a:solidFill>
              </a:rPr>
              <a:t>EQUIPE </a:t>
            </a:r>
          </a:p>
          <a:p>
            <a:pPr algn="ctr"/>
            <a:r>
              <a:rPr lang="pt-BR" sz="1600" b="1" dirty="0">
                <a:solidFill>
                  <a:schemeClr val="lt1"/>
                </a:solidFill>
              </a:rPr>
              <a:t>FEDERAL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9829FA-C2FA-47EB-A16F-CEFFD0028826}"/>
              </a:ext>
            </a:extLst>
          </p:cNvPr>
          <p:cNvSpPr txBox="1"/>
          <p:nvPr/>
        </p:nvSpPr>
        <p:spPr>
          <a:xfrm>
            <a:off x="6243344" y="3489051"/>
            <a:ext cx="123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lt1"/>
                </a:solidFill>
              </a:rPr>
              <a:t>EQUIPES </a:t>
            </a:r>
          </a:p>
          <a:p>
            <a:pPr algn="ctr"/>
            <a:r>
              <a:rPr lang="pt-BR" sz="1600" b="1" dirty="0">
                <a:solidFill>
                  <a:schemeClr val="lt1"/>
                </a:solidFill>
              </a:rPr>
              <a:t>ESTADUAIS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3943979-77B7-4406-A0C9-85D6DDA989B9}"/>
              </a:ext>
            </a:extLst>
          </p:cNvPr>
          <p:cNvSpPr txBox="1"/>
          <p:nvPr/>
        </p:nvSpPr>
        <p:spPr>
          <a:xfrm>
            <a:off x="3901326" y="1882956"/>
            <a:ext cx="4237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</a:rPr>
              <a:t>416</a:t>
            </a:r>
            <a:r>
              <a:rPr lang="pt-BR" sz="2400" b="1" dirty="0">
                <a:solidFill>
                  <a:schemeClr val="lt1"/>
                </a:solidFill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lt1"/>
                </a:solidFill>
              </a:rPr>
              <a:t>DEFENSORES INCLUÍDOS NO PROGRAMA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4E39BF-B57D-4176-951A-9939327C2CEF}"/>
              </a:ext>
            </a:extLst>
          </p:cNvPr>
          <p:cNvSpPr txBox="1"/>
          <p:nvPr/>
        </p:nvSpPr>
        <p:spPr>
          <a:xfrm>
            <a:off x="3955084" y="3993967"/>
            <a:ext cx="194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</a:rPr>
              <a:t>185</a:t>
            </a:r>
            <a:r>
              <a:rPr lang="pt-BR" b="1" dirty="0">
                <a:solidFill>
                  <a:schemeClr val="lt1"/>
                </a:solidFill>
              </a:rPr>
              <a:t> CASOS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59AA066-E43C-46D3-AA7D-32F1ABAE7F13}"/>
              </a:ext>
            </a:extLst>
          </p:cNvPr>
          <p:cNvSpPr txBox="1"/>
          <p:nvPr/>
        </p:nvSpPr>
        <p:spPr>
          <a:xfrm>
            <a:off x="5895592" y="3987434"/>
            <a:ext cx="194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</a:rPr>
              <a:t>231 </a:t>
            </a:r>
            <a:r>
              <a:rPr lang="pt-BR" b="1" dirty="0">
                <a:solidFill>
                  <a:schemeClr val="lt1"/>
                </a:solidFill>
              </a:rPr>
              <a:t>CASOS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C7E3E7C-99A9-466C-A812-7059D9D99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01899" y="908655"/>
            <a:ext cx="770488" cy="77048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7F5EF72-079E-4780-80BB-4F91A3253FD0}"/>
              </a:ext>
            </a:extLst>
          </p:cNvPr>
          <p:cNvSpPr txBox="1"/>
          <p:nvPr/>
        </p:nvSpPr>
        <p:spPr>
          <a:xfrm>
            <a:off x="8190052" y="2684868"/>
            <a:ext cx="38193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chemeClr val="lt1"/>
              </a:solidFill>
            </a:endParaRPr>
          </a:p>
          <a:p>
            <a:pPr algn="ctr"/>
            <a:r>
              <a:rPr lang="pt-BR" sz="3200" b="1" dirty="0">
                <a:solidFill>
                  <a:srgbClr val="FFFF00"/>
                </a:solidFill>
              </a:rPr>
              <a:t>+227%</a:t>
            </a:r>
          </a:p>
          <a:p>
            <a:pPr algn="ctr"/>
            <a:r>
              <a:rPr lang="pt-BR" b="1" dirty="0">
                <a:solidFill>
                  <a:schemeClr val="lt1"/>
                </a:solidFill>
              </a:rPr>
              <a:t>	O ORÇAMENTO DO PROGRAMA PASSOU DE R$ 4,5 MI EM 2017* PARA </a:t>
            </a:r>
            <a:r>
              <a:rPr lang="pt-BR" sz="2400" b="1" dirty="0">
                <a:solidFill>
                  <a:srgbClr val="FFFF00"/>
                </a:solidFill>
              </a:rPr>
              <a:t>R$ 14,7 MI </a:t>
            </a:r>
            <a:r>
              <a:rPr lang="pt-BR" b="1" dirty="0">
                <a:solidFill>
                  <a:schemeClr val="lt1"/>
                </a:solidFill>
              </a:rPr>
              <a:t>EM 2018.</a:t>
            </a:r>
          </a:p>
          <a:p>
            <a:r>
              <a:rPr lang="pt-BR" b="1" dirty="0">
                <a:solidFill>
                  <a:schemeClr val="lt1"/>
                </a:solidFill>
              </a:rPr>
              <a:t> EM 2019, </a:t>
            </a:r>
            <a:r>
              <a:rPr lang="pt-BR" sz="2400" b="1" dirty="0">
                <a:solidFill>
                  <a:srgbClr val="FFFF00"/>
                </a:solidFill>
              </a:rPr>
              <a:t>R$ 11,8 MI</a:t>
            </a:r>
            <a:r>
              <a:rPr lang="pt-BR" b="1" dirty="0">
                <a:solidFill>
                  <a:schemeClr val="lt1"/>
                </a:solidFill>
              </a:rPr>
              <a:t>.</a:t>
            </a:r>
          </a:p>
          <a:p>
            <a:endParaRPr lang="pt-BR" b="1" dirty="0">
              <a:solidFill>
                <a:schemeClr val="lt1"/>
              </a:solidFill>
            </a:endParaRPr>
          </a:p>
          <a:p>
            <a:endParaRPr lang="pt-BR" sz="1600" b="1" dirty="0">
              <a:solidFill>
                <a:schemeClr val="lt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87E0D11-B299-426E-9D48-2E028C365E58}"/>
              </a:ext>
            </a:extLst>
          </p:cNvPr>
          <p:cNvSpPr/>
          <p:nvPr/>
        </p:nvSpPr>
        <p:spPr>
          <a:xfrm>
            <a:off x="8195254" y="1952778"/>
            <a:ext cx="14759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lt1"/>
                </a:solidFill>
              </a:rPr>
              <a:t>Jan/2018</a:t>
            </a:r>
          </a:p>
          <a:p>
            <a:r>
              <a:rPr lang="pt-BR" sz="1600" b="1" dirty="0">
                <a:solidFill>
                  <a:schemeClr val="lt1"/>
                </a:solidFill>
              </a:rPr>
              <a:t>3 ESTADOS</a:t>
            </a:r>
            <a:endParaRPr lang="pt-BR" b="1" dirty="0">
              <a:solidFill>
                <a:schemeClr val="lt1"/>
              </a:solidFill>
            </a:endParaRPr>
          </a:p>
          <a:p>
            <a:endParaRPr lang="pt-BR" b="1" dirty="0">
              <a:solidFill>
                <a:schemeClr val="lt1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10086F2-C373-4603-B47F-2D0B99C9D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93" y="2902207"/>
            <a:ext cx="899569" cy="89956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654F319-638F-4590-9A04-D3013DD3B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1" y="1423195"/>
            <a:ext cx="631076" cy="631076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0302EFBB-BB55-4D46-B9D4-D4F04615B64B}"/>
              </a:ext>
            </a:extLst>
          </p:cNvPr>
          <p:cNvSpPr txBox="1"/>
          <p:nvPr/>
        </p:nvSpPr>
        <p:spPr>
          <a:xfrm>
            <a:off x="835071" y="1379355"/>
            <a:ext cx="2661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lt1"/>
                </a:solidFill>
              </a:rPr>
              <a:t>AC, AL, ES, GO, MS, PB, PR, RN, RS, RO, SC, SP e 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AA0C70-61BF-4D03-BBAC-89A4C8B4BCBC}"/>
              </a:ext>
            </a:extLst>
          </p:cNvPr>
          <p:cNvSpPr txBox="1"/>
          <p:nvPr/>
        </p:nvSpPr>
        <p:spPr>
          <a:xfrm>
            <a:off x="155795" y="751317"/>
            <a:ext cx="226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PPDDH no Brasil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4968FD2-8FB9-4540-8BA1-88F64E7040A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311" y="4391223"/>
            <a:ext cx="660768" cy="662424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C78C7B8F-CBA2-4374-BDCB-924CC06B3FD5}"/>
              </a:ext>
            </a:extLst>
          </p:cNvPr>
          <p:cNvSpPr txBox="1"/>
          <p:nvPr/>
        </p:nvSpPr>
        <p:spPr>
          <a:xfrm>
            <a:off x="126622" y="5041848"/>
            <a:ext cx="193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lt1"/>
                </a:solidFill>
              </a:rPr>
              <a:t>PROPOSTA PARA 2019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D12CD9E-A590-4B41-8BCB-C0E389A50C09}"/>
              </a:ext>
            </a:extLst>
          </p:cNvPr>
          <p:cNvSpPr txBox="1"/>
          <p:nvPr/>
        </p:nvSpPr>
        <p:spPr>
          <a:xfrm>
            <a:off x="296542" y="4510795"/>
            <a:ext cx="266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lt1"/>
                </a:solidFill>
              </a:rPr>
              <a:t>RO, ES E MT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A8E255A-050F-4164-957C-5E4820D175E7}"/>
              </a:ext>
            </a:extLst>
          </p:cNvPr>
          <p:cNvCxnSpPr/>
          <p:nvPr/>
        </p:nvCxnSpPr>
        <p:spPr>
          <a:xfrm>
            <a:off x="3975457" y="989787"/>
            <a:ext cx="9640" cy="43380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A5E9472-D6B1-46A0-95E2-3F7DAE04EB29}"/>
              </a:ext>
            </a:extLst>
          </p:cNvPr>
          <p:cNvCxnSpPr/>
          <p:nvPr/>
        </p:nvCxnSpPr>
        <p:spPr>
          <a:xfrm>
            <a:off x="8100830" y="973401"/>
            <a:ext cx="9640" cy="43380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81DC1CB-D4F9-4885-AB9C-53181BC99441}"/>
              </a:ext>
            </a:extLst>
          </p:cNvPr>
          <p:cNvSpPr txBox="1"/>
          <p:nvPr/>
        </p:nvSpPr>
        <p:spPr>
          <a:xfrm>
            <a:off x="9443538" y="1934930"/>
            <a:ext cx="11519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lt1"/>
                </a:solidFill>
              </a:rPr>
              <a:t>Dez/2018</a:t>
            </a:r>
          </a:p>
          <a:p>
            <a:r>
              <a:rPr lang="pt-BR" sz="1600" b="1" dirty="0">
                <a:solidFill>
                  <a:schemeClr val="lt1"/>
                </a:solidFill>
              </a:rPr>
              <a:t>9 ESTADOS </a:t>
            </a:r>
          </a:p>
          <a:p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171F105-B758-45AE-B304-E7F9E19138A6}"/>
              </a:ext>
            </a:extLst>
          </p:cNvPr>
          <p:cNvSpPr txBox="1"/>
          <p:nvPr/>
        </p:nvSpPr>
        <p:spPr>
          <a:xfrm>
            <a:off x="10646830" y="1934930"/>
            <a:ext cx="12096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lt1"/>
                </a:solidFill>
              </a:rPr>
              <a:t>Dez/2019</a:t>
            </a:r>
          </a:p>
          <a:p>
            <a:r>
              <a:rPr lang="pt-BR" sz="1600" b="1" dirty="0">
                <a:solidFill>
                  <a:schemeClr val="lt1"/>
                </a:solidFill>
              </a:rPr>
              <a:t>12 ESTADOS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50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B60D34EE-2D87-4557-826A-5DF6E038AB02}"/>
              </a:ext>
            </a:extLst>
          </p:cNvPr>
          <p:cNvSpPr/>
          <p:nvPr/>
        </p:nvSpPr>
        <p:spPr>
          <a:xfrm>
            <a:off x="152898" y="724991"/>
            <a:ext cx="11886204" cy="4834870"/>
          </a:xfrm>
          <a:prstGeom prst="rect">
            <a:avLst/>
          </a:prstGeom>
          <a:solidFill>
            <a:srgbClr val="4B68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069E125-94E7-4304-A99D-DC8F786DC46F}"/>
              </a:ext>
            </a:extLst>
          </p:cNvPr>
          <p:cNvSpPr/>
          <p:nvPr/>
        </p:nvSpPr>
        <p:spPr>
          <a:xfrm>
            <a:off x="8106818" y="79634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PPDDH EM NÚMEROS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AA0C70-61BF-4D03-BBAC-89A4C8B4BCBC}"/>
              </a:ext>
            </a:extLst>
          </p:cNvPr>
          <p:cNvSpPr txBox="1"/>
          <p:nvPr/>
        </p:nvSpPr>
        <p:spPr>
          <a:xfrm>
            <a:off x="155795" y="751317"/>
            <a:ext cx="39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Casos ativos – região x estado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7D6E0B8-1399-4578-8E3E-56689E2A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1" y="1617667"/>
            <a:ext cx="3807957" cy="18113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E31D58-1A86-46F0-BC46-281E153D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562" y="1617667"/>
            <a:ext cx="3807957" cy="221173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05230B-3843-426B-8182-1D8F392C9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21" y="1617667"/>
            <a:ext cx="3807957" cy="12107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AE24E2-F76C-4A81-83AA-15E19A4FE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2" y="3661833"/>
            <a:ext cx="3807957" cy="12107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FAFD107-1565-4CD3-A81C-87BA41CC1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21" y="3661833"/>
            <a:ext cx="3807957" cy="10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B60D34EE-2D87-4557-826A-5DF6E038AB02}"/>
              </a:ext>
            </a:extLst>
          </p:cNvPr>
          <p:cNvSpPr/>
          <p:nvPr/>
        </p:nvSpPr>
        <p:spPr>
          <a:xfrm>
            <a:off x="152898" y="724991"/>
            <a:ext cx="11886204" cy="4834870"/>
          </a:xfrm>
          <a:prstGeom prst="rect">
            <a:avLst/>
          </a:prstGeom>
          <a:solidFill>
            <a:srgbClr val="4B68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069E125-94E7-4304-A99D-DC8F786DC46F}"/>
              </a:ext>
            </a:extLst>
          </p:cNvPr>
          <p:cNvSpPr/>
          <p:nvPr/>
        </p:nvSpPr>
        <p:spPr>
          <a:xfrm>
            <a:off x="8106818" y="79634"/>
            <a:ext cx="5141033" cy="578754"/>
          </a:xfrm>
          <a:prstGeom prst="rect">
            <a:avLst/>
          </a:prstGeom>
          <a:solidFill>
            <a:srgbClr val="4B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PPDDH EM NÚMEROS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AA0C70-61BF-4D03-BBAC-89A4C8B4BCBC}"/>
              </a:ext>
            </a:extLst>
          </p:cNvPr>
          <p:cNvSpPr txBox="1"/>
          <p:nvPr/>
        </p:nvSpPr>
        <p:spPr>
          <a:xfrm>
            <a:off x="183613" y="808753"/>
            <a:ext cx="249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Área de militância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50614C7-0212-4A80-B264-FF3BD3E3C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897456"/>
              </p:ext>
            </p:extLst>
          </p:nvPr>
        </p:nvGraphicFramePr>
        <p:xfrm>
          <a:off x="2710461" y="808753"/>
          <a:ext cx="8910039" cy="491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25E76BD-97AE-486F-822E-A7FA7C66C049}"/>
              </a:ext>
            </a:extLst>
          </p:cNvPr>
          <p:cNvSpPr txBox="1"/>
          <p:nvPr/>
        </p:nvSpPr>
        <p:spPr>
          <a:xfrm>
            <a:off x="294561" y="1948110"/>
            <a:ext cx="31153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00"/>
                </a:solidFill>
              </a:rPr>
              <a:t>348</a:t>
            </a:r>
            <a:r>
              <a:rPr lang="pt-BR" b="1" dirty="0"/>
              <a:t> </a:t>
            </a:r>
            <a:r>
              <a:rPr lang="pt-BR" sz="2800" b="1" dirty="0">
                <a:solidFill>
                  <a:schemeClr val="bg1"/>
                </a:solidFill>
              </a:rPr>
              <a:t>casos nas temáticas indígena, terra e território e meio ambiente (83,6%)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398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535</Words>
  <Application>Microsoft Office PowerPoint</Application>
  <PresentationFormat>Widescreen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PROGRAMA DE PROTEÇÃO AOS Defensores de direitos humanos, comunicadores e ambientalistas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PROTEÇÃO AOS Defensores de direitos humanos, comunicadores e ambientalistas</dc:title>
  <dc:creator>Raiana Luiza de Andrade Falcão</dc:creator>
  <cp:lastModifiedBy>Raiana Luiza de Andrade Falcão</cp:lastModifiedBy>
  <cp:revision>72</cp:revision>
  <dcterms:created xsi:type="dcterms:W3CDTF">2019-03-06T17:32:22Z</dcterms:created>
  <dcterms:modified xsi:type="dcterms:W3CDTF">2019-06-11T17:24:38Z</dcterms:modified>
</cp:coreProperties>
</file>