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674" r:id="rId2"/>
    <p:sldId id="683" r:id="rId3"/>
    <p:sldId id="679" r:id="rId4"/>
    <p:sldId id="680" r:id="rId5"/>
    <p:sldId id="458" r:id="rId6"/>
    <p:sldId id="386" r:id="rId7"/>
    <p:sldId id="423" r:id="rId8"/>
    <p:sldId id="420" r:id="rId9"/>
    <p:sldId id="285" r:id="rId10"/>
    <p:sldId id="428" r:id="rId11"/>
    <p:sldId id="289" r:id="rId12"/>
    <p:sldId id="270" r:id="rId13"/>
    <p:sldId id="662" r:id="rId14"/>
    <p:sldId id="664" r:id="rId15"/>
    <p:sldId id="675" r:id="rId16"/>
    <p:sldId id="676" r:id="rId17"/>
    <p:sldId id="682" r:id="rId18"/>
    <p:sldId id="677" r:id="rId19"/>
    <p:sldId id="678" r:id="rId20"/>
    <p:sldId id="403" r:id="rId21"/>
  </p:sldIdLst>
  <p:sldSz cx="12192000" cy="6858000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Amaral" initials="SA" lastIdx="1" clrIdx="0">
    <p:extLst>
      <p:ext uri="{19B8F6BF-5375-455C-9EA6-DF929625EA0E}">
        <p15:presenceInfo xmlns:p15="http://schemas.microsoft.com/office/powerpoint/2012/main" userId="S-1-5-21-889838981-920820592-1903951286-872263" providerId="AD"/>
      </p:ext>
    </p:extLst>
  </p:cmAuthor>
  <p:cmAuthor id="2" name="Jose Gilberto Boari" initials="JGB" lastIdx="1" clrIdx="1">
    <p:extLst>
      <p:ext uri="{19B8F6BF-5375-455C-9EA6-DF929625EA0E}">
        <p15:presenceInfo xmlns:p15="http://schemas.microsoft.com/office/powerpoint/2012/main" userId="S-1-5-21-889838981-920820592-1903951286-821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7030A0"/>
    <a:srgbClr val="FFC91D"/>
    <a:srgbClr val="FFCC29"/>
    <a:srgbClr val="FFD03B"/>
    <a:srgbClr val="FFD347"/>
    <a:srgbClr val="FFCF37"/>
    <a:srgbClr val="FFC20E"/>
    <a:srgbClr val="CC99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85448" autoAdjust="0"/>
  </p:normalViewPr>
  <p:slideViewPr>
    <p:cSldViewPr snapToGrid="0">
      <p:cViewPr varScale="1">
        <p:scale>
          <a:sx n="62" d="100"/>
          <a:sy n="62" d="100"/>
        </p:scale>
        <p:origin x="1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6F117-2560-4675-A612-C986C8821483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61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700B8-6253-41D9-8A63-8B137F42A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700B8-6253-41D9-8A63-8B137F42AA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5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noProof="0" dirty="0">
                <a:solidFill>
                  <a:schemeClr val="bg1"/>
                </a:solidFill>
              </a:rPr>
              <a:t>Muitos dos municípios das</a:t>
            </a:r>
            <a:r>
              <a:rPr lang="pt-BR" sz="1100" b="1" baseline="0" noProof="0" dirty="0">
                <a:solidFill>
                  <a:schemeClr val="bg1"/>
                </a:solidFill>
              </a:rPr>
              <a:t> pessoas aqui hoje já fizeram a adesão. Confiram no site e conversem com o prefeito e secretários e participem do Selo UNICEF. 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742585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6452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700B8-6253-41D9-8A63-8B137F42AA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57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</a:t>
            </a:r>
            <a:r>
              <a:rPr lang="pt-BR" baseline="0" dirty="0"/>
              <a:t> do Guia de </a:t>
            </a:r>
            <a:r>
              <a:rPr lang="pt-BR" baseline="0" dirty="0" err="1"/>
              <a:t>PPs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CAF43-BF6D-F445-AD1D-55E239AEDED1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259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noProof="0" dirty="0"/>
          </a:p>
        </p:txBody>
      </p:sp>
    </p:spTree>
    <p:extLst>
      <p:ext uri="{BB962C8B-B14F-4D97-AF65-F5344CB8AC3E}">
        <p14:creationId xmlns:p14="http://schemas.microsoft.com/office/powerpoint/2010/main" val="2086545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consulta </a:t>
            </a:r>
            <a:r>
              <a:rPr lang="en-US" dirty="0" err="1"/>
              <a:t>pública</a:t>
            </a:r>
            <a:r>
              <a:rPr lang="en-US" dirty="0"/>
              <a:t> da </a:t>
            </a:r>
            <a:r>
              <a:rPr lang="en-US" dirty="0" err="1"/>
              <a:t>Anvisa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Rotulagem</a:t>
            </a:r>
            <a:r>
              <a:rPr lang="en-US" dirty="0"/>
              <a:t> </a:t>
            </a:r>
            <a:r>
              <a:rPr lang="en-US" dirty="0" err="1"/>
              <a:t>Nutricional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aberta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700B8-6253-41D9-8A63-8B137F42A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14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700B8-6253-41D9-8A63-8B137F42AA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24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ambiente escolar é prioritário para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promoção da alimentação saudável e adequada, por ser um espaço de formação 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indivíduos em desenvolvimento, no qual as pessoas passam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 parte do seu tempo, vivem,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Programas de promoção da saúde na escola,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por exemplo os voltados para o combate 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obesidade, favorecem a ampliação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conhecimentos para as famílias e comunidades, a melhoria 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 de saúde das populações, a prevenção de hábitos negativos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saúde, a redução dos índices de absenteísmo escolar e 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professorado, o conhecimento sobre utilização dos serviços 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 e o estímulo aos educadores para o trabalho.</a:t>
            </a:r>
          </a:p>
          <a:p>
            <a:endParaRPr lang="pt-BR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Porém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pesquisas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vêm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demonstrando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que,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atualmente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falta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regulação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alimentação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ambiente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escolar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contribui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forma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sistemática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a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adoção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práticas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alimentares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consideradas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NÃO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saudáveis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desempenhando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papel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importante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nos índices de sobrepeso e obesidade. A maioria dos lanches vendidos e/ou preparados nas 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cantinas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escolares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apresentam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baixo teor de nutrientes e alto teor</a:t>
            </a:r>
          </a:p>
          <a:p>
            <a:r>
              <a:rPr lang="pt-BR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açúcar, gordura e sódio.</a:t>
            </a:r>
            <a:endParaRPr lang="pt-BR" noProof="0" dirty="0"/>
          </a:p>
          <a:p>
            <a:endParaRPr lang="pt-BR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Brasil, o IMC de adolescentes escolares é maior em escolas cujas cantinas vendem alimentos ultraprocessados como refrigerantes e guloseimas em relação às que não vendem.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Semanas do Bebê que acontecem em várias regiões do Brasil, inclusive a maior aconteceu em Recife, foi falado sobre a importância da alimentação saudável no ambiente escolar e incentivado que os estados e municípios desenvolvam suas próprias leis de promoção da alimentação saudável no ambiente escolar.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PL1755/2007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700B8-6253-41D9-8A63-8B137F42A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4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4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dados avaliados em 2006, 7,0% das crianças menores de 5 anos apresentavam desnutrição crônica (baixa estatura para idade) e 1,9% desnutrição (baixo peso para idade), enquanto 7,3% possuíam excesso de peso (alto peso para estatura)</a:t>
            </a:r>
            <a:r>
              <a:rPr lang="en-US" sz="1100" dirty="0">
                <a:effectLst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Pesquisa Nacional de Demografia e Saúde da Criança e da Mulher – PNDS, 2006 (http://bvsms.saude.gov.br/bvs/publicacoes/ pnds_crianca_mulher.pdf)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0">
              <a:buFontTx/>
              <a:buNone/>
              <a:defRPr/>
            </a:pPr>
            <a:endParaRPr lang="en-US" altLang="en-US" sz="1100" b="1" dirty="0">
              <a:solidFill>
                <a:srgbClr val="00B7F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8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171450" indent="0">
              <a:buFontTx/>
              <a:buNone/>
              <a:defRPr/>
            </a:pPr>
            <a:endParaRPr lang="en-US" altLang="en-US" sz="1100" b="1" dirty="0">
              <a:solidFill>
                <a:srgbClr val="00B7F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8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171450" indent="0">
              <a:buFontTx/>
              <a:buNone/>
              <a:defRPr/>
            </a:pPr>
            <a:endParaRPr lang="en-US" altLang="en-US" sz="1100" b="1" dirty="0">
              <a:solidFill>
                <a:srgbClr val="00B7F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77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dirty="0">
                <a:solidFill>
                  <a:schemeClr val="bg1"/>
                </a:solidFill>
              </a:rPr>
              <a:t>E pouco depois ampliou seu mandato para garantir os direitos de todas as crianças e adolescentes. </a:t>
            </a:r>
            <a:r>
              <a:rPr lang="en-US" noProof="0" dirty="0" err="1"/>
              <a:t>Chegar</a:t>
            </a:r>
            <a:r>
              <a:rPr lang="en-US" noProof="0" dirty="0"/>
              <a:t> </a:t>
            </a:r>
            <a:r>
              <a:rPr lang="en-US" noProof="0" dirty="0" err="1"/>
              <a:t>até</a:t>
            </a:r>
            <a:r>
              <a:rPr lang="en-US" noProof="0" dirty="0"/>
              <a:t> </a:t>
            </a:r>
            <a:r>
              <a:rPr lang="en-US" noProof="0" dirty="0" err="1"/>
              <a:t>onde</a:t>
            </a:r>
            <a:r>
              <a:rPr lang="en-US" baseline="0" noProof="0" dirty="0"/>
              <a:t> outros </a:t>
            </a:r>
            <a:r>
              <a:rPr lang="en-US" baseline="0" noProof="0" dirty="0" err="1"/>
              <a:t>não</a:t>
            </a:r>
            <a:r>
              <a:rPr lang="en-US" baseline="0" noProof="0" dirty="0"/>
              <a:t> </a:t>
            </a:r>
            <a:r>
              <a:rPr lang="en-US" baseline="0" noProof="0" dirty="0" err="1"/>
              <a:t>chegam</a:t>
            </a:r>
            <a:r>
              <a:rPr lang="en-US" baseline="0" noProof="0" dirty="0"/>
              <a:t>. </a:t>
            </a:r>
            <a:r>
              <a:rPr lang="en-US" baseline="0" noProof="0" dirty="0" err="1"/>
              <a:t>Não</a:t>
            </a:r>
            <a:r>
              <a:rPr lang="en-US" baseline="0" noProof="0" dirty="0"/>
              <a:t> </a:t>
            </a:r>
            <a:r>
              <a:rPr lang="en-US" baseline="0" noProof="0" dirty="0" err="1"/>
              <a:t>deixar</a:t>
            </a:r>
            <a:r>
              <a:rPr lang="en-US" baseline="0" noProof="0" dirty="0"/>
              <a:t> </a:t>
            </a:r>
            <a:r>
              <a:rPr lang="en-US" baseline="0" noProof="0" dirty="0" err="1"/>
              <a:t>nenhuma</a:t>
            </a:r>
            <a:r>
              <a:rPr lang="en-US" baseline="0" noProof="0" dirty="0"/>
              <a:t> para </a:t>
            </a:r>
            <a:r>
              <a:rPr lang="en-US" baseline="0" noProof="0" dirty="0" err="1"/>
              <a:t>trás</a:t>
            </a:r>
            <a:r>
              <a:rPr lang="en-US" baseline="0" noProof="0" dirty="0"/>
              <a:t>.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3373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171450" indent="0">
              <a:buFontTx/>
              <a:buNone/>
              <a:defRPr/>
            </a:pPr>
            <a:r>
              <a:rPr lang="pt-BR" altLang="en-US" sz="1100" b="1" dirty="0">
                <a:solidFill>
                  <a:srgbClr val="00B7F8"/>
                </a:solidFill>
                <a:cs typeface="Arial" panose="020B0604020202020204" pitchFamily="34" charset="0"/>
              </a:rPr>
              <a:t>Espalhado</a:t>
            </a:r>
            <a:r>
              <a:rPr lang="pt-BR" altLang="en-US" sz="1100" b="1" baseline="0" dirty="0">
                <a:solidFill>
                  <a:srgbClr val="00B7F8"/>
                </a:solidFill>
                <a:cs typeface="Arial" panose="020B0604020202020204" pitchFamily="34" charset="0"/>
              </a:rPr>
              <a:t> por 10 escritórios no Brasil – estrutura integrada para alcançar os territórios que mais precisam</a:t>
            </a:r>
            <a:endParaRPr lang="en-US" altLang="en-US" sz="1100" b="1" dirty="0">
              <a:solidFill>
                <a:srgbClr val="00B7F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5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pt-BR" b="1" noProof="0" dirty="0"/>
              <a:t>O Brasil é muito grande.</a:t>
            </a:r>
            <a:r>
              <a:rPr lang="pt-BR" b="1" baseline="0" noProof="0" dirty="0"/>
              <a:t> E muito diferente entre suas várias regiões. </a:t>
            </a:r>
          </a:p>
          <a:p>
            <a:r>
              <a:rPr lang="pt-BR" b="1" baseline="0" noProof="0" dirty="0"/>
              <a:t>Onde estão então aqueles que mais precisam?</a:t>
            </a:r>
          </a:p>
        </p:txBody>
      </p:sp>
    </p:spTree>
    <p:extLst>
      <p:ext uri="{BB962C8B-B14F-4D97-AF65-F5344CB8AC3E}">
        <p14:creationId xmlns:p14="http://schemas.microsoft.com/office/powerpoint/2010/main" val="20263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100" b="1" dirty="0">
                <a:solidFill>
                  <a:srgbClr val="FFFFFF"/>
                </a:solidFill>
              </a:rPr>
              <a:t>Estratégias específicas</a:t>
            </a:r>
            <a:r>
              <a:rPr lang="en" sz="1100" b="1" baseline="0" dirty="0">
                <a:solidFill>
                  <a:srgbClr val="FFFFFF"/>
                </a:solidFill>
              </a:rPr>
              <a:t> para estes territórios.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100" baseline="0" dirty="0">
                <a:solidFill>
                  <a:srgbClr val="FFFFFF"/>
                </a:solidFill>
              </a:rPr>
              <a:t>O Selo passou por uma repaginada este ano, tem logo nova, e uma série de outras novidades que virão em breve. </a:t>
            </a:r>
            <a:endParaRPr lang="en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12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pt-BR" noProof="0" dirty="0"/>
              <a:t>As ações</a:t>
            </a:r>
            <a:r>
              <a:rPr lang="pt-BR" baseline="0" noProof="0" dirty="0"/>
              <a:t> e resultados esperados pelo Selo no município não são nada além do que já é papel do município.</a:t>
            </a:r>
          </a:p>
          <a:p>
            <a:r>
              <a:rPr lang="pt-BR" sz="1200" b="1" dirty="0">
                <a:solidFill>
                  <a:srgbClr val="E53D09"/>
                </a:solidFill>
              </a:rPr>
              <a:t>É uma iniciativa do UNICEF para: </a:t>
            </a:r>
          </a:p>
          <a:p>
            <a:pPr>
              <a:buClr>
                <a:srgbClr val="00B0F0"/>
              </a:buClr>
              <a:buSzPct val="70000"/>
              <a:buFont typeface="Wingdings" panose="05000000000000000000" pitchFamily="2" charset="2"/>
              <a:buChar char=""/>
            </a:pPr>
            <a:r>
              <a:rPr lang="pt-BR" sz="1200" dirty="0"/>
              <a:t> Redução das desigualdades </a:t>
            </a:r>
          </a:p>
          <a:p>
            <a:pPr>
              <a:buClr>
                <a:srgbClr val="00B0F0"/>
              </a:buClr>
              <a:buSzPct val="70000"/>
              <a:buFont typeface="Wingdings" panose="05000000000000000000" pitchFamily="2" charset="2"/>
              <a:buChar char=""/>
            </a:pPr>
            <a:r>
              <a:rPr lang="pt-BR" sz="1200" dirty="0"/>
              <a:t> Garantia dos direitos das crianças </a:t>
            </a:r>
            <a:br>
              <a:rPr lang="pt-BR" sz="1200" dirty="0"/>
            </a:br>
            <a:r>
              <a:rPr lang="pt-BR" sz="1200" dirty="0"/>
              <a:t>e dos adolescentes</a:t>
            </a:r>
          </a:p>
          <a:p>
            <a:r>
              <a:rPr lang="pt-BR" sz="1200" b="1" dirty="0">
                <a:solidFill>
                  <a:srgbClr val="E53D09"/>
                </a:solidFill>
              </a:rPr>
              <a:t>Marco Legal</a:t>
            </a:r>
          </a:p>
          <a:p>
            <a:pPr>
              <a:buClr>
                <a:srgbClr val="00B0F0"/>
              </a:buClr>
              <a:buSzPct val="70000"/>
              <a:buFont typeface="Wingdings" panose="05000000000000000000" pitchFamily="2" charset="2"/>
              <a:buChar char=""/>
            </a:pPr>
            <a:r>
              <a:rPr lang="pt-BR" sz="1200" dirty="0"/>
              <a:t> Convenção sobre os Direitos da Criança (CDC)</a:t>
            </a:r>
          </a:p>
          <a:p>
            <a:pPr>
              <a:buClr>
                <a:srgbClr val="00B0F0"/>
              </a:buClr>
              <a:buSzPct val="70000"/>
              <a:buFont typeface="Wingdings" panose="05000000000000000000" pitchFamily="2" charset="2"/>
              <a:buChar char=""/>
            </a:pPr>
            <a:r>
              <a:rPr lang="pt-BR" sz="1200" dirty="0"/>
              <a:t> Estatuto da Criança e do Adolescente (ECA)</a:t>
            </a:r>
          </a:p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ED81-AAAD-41BD-A097-59A9DDDD4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49DF7-FDC7-445B-A2A7-B7DFD789C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D68EA-6D3F-41A4-8218-6A214B4D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25237-5D04-437D-84B6-07C2F348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D6A97-707E-4ECD-833D-FBF693CD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6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860E-4DC4-4382-AAF6-0BE0EA0B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1D42C-4CA9-4C66-855C-82310A60D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CACB8-74D0-4446-8C83-59B8668D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636AC-C265-4779-9E67-5159EC62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609B9-9A51-4B0E-B769-FF36AFF0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3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A3922F-E5D0-4DE7-ADF7-4DB9D4B8D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9514D-4D59-436A-8D9F-7DA54A12F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31A5B-1E88-4282-8BC2-DF93FA1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A79B9-1108-488D-8141-8132C8EE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03A5D-CF78-4A31-B128-1F8EDD4A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1CE4-73F3-41F2-917D-F1A11874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FED66-17C8-40FD-9F6B-B9CEA62BE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8DBD-68EC-4195-9050-B323698C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1AE0-BFED-4EAA-9718-1B3508E5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554DF-85B8-4F35-8FD9-498E812E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2422-1E55-4335-9483-B8C35A81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E4137-0ADE-4C95-AB66-F5D9976EF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8E0BF-29BC-4DED-96A6-4BEE9171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72A41-06E9-405F-9A27-7A658C34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567B8-81A3-419B-BA2D-72289506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5EDF-5CBF-4B0E-A84C-3711F6B9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49F6-D235-4739-858F-E868FF833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B80ED-7AD9-4A39-B6E9-8114082A5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0BCB7-F4C0-493E-A279-28BFB80A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CBC1A-E50D-47C8-A9E1-5447714C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7C23E-864C-48F2-9AA7-F2179853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8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7E56-A900-45B3-8E2B-A4889A55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34DD2-3FCC-4D94-9509-3FC35C263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77396-CADC-4674-92AB-60882C83E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5CFEA-CBA3-458E-818C-88674A40A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80157B-8841-44D7-91A5-C7E146235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399E2-C1A3-47C4-B483-A736AD08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76D452-C272-4400-88FD-C2164285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396D3-FEE6-46FB-96FD-69D95512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8525-28DB-45C1-A875-04B4552A9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734FE-2E7B-4110-AC71-CFEE4E89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E5AAF-B486-4BCF-A707-934836F7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E649D-8B10-40E5-A855-AB9FC110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1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3EE90-4084-4ACA-BA18-1875D7EE1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A7C0-AFC2-466F-A5F2-C443EA70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1FAB6-EE88-4EE7-AD16-A570EDCE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662-AC76-4EEB-B429-9FA8C063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96FB9-2671-4EAB-97DB-6720807C6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0AA17-169C-4C97-9FE2-F185B1A0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347CC-F0E5-4815-B147-6C073806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D77CD-F041-48C4-A353-806B1881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4FA80-0193-4CB3-B4C9-7CEC623D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8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970A-3C4C-47E2-B72D-A1EB4711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01C8-ADD2-495A-ABE6-001B69A80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EBA3E-2F1A-43D9-9096-78D1DA6EC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8EBA4-7855-49C2-A0EA-217775CC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C5A94-F89E-48C0-A316-349C73C5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400AE-DC19-4B14-B1BF-9F405C9C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3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BDABD-AB68-4B30-9708-33F858E22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81963-18A6-4A84-92EB-7F14A7E94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2EBA-0C59-43AB-BAED-7A116FB0D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0F496-FA8F-4FFD-A5FA-97FA81CB8288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9FF6-9622-459A-AAC8-E45C3FC0A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C3B5-BEAF-4D26-8404-406DF8998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EB149-C5BD-4F94-A266-0B3371050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6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EB59-1CC6-43E9-8632-F293A813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41" y="4457511"/>
            <a:ext cx="11176860" cy="1509931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Atuação do UNICEF no Semiárido Brasileiro</a:t>
            </a:r>
            <a:b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800" b="1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4F9F93-A7E3-4C2D-9A59-6F4C29AC0E79}"/>
              </a:ext>
            </a:extLst>
          </p:cNvPr>
          <p:cNvSpPr txBox="1"/>
          <p:nvPr/>
        </p:nvSpPr>
        <p:spPr>
          <a:xfrm>
            <a:off x="109676" y="6009333"/>
            <a:ext cx="9284284" cy="83099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ell MT" panose="02020503060305020303" pitchFamily="18" charset="0"/>
              </a:rPr>
              <a:t>Cristina Albuquerque</a:t>
            </a:r>
          </a:p>
          <a:p>
            <a:r>
              <a:rPr lang="en-US" sz="2400" b="1" dirty="0" err="1">
                <a:latin typeface="Bell MT" panose="02020503060305020303" pitchFamily="18" charset="0"/>
              </a:rPr>
              <a:t>Chefe</a:t>
            </a:r>
            <a:r>
              <a:rPr lang="en-US" sz="2400" b="1" dirty="0">
                <a:latin typeface="Bell MT" panose="02020503060305020303" pitchFamily="18" charset="0"/>
              </a:rPr>
              <a:t> de Saúde, HIV e Desenvolvimento Infantil – UNICEF Brasil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AFD723-8697-4E3D-B9EE-8CA37BA8450B}"/>
              </a:ext>
            </a:extLst>
          </p:cNvPr>
          <p:cNvSpPr/>
          <p:nvPr/>
        </p:nvSpPr>
        <p:spPr>
          <a:xfrm>
            <a:off x="9393960" y="5508511"/>
            <a:ext cx="2798040" cy="1360290"/>
          </a:xfrm>
          <a:prstGeom prst="rect">
            <a:avLst/>
          </a:prstGeom>
          <a:solidFill>
            <a:srgbClr val="00AEE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86ABD3-E7EC-4AD6-8B3A-04B99FD136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768" y="5431021"/>
            <a:ext cx="2452658" cy="15098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293A0B-C508-45C3-95C9-117415226CA3}"/>
              </a:ext>
            </a:extLst>
          </p:cNvPr>
          <p:cNvSpPr txBox="1"/>
          <p:nvPr/>
        </p:nvSpPr>
        <p:spPr>
          <a:xfrm>
            <a:off x="5301493" y="5220621"/>
            <a:ext cx="1641748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Outubro</a:t>
            </a:r>
            <a:r>
              <a:rPr lang="en-US" b="1" dirty="0">
                <a:latin typeface="+mj-lt"/>
              </a:rPr>
              <a:t>/2019</a:t>
            </a:r>
          </a:p>
        </p:txBody>
      </p:sp>
      <p:pic>
        <p:nvPicPr>
          <p:cNvPr id="4" name="Picture 3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BCEA778E-9712-4960-B624-F137CE951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004"/>
            <a:ext cx="12192000" cy="48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02" y="6354003"/>
            <a:ext cx="2442927" cy="336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3" name="Título 3"/>
          <p:cNvSpPr txBox="1">
            <a:spLocks/>
          </p:cNvSpPr>
          <p:nvPr/>
        </p:nvSpPr>
        <p:spPr>
          <a:xfrm>
            <a:off x="170112" y="172735"/>
            <a:ext cx="11857995" cy="855444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lIns="10560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pPr algn="l"/>
            <a:r>
              <a:rPr lang="pt-BR" sz="3733" b="1" dirty="0">
                <a:solidFill>
                  <a:srgbClr val="00B0F0"/>
                </a:solidFill>
              </a:rPr>
              <a:t>Quem faz o Selo UNICEF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1185" y="3251001"/>
            <a:ext cx="5664000" cy="748988"/>
          </a:xfrm>
          <a:prstGeom prst="rect">
            <a:avLst/>
          </a:prstGeom>
          <a:effectLst>
            <a:outerShdw blurRad="152400" dist="50800" dir="2700000" algn="tl" rotWithShape="0">
              <a:prstClr val="black">
                <a:alpha val="95000"/>
              </a:prstClr>
            </a:outerShdw>
          </a:effectLst>
        </p:spPr>
        <p:txBody>
          <a:bodyPr>
            <a:spAutoFit/>
          </a:bodyPr>
          <a:lstStyle/>
          <a:p>
            <a:pPr algn="r"/>
            <a:r>
              <a:rPr lang="pt-BR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acontecer é o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22227" y="2756528"/>
            <a:ext cx="5664000" cy="748988"/>
          </a:xfrm>
          <a:prstGeom prst="rect">
            <a:avLst/>
          </a:prstGeom>
          <a:effectLst>
            <a:outerShdw blurRad="152400" dist="50800" dir="2700000" algn="tl" rotWithShape="0">
              <a:prstClr val="black">
                <a:alpha val="95000"/>
              </a:prstClr>
            </a:outerShdw>
          </a:effectLst>
        </p:spPr>
        <p:txBody>
          <a:bodyPr>
            <a:spAutoFit/>
          </a:bodyPr>
          <a:lstStyle/>
          <a:p>
            <a:pPr algn="r"/>
            <a:r>
              <a:rPr lang="pt-BR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Quem faz o Selo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95999" y="3685102"/>
            <a:ext cx="5664000" cy="913007"/>
          </a:xfrm>
          <a:prstGeom prst="rect">
            <a:avLst/>
          </a:prstGeom>
          <a:effectLst>
            <a:outerShdw blurRad="152400" dist="50800" dir="2700000" algn="tl" rotWithShape="0">
              <a:prstClr val="black">
                <a:alpha val="95000"/>
              </a:prstClr>
            </a:outerShdw>
          </a:effectLst>
        </p:spPr>
        <p:txBody>
          <a:bodyPr>
            <a:spAutoFit/>
          </a:bodyPr>
          <a:lstStyle/>
          <a:p>
            <a:pPr algn="r"/>
            <a:r>
              <a:rPr lang="pt-BR" sz="5333" b="1" dirty="0">
                <a:solidFill>
                  <a:srgbClr val="FFC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</a:t>
            </a:r>
            <a:r>
              <a:rPr lang="pt-BR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696032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" y="7112"/>
            <a:ext cx="12183872" cy="6843776"/>
          </a:xfrm>
          <a:prstGeom prst="rect">
            <a:avLst/>
          </a:prstGeom>
        </p:spPr>
      </p:pic>
      <p:sp>
        <p:nvSpPr>
          <p:cNvPr id="14" name="Rectangle 2"/>
          <p:cNvSpPr/>
          <p:nvPr/>
        </p:nvSpPr>
        <p:spPr>
          <a:xfrm>
            <a:off x="9373618" y="4069561"/>
            <a:ext cx="2814319" cy="161015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44842" y="6070780"/>
            <a:ext cx="3378924" cy="789896"/>
            <a:chOff x="3333631" y="4322891"/>
            <a:chExt cx="2534193" cy="592422"/>
          </a:xfrm>
        </p:grpSpPr>
        <p:sp>
          <p:nvSpPr>
            <p:cNvPr id="20" name="Rectangle 2"/>
            <p:cNvSpPr/>
            <p:nvPr/>
          </p:nvSpPr>
          <p:spPr>
            <a:xfrm>
              <a:off x="3368947" y="4360063"/>
              <a:ext cx="2445802" cy="5232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333631" y="4322891"/>
              <a:ext cx="2534193" cy="59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ln w="60325" cap="rnd" cmpd="sng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Lista completa em: </a:t>
              </a:r>
            </a:p>
            <a:p>
              <a:pPr algn="ctr"/>
              <a:r>
                <a:rPr lang="pt-BR" sz="2133" b="1" dirty="0">
                  <a:ln w="60325" cap="rnd" cmpd="sng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</a:rPr>
                <a:t>www.selounicef.org.br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02" y="6354003"/>
            <a:ext cx="2442927" cy="336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3" name="Título 3"/>
          <p:cNvSpPr txBox="1">
            <a:spLocks/>
          </p:cNvSpPr>
          <p:nvPr/>
        </p:nvSpPr>
        <p:spPr>
          <a:xfrm>
            <a:off x="170112" y="172735"/>
            <a:ext cx="11857995" cy="855444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lIns="10560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pPr algn="l"/>
            <a:r>
              <a:rPr lang="pt-BR" sz="3733" b="1" dirty="0">
                <a:solidFill>
                  <a:srgbClr val="00B0F0"/>
                </a:solidFill>
              </a:rPr>
              <a:t>1.924 Municípios inscritos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462705" y="4066266"/>
            <a:ext cx="23997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b="1" dirty="0">
                <a:solidFill>
                  <a:srgbClr val="FFC20E"/>
                </a:solidFill>
              </a:rPr>
              <a:t>Amazônia</a:t>
            </a:r>
          </a:p>
          <a:p>
            <a:pPr lvl="0"/>
            <a:r>
              <a:rPr lang="pt-BR" sz="2400" dirty="0">
                <a:solidFill>
                  <a:schemeClr val="bg1"/>
                </a:solidFill>
              </a:rPr>
              <a:t>AC – AP – AM </a:t>
            </a: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MA – MT – PA </a:t>
            </a: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RO – RR – TO</a:t>
            </a:r>
            <a:endParaRPr lang="pt-B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2" y="4066265"/>
            <a:ext cx="2814319" cy="161015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CaixaDeTexto 1"/>
          <p:cNvSpPr txBox="1"/>
          <p:nvPr/>
        </p:nvSpPr>
        <p:spPr>
          <a:xfrm>
            <a:off x="265776" y="4074347"/>
            <a:ext cx="24464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pt-BR" sz="3200" b="1" dirty="0">
                <a:solidFill>
                  <a:srgbClr val="FFC20E"/>
                </a:solidFill>
              </a:rPr>
              <a:t>Semiárido</a:t>
            </a:r>
            <a:endParaRPr lang="pt-BR" sz="1467" dirty="0">
              <a:solidFill>
                <a:schemeClr val="bg1"/>
              </a:solidFill>
            </a:endParaRPr>
          </a:p>
          <a:p>
            <a:pPr lvl="0" algn="r"/>
            <a:r>
              <a:rPr lang="pt-BR" sz="2400" dirty="0">
                <a:solidFill>
                  <a:schemeClr val="bg1"/>
                </a:solidFill>
              </a:rPr>
              <a:t>AL – BA – CE</a:t>
            </a:r>
          </a:p>
          <a:p>
            <a:pPr lvl="0" algn="r"/>
            <a:r>
              <a:rPr lang="pt-BR" sz="2400" dirty="0">
                <a:solidFill>
                  <a:schemeClr val="bg1"/>
                </a:solidFill>
              </a:rPr>
              <a:t>MG – PB – PE</a:t>
            </a:r>
          </a:p>
          <a:p>
            <a:pPr lvl="0" algn="r"/>
            <a:r>
              <a:rPr lang="pt-BR" sz="2400" dirty="0">
                <a:solidFill>
                  <a:schemeClr val="bg1"/>
                </a:solidFill>
              </a:rPr>
              <a:t>PI – RN – 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F22DCD8-AF2F-4D4E-AE4C-90631F05A2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2646" y="3897480"/>
            <a:ext cx="2383635" cy="22656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DFFC9B2-B044-4D32-BEE3-9A9DAFD19F4B}"/>
              </a:ext>
            </a:extLst>
          </p:cNvPr>
          <p:cNvSpPr txBox="1"/>
          <p:nvPr/>
        </p:nvSpPr>
        <p:spPr>
          <a:xfrm>
            <a:off x="747950" y="2207315"/>
            <a:ext cx="6097386" cy="149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</a:t>
            </a:r>
            <a:r>
              <a:rPr lang="en-US" sz="24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Municípios</a:t>
            </a:r>
            <a:r>
              <a:rPr lang="en-US" sz="24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sz="24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Semiárido</a:t>
            </a:r>
            <a:r>
              <a:rPr lang="en-US" sz="24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03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1.507</a:t>
            </a:r>
            <a:endParaRPr lang="en-US" sz="24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1469" indent="-321469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</a:t>
            </a:r>
            <a:r>
              <a:rPr lang="en-US" sz="24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Municípios</a:t>
            </a:r>
            <a:r>
              <a:rPr lang="en-US" sz="24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Inscritos</a:t>
            </a:r>
            <a:r>
              <a:rPr lang="en-US" sz="24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03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1.280</a:t>
            </a:r>
            <a:endParaRPr lang="en-US" sz="247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1469" indent="-321469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4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de Municípios </a:t>
            </a:r>
            <a:r>
              <a:rPr lang="en-US" sz="247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Inscritos</a:t>
            </a:r>
            <a:r>
              <a:rPr lang="en-US" sz="24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03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85%</a:t>
            </a:r>
            <a:endParaRPr lang="pt-BR" sz="24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5" descr="C:\Users\Claudio\Desktop\Selo UNICEF AMAZÔNIA 2017-2020\Logo Selo Unicef 2017 2020.png">
            <a:extLst>
              <a:ext uri="{FF2B5EF4-FFF2-40B4-BE49-F238E27FC236}">
                <a16:creationId xmlns:a16="http://schemas.microsoft.com/office/drawing/2014/main" id="{51549F25-597F-4BD8-B35D-58E87772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576" y="379141"/>
            <a:ext cx="1237718" cy="1254870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AF806F-E74C-4ABD-BC58-A4BDBE090126}"/>
              </a:ext>
            </a:extLst>
          </p:cNvPr>
          <p:cNvGrpSpPr/>
          <p:nvPr/>
        </p:nvGrpSpPr>
        <p:grpSpPr>
          <a:xfrm>
            <a:off x="2725969" y="528030"/>
            <a:ext cx="8718081" cy="6058750"/>
            <a:chOff x="3822293" y="424060"/>
            <a:chExt cx="16090844" cy="98560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2EE9DE-BA27-4187-A7FD-5F975EF99BA4}"/>
                </a:ext>
              </a:extLst>
            </p:cNvPr>
            <p:cNvGrpSpPr/>
            <p:nvPr/>
          </p:nvGrpSpPr>
          <p:grpSpPr>
            <a:xfrm>
              <a:off x="12838119" y="424060"/>
              <a:ext cx="7075018" cy="9856001"/>
              <a:chOff x="11155623" y="469359"/>
              <a:chExt cx="7075018" cy="9856001"/>
            </a:xfrm>
          </p:grpSpPr>
          <p:pic>
            <p:nvPicPr>
              <p:cNvPr id="1026" name="Picture 2" descr="Imagem relacionada">
                <a:extLst>
                  <a:ext uri="{FF2B5EF4-FFF2-40B4-BE49-F238E27FC236}">
                    <a16:creationId xmlns:a16="http://schemas.microsoft.com/office/drawing/2014/main" id="{6CC5478A-3B99-4088-8FF5-4E0792A884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623" y="469359"/>
                <a:ext cx="7075018" cy="985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518ECE-DC8D-4559-B4D4-97F7435B40F7}"/>
                  </a:ext>
                </a:extLst>
              </p:cNvPr>
              <p:cNvSpPr txBox="1"/>
              <p:nvPr/>
            </p:nvSpPr>
            <p:spPr>
              <a:xfrm>
                <a:off x="16373857" y="4277296"/>
                <a:ext cx="743712" cy="61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63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ADEA50-609D-4A82-B7DD-459329ADE8F0}"/>
                  </a:ext>
                </a:extLst>
              </p:cNvPr>
              <p:cNvSpPr txBox="1"/>
              <p:nvPr/>
            </p:nvSpPr>
            <p:spPr>
              <a:xfrm>
                <a:off x="16399986" y="4740733"/>
                <a:ext cx="743712" cy="61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51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DF42D4-FF4A-4C23-A72B-D9A74CE73078}"/>
                  </a:ext>
                </a:extLst>
              </p:cNvPr>
              <p:cNvSpPr txBox="1"/>
              <p:nvPr/>
            </p:nvSpPr>
            <p:spPr>
              <a:xfrm>
                <a:off x="14434306" y="5834390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249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BE8943-67C8-4B11-84C2-C84F1091AD5B}"/>
                  </a:ext>
                </a:extLst>
              </p:cNvPr>
              <p:cNvSpPr txBox="1"/>
              <p:nvPr/>
            </p:nvSpPr>
            <p:spPr>
              <a:xfrm>
                <a:off x="13263584" y="8120390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111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09DEC20-B27A-46E9-9CE8-B8047AC44386}"/>
                  </a:ext>
                </a:extLst>
              </p:cNvPr>
              <p:cNvSpPr txBox="1"/>
              <p:nvPr/>
            </p:nvSpPr>
            <p:spPr>
              <a:xfrm>
                <a:off x="15805580" y="3658519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123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C00A22-8D0A-49DF-ADD4-049289D833FA}"/>
                  </a:ext>
                </a:extLst>
              </p:cNvPr>
              <p:cNvSpPr txBox="1"/>
              <p:nvPr/>
            </p:nvSpPr>
            <p:spPr>
              <a:xfrm>
                <a:off x="16863282" y="3172032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169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5BFAB3-0207-4A28-ACE3-6ABFA2F58610}"/>
                  </a:ext>
                </a:extLst>
              </p:cNvPr>
              <p:cNvSpPr txBox="1"/>
              <p:nvPr/>
            </p:nvSpPr>
            <p:spPr>
              <a:xfrm>
                <a:off x="16373857" y="1866640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156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4E7DB3-13A9-422B-8119-715051AAD156}"/>
                  </a:ext>
                </a:extLst>
              </p:cNvPr>
              <p:cNvSpPr txBox="1"/>
              <p:nvPr/>
            </p:nvSpPr>
            <p:spPr>
              <a:xfrm>
                <a:off x="15061868" y="2040136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176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65D3CF-C650-472B-A9A5-BA872019210D}"/>
                  </a:ext>
                </a:extLst>
              </p:cNvPr>
              <p:cNvSpPr txBox="1"/>
              <p:nvPr/>
            </p:nvSpPr>
            <p:spPr>
              <a:xfrm>
                <a:off x="13617540" y="3443434"/>
                <a:ext cx="743712" cy="1055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75" b="1" dirty="0">
                    <a:solidFill>
                      <a:srgbClr val="C00000"/>
                    </a:solidFill>
                  </a:rPr>
                  <a:t>182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4C137-2D6C-4D7B-81AA-11C125E96DE2}"/>
                </a:ext>
              </a:extLst>
            </p:cNvPr>
            <p:cNvSpPr txBox="1"/>
            <p:nvPr/>
          </p:nvSpPr>
          <p:spPr>
            <a:xfrm>
              <a:off x="3822293" y="760550"/>
              <a:ext cx="6037604" cy="1181918"/>
            </a:xfrm>
            <a:prstGeom prst="rect">
              <a:avLst/>
            </a:prstGeom>
            <a:solidFill>
              <a:srgbClr val="F4F4F4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NÚMERO DE MUNICÍPIOS </a:t>
              </a:r>
            </a:p>
            <a:p>
              <a:r>
                <a:rPr lang="pt-BR" b="1" dirty="0"/>
                <a:t>INSCRITOS NO SELO UNICEF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D1E0163-B0BE-40F0-92B8-CB78F6DEA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80E461-5220-4CE5-B8AD-540AF4177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2" y="6449990"/>
            <a:ext cx="2442944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A1D7B9-3BA9-4B9C-BD78-0D18CBEC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73717"/>
            <a:ext cx="8739554" cy="66632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C4ECD4-C669-40C0-8B8A-FD49D2032277}"/>
              </a:ext>
            </a:extLst>
          </p:cNvPr>
          <p:cNvSpPr/>
          <p:nvPr/>
        </p:nvSpPr>
        <p:spPr>
          <a:xfrm>
            <a:off x="1740367" y="2774197"/>
            <a:ext cx="8773258" cy="2417736"/>
          </a:xfrm>
          <a:prstGeom prst="rect">
            <a:avLst/>
          </a:prstGeom>
          <a:noFill/>
          <a:ln w="28575">
            <a:solidFill>
              <a:srgbClr val="00AEEF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31BDB5-B4CD-4B3C-BD4A-BF134ED2D6B1}"/>
              </a:ext>
            </a:extLst>
          </p:cNvPr>
          <p:cNvSpPr/>
          <p:nvPr/>
        </p:nvSpPr>
        <p:spPr>
          <a:xfrm>
            <a:off x="10268474" y="2969174"/>
            <a:ext cx="128430" cy="1284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CEB164-4814-40AE-9DEB-C1BAA6EC8035}"/>
              </a:ext>
            </a:extLst>
          </p:cNvPr>
          <p:cNvSpPr/>
          <p:nvPr/>
        </p:nvSpPr>
        <p:spPr>
          <a:xfrm>
            <a:off x="10268474" y="3258285"/>
            <a:ext cx="128430" cy="1284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BC8E94-943B-4285-99D4-58AE5C9D6BE2}"/>
              </a:ext>
            </a:extLst>
          </p:cNvPr>
          <p:cNvSpPr/>
          <p:nvPr/>
        </p:nvSpPr>
        <p:spPr>
          <a:xfrm>
            <a:off x="10268474" y="3530539"/>
            <a:ext cx="128430" cy="1284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B3F4DA-8089-419E-A589-2CB9D7EC0B9F}"/>
              </a:ext>
            </a:extLst>
          </p:cNvPr>
          <p:cNvSpPr/>
          <p:nvPr/>
        </p:nvSpPr>
        <p:spPr>
          <a:xfrm>
            <a:off x="10268474" y="3788873"/>
            <a:ext cx="128430" cy="1284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CC35F61-BFA6-4406-B775-552F0EDF359F}"/>
              </a:ext>
            </a:extLst>
          </p:cNvPr>
          <p:cNvSpPr/>
          <p:nvPr/>
        </p:nvSpPr>
        <p:spPr>
          <a:xfrm>
            <a:off x="10268474" y="4509561"/>
            <a:ext cx="128430" cy="1284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439A45E-59A0-4A2C-A7B8-4F88AD732885}"/>
              </a:ext>
            </a:extLst>
          </p:cNvPr>
          <p:cNvSpPr/>
          <p:nvPr/>
        </p:nvSpPr>
        <p:spPr>
          <a:xfrm>
            <a:off x="10268474" y="4766736"/>
            <a:ext cx="128430" cy="1284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41200E-AB54-4D40-A2EA-FF85E2754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15" y="130868"/>
            <a:ext cx="474952" cy="478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595FFC-C243-4A60-9F06-5059D38B2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09" y="6449990"/>
            <a:ext cx="2442944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6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F93F35B-80AB-44B5-9925-1D6D27A30597}"/>
              </a:ext>
            </a:extLst>
          </p:cNvPr>
          <p:cNvGrpSpPr/>
          <p:nvPr/>
        </p:nvGrpSpPr>
        <p:grpSpPr>
          <a:xfrm>
            <a:off x="1909751" y="1953904"/>
            <a:ext cx="8372498" cy="3973452"/>
            <a:chOff x="948505" y="1461390"/>
            <a:chExt cx="7731368" cy="36691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34D096-4110-437B-9C3E-C833E8F86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737" b="59627"/>
            <a:stretch/>
          </p:blipFill>
          <p:spPr>
            <a:xfrm>
              <a:off x="948505" y="1461390"/>
              <a:ext cx="7731368" cy="17742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F7001-D727-4DC2-B758-644A65DFF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496" b="59627"/>
            <a:stretch/>
          </p:blipFill>
          <p:spPr>
            <a:xfrm>
              <a:off x="948505" y="3355157"/>
              <a:ext cx="2517187" cy="17742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FB520B-2A6E-4971-A11B-3653441C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70" b="68671"/>
            <a:stretch/>
          </p:blipFill>
          <p:spPr>
            <a:xfrm>
              <a:off x="3465692" y="3355155"/>
              <a:ext cx="2718532" cy="1522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DF542-DF4D-452C-8423-E19B593E5DA0}"/>
                </a:ext>
              </a:extLst>
            </p:cNvPr>
            <p:cNvSpPr/>
            <p:nvPr/>
          </p:nvSpPr>
          <p:spPr>
            <a:xfrm>
              <a:off x="3511778" y="4877811"/>
              <a:ext cx="2659893" cy="247194"/>
            </a:xfrm>
            <a:prstGeom prst="rect">
              <a:avLst/>
            </a:prstGeom>
            <a:solidFill>
              <a:srgbClr val="D2A808"/>
            </a:solidFill>
            <a:ln>
              <a:solidFill>
                <a:srgbClr val="D2A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9EDD5E-18F5-4439-92EE-F021FEEAFC09}"/>
                </a:ext>
              </a:extLst>
            </p:cNvPr>
            <p:cNvSpPr/>
            <p:nvPr/>
          </p:nvSpPr>
          <p:spPr>
            <a:xfrm>
              <a:off x="5489035" y="4242284"/>
              <a:ext cx="675708" cy="635527"/>
            </a:xfrm>
            <a:prstGeom prst="rect">
              <a:avLst/>
            </a:prstGeom>
            <a:solidFill>
              <a:srgbClr val="D2A808"/>
            </a:solidFill>
            <a:ln>
              <a:solidFill>
                <a:srgbClr val="D2A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FF62F-9D52-44B0-844B-DA975AD79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884"/>
            <a:stretch/>
          </p:blipFill>
          <p:spPr>
            <a:xfrm>
              <a:off x="5570212" y="4550177"/>
              <a:ext cx="642782" cy="580395"/>
            </a:xfrm>
            <a:prstGeom prst="rect">
              <a:avLst/>
            </a:prstGeom>
          </p:spPr>
        </p:pic>
      </p:grpSp>
      <p:pic>
        <p:nvPicPr>
          <p:cNvPr id="24" name="Picture 23" descr="A close up of a logo&#10;&#10;Description generated with high confidence">
            <a:extLst>
              <a:ext uri="{FF2B5EF4-FFF2-40B4-BE49-F238E27FC236}">
                <a16:creationId xmlns:a16="http://schemas.microsoft.com/office/drawing/2014/main" id="{D0FDA65F-86F6-43B9-942E-327D18A7F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30" y="4182156"/>
            <a:ext cx="1725946" cy="1739172"/>
          </a:xfrm>
          <a:prstGeom prst="rect">
            <a:avLst/>
          </a:prstGeom>
        </p:spPr>
      </p:pic>
      <p:sp>
        <p:nvSpPr>
          <p:cNvPr id="11" name="Título 3">
            <a:extLst>
              <a:ext uri="{FF2B5EF4-FFF2-40B4-BE49-F238E27FC236}">
                <a16:creationId xmlns:a16="http://schemas.microsoft.com/office/drawing/2014/main" id="{E54340DF-903D-4700-B4CC-82C706BCBE05}"/>
              </a:ext>
            </a:extLst>
          </p:cNvPr>
          <p:cNvSpPr txBox="1">
            <a:spLocks/>
          </p:cNvSpPr>
          <p:nvPr/>
        </p:nvSpPr>
        <p:spPr>
          <a:xfrm>
            <a:off x="170112" y="172735"/>
            <a:ext cx="11857995" cy="1379282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lIns="10560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pPr algn="l"/>
            <a:r>
              <a:rPr lang="pt-BR" sz="3733" b="1" dirty="0">
                <a:solidFill>
                  <a:schemeClr val="bg1"/>
                </a:solidFill>
              </a:rPr>
              <a:t>Resultados Sistêmicos – </a:t>
            </a:r>
          </a:p>
          <a:p>
            <a:pPr algn="l"/>
            <a:r>
              <a:rPr lang="pt-BR" sz="3733" b="1" dirty="0">
                <a:solidFill>
                  <a:schemeClr val="bg1"/>
                </a:solidFill>
              </a:rPr>
              <a:t>Saúde e Desenvolvimento infantil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4317C0-C395-49C9-9A56-86A70380B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09" y="6449990"/>
            <a:ext cx="2442944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0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F92C0D-26CF-4FEA-AF01-A11786C491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B03742D-4F64-45B5-9D15-597A109A47F1}"/>
              </a:ext>
            </a:extLst>
          </p:cNvPr>
          <p:cNvSpPr/>
          <p:nvPr/>
        </p:nvSpPr>
        <p:spPr>
          <a:xfrm>
            <a:off x="167008" y="197783"/>
            <a:ext cx="11857984" cy="858740"/>
          </a:xfrm>
          <a:prstGeom prst="roundRect">
            <a:avLst>
              <a:gd name="adj" fmla="val 0"/>
            </a:avLst>
          </a:prstGeom>
          <a:solidFill>
            <a:srgbClr val="00AEE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b="1" dirty="0">
                <a:solidFill>
                  <a:schemeClr val="bg1"/>
                </a:solidFill>
                <a:latin typeface="+mj-lt"/>
              </a:rPr>
              <a:t>Estratégia UNICEF em nível Nacional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09F46-58E9-4511-ADC6-C10BEBF52CFB}"/>
              </a:ext>
            </a:extLst>
          </p:cNvPr>
          <p:cNvSpPr/>
          <p:nvPr/>
        </p:nvSpPr>
        <p:spPr>
          <a:xfrm>
            <a:off x="167008" y="1266108"/>
            <a:ext cx="7493632" cy="947575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MAIS QUE PROMESSAS</a:t>
            </a:r>
          </a:p>
        </p:txBody>
      </p:sp>
      <p:pic>
        <p:nvPicPr>
          <p:cNvPr id="12" name="Picture 2" descr="https://www.unicef.org/brazil/pt/br_capa_maisque.png">
            <a:extLst>
              <a:ext uri="{FF2B5EF4-FFF2-40B4-BE49-F238E27FC236}">
                <a16:creationId xmlns:a16="http://schemas.microsoft.com/office/drawing/2014/main" id="{885A9692-0E72-4745-9A55-32D9E967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31" y="1739895"/>
            <a:ext cx="2996052" cy="42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E6A14-0A5D-432E-A04A-1DB2ECF9D964}"/>
              </a:ext>
            </a:extLst>
          </p:cNvPr>
          <p:cNvSpPr txBox="1"/>
          <p:nvPr/>
        </p:nvSpPr>
        <p:spPr>
          <a:xfrm>
            <a:off x="167008" y="2306320"/>
            <a:ext cx="74936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</a:t>
            </a:r>
            <a:r>
              <a:rPr lang="en-US" dirty="0" err="1">
                <a:latin typeface="Lato"/>
              </a:rPr>
              <a:t>Documento</a:t>
            </a:r>
            <a:r>
              <a:rPr lang="en-US" dirty="0">
                <a:latin typeface="Lato"/>
              </a:rPr>
              <a:t> para as </a:t>
            </a:r>
            <a:r>
              <a:rPr lang="en-US" dirty="0" err="1">
                <a:latin typeface="Lato"/>
              </a:rPr>
              <a:t>eleições</a:t>
            </a:r>
            <a:r>
              <a:rPr lang="en-US" dirty="0">
                <a:latin typeface="Lato"/>
              </a:rPr>
              <a:t> de 2018 para </a:t>
            </a:r>
            <a:r>
              <a:rPr lang="en-US" dirty="0" err="1">
                <a:latin typeface="Lato"/>
              </a:rPr>
              <a:t>presidente</a:t>
            </a:r>
            <a:r>
              <a:rPr lang="en-US" dirty="0">
                <a:latin typeface="Lato"/>
              </a:rPr>
              <a:t>, </a:t>
            </a:r>
            <a:r>
              <a:rPr lang="en-US" dirty="0" err="1">
                <a:latin typeface="Lato"/>
              </a:rPr>
              <a:t>governadores</a:t>
            </a:r>
            <a:r>
              <a:rPr lang="en-US" dirty="0">
                <a:latin typeface="Lato"/>
              </a:rPr>
              <a:t>, </a:t>
            </a:r>
            <a:r>
              <a:rPr lang="en-US" dirty="0" err="1">
                <a:latin typeface="Lato"/>
              </a:rPr>
              <a:t>senadores</a:t>
            </a:r>
            <a:r>
              <a:rPr lang="en-US" dirty="0">
                <a:latin typeface="Lato"/>
              </a:rPr>
              <a:t> e </a:t>
            </a:r>
            <a:r>
              <a:rPr lang="en-US" dirty="0" err="1">
                <a:latin typeface="Lato"/>
              </a:rPr>
              <a:t>deputados</a:t>
            </a:r>
            <a:endParaRPr lang="en-US" dirty="0">
              <a:latin typeface="Lato"/>
            </a:endParaRPr>
          </a:p>
          <a:p>
            <a:pPr algn="just"/>
            <a:endParaRPr lang="en-US" dirty="0"/>
          </a:p>
          <a:p>
            <a:pPr algn="just"/>
            <a:endParaRPr lang="en-US" dirty="0">
              <a:latin typeface="Lato"/>
            </a:endParaRPr>
          </a:p>
          <a:p>
            <a:pPr algn="just"/>
            <a:r>
              <a:rPr lang="en-US" dirty="0">
                <a:latin typeface="Lato"/>
              </a:rPr>
              <a:t>    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Lato"/>
              </a:rPr>
              <a:t>Desafio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 5: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Lato"/>
              </a:rPr>
              <a:t>Promover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 boa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Lato"/>
              </a:rPr>
              <a:t>nutrição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 é MAIS QUE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Lato"/>
              </a:rPr>
              <a:t>acesso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Lato"/>
              </a:rPr>
              <a:t>alimentos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Lato"/>
            </a:endParaRPr>
          </a:p>
          <a:p>
            <a:pPr algn="just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Lato"/>
              </a:rPr>
              <a:t>Aumentar impostos sobre bebidas açucaradas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Lato"/>
              </a:rPr>
              <a:t>Regulamentar propagandas voltadas para o público infantil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Lato"/>
              </a:rPr>
              <a:t>Regulamentar a rotulagem frontal de alimentos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Lato"/>
              </a:rPr>
              <a:t>Regulamentar a venda de alimentos </a:t>
            </a:r>
            <a:r>
              <a:rPr lang="pt-BR" dirty="0" err="1">
                <a:latin typeface="Lato"/>
              </a:rPr>
              <a:t>ultraprocessados</a:t>
            </a:r>
            <a:r>
              <a:rPr lang="pt-BR" dirty="0">
                <a:latin typeface="Lato"/>
              </a:rPr>
              <a:t> nas cantinas escolares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Lato"/>
              </a:rPr>
              <a:t>Apoiar campanhas ao incentive ao aleitamento materno e alimentação saudável para a família </a:t>
            </a:r>
          </a:p>
        </p:txBody>
      </p:sp>
      <p:pic>
        <p:nvPicPr>
          <p:cNvPr id="13" name="Graphic 12" descr="Fork and knife">
            <a:extLst>
              <a:ext uri="{FF2B5EF4-FFF2-40B4-BE49-F238E27FC236}">
                <a16:creationId xmlns:a16="http://schemas.microsoft.com/office/drawing/2014/main" id="{C9C4FF9E-CEDA-4A6D-928F-67E7CD1EE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008" y="2344902"/>
            <a:ext cx="247683" cy="284583"/>
          </a:xfrm>
          <a:prstGeom prst="rect">
            <a:avLst/>
          </a:prstGeom>
        </p:spPr>
      </p:pic>
      <p:pic>
        <p:nvPicPr>
          <p:cNvPr id="14" name="Graphic 13" descr="Fork and knife">
            <a:extLst>
              <a:ext uri="{FF2B5EF4-FFF2-40B4-BE49-F238E27FC236}">
                <a16:creationId xmlns:a16="http://schemas.microsoft.com/office/drawing/2014/main" id="{B6AA421E-63E7-4691-B5AF-F4514C724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008" y="3429000"/>
            <a:ext cx="284583" cy="28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813F8A-2B95-4B24-8DA5-9ED0C1397B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3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3A79E-C0FE-4556-B3C0-5BA0D8CBE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9D75FD3-2C51-483C-80FC-48DA42CEFF6C}"/>
              </a:ext>
            </a:extLst>
          </p:cNvPr>
          <p:cNvSpPr/>
          <p:nvPr/>
        </p:nvSpPr>
        <p:spPr>
          <a:xfrm>
            <a:off x="167008" y="197783"/>
            <a:ext cx="11857984" cy="858740"/>
          </a:xfrm>
          <a:prstGeom prst="roundRect">
            <a:avLst>
              <a:gd name="adj" fmla="val 0"/>
            </a:avLst>
          </a:prstGeom>
          <a:solidFill>
            <a:srgbClr val="00AEE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b="1" dirty="0">
                <a:solidFill>
                  <a:schemeClr val="bg1"/>
                </a:solidFill>
                <a:latin typeface="+mj-lt"/>
              </a:rPr>
              <a:t>Atuação UNICEF em nível Nacional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23D35-2677-44E0-88BD-F88368D50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748AFC-3237-4B94-927D-9C0C1FB0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87" y="2465148"/>
            <a:ext cx="10287425" cy="37274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BFE18-468A-49E5-BD21-FC7BFAF4CDEE}"/>
              </a:ext>
            </a:extLst>
          </p:cNvPr>
          <p:cNvSpPr/>
          <p:nvPr/>
        </p:nvSpPr>
        <p:spPr>
          <a:xfrm>
            <a:off x="167008" y="1266108"/>
            <a:ext cx="7493632" cy="947575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ROTULAGEM FRONTAL DE ALIMENTOS</a:t>
            </a:r>
          </a:p>
        </p:txBody>
      </p:sp>
    </p:spTree>
    <p:extLst>
      <p:ext uri="{BB962C8B-B14F-4D97-AF65-F5344CB8AC3E}">
        <p14:creationId xmlns:p14="http://schemas.microsoft.com/office/powerpoint/2010/main" val="325692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3A79E-C0FE-4556-B3C0-5BA0D8CBE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9D75FD3-2C51-483C-80FC-48DA42CEFF6C}"/>
              </a:ext>
            </a:extLst>
          </p:cNvPr>
          <p:cNvSpPr/>
          <p:nvPr/>
        </p:nvSpPr>
        <p:spPr>
          <a:xfrm>
            <a:off x="167008" y="197783"/>
            <a:ext cx="11857984" cy="858740"/>
          </a:xfrm>
          <a:prstGeom prst="roundRect">
            <a:avLst>
              <a:gd name="adj" fmla="val 0"/>
            </a:avLst>
          </a:prstGeom>
          <a:solidFill>
            <a:srgbClr val="00AEE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b="1" dirty="0">
                <a:solidFill>
                  <a:schemeClr val="bg1"/>
                </a:solidFill>
                <a:latin typeface="+mj-lt"/>
              </a:rPr>
              <a:t>Atuação UNICEF em nível Nacional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DFDE2-E0E8-4515-8948-2C0E5547AE75}"/>
              </a:ext>
            </a:extLst>
          </p:cNvPr>
          <p:cNvSpPr/>
          <p:nvPr/>
        </p:nvSpPr>
        <p:spPr>
          <a:xfrm>
            <a:off x="748340" y="3168178"/>
            <a:ext cx="33808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Parceria UNICEF e Idec: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Desenvolvimento de estudo sobre a influência dos rótulos de alimentos ultraprocessados na percepção, preferências e escolhas alimentares de crianças brasileiras.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23D35-2677-44E0-88BD-F88368D50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BFE18-468A-49E5-BD21-FC7BFAF4CDEE}"/>
              </a:ext>
            </a:extLst>
          </p:cNvPr>
          <p:cNvSpPr/>
          <p:nvPr/>
        </p:nvSpPr>
        <p:spPr>
          <a:xfrm>
            <a:off x="167008" y="1266108"/>
            <a:ext cx="7493632" cy="947575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TRIBUTOS DAS BEBIDAS AÇUCARADAS</a:t>
            </a:r>
          </a:p>
        </p:txBody>
      </p:sp>
      <p:pic>
        <p:nvPicPr>
          <p:cNvPr id="1026" name="Picture 2" descr="Resultado de imagem para ACT promoção da saúde">
            <a:extLst>
              <a:ext uri="{FF2B5EF4-FFF2-40B4-BE49-F238E27FC236}">
                <a16:creationId xmlns:a16="http://schemas.microsoft.com/office/drawing/2014/main" id="{0DEAA630-E6BE-4256-B65B-72E32355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0" y="2528975"/>
            <a:ext cx="108585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44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3A79E-C0FE-4556-B3C0-5BA0D8CBE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9D75FD3-2C51-483C-80FC-48DA42CEFF6C}"/>
              </a:ext>
            </a:extLst>
          </p:cNvPr>
          <p:cNvSpPr/>
          <p:nvPr/>
        </p:nvSpPr>
        <p:spPr>
          <a:xfrm>
            <a:off x="167008" y="197783"/>
            <a:ext cx="11857984" cy="858740"/>
          </a:xfrm>
          <a:prstGeom prst="roundRect">
            <a:avLst>
              <a:gd name="adj" fmla="val 0"/>
            </a:avLst>
          </a:prstGeom>
          <a:solidFill>
            <a:srgbClr val="00AEE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b="1" dirty="0">
                <a:solidFill>
                  <a:schemeClr val="bg1"/>
                </a:solidFill>
                <a:latin typeface="+mj-lt"/>
              </a:rPr>
              <a:t>Atuação UNICEF em nível Nacional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23D35-2677-44E0-88BD-F88368D50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BFE18-468A-49E5-BD21-FC7BFAF4CDEE}"/>
              </a:ext>
            </a:extLst>
          </p:cNvPr>
          <p:cNvSpPr/>
          <p:nvPr/>
        </p:nvSpPr>
        <p:spPr>
          <a:xfrm>
            <a:off x="167008" y="1266108"/>
            <a:ext cx="7493632" cy="947575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ALIMENTAÇÃO SAUDÁVEL NO AMBIENTE ESCOLAR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F0EEA-6BB1-442F-85F3-D413B3A61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25"/>
          <a:stretch/>
        </p:blipFill>
        <p:spPr>
          <a:xfrm>
            <a:off x="6048388" y="2457040"/>
            <a:ext cx="5870704" cy="330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38CC9D-4D31-4C27-B822-38EE1718964C}"/>
              </a:ext>
            </a:extLst>
          </p:cNvPr>
          <p:cNvSpPr/>
          <p:nvPr/>
        </p:nvSpPr>
        <p:spPr>
          <a:xfrm>
            <a:off x="226460" y="2608644"/>
            <a:ext cx="5618931" cy="2997441"/>
          </a:xfrm>
          <a:prstGeom prst="rect">
            <a:avLst/>
          </a:prstGeom>
          <a:solidFill>
            <a:srgbClr val="00AEE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DCCD6-0E4E-4837-AEB8-6F2621423296}"/>
              </a:ext>
            </a:extLst>
          </p:cNvPr>
          <p:cNvSpPr/>
          <p:nvPr/>
        </p:nvSpPr>
        <p:spPr>
          <a:xfrm>
            <a:off x="-405993" y="3723881"/>
            <a:ext cx="6454381" cy="1692964"/>
          </a:xfrm>
          <a:prstGeom prst="rect">
            <a:avLst/>
          </a:prstGeom>
          <a:effectLst>
            <a:outerShdw blurRad="152400" dist="50800" dir="2700000" algn="tl" rotWithShape="0">
              <a:prstClr val="black">
                <a:alpha val="9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34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 promoção da                                                                          alimentação saudável </a:t>
            </a:r>
            <a:br>
              <a:rPr lang="pt-BR" sz="34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4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ambiente escolar!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B1FA84-CD57-460A-9ACC-C093C590F74E}"/>
              </a:ext>
            </a:extLst>
          </p:cNvPr>
          <p:cNvSpPr/>
          <p:nvPr/>
        </p:nvSpPr>
        <p:spPr>
          <a:xfrm>
            <a:off x="-712209" y="2608644"/>
            <a:ext cx="6199709" cy="625877"/>
          </a:xfrm>
          <a:prstGeom prst="rect">
            <a:avLst/>
          </a:prstGeom>
          <a:effectLst>
            <a:outerShdw blurRad="152400" dist="50800" dir="2700000" algn="tl" rotWithShape="0">
              <a:prstClr val="black">
                <a:alpha val="9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t-BR" sz="34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Ainda não há uma lei 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F2FE1C-F6BF-4D8E-B726-B29FB5053C92}"/>
              </a:ext>
            </a:extLst>
          </p:cNvPr>
          <p:cNvSpPr/>
          <p:nvPr/>
        </p:nvSpPr>
        <p:spPr>
          <a:xfrm>
            <a:off x="-607611" y="3179045"/>
            <a:ext cx="5915401" cy="666786"/>
          </a:xfrm>
          <a:prstGeom prst="rect">
            <a:avLst/>
          </a:prstGeom>
          <a:effectLst>
            <a:outerShdw blurRad="152400" dist="50800" dir="2700000" algn="tl" rotWithShape="0">
              <a:prstClr val="black">
                <a:alpha val="9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t-BR" sz="3733" b="1" dirty="0">
                <a:solidFill>
                  <a:srgbClr val="FFC2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abrangência nacional</a:t>
            </a:r>
            <a:endParaRPr lang="pt-BR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509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3A79E-C0FE-4556-B3C0-5BA0D8CBE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9D75FD3-2C51-483C-80FC-48DA42CEFF6C}"/>
              </a:ext>
            </a:extLst>
          </p:cNvPr>
          <p:cNvSpPr/>
          <p:nvPr/>
        </p:nvSpPr>
        <p:spPr>
          <a:xfrm>
            <a:off x="167008" y="197783"/>
            <a:ext cx="11857984" cy="858740"/>
          </a:xfrm>
          <a:prstGeom prst="roundRect">
            <a:avLst>
              <a:gd name="adj" fmla="val 0"/>
            </a:avLst>
          </a:prstGeom>
          <a:solidFill>
            <a:srgbClr val="00AEE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b="1" dirty="0">
                <a:solidFill>
                  <a:schemeClr val="bg1"/>
                </a:solidFill>
                <a:latin typeface="+mj-lt"/>
              </a:rPr>
              <a:t>Atuação UNICEF em nível Nacional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E13AF7-30A4-4711-AB68-987F5AF11296}"/>
              </a:ext>
            </a:extLst>
          </p:cNvPr>
          <p:cNvSpPr/>
          <p:nvPr/>
        </p:nvSpPr>
        <p:spPr>
          <a:xfrm>
            <a:off x="712563" y="2460885"/>
            <a:ext cx="3452445" cy="3995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DFDE2-E0E8-4515-8948-2C0E5547AE75}"/>
              </a:ext>
            </a:extLst>
          </p:cNvPr>
          <p:cNvSpPr/>
          <p:nvPr/>
        </p:nvSpPr>
        <p:spPr>
          <a:xfrm>
            <a:off x="748339" y="2751740"/>
            <a:ext cx="33808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Parceria UNICEF e Idec: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Desenvolvimento de estudo sobre a influência dos rótulos de alimentos ultraprocessados na percepção, preferências e escolhas alimentares de crianças brasileiras.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312AA5-151D-44F7-B81A-92107BA2C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645" y="2344665"/>
            <a:ext cx="7133316" cy="3995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B23D35-2677-44E0-88BD-F88368D505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F72-C063-4F04-A114-4DB4B88F5CC0}"/>
              </a:ext>
            </a:extLst>
          </p:cNvPr>
          <p:cNvSpPr/>
          <p:nvPr/>
        </p:nvSpPr>
        <p:spPr>
          <a:xfrm>
            <a:off x="167008" y="1266108"/>
            <a:ext cx="7493632" cy="947575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PUBLICIDADE DE ALIMENTOS ULTRAPROCESSADOS DIRECIONADA ÀS CRIANÇAS </a:t>
            </a:r>
          </a:p>
        </p:txBody>
      </p:sp>
    </p:spTree>
    <p:extLst>
      <p:ext uri="{BB962C8B-B14F-4D97-AF65-F5344CB8AC3E}">
        <p14:creationId xmlns:p14="http://schemas.microsoft.com/office/powerpoint/2010/main" val="177385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77" name="Rounded Rectangle 2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8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  <a:solidFill>
            <a:srgbClr val="00AEEF"/>
          </a:solidFill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chemeClr val="bg1"/>
                </a:solidFill>
              </a:rPr>
              <a:t>Desnutrição no Brasil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pic>
        <p:nvPicPr>
          <p:cNvPr id="4" name="Graphic 3" descr="Child with balloon">
            <a:extLst>
              <a:ext uri="{FF2B5EF4-FFF2-40B4-BE49-F238E27FC236}">
                <a16:creationId xmlns:a16="http://schemas.microsoft.com/office/drawing/2014/main" id="{69567A56-AD37-46C0-95F9-846167933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7555" y="1031075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AC2AC8-0550-43FC-9336-BB240CF26E04}"/>
              </a:ext>
            </a:extLst>
          </p:cNvPr>
          <p:cNvSpPr/>
          <p:nvPr/>
        </p:nvSpPr>
        <p:spPr>
          <a:xfrm>
            <a:off x="421640" y="2159160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2006: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6,7%</a:t>
            </a:r>
            <a:r>
              <a:rPr lang="en-US" sz="2000" dirty="0">
                <a:solidFill>
                  <a:schemeClr val="tx1"/>
                </a:solidFill>
              </a:rPr>
              <a:t> crianças &lt; 5 </a:t>
            </a:r>
            <a:r>
              <a:rPr lang="en-US" sz="2000" dirty="0" err="1">
                <a:solidFill>
                  <a:schemeClr val="tx1"/>
                </a:solidFill>
              </a:rPr>
              <a:t>anos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aseline="30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Nacional de </a:t>
            </a:r>
            <a:r>
              <a:rPr lang="en-US" sz="2000" baseline="30000" dirty="0" err="1">
                <a:solidFill>
                  <a:schemeClr val="tx1"/>
                </a:solidFill>
              </a:rPr>
              <a:t>Demografia</a:t>
            </a:r>
            <a:r>
              <a:rPr lang="en-US" sz="2000" baseline="30000" dirty="0">
                <a:solidFill>
                  <a:schemeClr val="tx1"/>
                </a:solidFill>
              </a:rPr>
              <a:t> e </a:t>
            </a:r>
            <a:r>
              <a:rPr lang="en-US" sz="2000" baseline="30000" dirty="0" err="1">
                <a:solidFill>
                  <a:schemeClr val="tx1"/>
                </a:solidFill>
              </a:rPr>
              <a:t>Saúde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000" baseline="30000" dirty="0">
              <a:solidFill>
                <a:schemeClr val="tx1"/>
              </a:solidFill>
            </a:endParaRPr>
          </a:p>
        </p:txBody>
      </p:sp>
      <p:pic>
        <p:nvPicPr>
          <p:cNvPr id="14" name="Graphic 13" descr="Baby">
            <a:extLst>
              <a:ext uri="{FF2B5EF4-FFF2-40B4-BE49-F238E27FC236}">
                <a16:creationId xmlns:a16="http://schemas.microsoft.com/office/drawing/2014/main" id="{7D62A878-F67D-4370-83AC-D331E6D08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0807" y="1108776"/>
            <a:ext cx="858740" cy="85874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2FD7DBB-EC8A-4A81-9AB2-EAF5DE9AD6B2}"/>
              </a:ext>
            </a:extLst>
          </p:cNvPr>
          <p:cNvSpPr/>
          <p:nvPr/>
        </p:nvSpPr>
        <p:spPr>
          <a:xfrm>
            <a:off x="4372515" y="2159160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2008: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7,2%</a:t>
            </a:r>
            <a:r>
              <a:rPr lang="en-US" sz="2000" dirty="0">
                <a:solidFill>
                  <a:schemeClr val="tx1"/>
                </a:solidFill>
              </a:rPr>
              <a:t> crianças de 5 a 9 anos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de </a:t>
            </a:r>
            <a:r>
              <a:rPr lang="en-US" sz="2000" baseline="30000" dirty="0" err="1">
                <a:solidFill>
                  <a:schemeClr val="tx1"/>
                </a:solidFill>
              </a:rPr>
              <a:t>Orçamentos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r>
              <a:rPr lang="en-US" sz="2000" baseline="30000" dirty="0" err="1">
                <a:solidFill>
                  <a:schemeClr val="tx1"/>
                </a:solidFill>
              </a:rPr>
              <a:t>Familiares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4" name="Graphic 43" descr="Group success">
            <a:extLst>
              <a:ext uri="{FF2B5EF4-FFF2-40B4-BE49-F238E27FC236}">
                <a16:creationId xmlns:a16="http://schemas.microsoft.com/office/drawing/2014/main" id="{61E60313-C942-4516-87ED-3C657F933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9565" y="1091511"/>
            <a:ext cx="914400" cy="914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48DA5E6-A8B4-4F87-AE42-6382755608CF}"/>
              </a:ext>
            </a:extLst>
          </p:cNvPr>
          <p:cNvSpPr/>
          <p:nvPr/>
        </p:nvSpPr>
        <p:spPr>
          <a:xfrm>
            <a:off x="8354525" y="2173908"/>
            <a:ext cx="2824480" cy="12136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2008: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3,7% </a:t>
            </a:r>
            <a:r>
              <a:rPr lang="en-US" sz="2000" dirty="0" err="1">
                <a:solidFill>
                  <a:schemeClr val="tx1"/>
                </a:solidFill>
              </a:rPr>
              <a:t>adolescentes</a:t>
            </a:r>
            <a:r>
              <a:rPr lang="en-US" sz="2000" dirty="0">
                <a:solidFill>
                  <a:schemeClr val="tx1"/>
                </a:solidFill>
              </a:rPr>
              <a:t> de 10 a 19 </a:t>
            </a:r>
            <a:r>
              <a:rPr lang="en-US" sz="2000" dirty="0" err="1">
                <a:solidFill>
                  <a:schemeClr val="tx1"/>
                </a:solidFill>
              </a:rPr>
              <a:t>anos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1600" baseline="30000" dirty="0">
                <a:solidFill>
                  <a:schemeClr val="tx1"/>
                </a:solidFill>
              </a:rPr>
              <a:t>(</a:t>
            </a:r>
            <a:r>
              <a:rPr lang="en-US" sz="1600" baseline="30000" dirty="0" err="1">
                <a:solidFill>
                  <a:schemeClr val="tx1"/>
                </a:solidFill>
              </a:rPr>
              <a:t>Pesquisa</a:t>
            </a:r>
            <a:r>
              <a:rPr lang="en-US" sz="1600" baseline="30000" dirty="0">
                <a:solidFill>
                  <a:schemeClr val="tx1"/>
                </a:solidFill>
              </a:rPr>
              <a:t> de </a:t>
            </a:r>
            <a:r>
              <a:rPr lang="en-US" sz="1600" baseline="30000" dirty="0" err="1">
                <a:solidFill>
                  <a:schemeClr val="tx1"/>
                </a:solidFill>
              </a:rPr>
              <a:t>Orçamentos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Familiares</a:t>
            </a:r>
            <a:r>
              <a:rPr lang="en-US" sz="1600" baseline="30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2" name="CaixaDeTexto 2">
            <a:extLst>
              <a:ext uri="{FF2B5EF4-FFF2-40B4-BE49-F238E27FC236}">
                <a16:creationId xmlns:a16="http://schemas.microsoft.com/office/drawing/2014/main" id="{7FA303D6-E2CB-4E27-8997-16C8C4FDC508}"/>
              </a:ext>
            </a:extLst>
          </p:cNvPr>
          <p:cNvSpPr txBox="1"/>
          <p:nvPr/>
        </p:nvSpPr>
        <p:spPr>
          <a:xfrm>
            <a:off x="170112" y="6251371"/>
            <a:ext cx="74197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1 Pesquisa Nacional de Demografia e Saúde. Dados 2006/7.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2 Pesquisa de Orçamentos Familiares. Dados 2008/9.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4 </a:t>
            </a:r>
            <a:r>
              <a:rPr lang="en-US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World Obesity Federation – Ending childhood obesity – Act today for a healthier future; Brazil.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8B620-5E6F-47F7-9F51-92C00EF1486B}"/>
              </a:ext>
            </a:extLst>
          </p:cNvPr>
          <p:cNvSpPr/>
          <p:nvPr/>
        </p:nvSpPr>
        <p:spPr>
          <a:xfrm>
            <a:off x="421640" y="4922299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2006: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5,8%</a:t>
            </a:r>
            <a:r>
              <a:rPr lang="en-US" sz="2000" dirty="0">
                <a:solidFill>
                  <a:schemeClr val="tx1"/>
                </a:solidFill>
              </a:rPr>
              <a:t> crianças &lt; 5 </a:t>
            </a:r>
            <a:r>
              <a:rPr lang="en-US" sz="2000" dirty="0" err="1">
                <a:solidFill>
                  <a:schemeClr val="tx1"/>
                </a:solidFill>
              </a:rPr>
              <a:t>anos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aseline="30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Nacional de </a:t>
            </a:r>
            <a:r>
              <a:rPr lang="en-US" sz="2000" baseline="30000" dirty="0" err="1">
                <a:solidFill>
                  <a:schemeClr val="tx1"/>
                </a:solidFill>
              </a:rPr>
              <a:t>Demografia</a:t>
            </a:r>
            <a:r>
              <a:rPr lang="en-US" sz="2000" baseline="30000" dirty="0">
                <a:solidFill>
                  <a:schemeClr val="tx1"/>
                </a:solidFill>
              </a:rPr>
              <a:t> e </a:t>
            </a:r>
            <a:r>
              <a:rPr lang="en-US" sz="2000" baseline="30000" dirty="0" err="1">
                <a:solidFill>
                  <a:schemeClr val="tx1"/>
                </a:solidFill>
              </a:rPr>
              <a:t>Saúde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000" baseline="30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9F393A-FEC7-49FF-961B-375A2AA7559D}"/>
              </a:ext>
            </a:extLst>
          </p:cNvPr>
          <p:cNvSpPr/>
          <p:nvPr/>
        </p:nvSpPr>
        <p:spPr>
          <a:xfrm>
            <a:off x="4372515" y="4922299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2008: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7,9%</a:t>
            </a:r>
            <a:r>
              <a:rPr lang="en-US" sz="2000" dirty="0">
                <a:solidFill>
                  <a:schemeClr val="tx1"/>
                </a:solidFill>
              </a:rPr>
              <a:t> crianças de 5 a 9 anos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de </a:t>
            </a:r>
            <a:r>
              <a:rPr lang="en-US" sz="2000" baseline="30000" dirty="0" err="1">
                <a:solidFill>
                  <a:schemeClr val="tx1"/>
                </a:solidFill>
              </a:rPr>
              <a:t>Orçamentos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r>
              <a:rPr lang="en-US" sz="2000" baseline="30000" dirty="0" err="1">
                <a:solidFill>
                  <a:schemeClr val="tx1"/>
                </a:solidFill>
              </a:rPr>
              <a:t>Familiares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D372B6-0A26-4BB9-8EA9-35D0F03F2DE7}"/>
              </a:ext>
            </a:extLst>
          </p:cNvPr>
          <p:cNvSpPr/>
          <p:nvPr/>
        </p:nvSpPr>
        <p:spPr>
          <a:xfrm>
            <a:off x="8354525" y="4937047"/>
            <a:ext cx="2824480" cy="12136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2008: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4,9% </a:t>
            </a:r>
            <a:r>
              <a:rPr lang="en-US" sz="2000" dirty="0" err="1">
                <a:solidFill>
                  <a:schemeClr val="tx1"/>
                </a:solidFill>
              </a:rPr>
              <a:t>adolescentes</a:t>
            </a:r>
            <a:r>
              <a:rPr lang="en-US" sz="2000" dirty="0">
                <a:solidFill>
                  <a:schemeClr val="tx1"/>
                </a:solidFill>
              </a:rPr>
              <a:t> de 10 a 19 anos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de </a:t>
            </a:r>
            <a:r>
              <a:rPr lang="en-US" sz="2000" baseline="30000" dirty="0" err="1">
                <a:solidFill>
                  <a:schemeClr val="tx1"/>
                </a:solidFill>
              </a:rPr>
              <a:t>Orçamentos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r>
              <a:rPr lang="en-US" sz="2000" baseline="30000" dirty="0" err="1">
                <a:solidFill>
                  <a:schemeClr val="tx1"/>
                </a:solidFill>
              </a:rPr>
              <a:t>Familiares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40283A61-C373-41E2-90D3-5BABE83D2389}"/>
              </a:ext>
            </a:extLst>
          </p:cNvPr>
          <p:cNvSpPr txBox="1">
            <a:spLocks/>
          </p:cNvSpPr>
          <p:nvPr/>
        </p:nvSpPr>
        <p:spPr>
          <a:xfrm>
            <a:off x="189162" y="3849385"/>
            <a:ext cx="11857995" cy="855444"/>
          </a:xfrm>
          <a:prstGeom prst="rect">
            <a:avLst/>
          </a:prstGeom>
          <a:solidFill>
            <a:srgbClr val="00AEEF"/>
          </a:solidFill>
        </p:spPr>
        <p:txBody>
          <a:bodyPr vert="horz" lIns="105600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733" b="1" noProof="1">
                <a:solidFill>
                  <a:schemeClr val="bg1"/>
                </a:solidFill>
              </a:rPr>
              <a:t>Desnutrição no Nordeste </a:t>
            </a:r>
          </a:p>
        </p:txBody>
      </p:sp>
    </p:spTree>
    <p:extLst>
      <p:ext uri="{BB962C8B-B14F-4D97-AF65-F5344CB8AC3E}">
        <p14:creationId xmlns:p14="http://schemas.microsoft.com/office/powerpoint/2010/main" val="240290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DD897-4386-4775-BFD0-3255EA078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5D7CB-BE73-414B-8750-0558F18B2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1" b="3768"/>
          <a:stretch/>
        </p:blipFill>
        <p:spPr>
          <a:xfrm>
            <a:off x="35581" y="1"/>
            <a:ext cx="12156419" cy="7280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AD8C52-5B2C-4399-BC99-418C602CB0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C572C5-22A5-4D93-A5F3-C4690E662262}"/>
              </a:ext>
            </a:extLst>
          </p:cNvPr>
          <p:cNvSpPr/>
          <p:nvPr/>
        </p:nvSpPr>
        <p:spPr>
          <a:xfrm>
            <a:off x="415600" y="4197133"/>
            <a:ext cx="4340352" cy="2660867"/>
          </a:xfrm>
          <a:prstGeom prst="rect">
            <a:avLst/>
          </a:prstGeom>
          <a:solidFill>
            <a:srgbClr val="00AEE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9D25F-D2E1-47BF-B8D5-0435F737A9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76" y="4074832"/>
            <a:ext cx="4521200" cy="2783168"/>
          </a:xfrm>
          <a:prstGeom prst="rect">
            <a:avLst/>
          </a:prstGeom>
        </p:spPr>
      </p:pic>
      <p:sp>
        <p:nvSpPr>
          <p:cNvPr id="8" name="CaixaDeTexto 9">
            <a:extLst>
              <a:ext uri="{FF2B5EF4-FFF2-40B4-BE49-F238E27FC236}">
                <a16:creationId xmlns:a16="http://schemas.microsoft.com/office/drawing/2014/main" id="{9EB46935-25E6-47BF-989E-7BDC8C1427E2}"/>
              </a:ext>
            </a:extLst>
          </p:cNvPr>
          <p:cNvSpPr txBox="1"/>
          <p:nvPr/>
        </p:nvSpPr>
        <p:spPr>
          <a:xfrm>
            <a:off x="6928642" y="5238712"/>
            <a:ext cx="49381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67" b="1" dirty="0">
                <a:solidFill>
                  <a:srgbClr val="00AEEF"/>
                </a:solidFill>
              </a:rPr>
              <a:t>OBRIGADA!</a:t>
            </a:r>
            <a:endParaRPr lang="pt-BR" sz="5333" b="1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1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77" name="Rounded Rectangle 2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8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  <a:solidFill>
            <a:srgbClr val="00AEEF"/>
          </a:solidFill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chemeClr val="bg1"/>
                </a:solidFill>
              </a:rPr>
              <a:t>Excesso de Peso no Brasil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pic>
        <p:nvPicPr>
          <p:cNvPr id="4" name="Graphic 3" descr="Child with balloon">
            <a:extLst>
              <a:ext uri="{FF2B5EF4-FFF2-40B4-BE49-F238E27FC236}">
                <a16:creationId xmlns:a16="http://schemas.microsoft.com/office/drawing/2014/main" id="{69567A56-AD37-46C0-95F9-846167933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7555" y="1031075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AC2AC8-0550-43FC-9336-BB240CF26E04}"/>
              </a:ext>
            </a:extLst>
          </p:cNvPr>
          <p:cNvSpPr/>
          <p:nvPr/>
        </p:nvSpPr>
        <p:spPr>
          <a:xfrm>
            <a:off x="421640" y="2159160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2006: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7,3</a:t>
            </a:r>
            <a:r>
              <a:rPr lang="en-US" sz="2000" b="1" dirty="0">
                <a:solidFill>
                  <a:schemeClr val="tx1"/>
                </a:solidFill>
              </a:rPr>
              <a:t>%</a:t>
            </a:r>
            <a:r>
              <a:rPr lang="en-US" sz="2000" dirty="0">
                <a:solidFill>
                  <a:schemeClr val="tx1"/>
                </a:solidFill>
              </a:rPr>
              <a:t> crianças &lt; 5 anos</a:t>
            </a:r>
            <a:r>
              <a:rPr lang="en-US" sz="2000" baseline="30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Nacional de </a:t>
            </a:r>
            <a:r>
              <a:rPr lang="en-US" sz="2000" baseline="30000" dirty="0" err="1">
                <a:solidFill>
                  <a:schemeClr val="tx1"/>
                </a:solidFill>
              </a:rPr>
              <a:t>Demografia</a:t>
            </a:r>
            <a:r>
              <a:rPr lang="en-US" sz="2000" baseline="30000" dirty="0">
                <a:solidFill>
                  <a:schemeClr val="tx1"/>
                </a:solidFill>
              </a:rPr>
              <a:t> e </a:t>
            </a:r>
            <a:r>
              <a:rPr lang="en-US" sz="2000" baseline="30000" dirty="0" err="1">
                <a:solidFill>
                  <a:schemeClr val="tx1"/>
                </a:solidFill>
              </a:rPr>
              <a:t>Saúde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000" baseline="30000" dirty="0">
              <a:solidFill>
                <a:schemeClr val="tx1"/>
              </a:solidFill>
            </a:endParaRPr>
          </a:p>
        </p:txBody>
      </p:sp>
      <p:pic>
        <p:nvPicPr>
          <p:cNvPr id="14" name="Graphic 13" descr="Baby">
            <a:extLst>
              <a:ext uri="{FF2B5EF4-FFF2-40B4-BE49-F238E27FC236}">
                <a16:creationId xmlns:a16="http://schemas.microsoft.com/office/drawing/2014/main" id="{7D62A878-F67D-4370-83AC-D331E6D08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0807" y="1108776"/>
            <a:ext cx="858740" cy="85874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2FD7DBB-EC8A-4A81-9AB2-EAF5DE9AD6B2}"/>
              </a:ext>
            </a:extLst>
          </p:cNvPr>
          <p:cNvSpPr/>
          <p:nvPr/>
        </p:nvSpPr>
        <p:spPr>
          <a:xfrm>
            <a:off x="4372515" y="2159160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2008: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34,8%</a:t>
            </a:r>
            <a:r>
              <a:rPr lang="en-US" sz="2000" dirty="0">
                <a:solidFill>
                  <a:schemeClr val="tx1"/>
                </a:solidFill>
              </a:rPr>
              <a:t> crianças de 5 a 9 anos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de </a:t>
            </a:r>
            <a:r>
              <a:rPr lang="en-US" sz="2000" baseline="30000" dirty="0" err="1">
                <a:solidFill>
                  <a:schemeClr val="tx1"/>
                </a:solidFill>
              </a:rPr>
              <a:t>Orçamentos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r>
              <a:rPr lang="en-US" sz="2000" baseline="30000" dirty="0" err="1">
                <a:solidFill>
                  <a:schemeClr val="tx1"/>
                </a:solidFill>
              </a:rPr>
              <a:t>Familiares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4" name="Graphic 43" descr="Group success">
            <a:extLst>
              <a:ext uri="{FF2B5EF4-FFF2-40B4-BE49-F238E27FC236}">
                <a16:creationId xmlns:a16="http://schemas.microsoft.com/office/drawing/2014/main" id="{61E60313-C942-4516-87ED-3C657F933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9565" y="1091511"/>
            <a:ext cx="914400" cy="914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48DA5E6-A8B4-4F87-AE42-6382755608CF}"/>
              </a:ext>
            </a:extLst>
          </p:cNvPr>
          <p:cNvSpPr/>
          <p:nvPr/>
        </p:nvSpPr>
        <p:spPr>
          <a:xfrm>
            <a:off x="8354525" y="2173908"/>
            <a:ext cx="2824480" cy="12136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2013: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25,5% </a:t>
            </a:r>
            <a:r>
              <a:rPr lang="en-US" sz="2000" dirty="0" err="1">
                <a:solidFill>
                  <a:schemeClr val="tx1"/>
                </a:solidFill>
              </a:rPr>
              <a:t>adolescentes</a:t>
            </a:r>
            <a:r>
              <a:rPr lang="en-US" sz="2000" dirty="0">
                <a:solidFill>
                  <a:schemeClr val="tx1"/>
                </a:solidFill>
              </a:rPr>
              <a:t> de 12 a 17 anos</a:t>
            </a:r>
            <a:r>
              <a:rPr lang="en-US" sz="2000" baseline="30000" dirty="0">
                <a:solidFill>
                  <a:schemeClr val="tx1"/>
                </a:solidFill>
              </a:rPr>
              <a:t>3 </a:t>
            </a:r>
          </a:p>
          <a:p>
            <a:pPr algn="ctr"/>
            <a:r>
              <a:rPr lang="en-US" sz="1600" baseline="30000" dirty="0">
                <a:solidFill>
                  <a:schemeClr val="tx1"/>
                </a:solidFill>
              </a:rPr>
              <a:t>(</a:t>
            </a:r>
            <a:r>
              <a:rPr lang="en-US" sz="1600" baseline="30000" dirty="0" err="1">
                <a:solidFill>
                  <a:schemeClr val="tx1"/>
                </a:solidFill>
              </a:rPr>
              <a:t>Estudo</a:t>
            </a:r>
            <a:r>
              <a:rPr lang="en-US" sz="1600" baseline="30000" dirty="0">
                <a:solidFill>
                  <a:schemeClr val="tx1"/>
                </a:solidFill>
              </a:rPr>
              <a:t> de </a:t>
            </a:r>
            <a:r>
              <a:rPr lang="en-US" sz="1600" baseline="30000" dirty="0" err="1">
                <a:solidFill>
                  <a:schemeClr val="tx1"/>
                </a:solidFill>
              </a:rPr>
              <a:t>Riscos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Cardiovasculares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em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Adolescentes</a:t>
            </a:r>
            <a:r>
              <a:rPr lang="en-US" sz="1600" baseline="30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2" name="CaixaDeTexto 2">
            <a:extLst>
              <a:ext uri="{FF2B5EF4-FFF2-40B4-BE49-F238E27FC236}">
                <a16:creationId xmlns:a16="http://schemas.microsoft.com/office/drawing/2014/main" id="{7FA303D6-E2CB-4E27-8997-16C8C4FDC508}"/>
              </a:ext>
            </a:extLst>
          </p:cNvPr>
          <p:cNvSpPr txBox="1"/>
          <p:nvPr/>
        </p:nvSpPr>
        <p:spPr>
          <a:xfrm>
            <a:off x="170112" y="5984671"/>
            <a:ext cx="74197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1 Pesquisa Nacional de Demografia e Saúde. Dados 2006/7.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2 Pesquisa de Orçamentos Familiares. Dados 2008/9.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3 Estudo de Riscos Cardiovasculares em Adolescentes. Dados 2013/14.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4 </a:t>
            </a:r>
            <a:r>
              <a:rPr lang="en-US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World Obesity Federation – Ending childhood obesity – Act today for a healthier future; Brazil. </a:t>
            </a:r>
          </a:p>
          <a:p>
            <a:endParaRPr lang="pt-BR" sz="1050" dirty="0">
              <a:solidFill>
                <a:srgbClr val="67748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AFD757-3C4A-4247-847E-AFD2E88E6A26}"/>
              </a:ext>
            </a:extLst>
          </p:cNvPr>
          <p:cNvSpPr/>
          <p:nvPr/>
        </p:nvSpPr>
        <p:spPr>
          <a:xfrm>
            <a:off x="406072" y="3695647"/>
            <a:ext cx="10757365" cy="815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2008: </a:t>
            </a:r>
            <a:r>
              <a:rPr lang="en-US" sz="2000" b="1" dirty="0">
                <a:solidFill>
                  <a:schemeClr val="tx1"/>
                </a:solidFill>
              </a:rPr>
              <a:t>1 a </a:t>
            </a:r>
            <a:r>
              <a:rPr lang="en-US" sz="2000" b="1" dirty="0" err="1">
                <a:solidFill>
                  <a:schemeClr val="tx1"/>
                </a:solidFill>
              </a:rPr>
              <a:t>cada</a:t>
            </a:r>
            <a:r>
              <a:rPr lang="en-US" sz="2000" b="1" dirty="0">
                <a:solidFill>
                  <a:schemeClr val="tx1"/>
                </a:solidFill>
              </a:rPr>
              <a:t> 3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crianças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  <a:latin typeface="Minion Pro"/>
              </a:rPr>
              <a:t>na faixa etária de 5 a 9 anos </a:t>
            </a:r>
            <a:r>
              <a:rPr lang="en-US" sz="2000" dirty="0" err="1">
                <a:solidFill>
                  <a:schemeClr val="tx1"/>
                </a:solidFill>
              </a:rPr>
              <a:t>está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acima</a:t>
            </a:r>
            <a:r>
              <a:rPr lang="en-US" sz="2000" dirty="0">
                <a:solidFill>
                  <a:schemeClr val="tx1"/>
                </a:solidFill>
              </a:rPr>
              <a:t> do peso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Pesquisa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Orçamentos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Familiares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148BB-613C-4B4F-82DF-6A8EB56A290B}"/>
              </a:ext>
            </a:extLst>
          </p:cNvPr>
          <p:cNvSpPr/>
          <p:nvPr/>
        </p:nvSpPr>
        <p:spPr>
          <a:xfrm>
            <a:off x="421640" y="4763599"/>
            <a:ext cx="10757365" cy="815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Estimativa</a:t>
            </a:r>
            <a:r>
              <a:rPr lang="en-US" sz="2000" dirty="0">
                <a:solidFill>
                  <a:schemeClr val="tx1"/>
                </a:solidFill>
              </a:rPr>
              <a:t> para 2025: </a:t>
            </a:r>
            <a:r>
              <a:rPr lang="en-US" sz="2000" b="1" dirty="0">
                <a:solidFill>
                  <a:schemeClr val="tx1"/>
                </a:solidFill>
              </a:rPr>
              <a:t>11.5 </a:t>
            </a:r>
            <a:r>
              <a:rPr lang="en-US" sz="2000" b="1" dirty="0" err="1">
                <a:solidFill>
                  <a:schemeClr val="tx1"/>
                </a:solidFill>
              </a:rPr>
              <a:t>milhões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de </a:t>
            </a:r>
            <a:r>
              <a:rPr lang="en-US" sz="2000" dirty="0" err="1">
                <a:solidFill>
                  <a:schemeClr val="tx1"/>
                </a:solidFill>
              </a:rPr>
              <a:t>crianças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obesas</a:t>
            </a:r>
            <a:r>
              <a:rPr lang="en-US" sz="2000" dirty="0">
                <a:solidFill>
                  <a:schemeClr val="tx1"/>
                </a:solidFill>
              </a:rPr>
              <a:t> no Brasil</a:t>
            </a:r>
            <a:r>
              <a:rPr lang="en-US" sz="2000" baseline="30000" dirty="0">
                <a:solidFill>
                  <a:schemeClr val="tx1"/>
                </a:solidFill>
              </a:rPr>
              <a:t>4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065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77" name="Rounded Rectangle 2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8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  <a:solidFill>
            <a:srgbClr val="00AEEF"/>
          </a:solidFill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chemeClr val="bg1"/>
                </a:solidFill>
              </a:rPr>
              <a:t>Excesso de Peso no Nordeste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pic>
        <p:nvPicPr>
          <p:cNvPr id="4" name="Graphic 3" descr="Child with balloon">
            <a:extLst>
              <a:ext uri="{FF2B5EF4-FFF2-40B4-BE49-F238E27FC236}">
                <a16:creationId xmlns:a16="http://schemas.microsoft.com/office/drawing/2014/main" id="{69567A56-AD37-46C0-95F9-846167933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7555" y="1031075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AC2AC8-0550-43FC-9336-BB240CF26E04}"/>
              </a:ext>
            </a:extLst>
          </p:cNvPr>
          <p:cNvSpPr/>
          <p:nvPr/>
        </p:nvSpPr>
        <p:spPr>
          <a:xfrm>
            <a:off x="421640" y="2159160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2006: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7,1</a:t>
            </a:r>
            <a:r>
              <a:rPr lang="en-US" sz="2000" b="1" dirty="0">
                <a:solidFill>
                  <a:schemeClr val="tx1"/>
                </a:solidFill>
              </a:rPr>
              <a:t>% </a:t>
            </a:r>
            <a:r>
              <a:rPr lang="en-US" sz="2000" dirty="0">
                <a:solidFill>
                  <a:schemeClr val="tx1"/>
                </a:solidFill>
              </a:rPr>
              <a:t>crianças &lt; 5 anos</a:t>
            </a:r>
            <a:r>
              <a:rPr lang="en-US" sz="2000" baseline="30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Nacional de </a:t>
            </a:r>
            <a:r>
              <a:rPr lang="en-US" sz="2000" baseline="30000" dirty="0" err="1">
                <a:solidFill>
                  <a:schemeClr val="tx1"/>
                </a:solidFill>
              </a:rPr>
              <a:t>Demografia</a:t>
            </a:r>
            <a:r>
              <a:rPr lang="en-US" sz="2000" baseline="30000" dirty="0">
                <a:solidFill>
                  <a:schemeClr val="tx1"/>
                </a:solidFill>
              </a:rPr>
              <a:t> e </a:t>
            </a:r>
            <a:r>
              <a:rPr lang="en-US" sz="2000" baseline="30000" dirty="0" err="1">
                <a:solidFill>
                  <a:schemeClr val="tx1"/>
                </a:solidFill>
              </a:rPr>
              <a:t>Saúde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000" baseline="30000" dirty="0">
              <a:solidFill>
                <a:schemeClr val="tx1"/>
              </a:solidFill>
            </a:endParaRPr>
          </a:p>
        </p:txBody>
      </p:sp>
      <p:pic>
        <p:nvPicPr>
          <p:cNvPr id="14" name="Graphic 13" descr="Baby">
            <a:extLst>
              <a:ext uri="{FF2B5EF4-FFF2-40B4-BE49-F238E27FC236}">
                <a16:creationId xmlns:a16="http://schemas.microsoft.com/office/drawing/2014/main" id="{7D62A878-F67D-4370-83AC-D331E6D08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0807" y="1108776"/>
            <a:ext cx="858740" cy="85874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2FD7DBB-EC8A-4A81-9AB2-EAF5DE9AD6B2}"/>
              </a:ext>
            </a:extLst>
          </p:cNvPr>
          <p:cNvSpPr/>
          <p:nvPr/>
        </p:nvSpPr>
        <p:spPr>
          <a:xfrm>
            <a:off x="4372515" y="2159160"/>
            <a:ext cx="2824480" cy="12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2008: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30,3%</a:t>
            </a:r>
            <a:r>
              <a:rPr lang="en-US" sz="2000" dirty="0">
                <a:solidFill>
                  <a:schemeClr val="tx1"/>
                </a:solidFill>
              </a:rPr>
              <a:t> crianças de 5 a 9 anos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baseline="30000" dirty="0">
                <a:solidFill>
                  <a:schemeClr val="tx1"/>
                </a:solidFill>
              </a:rPr>
              <a:t>(</a:t>
            </a:r>
            <a:r>
              <a:rPr lang="en-US" sz="2000" baseline="30000" dirty="0" err="1">
                <a:solidFill>
                  <a:schemeClr val="tx1"/>
                </a:solidFill>
              </a:rPr>
              <a:t>Pesquisa</a:t>
            </a:r>
            <a:r>
              <a:rPr lang="en-US" sz="2000" baseline="30000" dirty="0">
                <a:solidFill>
                  <a:schemeClr val="tx1"/>
                </a:solidFill>
              </a:rPr>
              <a:t> de </a:t>
            </a:r>
            <a:r>
              <a:rPr lang="en-US" sz="2000" baseline="30000" dirty="0" err="1">
                <a:solidFill>
                  <a:schemeClr val="tx1"/>
                </a:solidFill>
              </a:rPr>
              <a:t>Orçamentos</a:t>
            </a:r>
            <a:r>
              <a:rPr lang="en-US" sz="2000" baseline="30000" dirty="0">
                <a:solidFill>
                  <a:schemeClr val="tx1"/>
                </a:solidFill>
              </a:rPr>
              <a:t> </a:t>
            </a:r>
            <a:r>
              <a:rPr lang="en-US" sz="2000" baseline="30000" dirty="0" err="1">
                <a:solidFill>
                  <a:schemeClr val="tx1"/>
                </a:solidFill>
              </a:rPr>
              <a:t>Familiares</a:t>
            </a:r>
            <a:r>
              <a:rPr lang="en-US" sz="2000" baseline="30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4" name="Graphic 43" descr="Group success">
            <a:extLst>
              <a:ext uri="{FF2B5EF4-FFF2-40B4-BE49-F238E27FC236}">
                <a16:creationId xmlns:a16="http://schemas.microsoft.com/office/drawing/2014/main" id="{61E60313-C942-4516-87ED-3C657F933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9565" y="1091511"/>
            <a:ext cx="914400" cy="914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48DA5E6-A8B4-4F87-AE42-6382755608CF}"/>
              </a:ext>
            </a:extLst>
          </p:cNvPr>
          <p:cNvSpPr/>
          <p:nvPr/>
        </p:nvSpPr>
        <p:spPr>
          <a:xfrm>
            <a:off x="8354525" y="2173908"/>
            <a:ext cx="2824480" cy="12136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2013: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24,2% </a:t>
            </a:r>
            <a:r>
              <a:rPr lang="en-US" sz="2000" dirty="0" err="1">
                <a:solidFill>
                  <a:schemeClr val="tx1"/>
                </a:solidFill>
              </a:rPr>
              <a:t>adolescentes</a:t>
            </a:r>
            <a:r>
              <a:rPr lang="en-US" sz="2000" dirty="0">
                <a:solidFill>
                  <a:schemeClr val="tx1"/>
                </a:solidFill>
              </a:rPr>
              <a:t> de 12 a 17 anos</a:t>
            </a:r>
            <a:r>
              <a:rPr lang="en-US" sz="2000" baseline="30000" dirty="0">
                <a:solidFill>
                  <a:schemeClr val="tx1"/>
                </a:solidFill>
              </a:rPr>
              <a:t>3 </a:t>
            </a:r>
          </a:p>
          <a:p>
            <a:pPr algn="ctr"/>
            <a:r>
              <a:rPr lang="en-US" sz="1600" baseline="30000" dirty="0">
                <a:solidFill>
                  <a:schemeClr val="tx1"/>
                </a:solidFill>
              </a:rPr>
              <a:t>(</a:t>
            </a:r>
            <a:r>
              <a:rPr lang="en-US" sz="1600" baseline="30000" dirty="0" err="1">
                <a:solidFill>
                  <a:schemeClr val="tx1"/>
                </a:solidFill>
              </a:rPr>
              <a:t>Estudo</a:t>
            </a:r>
            <a:r>
              <a:rPr lang="en-US" sz="1600" baseline="30000" dirty="0">
                <a:solidFill>
                  <a:schemeClr val="tx1"/>
                </a:solidFill>
              </a:rPr>
              <a:t> de </a:t>
            </a:r>
            <a:r>
              <a:rPr lang="en-US" sz="1600" baseline="30000" dirty="0" err="1">
                <a:solidFill>
                  <a:schemeClr val="tx1"/>
                </a:solidFill>
              </a:rPr>
              <a:t>Riscos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Cardiovasculares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em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r>
              <a:rPr lang="en-US" sz="1600" baseline="30000" dirty="0" err="1">
                <a:solidFill>
                  <a:schemeClr val="tx1"/>
                </a:solidFill>
              </a:rPr>
              <a:t>Adolescentes</a:t>
            </a:r>
            <a:r>
              <a:rPr lang="en-US" sz="1600" baseline="30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2" name="CaixaDeTexto 2">
            <a:extLst>
              <a:ext uri="{FF2B5EF4-FFF2-40B4-BE49-F238E27FC236}">
                <a16:creationId xmlns:a16="http://schemas.microsoft.com/office/drawing/2014/main" id="{7FA303D6-E2CB-4E27-8997-16C8C4FDC508}"/>
              </a:ext>
            </a:extLst>
          </p:cNvPr>
          <p:cNvSpPr txBox="1"/>
          <p:nvPr/>
        </p:nvSpPr>
        <p:spPr>
          <a:xfrm>
            <a:off x="170112" y="5984671"/>
            <a:ext cx="74197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1 Pesquisa Nacional de Demografia e Saúde. Dados 2006/7.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2 Pesquisa de Orçamentos Familiares. Dados 2008/9.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3 Estudo de Riscos Cardiovasculares em Adolescentes. Dados 2013/14.</a:t>
            </a:r>
          </a:p>
          <a:p>
            <a:r>
              <a:rPr lang="pt-BR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4 </a:t>
            </a:r>
            <a:r>
              <a:rPr lang="en-US" sz="1050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World Obesity Federation – Ending childhood obesity – Act today for a healthier future; Brazil. </a:t>
            </a:r>
          </a:p>
          <a:p>
            <a:endParaRPr lang="pt-BR" sz="1050" dirty="0">
              <a:solidFill>
                <a:srgbClr val="67748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7461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77" name="Rounded Rectangle 2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78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rgbClr val="00B0F0"/>
                </a:solidFill>
              </a:rPr>
              <a:t>O UNICEF</a:t>
            </a:r>
          </a:p>
        </p:txBody>
      </p:sp>
      <p:sp>
        <p:nvSpPr>
          <p:cNvPr id="2" name="Rectangle 1"/>
          <p:cNvSpPr/>
          <p:nvPr/>
        </p:nvSpPr>
        <p:spPr>
          <a:xfrm>
            <a:off x="6502401" y="1408736"/>
            <a:ext cx="5689600" cy="4001464"/>
          </a:xfrm>
          <a:prstGeom prst="rect">
            <a:avLst/>
          </a:prstGeom>
          <a:solidFill>
            <a:srgbClr val="00AEE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81" name="TextBox 80"/>
          <p:cNvSpPr txBox="1"/>
          <p:nvPr/>
        </p:nvSpPr>
        <p:spPr>
          <a:xfrm>
            <a:off x="6705600" y="1518755"/>
            <a:ext cx="5092701" cy="427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733" b="1" dirty="0">
                <a:solidFill>
                  <a:schemeClr val="bg1"/>
                </a:solidFill>
              </a:rPr>
              <a:t>Todas. Sem exceção. </a:t>
            </a:r>
          </a:p>
          <a:p>
            <a:pPr algn="r"/>
            <a:endParaRPr lang="pt-BR" sz="1600" b="1" dirty="0">
              <a:solidFill>
                <a:schemeClr val="bg1"/>
              </a:solidFill>
            </a:endParaRPr>
          </a:p>
          <a:p>
            <a:pPr algn="r"/>
            <a:r>
              <a:rPr lang="pt-BR" sz="3733" b="1" dirty="0">
                <a:solidFill>
                  <a:schemeClr val="bg1"/>
                </a:solidFill>
              </a:rPr>
              <a:t>As mais excluídas. </a:t>
            </a:r>
          </a:p>
          <a:p>
            <a:pPr algn="r"/>
            <a:endParaRPr lang="pt-BR" sz="1600" b="1" dirty="0">
              <a:solidFill>
                <a:schemeClr val="bg1"/>
              </a:solidFill>
            </a:endParaRPr>
          </a:p>
          <a:p>
            <a:pPr algn="r"/>
            <a:r>
              <a:rPr lang="pt-BR" sz="3733" b="1" dirty="0">
                <a:solidFill>
                  <a:schemeClr val="bg1"/>
                </a:solidFill>
              </a:rPr>
              <a:t>As mais vulneráveis.</a:t>
            </a:r>
          </a:p>
          <a:p>
            <a:pPr algn="r"/>
            <a:r>
              <a:rPr lang="pt-BR" sz="16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pt-BR" sz="3733" b="1" dirty="0">
                <a:solidFill>
                  <a:schemeClr val="bg1"/>
                </a:solidFill>
              </a:rPr>
              <a:t>As mais difíceis de alcançar. </a:t>
            </a:r>
          </a:p>
          <a:p>
            <a:pPr algn="r"/>
            <a:r>
              <a:rPr lang="pt-BR" sz="3733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02" y="6354003"/>
            <a:ext cx="2442927" cy="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77" name="Rounded Rectangle 2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8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  <a:solidFill>
            <a:srgbClr val="00AEEF"/>
          </a:solidFill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chemeClr val="bg1"/>
                </a:solidFill>
              </a:rPr>
              <a:t>UNICEF no Brasil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4353090" y="1925258"/>
            <a:ext cx="8579273" cy="5201312"/>
            <a:chOff x="-6" y="950"/>
            <a:chExt cx="5760" cy="3365"/>
          </a:xfrm>
        </p:grpSpPr>
        <p:pic>
          <p:nvPicPr>
            <p:cNvPr id="8" name="Picture 13" descr="MAPA"/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0F9FE"/>
                </a:clrFrom>
                <a:clrTo>
                  <a:srgbClr val="F0F9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6" y="950"/>
              <a:ext cx="5760" cy="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5" y="4096"/>
              <a:ext cx="124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 dirty="0">
                <a:solidFill>
                  <a:srgbClr val="004488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1412" y="1012"/>
              <a:ext cx="3755" cy="2820"/>
              <a:chOff x="1412" y="1012"/>
              <a:chExt cx="3755" cy="2820"/>
            </a:xfrm>
          </p:grpSpPr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flipH="1" flipV="1">
                <a:off x="1872" y="1152"/>
                <a:ext cx="480" cy="480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13" name="Line 17"/>
              <p:cNvSpPr>
                <a:spLocks noChangeShapeType="1"/>
              </p:cNvSpPr>
              <p:nvPr/>
            </p:nvSpPr>
            <p:spPr bwMode="auto">
              <a:xfrm flipV="1">
                <a:off x="3264" y="1152"/>
                <a:ext cx="96" cy="480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V="1">
                <a:off x="3696" y="1392"/>
                <a:ext cx="0" cy="288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V="1">
                <a:off x="4080" y="1488"/>
                <a:ext cx="240" cy="288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 flipV="1">
                <a:off x="4368" y="2160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 flipV="1">
                <a:off x="4032" y="2524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flipV="1">
                <a:off x="3744" y="3264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3340" y="3264"/>
                <a:ext cx="336" cy="384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2064" y="2688"/>
                <a:ext cx="1248" cy="192"/>
              </a:xfrm>
              <a:prstGeom prst="line">
                <a:avLst/>
              </a:prstGeom>
              <a:noFill/>
              <a:ln w="12700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 sz="2400" dirty="0"/>
              </a:p>
            </p:txBody>
          </p:sp>
          <p:sp>
            <p:nvSpPr>
              <p:cNvPr id="23" name="Text Box 25"/>
              <p:cNvSpPr txBox="1">
                <a:spLocks noChangeArrowheads="1"/>
              </p:cNvSpPr>
              <p:nvPr/>
            </p:nvSpPr>
            <p:spPr bwMode="auto">
              <a:xfrm>
                <a:off x="1488" y="1012"/>
                <a:ext cx="657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MANAUS</a:t>
                </a:r>
              </a:p>
            </p:txBody>
          </p:sp>
          <p:sp>
            <p:nvSpPr>
              <p:cNvPr id="24" name="Text Box 26"/>
              <p:cNvSpPr txBox="1">
                <a:spLocks noChangeArrowheads="1"/>
              </p:cNvSpPr>
              <p:nvPr/>
            </p:nvSpPr>
            <p:spPr bwMode="auto">
              <a:xfrm>
                <a:off x="3195" y="1023"/>
                <a:ext cx="514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BELÉM</a:t>
                </a:r>
              </a:p>
            </p:txBody>
          </p:sp>
          <p:sp>
            <p:nvSpPr>
              <p:cNvPr id="25" name="Text Box 27"/>
              <p:cNvSpPr txBox="1">
                <a:spLocks noChangeArrowheads="1"/>
              </p:cNvSpPr>
              <p:nvPr/>
            </p:nvSpPr>
            <p:spPr bwMode="auto">
              <a:xfrm>
                <a:off x="3489" y="1253"/>
                <a:ext cx="642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SÃO LUÍS</a:t>
                </a:r>
              </a:p>
            </p:txBody>
          </p:sp>
          <p:sp>
            <p:nvSpPr>
              <p:cNvPr id="26" name="Text Box 28"/>
              <p:cNvSpPr txBox="1">
                <a:spLocks noChangeArrowheads="1"/>
              </p:cNvSpPr>
              <p:nvPr/>
            </p:nvSpPr>
            <p:spPr bwMode="auto">
              <a:xfrm>
                <a:off x="4176" y="1359"/>
                <a:ext cx="77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FORTALEZA</a:t>
                </a:r>
              </a:p>
            </p:txBody>
          </p:sp>
          <p:sp>
            <p:nvSpPr>
              <p:cNvPr id="27" name="Text Box 29"/>
              <p:cNvSpPr txBox="1">
                <a:spLocks noChangeArrowheads="1"/>
              </p:cNvSpPr>
              <p:nvPr/>
            </p:nvSpPr>
            <p:spPr bwMode="auto">
              <a:xfrm>
                <a:off x="4661" y="2069"/>
                <a:ext cx="506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RECIFE</a:t>
                </a:r>
              </a:p>
            </p:txBody>
          </p:sp>
          <p:sp>
            <p:nvSpPr>
              <p:cNvPr id="28" name="Text Box 30"/>
              <p:cNvSpPr txBox="1">
                <a:spLocks noChangeArrowheads="1"/>
              </p:cNvSpPr>
              <p:nvPr/>
            </p:nvSpPr>
            <p:spPr bwMode="auto">
              <a:xfrm>
                <a:off x="4325" y="2433"/>
                <a:ext cx="736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SALVADOR</a:t>
                </a:r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4034" y="3173"/>
                <a:ext cx="1038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RIO DE JANEIRO</a:t>
                </a:r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3441" y="3613"/>
                <a:ext cx="780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SÃO PAULO</a:t>
                </a:r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>
                <a:off x="1412" y="2665"/>
                <a:ext cx="965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BRASÍLIA</a:t>
                </a:r>
              </a:p>
            </p:txBody>
          </p:sp>
          <p:sp>
            <p:nvSpPr>
              <p:cNvPr id="32" name="Oval 34"/>
              <p:cNvSpPr>
                <a:spLocks noChangeArrowheads="1"/>
              </p:cNvSpPr>
              <p:nvPr/>
            </p:nvSpPr>
            <p:spPr bwMode="auto">
              <a:xfrm>
                <a:off x="2294" y="1569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3" name="Oval 35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50" cy="69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4" name="Oval 36"/>
              <p:cNvSpPr>
                <a:spLocks noChangeArrowheads="1"/>
              </p:cNvSpPr>
              <p:nvPr/>
            </p:nvSpPr>
            <p:spPr bwMode="auto">
              <a:xfrm>
                <a:off x="3641" y="1653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5" name="Oval 37"/>
              <p:cNvSpPr>
                <a:spLocks noChangeArrowheads="1"/>
              </p:cNvSpPr>
              <p:nvPr/>
            </p:nvSpPr>
            <p:spPr bwMode="auto">
              <a:xfrm>
                <a:off x="4016" y="1754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6" name="Oval 38"/>
              <p:cNvSpPr>
                <a:spLocks noChangeArrowheads="1"/>
              </p:cNvSpPr>
              <p:nvPr/>
            </p:nvSpPr>
            <p:spPr bwMode="auto">
              <a:xfrm>
                <a:off x="4312" y="2102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7" name="Oval 39"/>
              <p:cNvSpPr>
                <a:spLocks noChangeArrowheads="1"/>
              </p:cNvSpPr>
              <p:nvPr/>
            </p:nvSpPr>
            <p:spPr bwMode="auto">
              <a:xfrm>
                <a:off x="3963" y="2456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8" name="Oval 40"/>
              <p:cNvSpPr>
                <a:spLocks noChangeArrowheads="1"/>
              </p:cNvSpPr>
              <p:nvPr/>
            </p:nvSpPr>
            <p:spPr bwMode="auto">
              <a:xfrm>
                <a:off x="3688" y="3217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39" name="Oval 41"/>
              <p:cNvSpPr>
                <a:spLocks noChangeArrowheads="1"/>
              </p:cNvSpPr>
              <p:nvPr/>
            </p:nvSpPr>
            <p:spPr bwMode="auto">
              <a:xfrm>
                <a:off x="3276" y="3201"/>
                <a:ext cx="106" cy="106"/>
              </a:xfrm>
              <a:prstGeom prst="ellipse">
                <a:avLst/>
              </a:pr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3200" dirty="0"/>
              </a:p>
            </p:txBody>
          </p:sp>
          <p:sp>
            <p:nvSpPr>
              <p:cNvPr id="46" name="Text Box 26">
                <a:extLst>
                  <a:ext uri="{FF2B5EF4-FFF2-40B4-BE49-F238E27FC236}">
                    <a16:creationId xmlns:a16="http://schemas.microsoft.com/office/drawing/2014/main" id="{1FD1DCAB-C9D6-40E7-AD88-3A83783D42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5" y="1023"/>
                <a:ext cx="514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u="sng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en-US" sz="1600" u="none" dirty="0">
                    <a:solidFill>
                      <a:srgbClr val="0066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BELÉM</a:t>
                </a:r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84" y="6354003"/>
            <a:ext cx="2442944" cy="336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08" y="2037923"/>
            <a:ext cx="5741429" cy="428923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854927" y="335865"/>
            <a:ext cx="1662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2019</a:t>
            </a:r>
          </a:p>
        </p:txBody>
      </p:sp>
      <p:sp>
        <p:nvSpPr>
          <p:cNvPr id="45" name="Line 17">
            <a:extLst>
              <a:ext uri="{FF2B5EF4-FFF2-40B4-BE49-F238E27FC236}">
                <a16:creationId xmlns:a16="http://schemas.microsoft.com/office/drawing/2014/main" id="{DC60B4CD-0D79-498D-A162-7D3B62F66A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14383" y="1832514"/>
            <a:ext cx="142988" cy="74194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400" b="1" dirty="0"/>
          </a:p>
        </p:txBody>
      </p:sp>
      <p:sp>
        <p:nvSpPr>
          <p:cNvPr id="47" name="Text Box 26">
            <a:extLst>
              <a:ext uri="{FF2B5EF4-FFF2-40B4-BE49-F238E27FC236}">
                <a16:creationId xmlns:a16="http://schemas.microsoft.com/office/drawing/2014/main" id="{AF52009E-D806-4392-BFFC-B765ACFB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963" y="1631787"/>
            <a:ext cx="10902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600" u="none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 VISTA</a:t>
            </a:r>
          </a:p>
        </p:txBody>
      </p:sp>
    </p:spTree>
    <p:extLst>
      <p:ext uri="{BB962C8B-B14F-4D97-AF65-F5344CB8AC3E}">
        <p14:creationId xmlns:p14="http://schemas.microsoft.com/office/powerpoint/2010/main" val="145289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4"/>
            <a:ext cx="12192000" cy="681939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rgbClr val="00AEE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02" y="6354003"/>
            <a:ext cx="2442927" cy="336000"/>
          </a:xfrm>
          <a:prstGeom prst="rect">
            <a:avLst/>
          </a:prstGeom>
        </p:spPr>
      </p:pic>
      <p:sp>
        <p:nvSpPr>
          <p:cNvPr id="21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chemeClr val="bg1"/>
                </a:solidFill>
              </a:rPr>
              <a:t>Onde eles e elas estão?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7477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02" y="6354003"/>
            <a:ext cx="2442927" cy="336000"/>
          </a:xfrm>
          <a:prstGeom prst="rect">
            <a:avLst/>
          </a:prstGeom>
        </p:spPr>
      </p:pic>
      <p:sp>
        <p:nvSpPr>
          <p:cNvPr id="21" name="Título 3"/>
          <p:cNvSpPr>
            <a:spLocks noGrp="1"/>
          </p:cNvSpPr>
          <p:nvPr>
            <p:ph type="ctrTitle"/>
          </p:nvPr>
        </p:nvSpPr>
        <p:spPr>
          <a:xfrm>
            <a:off x="170112" y="172735"/>
            <a:ext cx="11857995" cy="855444"/>
          </a:xfrm>
        </p:spPr>
        <p:txBody>
          <a:bodyPr vert="horz" lIns="1056000" tIns="45720" rIns="91440" bIns="45720" rtlCol="0" anchor="ctr" anchorCtr="0">
            <a:noAutofit/>
          </a:bodyPr>
          <a:lstStyle/>
          <a:p>
            <a:pPr algn="l"/>
            <a:r>
              <a:rPr lang="pt-BR" sz="3733" b="1" noProof="1">
                <a:solidFill>
                  <a:srgbClr val="00B0F0"/>
                </a:solidFill>
              </a:rPr>
              <a:t>Estratégias para cada território</a:t>
            </a:r>
          </a:p>
        </p:txBody>
      </p:sp>
      <p:sp>
        <p:nvSpPr>
          <p:cNvPr id="23" name="Rectangle 2"/>
          <p:cNvSpPr/>
          <p:nvPr/>
        </p:nvSpPr>
        <p:spPr>
          <a:xfrm>
            <a:off x="1" y="2603501"/>
            <a:ext cx="5552305" cy="336952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6" name="Shape 156"/>
          <p:cNvSpPr txBox="1"/>
          <p:nvPr/>
        </p:nvSpPr>
        <p:spPr>
          <a:xfrm>
            <a:off x="1138123" y="2743201"/>
            <a:ext cx="4420400" cy="301116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400" b="1" dirty="0">
                <a:solidFill>
                  <a:srgbClr val="FFC20E"/>
                </a:solidFill>
              </a:rPr>
              <a:t>Território da Amazônia</a:t>
            </a:r>
          </a:p>
          <a:p>
            <a:pPr>
              <a:lnSpc>
                <a:spcPct val="115000"/>
              </a:lnSpc>
            </a:pPr>
            <a:endParaRPr lang="en" sz="2400" b="1" dirty="0">
              <a:solidFill>
                <a:srgbClr val="FFC20E"/>
              </a:solidFill>
            </a:endParaRPr>
          </a:p>
          <a:p>
            <a:pPr>
              <a:lnSpc>
                <a:spcPct val="115000"/>
              </a:lnSpc>
            </a:pPr>
            <a:endParaRPr sz="2400" b="1" dirty="0">
              <a:solidFill>
                <a:srgbClr val="FFC20E"/>
              </a:solidFill>
            </a:endParaRPr>
          </a:p>
          <a:p>
            <a:pPr>
              <a:lnSpc>
                <a:spcPct val="115000"/>
              </a:lnSpc>
            </a:pPr>
            <a:r>
              <a:rPr lang="en" sz="2400" b="1" dirty="0">
                <a:solidFill>
                  <a:srgbClr val="FFC20E"/>
                </a:solidFill>
              </a:rPr>
              <a:t>Território do Semiárido</a:t>
            </a:r>
          </a:p>
          <a:p>
            <a:pPr>
              <a:lnSpc>
                <a:spcPct val="115000"/>
              </a:lnSpc>
            </a:pPr>
            <a:endParaRPr lang="en" sz="2400" b="1" dirty="0">
              <a:solidFill>
                <a:srgbClr val="FFC20E"/>
              </a:solidFill>
            </a:endParaRPr>
          </a:p>
          <a:p>
            <a:pPr>
              <a:lnSpc>
                <a:spcPct val="115000"/>
              </a:lnSpc>
            </a:pPr>
            <a:endParaRPr sz="2400" b="1" dirty="0">
              <a:solidFill>
                <a:srgbClr val="FFC20E"/>
              </a:solidFill>
            </a:endParaRPr>
          </a:p>
          <a:p>
            <a:pPr>
              <a:lnSpc>
                <a:spcPct val="115000"/>
              </a:lnSpc>
            </a:pPr>
            <a:r>
              <a:rPr lang="en" sz="2400" b="1" dirty="0">
                <a:solidFill>
                  <a:srgbClr val="FFC20E"/>
                </a:solidFill>
              </a:rPr>
              <a:t>Grandes Centros Urbanos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3923" y="2753699"/>
            <a:ext cx="812800" cy="644939"/>
            <a:chOff x="5080130" y="2696576"/>
            <a:chExt cx="609600" cy="483704"/>
          </a:xfrm>
        </p:grpSpPr>
        <p:sp>
          <p:nvSpPr>
            <p:cNvPr id="6" name="Oval 5"/>
            <p:cNvSpPr/>
            <p:nvPr/>
          </p:nvSpPr>
          <p:spPr>
            <a:xfrm>
              <a:off x="5143078" y="2696576"/>
              <a:ext cx="483704" cy="4837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80130" y="2784539"/>
              <a:ext cx="6096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TAM</a:t>
              </a:r>
              <a:endPara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3923" y="3983193"/>
            <a:ext cx="812800" cy="644939"/>
            <a:chOff x="5080130" y="3340587"/>
            <a:chExt cx="609600" cy="483704"/>
          </a:xfrm>
        </p:grpSpPr>
        <p:sp>
          <p:nvSpPr>
            <p:cNvPr id="26" name="Oval 25"/>
            <p:cNvSpPr/>
            <p:nvPr/>
          </p:nvSpPr>
          <p:spPr>
            <a:xfrm>
              <a:off x="5143078" y="3340587"/>
              <a:ext cx="483704" cy="4837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80130" y="3428550"/>
              <a:ext cx="6096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SAB</a:t>
              </a:r>
              <a:endPara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0067" y="5212688"/>
            <a:ext cx="812800" cy="644939"/>
            <a:chOff x="5077238" y="3966664"/>
            <a:chExt cx="609600" cy="483704"/>
          </a:xfrm>
        </p:grpSpPr>
        <p:sp>
          <p:nvSpPr>
            <p:cNvPr id="28" name="Oval 27"/>
            <p:cNvSpPr/>
            <p:nvPr/>
          </p:nvSpPr>
          <p:spPr>
            <a:xfrm>
              <a:off x="5140186" y="3966664"/>
              <a:ext cx="483704" cy="4837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7238" y="4054627"/>
              <a:ext cx="6096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PCU</a:t>
              </a:r>
              <a:endPara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737" y="2493737"/>
            <a:ext cx="2173771" cy="2173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803" y="4932048"/>
            <a:ext cx="2501299" cy="1040981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>
            <a:off x="5495183" y="2852316"/>
            <a:ext cx="835795" cy="457200"/>
          </a:xfrm>
          <a:prstGeom prst="rightArrow">
            <a:avLst/>
          </a:prstGeom>
          <a:solidFill>
            <a:schemeClr val="bg1">
              <a:alpha val="80000"/>
            </a:schemeClr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31" name="Arrow: Right 30"/>
          <p:cNvSpPr/>
          <p:nvPr/>
        </p:nvSpPr>
        <p:spPr>
          <a:xfrm>
            <a:off x="5495168" y="4020183"/>
            <a:ext cx="835795" cy="457200"/>
          </a:xfrm>
          <a:prstGeom prst="rightArrow">
            <a:avLst/>
          </a:prstGeom>
          <a:solidFill>
            <a:schemeClr val="bg1">
              <a:alpha val="80000"/>
            </a:schemeClr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32" name="Arrow: Right 31"/>
          <p:cNvSpPr/>
          <p:nvPr/>
        </p:nvSpPr>
        <p:spPr>
          <a:xfrm>
            <a:off x="5498844" y="5329969"/>
            <a:ext cx="835795" cy="457200"/>
          </a:xfrm>
          <a:prstGeom prst="rightArrow">
            <a:avLst/>
          </a:prstGeom>
          <a:solidFill>
            <a:schemeClr val="bg1">
              <a:alpha val="80000"/>
            </a:schemeClr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84559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6" y="9698"/>
            <a:ext cx="12158749" cy="6838604"/>
          </a:xfrm>
          <a:prstGeom prst="rect">
            <a:avLst/>
          </a:prstGeom>
        </p:spPr>
      </p:pic>
      <p:sp>
        <p:nvSpPr>
          <p:cNvPr id="15" name="Rectangle 2"/>
          <p:cNvSpPr/>
          <p:nvPr/>
        </p:nvSpPr>
        <p:spPr>
          <a:xfrm>
            <a:off x="6019801" y="3657600"/>
            <a:ext cx="6194624" cy="253810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6319917" y="3978941"/>
            <a:ext cx="5594393" cy="3195660"/>
          </a:xfrm>
        </p:spPr>
        <p:txBody>
          <a:bodyPr/>
          <a:lstStyle/>
          <a:p>
            <a:pPr algn="r">
              <a:lnSpc>
                <a:spcPts val="2533"/>
              </a:lnSpc>
            </a:pPr>
            <a:r>
              <a:rPr lang="pt-BR" sz="1867" noProof="1">
                <a:solidFill>
                  <a:schemeClr val="bg1"/>
                </a:solidFill>
              </a:rPr>
              <a:t>Estimular os municípios a</a:t>
            </a:r>
            <a:r>
              <a:rPr lang="pt-BR" sz="1867" noProof="1">
                <a:solidFill>
                  <a:srgbClr val="00B0F0"/>
                </a:solidFill>
              </a:rPr>
              <a:t> </a:t>
            </a:r>
            <a:r>
              <a:rPr lang="pt-BR" sz="1867" noProof="1">
                <a:solidFill>
                  <a:schemeClr val="bg1"/>
                </a:solidFill>
              </a:rPr>
              <a:t>implementar</a:t>
            </a:r>
            <a:r>
              <a:rPr lang="pt-BR" sz="1867" b="1" noProof="1">
                <a:solidFill>
                  <a:srgbClr val="FFC20E"/>
                </a:solidFill>
              </a:rPr>
              <a:t> </a:t>
            </a:r>
            <a:r>
              <a:rPr lang="pt-BR" b="1" noProof="1">
                <a:solidFill>
                  <a:srgbClr val="FFC20E"/>
                </a:solidFill>
              </a:rPr>
              <a:t>políticas públicas </a:t>
            </a:r>
            <a:r>
              <a:rPr lang="pt-BR" sz="1867" noProof="1">
                <a:solidFill>
                  <a:schemeClr val="bg1"/>
                </a:solidFill>
              </a:rPr>
              <a:t>para redução das desigualdades e </a:t>
            </a:r>
            <a:r>
              <a:rPr lang="pt-BR" b="1" noProof="1">
                <a:solidFill>
                  <a:srgbClr val="FFC20E"/>
                </a:solidFill>
              </a:rPr>
              <a:t>garantir os direitos das crianças e dos adolescentes</a:t>
            </a:r>
            <a:r>
              <a:rPr lang="pt-BR" noProof="1">
                <a:solidFill>
                  <a:srgbClr val="FFC20E"/>
                </a:solidFill>
              </a:rPr>
              <a:t> </a:t>
            </a:r>
            <a:r>
              <a:rPr lang="pt-BR" sz="1867" noProof="1">
                <a:solidFill>
                  <a:schemeClr val="bg1"/>
                </a:solidFill>
              </a:rPr>
              <a:t>previstos na Convenção sobre os Direitos da Criança e no Estatuto da Criança e do Adolescente (ECA).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02" y="6354003"/>
            <a:ext cx="2442927" cy="336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0123" y="172735"/>
            <a:ext cx="11857984" cy="858740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6" name="Título 3"/>
          <p:cNvSpPr txBox="1">
            <a:spLocks/>
          </p:cNvSpPr>
          <p:nvPr/>
        </p:nvSpPr>
        <p:spPr>
          <a:xfrm>
            <a:off x="170112" y="172735"/>
            <a:ext cx="11857995" cy="855444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lIns="10560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pPr algn="l"/>
            <a:r>
              <a:rPr lang="pt-BR" sz="3733" b="1" dirty="0">
                <a:solidFill>
                  <a:srgbClr val="00B0F0"/>
                </a:solidFill>
              </a:rPr>
              <a:t>O Selo UNICEF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014" y="346566"/>
            <a:ext cx="3632375" cy="36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9024</TotalTime>
  <Words>1337</Words>
  <Application>Microsoft Office PowerPoint</Application>
  <PresentationFormat>Widescreen</PresentationFormat>
  <Paragraphs>188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Bell MT</vt:lpstr>
      <vt:lpstr>Calibri</vt:lpstr>
      <vt:lpstr>Calibri Light</vt:lpstr>
      <vt:lpstr>Lato</vt:lpstr>
      <vt:lpstr>Minion Pro</vt:lpstr>
      <vt:lpstr>Times New Roman</vt:lpstr>
      <vt:lpstr>Wingdings</vt:lpstr>
      <vt:lpstr>Office Theme</vt:lpstr>
      <vt:lpstr>Atuação do UNICEF no Semiárido Brasileiro </vt:lpstr>
      <vt:lpstr>Desnutrição no Brasil </vt:lpstr>
      <vt:lpstr>Excesso de Peso no Brasil </vt:lpstr>
      <vt:lpstr>Excesso de Peso no Nordeste</vt:lpstr>
      <vt:lpstr>O UNICEF</vt:lpstr>
      <vt:lpstr>UNICEF no Brasil</vt:lpstr>
      <vt:lpstr>Onde eles e elas estão?</vt:lpstr>
      <vt:lpstr>Estratégias para cada território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Amaral</dc:creator>
  <cp:lastModifiedBy>Marilia Barreto Pessoa Lima Rodrigues</cp:lastModifiedBy>
  <cp:revision>248</cp:revision>
  <cp:lastPrinted>2019-10-02T14:50:57Z</cp:lastPrinted>
  <dcterms:created xsi:type="dcterms:W3CDTF">2019-05-09T19:39:33Z</dcterms:created>
  <dcterms:modified xsi:type="dcterms:W3CDTF">2019-10-02T15:01:48Z</dcterms:modified>
</cp:coreProperties>
</file>