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69" r:id="rId2"/>
    <p:sldId id="272" r:id="rId3"/>
    <p:sldId id="273" r:id="rId4"/>
    <p:sldId id="274" r:id="rId5"/>
    <p:sldId id="270" r:id="rId6"/>
    <p:sldId id="271" r:id="rId7"/>
    <p:sldId id="257" r:id="rId8"/>
    <p:sldId id="263" r:id="rId9"/>
    <p:sldId id="264" r:id="rId10"/>
    <p:sldId id="258" r:id="rId11"/>
    <p:sldId id="265" r:id="rId12"/>
    <p:sldId id="266" r:id="rId13"/>
    <p:sldId id="267" r:id="rId14"/>
    <p:sldId id="268" r:id="rId15"/>
    <p:sldId id="262" r:id="rId16"/>
    <p:sldId id="275" r:id="rId17"/>
    <p:sldId id="276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50" d="100"/>
          <a:sy n="50" d="100"/>
        </p:scale>
        <p:origin x="120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Norma de Potabilidade da Água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Plan1!$A$2:$A$5</c:f>
              <c:numCache>
                <c:formatCode>General</c:formatCode>
                <c:ptCount val="4"/>
                <c:pt idx="0">
                  <c:v>1977</c:v>
                </c:pt>
                <c:pt idx="1">
                  <c:v>1990</c:v>
                </c:pt>
                <c:pt idx="2">
                  <c:v>2004</c:v>
                </c:pt>
                <c:pt idx="3">
                  <c:v>2011</c:v>
                </c:pt>
              </c:numCache>
            </c:numRef>
          </c:cat>
          <c:val>
            <c:numRef>
              <c:f>Plan1!$B$2:$B$5</c:f>
              <c:numCache>
                <c:formatCode>General</c:formatCode>
                <c:ptCount val="4"/>
                <c:pt idx="0">
                  <c:v>12</c:v>
                </c:pt>
                <c:pt idx="1">
                  <c:v>13</c:v>
                </c:pt>
                <c:pt idx="2">
                  <c:v>22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95332320"/>
        <c:axId val="595339936"/>
      </c:barChart>
      <c:catAx>
        <c:axId val="59533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5339936"/>
        <c:crosses val="autoZero"/>
        <c:auto val="1"/>
        <c:lblAlgn val="ctr"/>
        <c:lblOffset val="100"/>
        <c:noMultiLvlLbl val="0"/>
      </c:catAx>
      <c:valAx>
        <c:axId val="595339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533232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9D7B-4ADA-4BC9-BF5D-F04C9898F48D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5C36-E460-4C16-9F3E-E7FBA7A3B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11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9D7B-4ADA-4BC9-BF5D-F04C9898F48D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5C36-E460-4C16-9F3E-E7FBA7A3B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50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9D7B-4ADA-4BC9-BF5D-F04C9898F48D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5C36-E460-4C16-9F3E-E7FBA7A3B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74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9D7B-4ADA-4BC9-BF5D-F04C9898F48D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5C36-E460-4C16-9F3E-E7FBA7A3B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59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9D7B-4ADA-4BC9-BF5D-F04C9898F48D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5C36-E460-4C16-9F3E-E7FBA7A3B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93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9D7B-4ADA-4BC9-BF5D-F04C9898F48D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5C36-E460-4C16-9F3E-E7FBA7A3B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98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9D7B-4ADA-4BC9-BF5D-F04C9898F48D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5C36-E460-4C16-9F3E-E7FBA7A3B7CA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5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9D7B-4ADA-4BC9-BF5D-F04C9898F48D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5C36-E460-4C16-9F3E-E7FBA7A3B7CA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7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9D7B-4ADA-4BC9-BF5D-F04C9898F48D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5C36-E460-4C16-9F3E-E7FBA7A3B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6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9D7B-4ADA-4BC9-BF5D-F04C9898F48D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5C36-E460-4C16-9F3E-E7FBA7A3B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18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9D7B-4ADA-4BC9-BF5D-F04C9898F48D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5C36-E460-4C16-9F3E-E7FBA7A3B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88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34C9D7B-4ADA-4BC9-BF5D-F04C9898F48D}" type="datetimeFigureOut">
              <a:rPr lang="pt-BR" smtClean="0"/>
              <a:t>11/06/2019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05C36-E460-4C16-9F3E-E7FBA7A3B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22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urilosouza@Hot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aba-agroecolog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98" y="210464"/>
            <a:ext cx="2224353" cy="13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415010"/>
            <a:ext cx="2921000" cy="981646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0" y="2315205"/>
            <a:ext cx="12192000" cy="153721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4800" b="1" dirty="0" smtClean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CONTAMINAÇÃO DA </a:t>
            </a:r>
            <a:r>
              <a:rPr lang="pt-BR" sz="4800" b="1" i="1" dirty="0" smtClean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ÁGUA POTÁVEL </a:t>
            </a:r>
            <a:r>
              <a:rPr lang="pt-BR" sz="4800" b="1" dirty="0" smtClean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POR AGROTÓXICOS NO BRASIL</a:t>
            </a:r>
            <a:endParaRPr lang="pt-BR" sz="48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490798" y="4587595"/>
            <a:ext cx="6667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Murilo Mendonça Oliveira de Souza</a:t>
            </a:r>
          </a:p>
          <a:p>
            <a:pPr algn="ctr"/>
            <a:r>
              <a:rPr lang="pt-BR" sz="2400" dirty="0" smtClean="0"/>
              <a:t>GT Agrotóxicos e Transgênicos ABA</a:t>
            </a:r>
          </a:p>
          <a:p>
            <a:pPr algn="ctr"/>
            <a:r>
              <a:rPr lang="pt-BR" sz="2400" dirty="0" smtClean="0">
                <a:hlinkClick r:id="rId4"/>
              </a:rPr>
              <a:t>murilosouza@Hotmail.com</a:t>
            </a:r>
            <a:r>
              <a:rPr lang="pt-BR" sz="2400" dirty="0" smtClean="0"/>
              <a:t>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9803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777" y="99944"/>
            <a:ext cx="6918376" cy="66310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03201" y="124479"/>
            <a:ext cx="4709624" cy="6566407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4900" b="1" dirty="0" smtClean="0"/>
              <a:t/>
            </a:r>
            <a:br>
              <a:rPr lang="pt-BR" sz="4900" b="1" dirty="0" smtClean="0"/>
            </a:br>
            <a:r>
              <a:rPr lang="pt-BR" sz="4900" b="1" dirty="0"/>
              <a:t/>
            </a:r>
            <a:br>
              <a:rPr lang="pt-BR" sz="4900" b="1" dirty="0"/>
            </a:br>
            <a:r>
              <a:rPr lang="pt-BR" sz="4900" b="1" dirty="0" smtClean="0"/>
              <a:t>Maioria </a:t>
            </a:r>
            <a:r>
              <a:rPr lang="pt-BR" sz="4900" b="1" dirty="0"/>
              <a:t>dos agrotóxicos encontrados estão </a:t>
            </a:r>
            <a:r>
              <a:rPr lang="pt-BR" sz="4900" b="1" dirty="0">
                <a:solidFill>
                  <a:srgbClr val="FF0000"/>
                </a:solidFill>
              </a:rPr>
              <a:t>abaixo</a:t>
            </a:r>
            <a:r>
              <a:rPr lang="pt-BR" sz="4900" b="1" dirty="0"/>
              <a:t> do limite máximo </a:t>
            </a:r>
            <a:r>
              <a:rPr lang="pt-BR" sz="4900" b="1" dirty="0" smtClean="0"/>
              <a:t>pela </a:t>
            </a:r>
            <a:r>
              <a:rPr lang="pt-BR" sz="4900" b="1" dirty="0"/>
              <a:t>legislação </a:t>
            </a:r>
            <a:r>
              <a:rPr lang="pt-BR" sz="4900" b="1" dirty="0">
                <a:solidFill>
                  <a:srgbClr val="FF0000"/>
                </a:solidFill>
              </a:rPr>
              <a:t>brasileira</a:t>
            </a:r>
            <a:r>
              <a:rPr lang="pt-BR" sz="4900" b="1" dirty="0"/>
              <a:t>, mas </a:t>
            </a:r>
            <a:r>
              <a:rPr lang="pt-BR" sz="4900" b="1" dirty="0">
                <a:solidFill>
                  <a:srgbClr val="FF0000"/>
                </a:solidFill>
              </a:rPr>
              <a:t>acima</a:t>
            </a:r>
            <a:r>
              <a:rPr lang="pt-BR" sz="4900" b="1" dirty="0"/>
              <a:t> da </a:t>
            </a:r>
            <a:r>
              <a:rPr lang="pt-BR" sz="4900" b="1" dirty="0" smtClean="0"/>
              <a:t/>
            </a:r>
            <a:br>
              <a:rPr lang="pt-BR" sz="4900" b="1" dirty="0" smtClean="0"/>
            </a:br>
            <a:r>
              <a:rPr lang="pt-BR" sz="4900" b="1" dirty="0" smtClean="0">
                <a:solidFill>
                  <a:srgbClr val="FF0000"/>
                </a:solidFill>
              </a:rPr>
              <a:t>União Europeia</a:t>
            </a:r>
            <a:r>
              <a:rPr lang="pt-BR" sz="4900" b="1" dirty="0" smtClean="0"/>
              <a:t>.</a:t>
            </a:r>
            <a:r>
              <a:rPr lang="pt-BR" sz="5400" i="1" dirty="0"/>
              <a:t/>
            </a:r>
            <a:br>
              <a:rPr lang="pt-BR" sz="5400" i="1" dirty="0"/>
            </a:br>
            <a:r>
              <a:rPr lang="pt-BR" sz="5400" dirty="0"/>
              <a:t/>
            </a:r>
            <a:br>
              <a:rPr lang="pt-BR" sz="5400" dirty="0"/>
            </a:b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2649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870" y="95416"/>
            <a:ext cx="6463243" cy="660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37" y="79513"/>
            <a:ext cx="7390350" cy="66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564" y="93570"/>
            <a:ext cx="7293956" cy="66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982" y="57460"/>
            <a:ext cx="6455858" cy="673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wata\Downloads\Consum_agrot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381" y="0"/>
            <a:ext cx="6729761" cy="682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03201" y="124479"/>
            <a:ext cx="4709624" cy="6566407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4900" b="1" dirty="0" smtClean="0"/>
              <a:t/>
            </a:r>
            <a:br>
              <a:rPr lang="pt-BR" sz="4900" b="1" dirty="0" smtClean="0"/>
            </a:br>
            <a:r>
              <a:rPr lang="pt-BR" sz="4900" b="1" dirty="0"/>
              <a:t/>
            </a:r>
            <a:br>
              <a:rPr lang="pt-BR" sz="4900" b="1" dirty="0"/>
            </a:br>
            <a:r>
              <a:rPr lang="pt-BR" sz="4800" dirty="0"/>
              <a:t>A </a:t>
            </a:r>
            <a:r>
              <a:rPr lang="pt-BR" sz="4800" b="1" dirty="0">
                <a:solidFill>
                  <a:srgbClr val="FF0000"/>
                </a:solidFill>
              </a:rPr>
              <a:t>falta de monitoramento </a:t>
            </a:r>
            <a:r>
              <a:rPr lang="pt-BR" sz="4800" dirty="0"/>
              <a:t>também é um problema grave. </a:t>
            </a:r>
            <a:r>
              <a:rPr lang="pt-BR" sz="4800" b="1" dirty="0">
                <a:solidFill>
                  <a:srgbClr val="FF0000"/>
                </a:solidFill>
              </a:rPr>
              <a:t>Dos 5.570</a:t>
            </a:r>
            <a:r>
              <a:rPr lang="pt-BR" sz="4800" dirty="0"/>
              <a:t> municípios brasileiros, </a:t>
            </a:r>
            <a:r>
              <a:rPr lang="pt-BR" sz="4800" b="1" dirty="0">
                <a:solidFill>
                  <a:srgbClr val="FF0000"/>
                </a:solidFill>
              </a:rPr>
              <a:t>2.931 não realizaram testes </a:t>
            </a:r>
            <a:r>
              <a:rPr lang="pt-BR" sz="4800" dirty="0"/>
              <a:t>na sua água entre 2014 e 2017.</a:t>
            </a:r>
            <a:br>
              <a:rPr lang="pt-BR" sz="4800" dirty="0"/>
            </a:br>
            <a:r>
              <a:rPr lang="pt-BR" sz="5400" dirty="0"/>
              <a:t/>
            </a:r>
            <a:br>
              <a:rPr lang="pt-BR" sz="5400" dirty="0"/>
            </a:b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348722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477001" y="149879"/>
            <a:ext cx="4709624" cy="65664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900" b="1" dirty="0" smtClean="0">
                <a:solidFill>
                  <a:srgbClr val="FF0000"/>
                </a:solidFill>
              </a:rPr>
              <a:t>mistura </a:t>
            </a:r>
          </a:p>
          <a:p>
            <a:pPr algn="ctr"/>
            <a:r>
              <a:rPr lang="pt-BR" sz="4900" b="1" dirty="0" smtClean="0">
                <a:solidFill>
                  <a:srgbClr val="FF0000"/>
                </a:solidFill>
              </a:rPr>
              <a:t>agrotóxicos</a:t>
            </a:r>
            <a:br>
              <a:rPr lang="pt-BR" sz="4900" b="1" dirty="0" smtClean="0">
                <a:solidFill>
                  <a:srgbClr val="FF0000"/>
                </a:solidFill>
              </a:rPr>
            </a:br>
            <a:endParaRPr lang="pt-BR" sz="4900" b="1" dirty="0" smtClean="0">
              <a:solidFill>
                <a:srgbClr val="FF0000"/>
              </a:solidFill>
            </a:endParaRPr>
          </a:p>
          <a:p>
            <a:pPr algn="ctr"/>
            <a:r>
              <a:rPr lang="pt-BR" dirty="0" smtClean="0"/>
              <a:t>União </a:t>
            </a:r>
            <a:r>
              <a:rPr lang="pt-BR" dirty="0"/>
              <a:t>Europeia que busca restringir a mistura de substâncias: o </a:t>
            </a:r>
            <a:r>
              <a:rPr lang="pt-BR" b="1" dirty="0">
                <a:solidFill>
                  <a:srgbClr val="FF0000"/>
                </a:solidFill>
              </a:rPr>
              <a:t>máximo permitido é de 0,5 microgramas em cada litro de água </a:t>
            </a:r>
            <a:r>
              <a:rPr lang="pt-BR" dirty="0"/>
              <a:t>– somando todos os agrotóxicos encontrados</a:t>
            </a:r>
            <a:r>
              <a:rPr lang="pt-BR" dirty="0" smtClean="0"/>
              <a:t>.</a:t>
            </a:r>
            <a:endParaRPr lang="pt-BR" dirty="0"/>
          </a:p>
          <a:p>
            <a:pPr algn="ctr"/>
            <a:endParaRPr lang="pt-BR" sz="54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12801" y="149878"/>
            <a:ext cx="4709624" cy="65664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11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4900" b="1" dirty="0" smtClean="0">
                <a:solidFill>
                  <a:srgbClr val="FF0000"/>
                </a:solidFill>
              </a:rPr>
              <a:t>agrotóxicos proibidos</a:t>
            </a:r>
          </a:p>
          <a:p>
            <a:pPr algn="ctr"/>
            <a:r>
              <a:rPr lang="pt-BR" sz="4900" b="1" dirty="0" smtClean="0">
                <a:solidFill>
                  <a:srgbClr val="FF0000"/>
                </a:solidFill>
              </a:rPr>
              <a:t/>
            </a:r>
            <a:br>
              <a:rPr lang="pt-BR" sz="4900" b="1" dirty="0" smtClean="0">
                <a:solidFill>
                  <a:srgbClr val="FF0000"/>
                </a:solidFill>
              </a:rPr>
            </a:br>
            <a:r>
              <a:rPr lang="pt-BR" b="1" dirty="0"/>
              <a:t>Do total de </a:t>
            </a:r>
            <a:r>
              <a:rPr lang="pt-BR" b="1" dirty="0">
                <a:solidFill>
                  <a:srgbClr val="FF0000"/>
                </a:solidFill>
              </a:rPr>
              <a:t>27</a:t>
            </a:r>
            <a:r>
              <a:rPr lang="pt-BR" b="1" dirty="0"/>
              <a:t> pesticidas na água dos brasileiros</a:t>
            </a:r>
            <a:r>
              <a:rPr lang="pt-BR" dirty="0"/>
              <a:t>, </a:t>
            </a:r>
            <a:r>
              <a:rPr lang="pt-BR" dirty="0">
                <a:solidFill>
                  <a:srgbClr val="FF0000"/>
                </a:solidFill>
              </a:rPr>
              <a:t>21</a:t>
            </a:r>
            <a:r>
              <a:rPr lang="pt-BR" dirty="0"/>
              <a:t> estão proibidos na União Europeia devido aos riscos que oferecem à saúde e ao meio ambiente.</a:t>
            </a:r>
          </a:p>
          <a:p>
            <a:pPr algn="ctr"/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35177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5127" y="660400"/>
            <a:ext cx="10515600" cy="55499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endParaRPr lang="pt-BR" dirty="0" smtClean="0"/>
          </a:p>
          <a:p>
            <a:pPr marL="0" indent="0" algn="ctr">
              <a:buNone/>
            </a:pPr>
            <a:r>
              <a:rPr lang="pt-BR" sz="4400" b="1" dirty="0" smtClean="0">
                <a:solidFill>
                  <a:srgbClr val="FF0000"/>
                </a:solidFill>
              </a:rPr>
              <a:t>No </a:t>
            </a:r>
            <a:r>
              <a:rPr lang="pt-BR" sz="4400" b="1" dirty="0">
                <a:solidFill>
                  <a:srgbClr val="FF0000"/>
                </a:solidFill>
              </a:rPr>
              <a:t>Brasil</a:t>
            </a:r>
            <a:r>
              <a:rPr lang="pt-BR" sz="4400" dirty="0"/>
              <a:t>, há apenas limites individuais. Assim, </a:t>
            </a:r>
            <a:r>
              <a:rPr lang="pt-BR" sz="4400" b="1" dirty="0"/>
              <a:t>somando todos os limites permitidos</a:t>
            </a:r>
            <a:r>
              <a:rPr lang="pt-BR" sz="4400" dirty="0"/>
              <a:t> para cada um dos agrotóxicos monitorados, a </a:t>
            </a:r>
            <a:r>
              <a:rPr lang="pt-BR" sz="4400" b="1" dirty="0"/>
              <a:t>mistura de substâncias na nossa água pode chegar a </a:t>
            </a:r>
            <a:r>
              <a:rPr lang="pt-BR" sz="4400" b="1" dirty="0">
                <a:solidFill>
                  <a:srgbClr val="FF0000"/>
                </a:solidFill>
              </a:rPr>
              <a:t>1.353 microgramas por litro</a:t>
            </a:r>
            <a:r>
              <a:rPr lang="pt-BR" sz="4400" b="1" dirty="0"/>
              <a:t> </a:t>
            </a:r>
            <a:r>
              <a:rPr lang="pt-BR" sz="4400" dirty="0"/>
              <a:t>sem soar nenhum alarme. O valor equivale a </a:t>
            </a:r>
            <a:r>
              <a:rPr lang="pt-BR" sz="4400" b="1" dirty="0">
                <a:solidFill>
                  <a:srgbClr val="FF0000"/>
                </a:solidFill>
              </a:rPr>
              <a:t>2.706 vezes o limite europeu</a:t>
            </a:r>
            <a:r>
              <a:rPr lang="pt-BR" sz="4400" dirty="0"/>
              <a:t>.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6192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107373" y="2057401"/>
            <a:ext cx="5899727" cy="3733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Investigação realizada pela </a:t>
            </a:r>
            <a:r>
              <a:rPr lang="pt-BR" sz="3200" b="1" dirty="0" smtClean="0"/>
              <a:t>Repórter Brasil</a:t>
            </a:r>
            <a:r>
              <a:rPr lang="pt-BR" sz="3200" dirty="0" smtClean="0"/>
              <a:t>, </a:t>
            </a:r>
            <a:r>
              <a:rPr lang="pt-BR" sz="3200" b="1" dirty="0" smtClean="0"/>
              <a:t>Public Eye </a:t>
            </a:r>
            <a:r>
              <a:rPr lang="pt-BR" sz="3200" dirty="0" smtClean="0"/>
              <a:t>e </a:t>
            </a:r>
            <a:r>
              <a:rPr lang="pt-BR" sz="3200" b="1" dirty="0" smtClean="0"/>
              <a:t>Agência Pública</a:t>
            </a:r>
            <a:r>
              <a:rPr lang="pt-BR" sz="3200" dirty="0" smtClean="0"/>
              <a:t>, em dados do Sistema de Informação de Vigilância da Qualidade da Água para Consumo Humano (SISAGUA), do Ministério da Saúde. 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6210300" y="2057400"/>
            <a:ext cx="5867400" cy="373380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200" dirty="0"/>
              <a:t>O </a:t>
            </a:r>
            <a:r>
              <a:rPr lang="pt-BR" sz="3200" dirty="0" err="1"/>
              <a:t>Sisagua</a:t>
            </a:r>
            <a:r>
              <a:rPr lang="pt-BR" sz="3200" dirty="0"/>
              <a:t> </a:t>
            </a:r>
            <a:r>
              <a:rPr lang="pt-BR" sz="3200" b="1" dirty="0"/>
              <a:t>reúne os resultados </a:t>
            </a:r>
            <a:r>
              <a:rPr lang="pt-BR" sz="3200" dirty="0"/>
              <a:t>de testes que medem a presença de </a:t>
            </a:r>
            <a:r>
              <a:rPr lang="pt-BR" sz="3200" b="1" dirty="0"/>
              <a:t>27 agrotóxicos na água </a:t>
            </a:r>
            <a:r>
              <a:rPr lang="pt-BR" sz="3200" dirty="0"/>
              <a:t>que abastece as cidades. As informações são enviadas por autarquias estaduais, municipais e empresas de abastecimento.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365760"/>
            <a:ext cx="12192000" cy="13255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PESQUISA “POR TRÁS DO ALIMENTO”</a:t>
            </a:r>
            <a:endParaRPr lang="pt-BR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6096000" y="2032000"/>
            <a:ext cx="5867400" cy="441960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pt-BR" sz="3200" dirty="0"/>
              <a:t>A </a:t>
            </a:r>
            <a:r>
              <a:rPr lang="pt-BR" sz="3200" b="1" dirty="0"/>
              <a:t>lei brasileira </a:t>
            </a:r>
            <a:r>
              <a:rPr lang="pt-BR" sz="3200" dirty="0"/>
              <a:t>determina que os fornecedores de água no Brasil são responsáveis por realizar os </a:t>
            </a:r>
            <a:r>
              <a:rPr lang="pt-BR" sz="3200" b="1" dirty="0"/>
              <a:t>testes a cada seis meses</a:t>
            </a:r>
            <a:r>
              <a:rPr lang="pt-BR" sz="3200" dirty="0"/>
              <a:t> e apresentar os resultados ao Governo </a:t>
            </a:r>
            <a:r>
              <a:rPr lang="pt-BR" sz="3200" dirty="0" smtClean="0"/>
              <a:t>Federal.</a:t>
            </a:r>
          </a:p>
          <a:p>
            <a:pPr algn="ctr"/>
            <a:r>
              <a:rPr lang="pt-BR" sz="3200" dirty="0" smtClean="0"/>
              <a:t> </a:t>
            </a:r>
            <a:r>
              <a:rPr lang="pt-BR" sz="3200" dirty="0" smtClean="0">
                <a:solidFill>
                  <a:srgbClr val="212529"/>
                </a:solidFill>
                <a:latin typeface="Lato"/>
              </a:rPr>
              <a:t>A </a:t>
            </a:r>
            <a:r>
              <a:rPr lang="pt-BR" sz="3200" dirty="0">
                <a:solidFill>
                  <a:srgbClr val="212529"/>
                </a:solidFill>
                <a:latin typeface="Lato"/>
              </a:rPr>
              <a:t>base de dados </a:t>
            </a:r>
            <a:r>
              <a:rPr lang="pt-BR" sz="3200" dirty="0" smtClean="0">
                <a:solidFill>
                  <a:srgbClr val="212529"/>
                </a:solidFill>
                <a:latin typeface="Lato"/>
              </a:rPr>
              <a:t>traz </a:t>
            </a:r>
            <a:r>
              <a:rPr lang="pt-BR" sz="3200" dirty="0">
                <a:solidFill>
                  <a:srgbClr val="212529"/>
                </a:solidFill>
                <a:latin typeface="Lato"/>
              </a:rPr>
              <a:t>o código </a:t>
            </a:r>
            <a:r>
              <a:rPr lang="pt-BR" sz="3200" b="1" dirty="0">
                <a:solidFill>
                  <a:srgbClr val="212529"/>
                </a:solidFill>
                <a:latin typeface="Lato"/>
              </a:rPr>
              <a:t>“VMP”</a:t>
            </a:r>
            <a:r>
              <a:rPr lang="pt-BR" sz="3200" dirty="0">
                <a:solidFill>
                  <a:srgbClr val="212529"/>
                </a:solidFill>
                <a:latin typeface="Lato"/>
              </a:rPr>
              <a:t>, que significa Valor Máximo Permitido. O VMP indica qual é a concentração máxima na água que é considerada segura no Brasil.</a:t>
            </a:r>
            <a:endParaRPr lang="pt-BR" sz="32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365760"/>
            <a:ext cx="12192000" cy="13255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POTABILIDADE DA ÁGUA</a:t>
            </a:r>
            <a:endParaRPr lang="pt-BR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197309"/>
              </p:ext>
            </p:extLst>
          </p:nvPr>
        </p:nvGraphicFramePr>
        <p:xfrm>
          <a:off x="215900" y="2032000"/>
          <a:ext cx="561975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555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107373" y="2057400"/>
            <a:ext cx="5899727" cy="4394200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ctr"/>
            <a:endParaRPr lang="pt-BR" sz="2600" dirty="0" smtClean="0"/>
          </a:p>
          <a:p>
            <a:pPr algn="ctr"/>
            <a:r>
              <a:rPr lang="pt-BR" sz="4300" dirty="0" smtClean="0"/>
              <a:t>Além </a:t>
            </a:r>
            <a:r>
              <a:rPr lang="pt-BR" sz="4300" dirty="0"/>
              <a:t>do </a:t>
            </a:r>
            <a:r>
              <a:rPr lang="pt-BR" sz="4300" b="1" dirty="0"/>
              <a:t>número de agrotóxicos na água por cidade</a:t>
            </a:r>
            <a:r>
              <a:rPr lang="pt-BR" sz="4300" dirty="0"/>
              <a:t>, os dados permitem também enxergar </a:t>
            </a:r>
            <a:r>
              <a:rPr lang="pt-BR" sz="4300" b="1" dirty="0"/>
              <a:t>a concentração dessas substâncias</a:t>
            </a:r>
            <a:r>
              <a:rPr lang="pt-BR" sz="4300" dirty="0"/>
              <a:t>, que é medida em </a:t>
            </a:r>
            <a:r>
              <a:rPr lang="pt-BR" sz="4300" b="1" dirty="0"/>
              <a:t>microgramas por litro</a:t>
            </a:r>
            <a:r>
              <a:rPr lang="pt-BR" sz="4300" dirty="0" smtClean="0"/>
              <a:t>.</a:t>
            </a:r>
            <a:r>
              <a:rPr lang="pt-BR" sz="3600" dirty="0" smtClean="0"/>
              <a:t> 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6210300" y="2057400"/>
            <a:ext cx="5867400" cy="4394200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pt-BR" sz="1900" b="1" dirty="0" smtClean="0"/>
          </a:p>
          <a:p>
            <a:pPr marL="0" indent="0" algn="ctr">
              <a:buNone/>
            </a:pPr>
            <a:r>
              <a:rPr lang="pt-BR" sz="4200" b="1" dirty="0" smtClean="0"/>
              <a:t>2 MAPAS</a:t>
            </a:r>
          </a:p>
          <a:p>
            <a:pPr algn="ctr"/>
            <a:r>
              <a:rPr lang="pt-BR" sz="3200" b="1" dirty="0" smtClean="0"/>
              <a:t>O </a:t>
            </a:r>
            <a:r>
              <a:rPr lang="pt-BR" sz="3200" b="1" dirty="0"/>
              <a:t>primeiro</a:t>
            </a:r>
            <a:r>
              <a:rPr lang="pt-BR" sz="3200" dirty="0"/>
              <a:t> (“Número de Agrotóxicos”) mostra a quantidade de substâncias detectadas em cada cidade de 2014 a 2017.</a:t>
            </a:r>
          </a:p>
          <a:p>
            <a:pPr algn="ctr"/>
            <a:r>
              <a:rPr lang="pt-BR" sz="3200" b="1" dirty="0"/>
              <a:t>O segundo </a:t>
            </a:r>
            <a:r>
              <a:rPr lang="pt-BR" sz="3200" dirty="0"/>
              <a:t>(“Concentração na Água”) compara as concentrações detectadas no mesmo período com os parâmetros de segurança estabelecidos pela regulação do </a:t>
            </a:r>
            <a:r>
              <a:rPr lang="pt-BR" sz="3200" b="1" dirty="0"/>
              <a:t>Brasil</a:t>
            </a:r>
            <a:r>
              <a:rPr lang="pt-BR" sz="3200" dirty="0"/>
              <a:t> e da </a:t>
            </a:r>
            <a:r>
              <a:rPr lang="pt-BR" sz="3200" b="1" dirty="0"/>
              <a:t>União Europeia</a:t>
            </a:r>
            <a:r>
              <a:rPr lang="pt-BR" sz="3200" dirty="0"/>
              <a:t>.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365760"/>
            <a:ext cx="12192000" cy="13255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CONTAMINAÇÃO DA ÁGUA POR AGROTÓXICOS</a:t>
            </a:r>
            <a:endParaRPr lang="pt-BR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342591"/>
              </p:ext>
            </p:extLst>
          </p:nvPr>
        </p:nvGraphicFramePr>
        <p:xfrm>
          <a:off x="254000" y="165100"/>
          <a:ext cx="11683999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594"/>
                <a:gridCol w="1562384"/>
                <a:gridCol w="994766"/>
                <a:gridCol w="1264311"/>
                <a:gridCol w="2523972"/>
                <a:gridCol w="2523972"/>
              </a:tblGrid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AGROTÓXICOS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TOXICIDADE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AUTORIZAÇÃO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BRASIL                                                                                  </a:t>
                      </a:r>
                      <a:endParaRPr lang="pt-BR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AUTORIZAÇÃO</a:t>
                      </a:r>
                    </a:p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EUROPA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aseline="0" dirty="0" smtClean="0">
                          <a:solidFill>
                            <a:schemeClr val="tx1"/>
                          </a:solidFill>
                        </a:rPr>
                        <a:t>PROBLEMAS</a:t>
                      </a:r>
                    </a:p>
                    <a:p>
                      <a:pPr algn="ctr"/>
                      <a:r>
                        <a:rPr lang="pt-BR" sz="1800" baseline="0" dirty="0" smtClean="0">
                          <a:solidFill>
                            <a:schemeClr val="tx1"/>
                          </a:solidFill>
                        </a:rPr>
                        <a:t>RELACIONADOS</a:t>
                      </a:r>
                    </a:p>
                  </a:txBody>
                  <a:tcPr/>
                </a:tc>
              </a:tr>
              <a:tr h="329139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ANACLORO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MT</a:t>
                      </a:r>
                      <a:endParaRPr lang="pt-BR" sz="1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DISTÚRBIOS ENDÓCRINOS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9139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ALDICARBE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ET</a:t>
                      </a:r>
                      <a:endParaRPr lang="pt-BR" sz="1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DISTÚRBIOS ENDÓCRINOS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139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ATRAZINA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MT</a:t>
                      </a:r>
                      <a:endParaRPr lang="pt-BR" sz="1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DISTÚRBIOS ENDÓCRINOS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9397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CARBENDAZIM+BENOMIL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MT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DANO AO DNA E TÓXICO PARA</a:t>
                      </a:r>
                      <a:r>
                        <a:rPr lang="pt-BR" sz="1400" baseline="0" dirty="0" smtClean="0"/>
                        <a:t> O APARELHO REPRODUTIVO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139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CARBOFURANO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ET</a:t>
                      </a:r>
                      <a:endParaRPr lang="pt-BR" sz="1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ALTAMENTE</a:t>
                      </a:r>
                      <a:r>
                        <a:rPr lang="pt-BR" sz="1400" baseline="0" dirty="0" smtClean="0"/>
                        <a:t> TÓXICO - AGÚDO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9139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CLOPIRIFÓS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AT</a:t>
                      </a:r>
                      <a:endParaRPr lang="pt-BR" sz="1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TÓXICO PARA</a:t>
                      </a:r>
                      <a:r>
                        <a:rPr lang="pt-BR" sz="1400" baseline="0" dirty="0" smtClean="0"/>
                        <a:t> ABELHAS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139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CLORDANO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ET</a:t>
                      </a:r>
                      <a:endParaRPr lang="pt-BR" sz="1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DISTÚRBIOS ENDÓCRINOS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9139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DDT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ET</a:t>
                      </a:r>
                      <a:endParaRPr lang="pt-BR" sz="1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PROVAVELMENTE</a:t>
                      </a:r>
                      <a:r>
                        <a:rPr lang="pt-BR" sz="1400" baseline="0" dirty="0" smtClean="0"/>
                        <a:t> CÂNCER IARC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139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DIURON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MT</a:t>
                      </a:r>
                      <a:endParaRPr lang="pt-BR" sz="1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RECONHECIDAMENTE CANCER</a:t>
                      </a:r>
                      <a:r>
                        <a:rPr lang="pt-BR" sz="1400" baseline="0" dirty="0" smtClean="0"/>
                        <a:t> 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9139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ENDOSSULFAN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ET</a:t>
                      </a:r>
                      <a:endParaRPr lang="pt-BR" sz="1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-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139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GLIFOSATO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PT</a:t>
                      </a:r>
                      <a:endParaRPr lang="pt-BR" sz="1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PROVAVELMENTE</a:t>
                      </a:r>
                      <a:r>
                        <a:rPr lang="pt-BR" sz="1400" baseline="0" dirty="0" smtClean="0"/>
                        <a:t> CÂNCER IARC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9139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LINDANO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ET</a:t>
                      </a:r>
                      <a:endParaRPr lang="pt-BR" sz="1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DISTÚRBIOS ENDÓCRINOS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139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MANCOZEBE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MT</a:t>
                      </a:r>
                      <a:endParaRPr lang="pt-BR" sz="1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PROVÁVEL CANCERÍGENO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9139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METAMIDIFÓS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ET</a:t>
                      </a:r>
                      <a:endParaRPr lang="pt-BR" sz="1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ALTAMENTE</a:t>
                      </a:r>
                      <a:r>
                        <a:rPr lang="pt-BR" sz="1400" baseline="0" dirty="0" smtClean="0"/>
                        <a:t> TÓXICO - AGÚDO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139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PARATIONA METÍLICA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ET</a:t>
                      </a:r>
                      <a:endParaRPr lang="pt-BR" sz="1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ALTAMENTE</a:t>
                      </a:r>
                      <a:r>
                        <a:rPr lang="pt-BR" sz="1400" baseline="0" dirty="0" smtClean="0"/>
                        <a:t> TÓXICO - AGÚDO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2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47658"/>
              </p:ext>
            </p:extLst>
          </p:nvPr>
        </p:nvGraphicFramePr>
        <p:xfrm>
          <a:off x="393700" y="253996"/>
          <a:ext cx="11480800" cy="6460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00"/>
                <a:gridCol w="1943100"/>
                <a:gridCol w="2082800"/>
                <a:gridCol w="1968500"/>
                <a:gridCol w="3009900"/>
              </a:tblGrid>
              <a:tr h="1049867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AGROTÓXICOS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TOXICIDADE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AUTORIZAÇÃO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pt-BR" sz="1800" baseline="0" dirty="0" smtClean="0">
                          <a:solidFill>
                            <a:schemeClr val="tx1"/>
                          </a:solidFill>
                        </a:rPr>
                        <a:t>BRASIL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AUTORIZAÇÃO</a:t>
                      </a:r>
                    </a:p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EUROPA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PROBLEMAS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pt-BR" sz="1800" baseline="0" dirty="0" smtClean="0">
                          <a:solidFill>
                            <a:schemeClr val="tx1"/>
                          </a:solidFill>
                        </a:rPr>
                        <a:t>RELACIONADOS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7445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PERMETRINA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MT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ALTAMENTE TÓXICO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7445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PENDIMENTALINA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MT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ALTAMENTE TÓXICO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7445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PROFENOFÓS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AT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TÓXICO PARA ABELHAS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7445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TERBUFÓS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ET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TOXICIDADE</a:t>
                      </a:r>
                      <a:r>
                        <a:rPr lang="pt-BR" sz="1400" baseline="0" dirty="0" smtClean="0"/>
                        <a:t> AGUDA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7445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TRIFLURALINA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AT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DISTÚRBIOS</a:t>
                      </a:r>
                      <a:r>
                        <a:rPr lang="pt-BR" sz="1400" baseline="0" dirty="0" smtClean="0"/>
                        <a:t> ENDÓCRINOS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7445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MOLINATO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AT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TÓXICO</a:t>
                      </a:r>
                      <a:r>
                        <a:rPr lang="pt-BR" sz="1400" baseline="0" dirty="0" smtClean="0"/>
                        <a:t> SISTEMA REPRODUTIVO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7445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2,4 D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ET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7445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ALDRIN + DIELDRIN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ET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POLUENTES</a:t>
                      </a:r>
                      <a:r>
                        <a:rPr lang="pt-BR" sz="1400" baseline="0" dirty="0" smtClean="0"/>
                        <a:t> ORGÂNICOS PERSISTENTES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7445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ENDRIN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ET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POLUENTES</a:t>
                      </a:r>
                      <a:r>
                        <a:rPr lang="pt-BR" sz="1400" baseline="0" dirty="0" smtClean="0"/>
                        <a:t> ORGÂNICOS PERSISTENTES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7445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METOLACLORO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MT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7445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SIMAZINA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MT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PROBLEMAS</a:t>
                      </a:r>
                      <a:r>
                        <a:rPr lang="pt-BR" sz="1400" baseline="0" dirty="0" smtClean="0"/>
                        <a:t> REPRODUTIVOS RATOS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7445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TEBUCONAZOL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PT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ALTERAÇÕES HEPÁTICAS</a:t>
                      </a:r>
                      <a:r>
                        <a:rPr lang="pt-BR" sz="1400" baseline="0" dirty="0" smtClean="0"/>
                        <a:t> MORCEGOS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34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225" y="124479"/>
            <a:ext cx="6757590" cy="65664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201" y="124479"/>
            <a:ext cx="4709624" cy="656640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5400" b="1" dirty="0" smtClean="0"/>
              <a:t>“Coquetel</a:t>
            </a:r>
            <a:r>
              <a:rPr lang="pt-BR" sz="5400" b="1" dirty="0"/>
              <a:t>” com </a:t>
            </a:r>
            <a:r>
              <a:rPr lang="pt-BR" sz="5400" b="1" dirty="0" smtClean="0"/>
              <a:t/>
            </a:r>
            <a:br>
              <a:rPr lang="pt-BR" sz="5400" b="1" dirty="0" smtClean="0"/>
            </a:br>
            <a:r>
              <a:rPr lang="pt-BR" sz="5400" b="1" dirty="0" smtClean="0">
                <a:solidFill>
                  <a:srgbClr val="FF0000"/>
                </a:solidFill>
              </a:rPr>
              <a:t>27 </a:t>
            </a:r>
            <a:r>
              <a:rPr lang="pt-BR" sz="5400" b="1" dirty="0">
                <a:solidFill>
                  <a:srgbClr val="FF0000"/>
                </a:solidFill>
              </a:rPr>
              <a:t>agrotóxicos</a:t>
            </a:r>
            <a:r>
              <a:rPr lang="pt-BR" sz="5400" b="1" dirty="0"/>
              <a:t> foi achado na água de </a:t>
            </a:r>
            <a:r>
              <a:rPr lang="pt-BR" sz="5400" b="1" dirty="0">
                <a:solidFill>
                  <a:srgbClr val="FF0000"/>
                </a:solidFill>
              </a:rPr>
              <a:t>1 em cada 4 </a:t>
            </a:r>
            <a:r>
              <a:rPr lang="pt-BR" sz="5400" b="1" dirty="0"/>
              <a:t>municípios</a:t>
            </a:r>
          </a:p>
        </p:txBody>
      </p:sp>
    </p:spTree>
    <p:extLst>
      <p:ext uri="{BB962C8B-B14F-4D97-AF65-F5344CB8AC3E}">
        <p14:creationId xmlns:p14="http://schemas.microsoft.com/office/powerpoint/2010/main" val="28988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814" y="68929"/>
            <a:ext cx="6049355" cy="666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115" y="89183"/>
            <a:ext cx="9112676" cy="671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8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Orgânico</Template>
  <TotalTime>412</TotalTime>
  <Words>451</Words>
  <Application>Microsoft Office PowerPoint</Application>
  <PresentationFormat>Widescreen</PresentationFormat>
  <Paragraphs>123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Arial Unicode MS</vt:lpstr>
      <vt:lpstr>Arial</vt:lpstr>
      <vt:lpstr>Calibri</vt:lpstr>
      <vt:lpstr>Calibri Light</vt:lpstr>
      <vt:lpstr>Cambria</vt:lpstr>
      <vt:lpstr>Lato</vt:lpstr>
      <vt:lpstr>Wingdings 2</vt:lpstr>
      <vt:lpstr>HDOfficeLightV0</vt:lpstr>
      <vt:lpstr>CONTAMINAÇÃO DA ÁGUA POTÁVEL POR AGROTÓXICOS NO BRASIL</vt:lpstr>
      <vt:lpstr>PESQUISA “POR TRÁS DO ALIMENTO”</vt:lpstr>
      <vt:lpstr>POTABILIDADE DA ÁGUA</vt:lpstr>
      <vt:lpstr>CONTAMINAÇÃO DA ÁGUA POR AGROTÓXICOS</vt:lpstr>
      <vt:lpstr>Apresentação do PowerPoint</vt:lpstr>
      <vt:lpstr>Apresentação do PowerPoint</vt:lpstr>
      <vt:lpstr>“Coquetel” com  27 agrotóxicos foi achado na água de 1 em cada 4 municípios</vt:lpstr>
      <vt:lpstr>Apresentação do PowerPoint</vt:lpstr>
      <vt:lpstr>Apresentação do PowerPoint</vt:lpstr>
      <vt:lpstr>  Maioria dos agrotóxicos encontrados estão abaixo do limite máximo pela legislação brasileira, mas acima da  União Europeia.  </vt:lpstr>
      <vt:lpstr>Apresentação do PowerPoint</vt:lpstr>
      <vt:lpstr>Apresentação do PowerPoint</vt:lpstr>
      <vt:lpstr>Apresentação do PowerPoint</vt:lpstr>
      <vt:lpstr>Apresentação do PowerPoint</vt:lpstr>
      <vt:lpstr>  A falta de monitoramento também é um problema grave. Dos 5.570 municípios brasileiros, 2.931 não realizaram testes na sua água entre 2014 e 2017.  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murilo</dc:creator>
  <cp:lastModifiedBy>murilo</cp:lastModifiedBy>
  <cp:revision>29</cp:revision>
  <dcterms:created xsi:type="dcterms:W3CDTF">2019-06-11T00:36:43Z</dcterms:created>
  <dcterms:modified xsi:type="dcterms:W3CDTF">2019-06-12T03:46:09Z</dcterms:modified>
</cp:coreProperties>
</file>