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46" r:id="rId2"/>
    <p:sldId id="365" r:id="rId3"/>
    <p:sldId id="364" r:id="rId4"/>
    <p:sldId id="347" r:id="rId5"/>
    <p:sldId id="356" r:id="rId6"/>
    <p:sldId id="357" r:id="rId7"/>
    <p:sldId id="349" r:id="rId8"/>
    <p:sldId id="350" r:id="rId9"/>
    <p:sldId id="348" r:id="rId10"/>
    <p:sldId id="359" r:id="rId11"/>
    <p:sldId id="352" r:id="rId12"/>
    <p:sldId id="361" r:id="rId13"/>
    <p:sldId id="366" r:id="rId14"/>
    <p:sldId id="367" r:id="rId15"/>
    <p:sldId id="355" r:id="rId1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2"/>
    <a:srgbClr val="D2F500"/>
    <a:srgbClr val="00C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0F8E2-612A-43C3-8EFE-E9A9EBADB8E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CB97A-4FA0-4BFF-B36F-BDE6E66CC7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3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tough Asia still predominates,</a:t>
            </a:r>
            <a:r>
              <a:rPr lang="en-GB" sz="11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than 30 percent of the undernourished in the World live in Africa.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Indeed,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situation is most alarming in </a:t>
            </a:r>
            <a:r>
              <a:rPr lang="en-US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hunger is slowly but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steadily </a:t>
            </a:r>
            <a:r>
              <a:rPr lang="en-US" sz="11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rise in almost all subregions,</a:t>
            </a:r>
            <a:r>
              <a:rPr lang="en-US" sz="11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Africa the region with the </a:t>
            </a: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 prevalence of undernourishment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at almost 20 percent</a:t>
            </a: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Hunger is also </a:t>
            </a: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slowly rising in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Latin America and the Caribbean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although its prevalence is still below 7 percent.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Asia the prevalence has been slowly decreasing- reaching a little over 11% in  2018. The exception is Western Asia that </a:t>
            </a:r>
            <a:r>
              <a:rPr lang="en-US" sz="11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a continuous increase since 2010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more than 12 percent of its population undernourished today. </a:t>
            </a:r>
            <a:r>
              <a:rPr lang="en-US" sz="11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Importantly, the largest number of undernourished people (more than 500 million out of the 820 million) live in Asia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D9787-8943-4893-92C4-D87BC0A8CD4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2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year’s report introduces a second indicator for monitoring SDG Target 2.1: the </a:t>
            </a: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Prevalence of Moderate or Severe Food Insecurity 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Food Insecurity Experience Scale (FIES).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severe food insecurity is associated with the concept of hunger, </a:t>
            </a:r>
            <a:r>
              <a:rPr lang="en-US" sz="11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experiencing moderate food insecurity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uncertainties about their ability to obtain food, and have been forced to compromise on the quality and/or quantity of the food they consume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1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broader look at the extent of food insecurity beyond severe levels and hunger 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reveals that an additional </a:t>
            </a: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17.2 percent 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world population, </a:t>
            </a: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1.3 billion people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have experienced food insecurity at moderate levels, meaning they did not have regular access to nutritious and sufficient food.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Considering all people in the world affected by </a:t>
            </a:r>
            <a:r>
              <a:rPr lang="en-US" sz="1100" b="1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moderate levels of food insecurity together with those who suffer from severe food insecurity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it is estimated that </a:t>
            </a:r>
            <a:r>
              <a:rPr lang="en-US" sz="11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2 billion people do not have regular access to safe, nutritious and sufficient food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26.4 percent of the world population.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Mostly in low- and middle-income countries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also in high-income countries, 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8 percent of the population in Northern America and Europe.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lack of regular access to nutritious and sufficient food that these people experience puts them at </a:t>
            </a: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risk of malnutrition 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D9787-8943-4893-92C4-D87BC0A8CD4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54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2982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21644"/>
            <a:ext cx="7200900" cy="26789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4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8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32C525-73CD-7E42-B0BD-239A56C3583B}"/>
              </a:ext>
            </a:extLst>
          </p:cNvPr>
          <p:cNvSpPr/>
          <p:nvPr userDrawn="1"/>
        </p:nvSpPr>
        <p:spPr>
          <a:xfrm>
            <a:off x="228600" y="185057"/>
            <a:ext cx="8699500" cy="6572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92DFF-86ED-264D-A54A-DC159ACD3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33" y="228470"/>
            <a:ext cx="3057024" cy="5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7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6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80511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3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0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03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57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459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brasil/pt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5448"/>
            <a:ext cx="3071813" cy="550069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10D51E6-D880-4EF9-A958-72F3673E6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131590"/>
            <a:ext cx="7641149" cy="1232368"/>
          </a:xfrm>
        </p:spPr>
        <p:txBody>
          <a:bodyPr/>
          <a:lstStyle/>
          <a:p>
            <a:r>
              <a:rPr lang="pt-BR" sz="4000" b="1" cap="none" dirty="0"/>
              <a:t>A</a:t>
            </a:r>
            <a:r>
              <a:rPr lang="pt-BR" sz="4000" b="1" cap="none" dirty="0" smtClean="0"/>
              <a:t>udiência Pública</a:t>
            </a:r>
            <a:br>
              <a:rPr lang="pt-BR" sz="4000" b="1" cap="none" dirty="0" smtClean="0"/>
            </a:br>
            <a:r>
              <a:rPr lang="pt-BR" sz="4000" b="1" cap="none" dirty="0" smtClean="0"/>
              <a:t>“Alimentação no Semiárido”</a:t>
            </a:r>
            <a:endParaRPr lang="en-US" sz="4000" b="1" cap="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885C4-BA00-44A2-AD09-390FAB4AAC7B}"/>
              </a:ext>
            </a:extLst>
          </p:cNvPr>
          <p:cNvSpPr txBox="1"/>
          <p:nvPr/>
        </p:nvSpPr>
        <p:spPr>
          <a:xfrm>
            <a:off x="2487918" y="2499742"/>
            <a:ext cx="41764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Gustavo Chianca</a:t>
            </a:r>
            <a:endParaRPr lang="en-US" sz="22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Assistente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FAO no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II da Câmara dos Deputados</a:t>
            </a:r>
          </a:p>
          <a:p>
            <a:pPr algn="ctr"/>
            <a:r>
              <a:rPr lang="pt-BR" sz="1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Brasília – DF | OUTUBRO 02, 2019 </a:t>
            </a:r>
            <a:endParaRPr lang="en-US" sz="1500" b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12067" y="-92546"/>
            <a:ext cx="6840760" cy="1119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sng" strike="noStrike" kern="120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COMO A FAO CONTRIBUI PARA MELHORAR ESSE CENÁRIO?</a:t>
            </a:r>
            <a:endParaRPr kumimoji="0" lang="en-US" sz="3000" b="1" i="0" u="sng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 panose="020B0503020102020204"/>
              <a:ea typeface="+mj-ea"/>
              <a:cs typeface="+mj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24069" y="1131590"/>
            <a:ext cx="8108371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 atuação da FAO no semiárido brasileiro se dá dentro do marco da Agenda 2030 e dos Objetivos de Desenvolvimento Sustentável (ODS); 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342900" lvl="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ysClr val="window" lastClr="FFFFFF"/>
                </a:solidFill>
              </a:rPr>
              <a:t>Abordam-se temas </a:t>
            </a:r>
            <a:r>
              <a:rPr lang="pt-BR" sz="2000" b="1" dirty="0">
                <a:solidFill>
                  <a:sysClr val="window" lastClr="FFFFFF"/>
                </a:solidFill>
              </a:rPr>
              <a:t>como </a:t>
            </a:r>
            <a:r>
              <a:rPr lang="pt-BR" sz="2000" b="1" dirty="0" smtClean="0">
                <a:solidFill>
                  <a:sysClr val="window" lastClr="FFFFFF"/>
                </a:solidFill>
              </a:rPr>
              <a:t>redução </a:t>
            </a:r>
            <a:r>
              <a:rPr lang="pt-BR" sz="2000" b="1" dirty="0">
                <a:solidFill>
                  <a:sysClr val="window" lastClr="FFFFFF"/>
                </a:solidFill>
              </a:rPr>
              <a:t>das desigualdades</a:t>
            </a:r>
            <a:r>
              <a:rPr lang="pt-BR" sz="2000" b="1" dirty="0" smtClean="0">
                <a:solidFill>
                  <a:sysClr val="window" lastClr="FFFFFF"/>
                </a:solidFill>
              </a:rPr>
              <a:t>, </a:t>
            </a:r>
            <a:r>
              <a:rPr lang="pt-BR" sz="2000" b="1" dirty="0">
                <a:solidFill>
                  <a:sysClr val="window" lastClr="FFFFFF"/>
                </a:solidFill>
              </a:rPr>
              <a:t>manejo sustentável da terra, </a:t>
            </a:r>
            <a:r>
              <a:rPr lang="pt-BR" sz="2000" b="1" dirty="0" smtClean="0">
                <a:solidFill>
                  <a:sysClr val="window" lastClr="FFFFFF"/>
                </a:solidFill>
              </a:rPr>
              <a:t>fortalecimento </a:t>
            </a:r>
            <a:r>
              <a:rPr lang="pt-BR" sz="2000" b="1" dirty="0">
                <a:solidFill>
                  <a:sysClr val="window" lastClr="FFFFFF"/>
                </a:solidFill>
              </a:rPr>
              <a:t>de cadeias produtivas e </a:t>
            </a:r>
            <a:r>
              <a:rPr lang="pt-BR" sz="2000" b="1" dirty="0" smtClean="0">
                <a:solidFill>
                  <a:sysClr val="window" lastClr="FFFFFF"/>
                </a:solidFill>
              </a:rPr>
              <a:t>acesso </a:t>
            </a:r>
            <a:r>
              <a:rPr lang="pt-BR" sz="2000" b="1" dirty="0">
                <a:solidFill>
                  <a:sysClr val="window" lastClr="FFFFFF"/>
                </a:solidFill>
              </a:rPr>
              <a:t>e </a:t>
            </a:r>
            <a:r>
              <a:rPr lang="pt-BR" sz="2000" b="1" dirty="0" smtClean="0">
                <a:solidFill>
                  <a:sysClr val="window" lastClr="FFFFFF"/>
                </a:solidFill>
              </a:rPr>
              <a:t>uso </a:t>
            </a:r>
            <a:r>
              <a:rPr lang="pt-BR" sz="2000" b="1" dirty="0">
                <a:solidFill>
                  <a:sysClr val="window" lastClr="FFFFFF"/>
                </a:solidFill>
              </a:rPr>
              <a:t>sustentável de </a:t>
            </a:r>
            <a:r>
              <a:rPr lang="pt-BR" sz="2000" b="1" dirty="0" smtClean="0">
                <a:solidFill>
                  <a:sysClr val="window" lastClr="FFFFFF"/>
                </a:solidFill>
              </a:rPr>
              <a:t>água;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Projeto da FAO UTF/BRA/087/BRA, desenvolvido em parceria com o Ministério do Desenvolvimento Regional (MDR);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2000" b="1" dirty="0">
              <a:solidFill>
                <a:sysClr val="window" lastClr="FFFFFF"/>
              </a:solidFill>
              <a:latin typeface="Franklin Gothic Book" panose="020B0503020102020204"/>
            </a:endParaRP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Projeto da FAO GCP/BRA/085/GFF, desenvolvido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em parceira com o Ministério do Meio Ambiente (MMA).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7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0596" y="411510"/>
            <a:ext cx="4517099" cy="61583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UTF/BRA/087/BRA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139" y="1240031"/>
            <a:ext cx="5068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“Promoção de Políticas Públicas de Desenvolvimento Regional</a:t>
            </a:r>
            <a:r>
              <a:rPr lang="pt-BR" sz="2400" b="1" dirty="0" smtClean="0"/>
              <a:t>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283718"/>
            <a:ext cx="7587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Fortalecer a capacidade da Secretaria de Desenvolvimento Regional do Ministério do Desenvolvimento Regional para articular políticas públicas de desenvolvimento a níveis local e regional mediante</a:t>
            </a:r>
          </a:p>
        </p:txBody>
      </p:sp>
    </p:spTree>
    <p:extLst>
      <p:ext uri="{BB962C8B-B14F-4D97-AF65-F5344CB8AC3E}">
        <p14:creationId xmlns:p14="http://schemas.microsoft.com/office/powerpoint/2010/main" val="11718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0595" y="771550"/>
            <a:ext cx="4517099" cy="615831"/>
          </a:xfrm>
        </p:spPr>
        <p:txBody>
          <a:bodyPr>
            <a:normAutofit/>
          </a:bodyPr>
          <a:lstStyle/>
          <a:p>
            <a:pPr algn="ctr"/>
            <a:r>
              <a:rPr lang="pt-BR" sz="3600" b="1" cap="none" dirty="0">
                <a:solidFill>
                  <a:sysClr val="window" lastClr="FFFFFF"/>
                </a:solidFill>
              </a:rPr>
              <a:t>GCP/BRA/085/GFF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4" y="1851670"/>
            <a:ext cx="7587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Revertendo o Processo de Desertificação nas Áreas Suscetíveis do Brasil: Práticas Agroflorestais Sustentáveis e Conservação da Biodiversidade (REDESER)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556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5" y="0"/>
            <a:ext cx="73474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79"/>
          <a:stretch/>
        </p:blipFill>
        <p:spPr>
          <a:xfrm>
            <a:off x="539553" y="915566"/>
            <a:ext cx="8640960" cy="26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92" y="1250728"/>
            <a:ext cx="2709006" cy="2709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331" y="549948"/>
            <a:ext cx="561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3600" dirty="0">
                <a:solidFill>
                  <a:srgbClr val="1A2E40">
                    <a:lumMod val="25000"/>
                    <a:lumOff val="75000"/>
                  </a:srgbClr>
                </a:solidFill>
                <a:latin typeface="Franklin Gothic Book" panose="020B0503020102020204"/>
              </a:rPr>
              <a:t>Muito obrigado!</a:t>
            </a:r>
            <a:endParaRPr lang="en-US" sz="3600" dirty="0">
              <a:solidFill>
                <a:srgbClr val="1A2E40">
                  <a:lumMod val="25000"/>
                  <a:lumOff val="75000"/>
                </a:srgbClr>
              </a:solidFill>
              <a:latin typeface="Franklin Gothic Book" panose="020B0503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932" y="4114800"/>
            <a:ext cx="5565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400" dirty="0">
                <a:solidFill>
                  <a:srgbClr val="1A2E40">
                    <a:lumMod val="25000"/>
                    <a:lumOff val="75000"/>
                  </a:srgbClr>
                </a:solidFill>
                <a:latin typeface="Franklin Gothic Book" panose="020B0503020102020204"/>
                <a:hlinkClick r:id="rId3"/>
              </a:rPr>
              <a:t>http://www.fao.org/brasil/pt/</a:t>
            </a:r>
            <a:endParaRPr lang="en-US" sz="1400" dirty="0">
              <a:solidFill>
                <a:srgbClr val="1A2E40">
                  <a:lumMod val="25000"/>
                  <a:lumOff val="75000"/>
                </a:srgbClr>
              </a:solidFill>
              <a:latin typeface="Franklin Gothic Book" panose="020B0503020102020204"/>
            </a:endParaRPr>
          </a:p>
          <a:p>
            <a:pPr defTabSz="342900"/>
            <a:r>
              <a:rPr lang="pt-BR" sz="1400" dirty="0" err="1">
                <a:solidFill>
                  <a:srgbClr val="1A2E40">
                    <a:lumMod val="25000"/>
                    <a:lumOff val="75000"/>
                  </a:srgbClr>
                </a:solidFill>
                <a:latin typeface="Franklin Gothic Book" panose="020B0503020102020204"/>
              </a:rPr>
              <a:t>Twitter</a:t>
            </a:r>
            <a:r>
              <a:rPr lang="pt-BR" sz="1400" dirty="0">
                <a:solidFill>
                  <a:srgbClr val="1A2E40">
                    <a:lumMod val="25000"/>
                    <a:lumOff val="75000"/>
                  </a:srgbClr>
                </a:solidFill>
                <a:latin typeface="Franklin Gothic Book" panose="020B0503020102020204"/>
              </a:rPr>
              <a:t>: @</a:t>
            </a:r>
            <a:r>
              <a:rPr lang="pt-BR" sz="1400" dirty="0" err="1">
                <a:solidFill>
                  <a:srgbClr val="1A2E40">
                    <a:lumMod val="25000"/>
                    <a:lumOff val="75000"/>
                  </a:srgbClr>
                </a:solidFill>
                <a:latin typeface="Franklin Gothic Book" panose="020B0503020102020204"/>
              </a:rPr>
              <a:t>BrasilFAO</a:t>
            </a:r>
            <a:endParaRPr lang="pt-BR" sz="1400" dirty="0">
              <a:solidFill>
                <a:srgbClr val="1A2E40">
                  <a:lumMod val="25000"/>
                  <a:lumOff val="75000"/>
                </a:srgbClr>
              </a:solidFill>
              <a:latin typeface="Franklin Gothic Book" panose="020B0503020102020204"/>
            </a:endParaRPr>
          </a:p>
          <a:p>
            <a:pPr defTabSz="342900"/>
            <a:r>
              <a:rPr lang="pt-BR" sz="1400" dirty="0">
                <a:solidFill>
                  <a:srgbClr val="1A2E40">
                    <a:lumMod val="25000"/>
                    <a:lumOff val="75000"/>
                  </a:srgbClr>
                </a:solidFill>
                <a:latin typeface="Franklin Gothic Book" panose="020B0503020102020204"/>
              </a:rPr>
              <a:t>E-mail: fao-br@fao.org</a:t>
            </a:r>
            <a:endParaRPr lang="en-US" sz="1400" dirty="0">
              <a:solidFill>
                <a:srgbClr val="1A2E40">
                  <a:lumMod val="25000"/>
                  <a:lumOff val="75000"/>
                </a:srgbClr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13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8" r="3052" b="5015"/>
          <a:stretch/>
        </p:blipFill>
        <p:spPr>
          <a:xfrm>
            <a:off x="827584" y="1465580"/>
            <a:ext cx="7232604" cy="36116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685" y="808782"/>
            <a:ext cx="8694629" cy="600297"/>
          </a:xfrm>
          <a:prstGeom prst="rect">
            <a:avLst/>
          </a:prstGeom>
          <a:solidFill>
            <a:srgbClr val="EF7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/>
          <p:cNvSpPr/>
          <p:nvPr/>
        </p:nvSpPr>
        <p:spPr>
          <a:xfrm>
            <a:off x="8485699" y="4861802"/>
            <a:ext cx="390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Futura Std Condensed" panose="020B0506020204030204" pitchFamily="34" charset="0"/>
                <a:ea typeface="Futura Std Bold Condensed" charset="0"/>
                <a:cs typeface="Futura Std Bold Condensed" charset="0"/>
              </a:rPr>
              <a:t>2 / 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3316" y="775365"/>
            <a:ext cx="8017366" cy="6337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Enquanto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a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prevalência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mantém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inalterada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global,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segue crescendo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vários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regiões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pocentagem</a:t>
            </a:r>
            <a:endParaRPr lang="en-US" sz="1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52145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Fome no Mundo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0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583"/>
          <a:stretch/>
        </p:blipFill>
        <p:spPr>
          <a:xfrm>
            <a:off x="905000" y="1246778"/>
            <a:ext cx="7344960" cy="3861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FCEAE2-8A48-E14D-BE8E-BDA1C88E7BCD}"/>
              </a:ext>
            </a:extLst>
          </p:cNvPr>
          <p:cNvSpPr/>
          <p:nvPr/>
        </p:nvSpPr>
        <p:spPr>
          <a:xfrm>
            <a:off x="230165" y="834188"/>
            <a:ext cx="8694629" cy="675000"/>
          </a:xfrm>
          <a:prstGeom prst="rect">
            <a:avLst/>
          </a:prstGeom>
          <a:solidFill>
            <a:srgbClr val="EF7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3472" y="909278"/>
            <a:ext cx="7852836" cy="675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5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F01A9-F67B-9240-BAB8-5C02F5D42233}"/>
              </a:ext>
            </a:extLst>
          </p:cNvPr>
          <p:cNvSpPr/>
          <p:nvPr/>
        </p:nvSpPr>
        <p:spPr>
          <a:xfrm>
            <a:off x="8485699" y="4861802"/>
            <a:ext cx="390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1"/>
                </a:solidFill>
                <a:latin typeface="Futura Std Condensed" panose="020B0506020204030204" pitchFamily="34" charset="0"/>
                <a:ea typeface="Futura Std Bold Condensed" charset="0"/>
                <a:cs typeface="Futura Std Bold Condensed" charset="0"/>
              </a:rPr>
              <a:t>3 / 11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" y="902207"/>
            <a:ext cx="834723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Insegurança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Alimentar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é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mais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do que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fome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cerca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2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bilhões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pessoas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mundo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sofrem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insegurança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alimentar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grave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moderada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9166" y="3435846"/>
            <a:ext cx="142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FBFB"/>
                </a:solidFill>
              </a:rPr>
              <a:t>1.3 </a:t>
            </a:r>
            <a:r>
              <a:rPr lang="en-US" sz="2000" b="1" dirty="0" err="1" smtClean="0">
                <a:solidFill>
                  <a:srgbClr val="FBFBFB"/>
                </a:solidFill>
              </a:rPr>
              <a:t>bilhões</a:t>
            </a:r>
            <a:endParaRPr lang="en-US" sz="2000" b="1" dirty="0">
              <a:solidFill>
                <a:srgbClr val="FBFBF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9166" y="4035552"/>
            <a:ext cx="1568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FBFB"/>
                </a:solidFill>
              </a:rPr>
              <a:t>704 </a:t>
            </a:r>
            <a:r>
              <a:rPr lang="en-US" sz="2000" b="1" dirty="0" err="1" smtClean="0">
                <a:solidFill>
                  <a:srgbClr val="FBFBFB"/>
                </a:solidFill>
              </a:rPr>
              <a:t>milhões</a:t>
            </a:r>
            <a:endParaRPr lang="en-US" sz="2000" b="1" dirty="0">
              <a:solidFill>
                <a:srgbClr val="FBFBF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52145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Insegurança Alimentar no Mundo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30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48B87D-16A4-4C0D-B117-F4338D9C6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1" y="4440834"/>
            <a:ext cx="2825756" cy="50600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531" y="1"/>
            <a:ext cx="367240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2347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Semiárido Brasileiro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915566"/>
            <a:ext cx="496097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/>
              <a:t>Abrange os estados de AL, BA, CE, MG, PB, PE, PI, RN e SE;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/>
              <a:t>Ocupa uma área total de 982.563,3 km²;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/>
              <a:t>Atualmente, 1.262 municípios fazem parte da região;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/>
              <a:t>A população que habita a região é de aproximadamente 31,7 milhões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11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Segurança Alimentar no Semiárido Brasileiro</a:t>
            </a:r>
            <a:endParaRPr lang="en-US" sz="2800" b="1" dirty="0" smtClean="0"/>
          </a:p>
          <a:p>
            <a:pPr algn="ctr"/>
            <a:r>
              <a:rPr lang="pt-BR" sz="2800" b="1" dirty="0" smtClean="0"/>
              <a:t>Tipo de insegurança por domícilio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4408" y="4681835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Fonte: PNAD, 2013</a:t>
            </a:r>
            <a:endParaRPr lang="en-US" sz="11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932" y="954106"/>
            <a:ext cx="5926998" cy="41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5147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Obesidade no Semiárido</a:t>
            </a:r>
            <a:endParaRPr lang="en-US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34888"/>
              </p:ext>
            </p:extLst>
          </p:nvPr>
        </p:nvGraphicFramePr>
        <p:xfrm>
          <a:off x="1524000" y="1203598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185187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4910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CAPITAIS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PORCENTAGEM DA POPULAÇÃO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971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ARACAJU/SE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54,3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61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BELO HORIZONTE/MG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53,3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80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FORTALEZA/CE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58,3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6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JOÃO PESSOA/PB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53,9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6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MACEIÓ/AL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54,8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5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NATAL/RN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54,4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39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RECIFE/PE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56,9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042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SALVADOR/BA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54,2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31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TERESINA/PI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48,4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15056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37775" y="495712"/>
            <a:ext cx="606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Porcentagem da população que sofre com obesidade nas capitais do Semiárido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50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110" y="123478"/>
            <a:ext cx="6552728" cy="54523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Desertificação no Semiárido Brasileiro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843558"/>
            <a:ext cx="7719764" cy="396044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900" b="1" i="1" dirty="0" smtClean="0">
                <a:solidFill>
                  <a:srgbClr val="FF0000"/>
                </a:solidFill>
              </a:rPr>
              <a:t>O que é a desertificação? </a:t>
            </a:r>
            <a:r>
              <a:rPr lang="pt-BR" sz="1900" b="1" dirty="0" smtClean="0"/>
              <a:t>Consiste na perda da cobertura vegetal da terra por empobrecimento do solo. A terra desprotegida sofre ação direta do sol e fica rapidamente arenoso ou rochoso;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900" b="1" dirty="0" smtClean="0"/>
              <a:t>No caso do semiárido brasileiro, a desertificação tem aumentado pela ação direta dos indivíduos;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900" b="1" dirty="0" smtClean="0"/>
              <a:t>De acordo com estimativas recentes, </a:t>
            </a:r>
            <a:r>
              <a:rPr lang="pt-BR" sz="1900" b="1" dirty="0" smtClean="0">
                <a:solidFill>
                  <a:srgbClr val="FF0000"/>
                </a:solidFill>
              </a:rPr>
              <a:t>12,85%</a:t>
            </a:r>
            <a:r>
              <a:rPr lang="pt-BR" sz="1900" b="1" dirty="0" smtClean="0"/>
              <a:t> do semiárido brasileiro enfrentam a desertificação, ou, </a:t>
            </a:r>
            <a:r>
              <a:rPr lang="pt-BR" sz="1900" b="1" dirty="0" smtClean="0">
                <a:solidFill>
                  <a:srgbClr val="FF0000"/>
                </a:solidFill>
              </a:rPr>
              <a:t>126.336 km² </a:t>
            </a:r>
            <a:r>
              <a:rPr lang="pt-BR" sz="1900" b="1" dirty="0" smtClean="0"/>
              <a:t>da área total da região;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900" b="1" dirty="0" smtClean="0"/>
              <a:t>Principais causas da desertificação do semiárido brasileiro: as queimadas, a criação de animais, o desmatamento e a mineração.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1900" b="1" dirty="0"/>
          </a:p>
        </p:txBody>
      </p:sp>
    </p:spTree>
    <p:extLst>
      <p:ext uri="{BB962C8B-B14F-4D97-AF65-F5344CB8AC3E}">
        <p14:creationId xmlns:p14="http://schemas.microsoft.com/office/powerpoint/2010/main" val="20934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488" y="339502"/>
            <a:ext cx="3759324" cy="689247"/>
          </a:xfrm>
        </p:spPr>
        <p:txBody>
          <a:bodyPr>
            <a:noAutofit/>
          </a:bodyPr>
          <a:lstStyle/>
          <a:p>
            <a:r>
              <a:rPr lang="pt-BR" sz="3000" b="1" i="1" u="sng" dirty="0">
                <a:solidFill>
                  <a:schemeClr val="tx1"/>
                </a:solidFill>
              </a:rPr>
              <a:t>O</a:t>
            </a:r>
            <a:r>
              <a:rPr lang="pt-BR" sz="3000" b="1" i="1" u="sng" dirty="0" smtClean="0">
                <a:solidFill>
                  <a:schemeClr val="tx1"/>
                </a:solidFill>
              </a:rPr>
              <a:t> </a:t>
            </a:r>
            <a:r>
              <a:rPr lang="pt-BR" sz="3000" b="1" i="1" u="sng" dirty="0">
                <a:solidFill>
                  <a:schemeClr val="tx1"/>
                </a:solidFill>
              </a:rPr>
              <a:t>que pode ser feito?</a:t>
            </a:r>
            <a:br>
              <a:rPr lang="pt-BR" sz="3000" b="1" i="1" u="sng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566" y="1203598"/>
            <a:ext cx="8342938" cy="324036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 smtClean="0"/>
              <a:t>Ações </a:t>
            </a:r>
            <a:r>
              <a:rPr lang="pt-BR" sz="2200" b="1" dirty="0"/>
              <a:t>para recuperaçao da mata ciliar;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/>
              <a:t>Promoção do reflorestamento;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/>
              <a:t>Estabelecimento de quintais produtivos;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/>
              <a:t>Desenvolvimento de Sistemas Agroflorestais (SAFs);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/>
              <a:t>Construção de barragens (subterrâneas, sucessivas e barreiros); e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/>
              <a:t>Investimento em irrigação (cisternas e poços).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6848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9746"/>
            <a:ext cx="3996066" cy="6916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3" y="781003"/>
            <a:ext cx="1201492" cy="1211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170" y="773629"/>
            <a:ext cx="1226576" cy="12190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581" y="773629"/>
            <a:ext cx="1226576" cy="12234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187" y="777956"/>
            <a:ext cx="1192208" cy="12028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435" y="773629"/>
            <a:ext cx="1200817" cy="12114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7887" y="773628"/>
            <a:ext cx="1192251" cy="12198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843" y="2079914"/>
            <a:ext cx="1203042" cy="11724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9390" y="2063325"/>
            <a:ext cx="1219356" cy="11892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3251" y="2079913"/>
            <a:ext cx="1203042" cy="11724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0186" y="2073086"/>
            <a:ext cx="1192208" cy="12063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7732" y="2063325"/>
            <a:ext cx="1205519" cy="11890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17886" y="2063325"/>
            <a:ext cx="1192251" cy="11890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1843" y="3369787"/>
            <a:ext cx="1201492" cy="11739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21343" y="3365177"/>
            <a:ext cx="1188228" cy="11786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90950" y="3369787"/>
            <a:ext cx="1208122" cy="11739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70187" y="3369787"/>
            <a:ext cx="1192208" cy="11793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46424" y="3375096"/>
            <a:ext cx="1209220" cy="11739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79406" y="3406937"/>
            <a:ext cx="1456885" cy="10973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48B87D-16A4-4C0D-B117-F4338D9C65D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9471"/>
            <a:ext cx="3071813" cy="55006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909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12652</TotalTime>
  <Words>879</Words>
  <Application>Microsoft Office PowerPoint</Application>
  <PresentationFormat>Apresentação na tela (16:9)</PresentationFormat>
  <Paragraphs>86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Futura Std Bold Condensed</vt:lpstr>
      <vt:lpstr>Futura Std Condensed</vt:lpstr>
      <vt:lpstr>Wingdings</vt:lpstr>
      <vt:lpstr>Crop</vt:lpstr>
      <vt:lpstr>Audiência Pública “Alimentação no Semiárido”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Desertificação no Semiárido Brasileiro</vt:lpstr>
      <vt:lpstr>O que pode ser feito? </vt:lpstr>
      <vt:lpstr>Apresentação do PowerPoint</vt:lpstr>
      <vt:lpstr>Apresentação do PowerPoint</vt:lpstr>
      <vt:lpstr>UTF/BRA/087/BRA</vt:lpstr>
      <vt:lpstr>GCP/BRA/085/GFF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</dc:creator>
  <cp:lastModifiedBy>Chianca, Gustavo (FAOBR)</cp:lastModifiedBy>
  <cp:revision>111</cp:revision>
  <dcterms:created xsi:type="dcterms:W3CDTF">2019-07-09T20:34:12Z</dcterms:created>
  <dcterms:modified xsi:type="dcterms:W3CDTF">2019-10-02T15:21:06Z</dcterms:modified>
</cp:coreProperties>
</file>