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6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Belisario Mota" initials="GBM" lastIdx="1" clrIdx="0">
    <p:extLst>
      <p:ext uri="{19B8F6BF-5375-455C-9EA6-DF929625EA0E}">
        <p15:presenceInfo xmlns:p15="http://schemas.microsoft.com/office/powerpoint/2012/main" userId="S::georgia.mota@mdh.gov.br::ab90ca3e-3cca-4e77-a614-a0ad25eb6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7T15:45:11.089" idx="1">
    <p:pos x="7680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E6ABB-AD66-49E1-B216-A761F106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38A33C-5047-44D8-BC71-725C0437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8EC7F2-353C-4263-858F-061410A5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D93A5-A6DF-4D2D-960D-28572595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5DD172-78A0-4B64-8016-A95EB3A0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04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C9F5-FA9B-4A83-81F3-C93CA18E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4AD7A1-B33B-484A-89A6-296B3E7F6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75A5F-8882-4BF7-9672-5E6E6767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6D6A3F-50E7-4EDA-B284-30BB794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3B786F-E9BC-40B2-8C0D-B9F3F48C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046250-3087-4736-997A-E4C8D28D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DE8430-212D-45B8-9E6A-BEDBC0DFE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56B070-9FFD-44FF-86F9-D0A9A969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9E11C3-CC2D-4D91-83B7-B81C2151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B20D1-0D1F-410F-8D1F-CC70305E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7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F7106-9F36-4647-AD5F-A3647D5B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66F82F-97DF-48AA-A80E-7C29F8C9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FFB18-1289-46D6-BE10-221E927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27C45B-9D9B-4CD6-A2E5-EA39BDDE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4102B5-FD66-4D41-8D2A-A0ACCE3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B19B-FBAE-4D04-B1EE-5C83E0CD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4136D0-A0F7-4506-9B82-2FB8EE0A8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43970-2A58-4239-92E1-FD813724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5ED81-B386-4D77-8C48-4C628AF4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F1B45-18A8-4468-AFD5-EA1A451E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34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17EE1-DEBE-4DDE-8624-7C57450B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F645A-DCCB-433B-B284-AE1964B8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5BE04-2FC2-4DC8-A54B-5874A825B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23CBBB-6C00-412C-AF1F-6FE5135C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AF7232-45E7-4AC4-B7BC-20C2D894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93E087-B777-4C3E-9105-5D6AEAE7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52E57-391D-48D1-BD25-E640FCB6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1A39FE-091F-4B38-AF31-DED43CEF8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6A0D7-EC0A-43CD-A625-2BEDEDA68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314C03-8360-41EA-9E83-D40714B6A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D1681A-3C1F-445F-A190-F14BFA55E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136246-229D-4C7E-9DDE-CE7947A1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449B20-7A19-43B7-BA8A-0BB18022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BAE5EC1-4099-4A9D-902C-4577A9EC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1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8742D-7069-4FBE-ABC2-66710F33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79AFB1-33F1-4C2B-9ED5-0A38D41F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D8D99D-9787-4AC8-8A1D-6F460FFF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18A73-3904-4F73-B592-B7C72044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38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986403-1C45-4843-ACAB-D6F1CFC7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B821A8-5E30-4AE4-9747-7935497B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5C1F00-C068-49D9-98E9-3A90E90D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46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9CA9-DE79-4964-9041-61459D70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0B0EBB-77F8-4429-A468-3BF39DD1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E945B1-6783-4D79-B723-213DFA376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791A8-5FE4-4CBD-BA05-620BE383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F69EE8-4514-4BCF-BBAE-7D0871C9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7ED5FB-C394-42C8-B08F-719BB5D4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1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73542-4841-409F-B454-8599B442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6A5D15-BEE6-42BE-990B-20A256C91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278C07-2349-4F18-9AED-BC4A66541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93E1A-9F16-4EC3-8D89-1082811E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82E057-F117-4FAB-A38D-81C94F33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B3EC47-7197-444D-AEC3-4C2AC2C2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4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3B66F1-F95B-4C8C-AE4D-9729A314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4679BB-3B1E-46D2-BEDF-82B5673EA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DA8E76-8026-4C8B-897B-5D8CE5A17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1EB9-CA64-485B-9E17-ABEB5E8438F5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00319-3D05-4A92-9D79-637EF6E5B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0524C8-33F9-40F4-A912-50E04F56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F283-42EB-49E6-BE94-7869D2E05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47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078FE-6F7D-404F-8226-AC7940EF6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1A4BDC-A504-459F-8FDE-0A767E48E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4B4090-F52C-4ECF-9AB4-0945E2F0F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80BE73-4AE5-465C-9A80-B4012B4AF5B9}"/>
              </a:ext>
            </a:extLst>
          </p:cNvPr>
          <p:cNvSpPr txBox="1"/>
          <p:nvPr/>
        </p:nvSpPr>
        <p:spPr>
          <a:xfrm>
            <a:off x="1724025" y="1352550"/>
            <a:ext cx="85725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REVISÃO PERIÓDICA UNIVERSAL</a:t>
            </a:r>
          </a:p>
          <a:p>
            <a:pPr algn="ctr"/>
            <a:endParaRPr lang="pt-BR" sz="3800" b="1" dirty="0">
              <a:solidFill>
                <a:schemeClr val="bg1"/>
              </a:solidFill>
            </a:endParaRPr>
          </a:p>
          <a:p>
            <a:pPr algn="ctr"/>
            <a:r>
              <a:rPr lang="pt-BR" sz="3800" b="1" dirty="0">
                <a:solidFill>
                  <a:schemeClr val="bg1"/>
                </a:solidFill>
              </a:rPr>
              <a:t>3º Ciclo</a:t>
            </a:r>
          </a:p>
          <a:p>
            <a:pPr algn="ctr"/>
            <a:endParaRPr lang="pt-BR" sz="3800" b="1" dirty="0">
              <a:solidFill>
                <a:schemeClr val="bg1"/>
              </a:solidFill>
            </a:endParaRPr>
          </a:p>
          <a:p>
            <a:pPr algn="ctr"/>
            <a:r>
              <a:rPr lang="pt-BR" sz="3800" b="1" dirty="0">
                <a:solidFill>
                  <a:schemeClr val="bg1"/>
                </a:solidFill>
              </a:rPr>
              <a:t>Relatório de Meio Período</a:t>
            </a:r>
          </a:p>
        </p:txBody>
      </p:sp>
    </p:spTree>
    <p:extLst>
      <p:ext uri="{BB962C8B-B14F-4D97-AF65-F5344CB8AC3E}">
        <p14:creationId xmlns:p14="http://schemas.microsoft.com/office/powerpoint/2010/main" val="277415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89405"/>
              </p:ext>
            </p:extLst>
          </p:nvPr>
        </p:nvGraphicFramePr>
        <p:xfrm>
          <a:off x="314324" y="1462612"/>
          <a:ext cx="11477625" cy="437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4. Redução da Pobreza e Desenvolvimento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5. Igualdade Racial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6. Povos Indígenas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Aperfeiçoamento de rotinas de verificação de inconsistências cadastrais no </a:t>
                      </a:r>
                      <a:r>
                        <a:rPr lang="pt-BR" sz="1400" dirty="0" err="1"/>
                        <a:t>CadÚnico</a:t>
                      </a:r>
                      <a:endParaRPr lang="pt-B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Há mais de um ano não há mais fila para ingresso no Programa Bolsa Família, resultado das medidas de modernização nos cadastros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Cumprimento de condicionalidades PBF: 95% das crianças com presença escolar  mínima exigida, 98,9% com vacinação em dia e 99,5% das gestantes realizando acompanhamento pré-natal.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Plano Progredir (Plano de geração de emprego e renda para beneficiárias/os dos programas sociais) – uma das ações do plano é a estratégia de educação financeira para beneficiárias do PBF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Tratativas para reativar o Plano Juventude Viva, que combate os altos índices de mortalidade da juventude negra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Curso sobre políticas étnico-raciais a respeito das políticas de enfrentamento às desigualdades étnico-raciais, ao racismo e à intolerância religiosa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Curso de capacitação em Políticas de Promoção da Igualdade Racial já realizado em 35 municípios, disponível para gestores que o solicitarem.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Criação da Estratégia de Atenção Integrada às Doenças Prevalentes na Infância (2017) no âmbito do Subsistema de Atenção à Saúde Indígena.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Manutenção e continuidade das diversas políticas já existentes nas áreas de saúde, educação, território, cf. </a:t>
                      </a:r>
                      <a:r>
                        <a:rPr lang="pt-BR" sz="1400" dirty="0" err="1"/>
                        <a:t>pgs</a:t>
                      </a:r>
                      <a:r>
                        <a:rPr lang="pt-BR" sz="1400" dirty="0"/>
                        <a:t>. 56-70 do Relatório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6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03547"/>
              </p:ext>
            </p:extLst>
          </p:nvPr>
        </p:nvGraphicFramePr>
        <p:xfrm>
          <a:off x="314324" y="1462612"/>
          <a:ext cx="11477625" cy="437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7. Políticas para Mulheres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8. Promoção e Proteção dos Direitos das Pessoas com Deficiência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9. Promoção e Proteção dos Direitos da Criança e do Adolescente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Casa da Mulher Brasileira: no período, foram iniciados os atendimentos nas Casas de São Luís, Boa Vista e Fortaleza. A unidade de São Paulo será finalizada até o fim de 2019.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Alterações na Lei Maria da Penha, que tornaram mais severas as punições com os agressores de mulheres.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Programa Meninas nas Ciências: programa que desenvolve o interesse vocacional de meninas da Educação Básica (a partir do 6º ano) por profissões das Ciências Exatas, Engenharias e Computação.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Aumento na representação legislativa: aumento de 51% no número de deputadas em 2018 em relação a 2014.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Aumento no estoque de empregos formais das pessoas com deficiência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Regulamentação da Lei Brasileira de Inclusão (LBI)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Padronização de procedimentos de escuta  às crianças em situação de violência para evitar a </a:t>
                      </a:r>
                      <a:r>
                        <a:rPr lang="pt-BR" sz="1400" dirty="0" err="1"/>
                        <a:t>revitimização</a:t>
                      </a:r>
                      <a:r>
                        <a:rPr lang="pt-BR" sz="1400" dirty="0"/>
                        <a:t> de crianças nesses casos.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Equipagem de Conselhos Tutelares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Instituição da Política Nacional de Prevenção da Automutilação e do Suicídio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Programa de Proteção a Crianças e Adolescentes Ameaçados de Morte (PPCAAM). 2017: 473 crianças e adolescentes e 697 familiares; 2018: 387 crianças e 590 familiares e 2019 (parcial): 440 crianças e 551 familiares.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61368"/>
              </p:ext>
            </p:extLst>
          </p:nvPr>
        </p:nvGraphicFramePr>
        <p:xfrm>
          <a:off x="314324" y="1462612"/>
          <a:ext cx="11477625" cy="437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 Direitos da População LGBT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11. Migrantes, Refugiados e Combate ao Tráfico de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 Defensores de Direitos Humanos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Curso “Promoção e Defesa dos Direitos de LGBT”, em parceria com a Escola Virtual de Governo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Pacto Nacional de Enfrentamento à Violência </a:t>
                      </a:r>
                      <a:r>
                        <a:rPr lang="pt-BR" sz="1400" dirty="0" err="1"/>
                        <a:t>LGBTfóbica</a:t>
                      </a:r>
                      <a:r>
                        <a:rPr lang="pt-BR" sz="1400" dirty="0"/>
                        <a:t>, pactuado com 18 estados.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STF equiparou crimes de homofobia e transfobia ao crime de racismo.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Nova Lei de Migração (2017)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Operação Acolhida: abrigos, estratégias de interiorização, serviços de saúde, documentação para imigrantes venezuelanos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Reconhecimento do CONARE de situação de grave e generalizada violação dos DH na Venezuela, o que permite a adoção de procedimentos simplificados para a determinação da condição de refugiados a nacionais venezuelanos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III Plano Nacional de Enfrentamento ao Tráfico de Pessoas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Ampliação do escopo do Programa de Proteção aos Defensores dos Direitos Humanos para incluir comunicadores e comunicadoras sociais e ambientalistas, de forma que o programa passou a se chamar Programa de Proteção aos Defensores de Direitos Humanos, Comunicadores Sociais e Ambientalistas (Decreto n. 9.937/2019)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2018: o Programa teve o maior orçamento desde a sua criação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2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6226"/>
              </p:ext>
            </p:extLst>
          </p:nvPr>
        </p:nvGraphicFramePr>
        <p:xfrm>
          <a:off x="314324" y="1462612"/>
          <a:ext cx="11477625" cy="416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13. Empresas e Direitos Humanos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14. Educação em Direitos Humanos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15. Segurança 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Publicação intitulada “Implementando os Princípios Orientadores sobre Empresas e DH: o dever de proteger do Estado e a responsabilidade das empresas de respeitar os </a:t>
                      </a:r>
                      <a:r>
                        <a:rPr lang="pt-BR" sz="1400" dirty="0" err="1"/>
                        <a:t>dh</a:t>
                      </a:r>
                      <a:r>
                        <a:rPr lang="pt-BR" sz="1400" dirty="0"/>
                        <a:t>” (2017)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Plano de Respostas às Recomendações emitidas pelo Grupo de Trabalho da ONU sobre Empresas e DH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Estudos para a elaboração de um Plano Nacional de Ação de Empresas e DH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Código de Conduta e Respeito aos DH para fornecedores do MMFDH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Mariana – TTAC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Brumadinho – Comitê governamental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Programa Nacional de Educação Continuada em DH – em parceria com a ENAP e a Escola Virtual de Governo, 6 cursos, com mais de 70.000 inscritos até o momento.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Parceria com o IPEA para criação de cursos </a:t>
                      </a:r>
                      <a:r>
                        <a:rPr lang="pt-BR" sz="1400" i="1" dirty="0"/>
                        <a:t>online</a:t>
                      </a:r>
                      <a:r>
                        <a:rPr lang="pt-BR" sz="1400" i="0" dirty="0"/>
                        <a:t> para capacitação de conselheiros em diferentes níveis e temáticas.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i="0" dirty="0"/>
                        <a:t>Revista Científica em DH: 2018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i="0" dirty="0"/>
                        <a:t>Curso de direitos humanos para forças de segurança no âmbito do MERCOSUL</a:t>
                      </a:r>
                      <a:endParaRPr lang="pt-BR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Ações de capacitação em direitos humanos para agentes do sistema prisional.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Formação sobre “abuso de autoridade, tortura e condutas violentas no sistema penitenciário”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Política Nacional de Atenção Integral à Saúde das Pessoas Privadas de Liberdade no Sistema Prisional – ações para interrupção de transmissão do HIV, hepatites virais, tuberculose, além de melhoria na nutrição das pessoas privadas de liberdade e trabalhadores do sistema prisional.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Protocolo de Istambul já ratificado pelo Brasil, referente a treinamento a juízes e promotores para audiências de custódia.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Ações de alternativas penais.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5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05909"/>
              </p:ext>
            </p:extLst>
          </p:nvPr>
        </p:nvGraphicFramePr>
        <p:xfrm>
          <a:off x="314324" y="1462612"/>
          <a:ext cx="11477625" cy="416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16. Prevenção e Combate à Tortura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17. Sistema de Justiça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18. Combate ao Trabalho Escravo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Atualmente, Brasil possui 22 comitês estaduais e 10 mecanismos estaduais de combate à tortura em funcionamento.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O Comitê Nacional de Combate à Tortura se reuniu 9 vezes em 2017 e 6 vezes em 2018 e realizou visitas quando de situações de crises em Manaus, Boa Vista e Natal.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Regras de Mandela para tratamento de presos: CNJ estimula que juízes apliquem essas regras gerais para melhoria dos presídios.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Defensoria sem Fronteiras (2017): atendimento concentrado de pessoas presas em caráter definitivo para garantia de seus direitos.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Ouvidoria Nacional do Sistema Penal (ação das Defensorias Públicas Estaduais)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Instrução Normativa n. 139/2018 do então Ministério do Trabalho que estabeleceu procedimentos para atuação de auditores do trabalho com vistas à erradicação do trabalho em condição análoga à escravidão.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CONATRAE está construindo um novo Plano Nacional para Erradicação do Trabalho Escravo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3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84803"/>
              </p:ext>
            </p:extLst>
          </p:nvPr>
        </p:nvGraphicFramePr>
        <p:xfrm>
          <a:off x="314324" y="1462612"/>
          <a:ext cx="11477625" cy="416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19. Direito à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20. Direito à Habitação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 Direito à Educação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Obrigatoriedade na coleta do quesito raça/cor nos registros do sistema SUS (2017)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Rede Cegonha – continuidade nas atividades do programa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Projeto Parto Cuidadoso (2018): objetivo de diminuir os índices de morbimortalidade materna e infantil.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Manutenção dos principais programas de habitação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Realização de pesquisa sobre demanda futura que abrange o período 2015-2040, realizada em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Recomendações mais específicas, voltadas à inclusão, aprendizagem profissional,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Parte disso se explica pelo amplo acesso das crianças em idade escolar à educação básica.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73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847725" y="2090172"/>
            <a:ext cx="1134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Articulação com entes subnacionais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Articulação com outros poderes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Elaboração e pactuação de um plano de implementação das recomendações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2796822" y="468816"/>
            <a:ext cx="5741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DESAFIOS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48888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847725" y="2090172"/>
            <a:ext cx="10125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OBRIGADO!</a:t>
            </a:r>
          </a:p>
          <a:p>
            <a:endParaRPr lang="pt-BR" sz="2800" dirty="0"/>
          </a:p>
          <a:p>
            <a:endParaRPr lang="pt-BR" sz="2800" dirty="0"/>
          </a:p>
          <a:p>
            <a:pPr algn="r"/>
            <a:r>
              <a:rPr lang="pt-BR" sz="2800" dirty="0"/>
              <a:t>internacional@mdh.gov.br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7778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F9DD620-C291-41DF-B51B-61C164F40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067A1F-8F24-4998-952D-6613F509C9A7}"/>
              </a:ext>
            </a:extLst>
          </p:cNvPr>
          <p:cNvSpPr txBox="1"/>
          <p:nvPr/>
        </p:nvSpPr>
        <p:spPr>
          <a:xfrm>
            <a:off x="423862" y="381000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HISTÓRICO DO BRASIL NA RPU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Brasil participou da criação do Mecanismo de RPU, em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Mecanismo de RPU é conduzido pelos próprios Estados (evita seletividade)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 1º Ciclo: 2008 (15 recomendações)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2º Ciclo: 2012 (169 recomendações aceitas)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3º Ciclo: 2017 (242 recomendações aceitas)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Aumento no número de recomendações é natural      significa maior interesse e confiança dos Estados no mecanismo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Exemplos: Quando o Brasil se submeteu ao 3º ciclo da Revisão (2017), também participaram outros Estados, com expressivos aumentos no número de recomendações: Equador (  69%), Finlândia (  96%), Índia            ( 48%), Reino Unido (  72%) e Brasil (  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30A99BE8-FC75-40E2-8B3C-87B9F13DE1E4}"/>
              </a:ext>
            </a:extLst>
          </p:cNvPr>
          <p:cNvSpPr/>
          <p:nvPr/>
        </p:nvSpPr>
        <p:spPr>
          <a:xfrm>
            <a:off x="8086725" y="3611346"/>
            <a:ext cx="323850" cy="1041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235FF366-F7DD-4EF4-A85D-66EBA880D57D}"/>
              </a:ext>
            </a:extLst>
          </p:cNvPr>
          <p:cNvSpPr/>
          <p:nvPr/>
        </p:nvSpPr>
        <p:spPr>
          <a:xfrm>
            <a:off x="6362699" y="5200650"/>
            <a:ext cx="104775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24A66EAE-82D9-4F40-B164-99F37A30136D}"/>
              </a:ext>
            </a:extLst>
          </p:cNvPr>
          <p:cNvSpPr/>
          <p:nvPr/>
        </p:nvSpPr>
        <p:spPr>
          <a:xfrm>
            <a:off x="3850478" y="5610638"/>
            <a:ext cx="104775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D2464106-6811-40BF-9324-25736BB80052}"/>
              </a:ext>
            </a:extLst>
          </p:cNvPr>
          <p:cNvSpPr/>
          <p:nvPr/>
        </p:nvSpPr>
        <p:spPr>
          <a:xfrm>
            <a:off x="6072185" y="5610638"/>
            <a:ext cx="104774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D10CE7A2-508C-4855-8FD9-82067B649169}"/>
              </a:ext>
            </a:extLst>
          </p:cNvPr>
          <p:cNvSpPr/>
          <p:nvPr/>
        </p:nvSpPr>
        <p:spPr>
          <a:xfrm>
            <a:off x="8877299" y="5200650"/>
            <a:ext cx="104775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F95B1EA3-C0AA-4B1D-92DC-FAE37059E1DF}"/>
              </a:ext>
            </a:extLst>
          </p:cNvPr>
          <p:cNvSpPr/>
          <p:nvPr/>
        </p:nvSpPr>
        <p:spPr>
          <a:xfrm>
            <a:off x="904875" y="5610638"/>
            <a:ext cx="85724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71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067A1F-8F24-4998-952D-6613F509C9A7}"/>
              </a:ext>
            </a:extLst>
          </p:cNvPr>
          <p:cNvSpPr txBox="1"/>
          <p:nvPr/>
        </p:nvSpPr>
        <p:spPr>
          <a:xfrm>
            <a:off x="423862" y="381000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BRASIL NO 3º CICLO DA RPU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Das 242 recomendações recebidas e acatadas, os temas mais recorrentes foram: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Segurança pública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Povos indígenas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Políticas para mulheres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Igualdade racial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Pessoas com deficiência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9689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6ECB73-1F9C-46E9-A7D8-E92CEA1B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1376">
            <a:off x="290029" y="2791872"/>
            <a:ext cx="6657975" cy="1123950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067A1F-8F24-4998-952D-6613F509C9A7}"/>
              </a:ext>
            </a:extLst>
          </p:cNvPr>
          <p:cNvSpPr txBox="1"/>
          <p:nvPr/>
        </p:nvSpPr>
        <p:spPr>
          <a:xfrm>
            <a:off x="423862" y="381000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O RELATÓRIO DE MEIO PERÍODO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Primeira vez que o Estado brasileiro entrega um relatório de meio período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Demanda da sociedade civil e recomendação da 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BC0D06-CF8C-4962-AFD6-620AC33FB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1263">
            <a:off x="3184424" y="3666499"/>
            <a:ext cx="3114675" cy="11334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C48255-47AD-4C27-B4EA-E6F54DEB6FEB}"/>
              </a:ext>
            </a:extLst>
          </p:cNvPr>
          <p:cNvSpPr txBox="1"/>
          <p:nvPr/>
        </p:nvSpPr>
        <p:spPr>
          <a:xfrm>
            <a:off x="6743387" y="2370746"/>
            <a:ext cx="5101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“</a:t>
            </a:r>
            <a:r>
              <a:rPr lang="pt-BR" i="1" dirty="0"/>
              <a:t>[...] Uma medida importante que pode contribuir positivamente como ação de acompanhamento é a submissão </a:t>
            </a:r>
            <a:r>
              <a:rPr lang="pt-BR" b="1" i="1" dirty="0"/>
              <a:t>voluntária</a:t>
            </a:r>
            <a:r>
              <a:rPr lang="pt-BR" i="1" dirty="0"/>
              <a:t> de relatório de meio período. Recomendo fortemente todos os Estados membros que submetam um relatório </a:t>
            </a:r>
            <a:r>
              <a:rPr lang="pt-BR" b="1" i="1" dirty="0"/>
              <a:t>voluntário</a:t>
            </a:r>
            <a:r>
              <a:rPr lang="pt-BR" i="1" dirty="0"/>
              <a:t> de meio período dois anos após a adoção do resultado do relatório nacional. Nesse sentido, incentivo o Brasil a enviar o relatório referente ao terceiro ciclo em setembro de 2019.”</a:t>
            </a:r>
          </a:p>
          <a:p>
            <a:pPr algn="ctr"/>
            <a:r>
              <a:rPr lang="pt-BR" i="1" dirty="0" err="1"/>
              <a:t>Zeid</a:t>
            </a:r>
            <a:r>
              <a:rPr lang="pt-BR" i="1" dirty="0"/>
              <a:t> </a:t>
            </a:r>
            <a:r>
              <a:rPr lang="pt-BR" i="1" dirty="0" err="1"/>
              <a:t>Ra’ad</a:t>
            </a:r>
            <a:r>
              <a:rPr lang="pt-BR" i="1" dirty="0"/>
              <a:t> Al Hussein</a:t>
            </a:r>
          </a:p>
          <a:p>
            <a:pPr algn="ctr"/>
            <a:r>
              <a:rPr lang="pt-BR" i="1" dirty="0"/>
              <a:t>Alto Comissário da ONU para os Direitos Humanos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67DC30-A46C-4604-B26E-5BB2AD255476}"/>
              </a:ext>
            </a:extLst>
          </p:cNvPr>
          <p:cNvSpPr txBox="1"/>
          <p:nvPr/>
        </p:nvSpPr>
        <p:spPr>
          <a:xfrm>
            <a:off x="3295650" y="5610638"/>
            <a:ext cx="4942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*Carta endereçada ao Chanceler brasileiro em 23/10/2017</a:t>
            </a:r>
          </a:p>
        </p:txBody>
      </p:sp>
    </p:spTree>
    <p:extLst>
      <p:ext uri="{BB962C8B-B14F-4D97-AF65-F5344CB8AC3E}">
        <p14:creationId xmlns:p14="http://schemas.microsoft.com/office/powerpoint/2010/main" val="68736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067A1F-8F24-4998-952D-6613F509C9A7}"/>
              </a:ext>
            </a:extLst>
          </p:cNvPr>
          <p:cNvSpPr txBox="1"/>
          <p:nvPr/>
        </p:nvSpPr>
        <p:spPr>
          <a:xfrm>
            <a:off x="423862" y="381000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O RELATÓRIO DE MEIO PERÍODO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Relatório do Estado brasileiro, não do MMFDH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MMFDH tem a competência de sistematizar as informações e elaborar o relatório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Desafio persistente: articulação para diálogo com entes subnacionais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Diferentes níveis de maturidade institucional nos estados e municípios em matéria de direitos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Amplo processo de diálogo com sociedade civil (lócus: CNDH) para elaboração de metodologia do relatório (baixa responsividade)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Relatório dividido em 21 seções temáticas, agrupando as recomendações a elas relacionadas.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614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067A1F-8F24-4998-952D-6613F509C9A7}"/>
              </a:ext>
            </a:extLst>
          </p:cNvPr>
          <p:cNvSpPr txBox="1"/>
          <p:nvPr/>
        </p:nvSpPr>
        <p:spPr>
          <a:xfrm>
            <a:off x="423862" y="381000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2" y="2076037"/>
            <a:ext cx="1738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Como chegamos aos 21 temas do relatório?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5BF69BAB-BF4A-4CFB-B31D-90DC4B08F37D}"/>
              </a:ext>
            </a:extLst>
          </p:cNvPr>
          <p:cNvSpPr/>
          <p:nvPr/>
        </p:nvSpPr>
        <p:spPr>
          <a:xfrm>
            <a:off x="2295525" y="1333499"/>
            <a:ext cx="1257300" cy="3876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CF4920-2D7C-4B0D-AE9E-03E520855679}"/>
              </a:ext>
            </a:extLst>
          </p:cNvPr>
          <p:cNvSpPr txBox="1"/>
          <p:nvPr/>
        </p:nvSpPr>
        <p:spPr>
          <a:xfrm>
            <a:off x="3924299" y="1502121"/>
            <a:ext cx="6924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Divisão sugerida pelo Documento Orientador (</a:t>
            </a:r>
            <a:r>
              <a:rPr lang="pt-BR" sz="2800" i="1" dirty="0" err="1"/>
              <a:t>guidelines</a:t>
            </a:r>
            <a:r>
              <a:rPr lang="pt-BR" sz="2800" i="1" dirty="0"/>
              <a:t>) ONU;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Divisão já usada no </a:t>
            </a:r>
            <a:r>
              <a:rPr lang="pt-BR" sz="2800" i="1" dirty="0" err="1"/>
              <a:t>Adendum</a:t>
            </a:r>
            <a:r>
              <a:rPr lang="pt-BR" sz="2800" i="1" dirty="0"/>
              <a:t> </a:t>
            </a:r>
            <a:r>
              <a:rPr lang="pt-BR" sz="2800" dirty="0"/>
              <a:t>brasileiro ao relatório do GT da RPU (setembro/2017);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Divisão temática já usada no relatório preliminar interno do MMFDH (maio/2018);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Temais mais recorrentes dentre as 242 recomendações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0FE6F3-4AE5-4545-8F11-08054D2F10A1}"/>
              </a:ext>
            </a:extLst>
          </p:cNvPr>
          <p:cNvSpPr txBox="1"/>
          <p:nvPr/>
        </p:nvSpPr>
        <p:spPr>
          <a:xfrm>
            <a:off x="657225" y="5615467"/>
            <a:ext cx="948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*PERÍODO REPORTADO: 2017-2019</a:t>
            </a:r>
          </a:p>
        </p:txBody>
      </p:sp>
    </p:spTree>
    <p:extLst>
      <p:ext uri="{BB962C8B-B14F-4D97-AF65-F5344CB8AC3E}">
        <p14:creationId xmlns:p14="http://schemas.microsoft.com/office/powerpoint/2010/main" val="342169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GT interno MMFDH para acompanhar e monitorar as recomendações da RPU (Portaria MDH nº 177 de 28 de março de 2018) – culminou com a entrega do Relatório Preliminar das Ações do Ministério em maio/2018;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Oficina de capacitação para agentes governamentais (MMFDH/ONU Brasil), em maio/2018;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Reunião de coordenação interministerial em setembro/2018;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Diálogo com a sociedade civil nas 6ª(16/10/2018), 7ª (15/05/2019) e 8ª (12/08/2019) reuniões da Comissão Permanente de Monitoramento e Ações na Implementação das Obrigações Internacionais em Matéria de Direitos Humanos do CNDH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2934066" y="468816"/>
            <a:ext cx="5466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PROCESSO DE ELABORAÇÃO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68DD30F-4A0A-4BFB-972A-1473BA59C22A}"/>
              </a:ext>
            </a:extLst>
          </p:cNvPr>
          <p:cNvSpPr/>
          <p:nvPr/>
        </p:nvSpPr>
        <p:spPr>
          <a:xfrm>
            <a:off x="9705618" y="5374861"/>
            <a:ext cx="752832" cy="47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6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1C294E-9F73-451D-8FB3-7F34648C6C98}"/>
              </a:ext>
            </a:extLst>
          </p:cNvPr>
          <p:cNvSpPr txBox="1"/>
          <p:nvPr/>
        </p:nvSpPr>
        <p:spPr>
          <a:xfrm>
            <a:off x="423861" y="1247362"/>
            <a:ext cx="113442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1ª rodada de coleta de subsídios:</a:t>
            </a:r>
          </a:p>
          <a:p>
            <a:r>
              <a:rPr lang="pt-BR" sz="2800" dirty="0"/>
              <a:t>	- Consultas internas ao Ministério</a:t>
            </a:r>
          </a:p>
          <a:p>
            <a:r>
              <a:rPr lang="pt-BR" sz="2800" dirty="0"/>
              <a:t>	- Consulta a 24 órgãos externos (inclusive Legislativo, Judiciário e 	CNDH)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2ª rodada de coleta de subsídios:</a:t>
            </a:r>
          </a:p>
          <a:p>
            <a:pPr lvl="1"/>
            <a:r>
              <a:rPr lang="pt-BR" sz="2800" dirty="0"/>
              <a:t>	- Consultas internas ao Ministério</a:t>
            </a:r>
          </a:p>
          <a:p>
            <a:pPr lvl="1"/>
            <a:r>
              <a:rPr lang="pt-BR" sz="2800" dirty="0"/>
              <a:t>	- Consulta a 18 órgãos externos (inclusive Legislativo, Judiciário e 	CNDH)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Consulta pública em formulário eletrônico na página oficial do MMFDH</a:t>
            </a:r>
          </a:p>
          <a:p>
            <a:pPr lvl="1"/>
            <a:r>
              <a:rPr lang="pt-BR" sz="2800" dirty="0"/>
              <a:t>	- 26/08/2019 a 01/09/2019</a:t>
            </a:r>
          </a:p>
          <a:p>
            <a:pPr lvl="1"/>
            <a:r>
              <a:rPr lang="pt-BR" sz="2800" dirty="0"/>
              <a:t>	- formato do formulário seguindo sugestão do CNDH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2934066" y="468816"/>
            <a:ext cx="5466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PROCESSO DE ELABORAÇÃO</a:t>
            </a:r>
          </a:p>
        </p:txBody>
      </p:sp>
    </p:spTree>
    <p:extLst>
      <p:ext uri="{BB962C8B-B14F-4D97-AF65-F5344CB8AC3E}">
        <p14:creationId xmlns:p14="http://schemas.microsoft.com/office/powerpoint/2010/main" val="318191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1D3392-51C8-41CA-A0AC-1834F386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04BB3E-9B0F-4BB8-AF1A-90A59721457E}"/>
              </a:ext>
            </a:extLst>
          </p:cNvPr>
          <p:cNvSpPr/>
          <p:nvPr/>
        </p:nvSpPr>
        <p:spPr>
          <a:xfrm>
            <a:off x="3027076" y="46881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DESTAQUES DO RELATÓRIO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D22E88-A780-4CB9-AFBB-F93E3E53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19722"/>
              </p:ext>
            </p:extLst>
          </p:nvPr>
        </p:nvGraphicFramePr>
        <p:xfrm>
          <a:off x="314324" y="1462612"/>
          <a:ext cx="11477625" cy="416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3799067666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962506675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3350830032"/>
                    </a:ext>
                  </a:extLst>
                </a:gridCol>
              </a:tblGrid>
              <a:tr h="430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 Instrumentos Internacionais de 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 Recomendações Gerais em 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 Instituições Nacionais de 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93226"/>
                  </a:ext>
                </a:extLst>
              </a:tr>
              <a:tr h="37363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Protocolo Opcional da Convenção sobre os Direitos da Criança sobre um Procedimento de Comunicação ratificado e internalizado por meio do Decreto Legislativo nº 85 de junho de 2017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Convenção Internacional sobre a Proteção dos Direitos de Todos os Trabalhadores Migrantes e Membros de suas Famílias assinado e enviado ao Congresso. Nova Lei de Migrações já assegura todos os direitos ali previstos.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Ratificou Convenção nº 189/OIT sobre trabalhadores domésticos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Ações de qualificação profissional e voltadas para jovens aprendizes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Constituição de comitês técnicos de promoção da equidade em saúde nos estados e municípios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Adequação e regulamentação da coleta de dados nos sistemas de informação do SUS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Liberdade religiosa e cultural – ensino religioso no Brasil respeitando a diversidade cultural e religiosa no país (art. 33 da LDB)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Criação da Comissão Permanente de Monitoramento e Ações na Implementação das Obrigações Internacionais em Matéria de DH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Planejamento estratégico da então Secretaria Nacional de Cidadania (atual SNPG) no biênio 2017-2018 previu a construção de um plano de ações para credenciamento do CNDH como INDH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2019: MMFDH assegurou ao CNDH rubrica orçamentária específica no PLOA 2020, a ser gerida pelo Conselho – importante passo para independência orçamentária necessária ao seu reconhecimento como INDH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225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1997</Words>
  <Application>Microsoft Office PowerPoint</Application>
  <PresentationFormat>Widescreen</PresentationFormat>
  <Paragraphs>161</Paragraphs>
  <Slides>18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Georgia Belisario Mota</dc:creator>
  <cp:lastModifiedBy>Geórgia Mota</cp:lastModifiedBy>
  <cp:revision>35</cp:revision>
  <dcterms:created xsi:type="dcterms:W3CDTF">2019-08-27T17:31:48Z</dcterms:created>
  <dcterms:modified xsi:type="dcterms:W3CDTF">2019-08-28T02:19:09Z</dcterms:modified>
</cp:coreProperties>
</file>