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7" r:id="rId2"/>
    <p:sldId id="306" r:id="rId3"/>
    <p:sldId id="295" r:id="rId4"/>
    <p:sldId id="307" r:id="rId5"/>
    <p:sldId id="300" r:id="rId6"/>
    <p:sldId id="305" r:id="rId7"/>
    <p:sldId id="303" r:id="rId8"/>
    <p:sldId id="304" r:id="rId9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9D1E"/>
    <a:srgbClr val="2966BA"/>
    <a:srgbClr val="E0E5F0"/>
    <a:srgbClr val="D5DCEB"/>
    <a:srgbClr val="E9EDF5"/>
    <a:srgbClr val="CFD8E9"/>
    <a:srgbClr val="E5EAF3"/>
    <a:srgbClr val="EAEEF6"/>
    <a:srgbClr val="CCD4E6"/>
    <a:srgbClr val="CDD6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44" autoAdjust="0"/>
    <p:restoredTop sz="94660"/>
  </p:normalViewPr>
  <p:slideViewPr>
    <p:cSldViewPr>
      <p:cViewPr>
        <p:scale>
          <a:sx n="100" d="100"/>
          <a:sy n="100" d="100"/>
        </p:scale>
        <p:origin x="-6" y="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99BABE-0E3B-4758-956F-C5530C4E47F2}" type="datetimeFigureOut">
              <a:rPr lang="pt-BR" smtClean="0"/>
              <a:pPr/>
              <a:t>18/8/2011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F1C077-1BC2-4651-A512-E0299CDBD16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54456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3A2628-68B5-4385-8AD3-A405195E8E42}" type="datetimeFigureOut">
              <a:rPr lang="pt-BR" smtClean="0"/>
              <a:pPr/>
              <a:t>18/8/2011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8BB4CF-52DD-4AF5-8BF9-D26F0CD465A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9012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BB4CF-52DD-4AF5-8BF9-D26F0CD465AF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BB4CF-52DD-4AF5-8BF9-D26F0CD465AF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BB4CF-52DD-4AF5-8BF9-D26F0CD465AF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BB4CF-52DD-4AF5-8BF9-D26F0CD465AF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BB4CF-52DD-4AF5-8BF9-D26F0CD465AF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BB4CF-52DD-4AF5-8BF9-D26F0CD465AF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BB4CF-52DD-4AF5-8BF9-D26F0CD465AF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54273-164F-482A-A87A-2347DD9EF339}" type="datetimeFigureOut">
              <a:rPr lang="pt-BR" smtClean="0"/>
              <a:pPr/>
              <a:t>18/8/2011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AB0C-DDE4-4CC1-8BE9-A2D9103BFDB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54273-164F-482A-A87A-2347DD9EF339}" type="datetimeFigureOut">
              <a:rPr lang="pt-BR" smtClean="0"/>
              <a:pPr/>
              <a:t>18/8/2011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AB0C-DDE4-4CC1-8BE9-A2D9103BFDB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6374"/>
            <a:ext cx="2057400" cy="4387851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6374"/>
            <a:ext cx="6019800" cy="4387851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54273-164F-482A-A87A-2347DD9EF339}" type="datetimeFigureOut">
              <a:rPr lang="pt-BR" smtClean="0"/>
              <a:pPr/>
              <a:t>18/8/2011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AB0C-DDE4-4CC1-8BE9-A2D9103BFDB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54273-164F-482A-A87A-2347DD9EF339}" type="datetimeFigureOut">
              <a:rPr lang="pt-BR" smtClean="0"/>
              <a:pPr/>
              <a:t>18/8/2011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AB0C-DDE4-4CC1-8BE9-A2D9103BFDB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54273-164F-482A-A87A-2347DD9EF339}" type="datetimeFigureOut">
              <a:rPr lang="pt-BR" smtClean="0"/>
              <a:pPr/>
              <a:t>18/8/2011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AB0C-DDE4-4CC1-8BE9-A2D9103BFDB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54273-164F-482A-A87A-2347DD9EF339}" type="datetimeFigureOut">
              <a:rPr lang="pt-BR" smtClean="0"/>
              <a:pPr/>
              <a:t>18/8/2011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AB0C-DDE4-4CC1-8BE9-A2D9103BFDB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54273-164F-482A-A87A-2347DD9EF339}" type="datetimeFigureOut">
              <a:rPr lang="pt-BR" smtClean="0"/>
              <a:pPr/>
              <a:t>18/8/2011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AB0C-DDE4-4CC1-8BE9-A2D9103BFDB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54273-164F-482A-A87A-2347DD9EF339}" type="datetimeFigureOut">
              <a:rPr lang="pt-BR" smtClean="0"/>
              <a:pPr/>
              <a:t>18/8/2011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AB0C-DDE4-4CC1-8BE9-A2D9103BFDB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54273-164F-482A-A87A-2347DD9EF339}" type="datetimeFigureOut">
              <a:rPr lang="pt-BR" smtClean="0"/>
              <a:pPr/>
              <a:t>18/8/2011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AB0C-DDE4-4CC1-8BE9-A2D9103BFDB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54273-164F-482A-A87A-2347DD9EF339}" type="datetimeFigureOut">
              <a:rPr lang="pt-BR" smtClean="0"/>
              <a:pPr/>
              <a:t>18/8/2011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AB0C-DDE4-4CC1-8BE9-A2D9103BFDB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54273-164F-482A-A87A-2347DD9EF339}" type="datetimeFigureOut">
              <a:rPr lang="pt-BR" smtClean="0"/>
              <a:pPr/>
              <a:t>18/8/2011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AAB0C-DDE4-4CC1-8BE9-A2D9103BFDB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54273-164F-482A-A87A-2347DD9EF339}" type="datetimeFigureOut">
              <a:rPr lang="pt-BR" smtClean="0"/>
              <a:pPr/>
              <a:t>18/8/2011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AAB0C-DDE4-4CC1-8BE9-A2D9103BFDB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428596" y="933435"/>
            <a:ext cx="8286808" cy="1191"/>
          </a:xfrm>
          <a:prstGeom prst="line">
            <a:avLst/>
          </a:prstGeom>
          <a:ln w="6350">
            <a:solidFill>
              <a:srgbClr val="2966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to 4"/>
          <p:cNvCxnSpPr/>
          <p:nvPr/>
        </p:nvCxnSpPr>
        <p:spPr>
          <a:xfrm>
            <a:off x="428596" y="987014"/>
            <a:ext cx="8286808" cy="1191"/>
          </a:xfrm>
          <a:prstGeom prst="line">
            <a:avLst/>
          </a:prstGeom>
          <a:ln w="6350">
            <a:solidFill>
              <a:srgbClr val="1E9D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tângulo 8"/>
          <p:cNvSpPr/>
          <p:nvPr/>
        </p:nvSpPr>
        <p:spPr>
          <a:xfrm>
            <a:off x="428596" y="6477024"/>
            <a:ext cx="8286808" cy="380979"/>
          </a:xfrm>
          <a:prstGeom prst="rect">
            <a:avLst/>
          </a:prstGeom>
          <a:solidFill>
            <a:srgbClr val="1E9D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2428860" y="1205391"/>
            <a:ext cx="4286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solidFill>
                  <a:srgbClr val="1E9D1E"/>
                </a:solidFill>
                <a:latin typeface="Arial" pitchFamily="34" charset="0"/>
                <a:cs typeface="Arial" pitchFamily="34" charset="0"/>
              </a:rPr>
              <a:t>Ministério das Comunicações</a:t>
            </a:r>
            <a:endParaRPr lang="pt-BR" sz="2400" dirty="0">
              <a:solidFill>
                <a:srgbClr val="1E9D1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0" y="168164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 smtClean="0">
                <a:solidFill>
                  <a:srgbClr val="2966BA"/>
                </a:solidFill>
              </a:rPr>
              <a:t>Secretaria de Serviços de Comunicação Eletrônica</a:t>
            </a:r>
          </a:p>
          <a:p>
            <a:pPr algn="ctr"/>
            <a:r>
              <a:rPr lang="pt-BR" sz="1400" dirty="0" smtClean="0">
                <a:solidFill>
                  <a:srgbClr val="2966BA"/>
                </a:solidFill>
              </a:rPr>
              <a:t>Departamento de Acompanhamento e Avaliação de Serviços de Comunicação Eletrônica</a:t>
            </a:r>
            <a:endParaRPr lang="pt-BR" sz="1400" dirty="0">
              <a:solidFill>
                <a:srgbClr val="2966BA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3571868" y="5780902"/>
            <a:ext cx="20002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/>
              <a:t>Brasília, agosto de 2011</a:t>
            </a:r>
            <a:endParaRPr lang="pt-BR" sz="1200" dirty="0"/>
          </a:p>
        </p:txBody>
      </p:sp>
      <p:pic>
        <p:nvPicPr>
          <p:cNvPr id="8" name="Imagem 7" descr="Marca GF_AI_RG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3395" y="285729"/>
            <a:ext cx="1322465" cy="525675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539552" y="3140969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rgbClr val="2966BA"/>
                </a:solidFill>
              </a:rPr>
              <a:t>Recursos de acessibilidade para pessoas com deficiência na programação veiculada nos serviços de radiodifusão de sons e imagens e de retransmissão de televisão</a:t>
            </a:r>
            <a:endParaRPr lang="pt-BR" sz="2400" b="1" dirty="0">
              <a:solidFill>
                <a:srgbClr val="2966B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417445" y="933435"/>
            <a:ext cx="8286808" cy="1191"/>
          </a:xfrm>
          <a:prstGeom prst="line">
            <a:avLst/>
          </a:prstGeom>
          <a:ln w="6350">
            <a:solidFill>
              <a:srgbClr val="2966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to 4"/>
          <p:cNvCxnSpPr/>
          <p:nvPr/>
        </p:nvCxnSpPr>
        <p:spPr>
          <a:xfrm>
            <a:off x="406294" y="987014"/>
            <a:ext cx="8286808" cy="1191"/>
          </a:xfrm>
          <a:prstGeom prst="line">
            <a:avLst/>
          </a:prstGeom>
          <a:ln w="6350">
            <a:solidFill>
              <a:srgbClr val="1E9D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ângulo 6"/>
          <p:cNvSpPr/>
          <p:nvPr/>
        </p:nvSpPr>
        <p:spPr>
          <a:xfrm>
            <a:off x="428596" y="6477024"/>
            <a:ext cx="8286808" cy="380979"/>
          </a:xfrm>
          <a:prstGeom prst="rect">
            <a:avLst/>
          </a:prstGeom>
          <a:solidFill>
            <a:srgbClr val="1E9D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2" name="Imagem 11" descr="Marca GF_AI_RG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3395" y="285729"/>
            <a:ext cx="1322465" cy="525675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2428860" y="380979"/>
            <a:ext cx="428628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100" dirty="0" smtClean="0">
                <a:solidFill>
                  <a:srgbClr val="1E9D1E"/>
                </a:solidFill>
                <a:latin typeface="Arial" pitchFamily="34" charset="0"/>
                <a:cs typeface="Arial" pitchFamily="34" charset="0"/>
              </a:rPr>
              <a:t>Ministério das Comunicações</a:t>
            </a:r>
            <a:endParaRPr lang="pt-BR" sz="2100" dirty="0">
              <a:solidFill>
                <a:srgbClr val="1E9D1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2555776" y="1001023"/>
            <a:ext cx="3960440" cy="312035"/>
          </a:xfrm>
          <a:prstGeom prst="rect">
            <a:avLst/>
          </a:prstGeom>
          <a:solidFill>
            <a:srgbClr val="1E9D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CaixaDeTexto 18"/>
          <p:cNvSpPr txBox="1"/>
          <p:nvPr/>
        </p:nvSpPr>
        <p:spPr>
          <a:xfrm>
            <a:off x="2627784" y="1005862"/>
            <a:ext cx="38164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 smtClean="0">
                <a:solidFill>
                  <a:schemeClr val="bg1"/>
                </a:solidFill>
              </a:rPr>
              <a:t>Secretaria de Serviços de Comunicação Eletrônica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395537" y="1412776"/>
            <a:ext cx="826976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err="1" smtClean="0">
                <a:solidFill>
                  <a:srgbClr val="2966BA"/>
                </a:solidFill>
              </a:rPr>
              <a:t>Audiodescrição</a:t>
            </a:r>
            <a:endParaRPr lang="pt-BR" sz="2200" b="1" dirty="0" smtClean="0">
              <a:solidFill>
                <a:srgbClr val="2966BA"/>
              </a:solidFill>
            </a:endParaRPr>
          </a:p>
          <a:p>
            <a:pPr algn="just"/>
            <a:r>
              <a:rPr lang="pt-BR" sz="1600" dirty="0" smtClean="0">
                <a:solidFill>
                  <a:srgbClr val="2966BA"/>
                </a:solidFill>
              </a:rPr>
              <a:t>      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395536" y="2000240"/>
            <a:ext cx="381927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pt-BR" sz="1600" b="1" dirty="0" smtClean="0">
                <a:solidFill>
                  <a:srgbClr val="2966BA"/>
                </a:solidFill>
              </a:rPr>
              <a:t>Histórico</a:t>
            </a:r>
          </a:p>
          <a:p>
            <a:pPr marL="342900" indent="-342900"/>
            <a:endParaRPr lang="pt-BR" sz="1600" b="1" dirty="0" smtClean="0">
              <a:solidFill>
                <a:srgbClr val="2966BA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pt-BR" sz="1600" dirty="0" smtClean="0">
                <a:solidFill>
                  <a:srgbClr val="2966BA"/>
                </a:solidFill>
              </a:rPr>
              <a:t>Portaria 310, de 2006</a:t>
            </a:r>
          </a:p>
          <a:p>
            <a:pPr marL="342900" indent="-342900">
              <a:buFont typeface="Arial" pitchFamily="34" charset="0"/>
              <a:buChar char="•"/>
            </a:pPr>
            <a:endParaRPr lang="pt-BR" sz="1600" dirty="0" smtClean="0">
              <a:solidFill>
                <a:srgbClr val="2966BA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pt-BR" sz="1600" dirty="0" smtClean="0">
                <a:solidFill>
                  <a:srgbClr val="2966BA"/>
                </a:solidFill>
              </a:rPr>
              <a:t>Portaria 466, de 2008</a:t>
            </a:r>
          </a:p>
          <a:p>
            <a:pPr marL="342900" indent="-342900">
              <a:buFont typeface="Arial" pitchFamily="34" charset="0"/>
              <a:buChar char="•"/>
            </a:pPr>
            <a:endParaRPr lang="pt-BR" sz="1600" dirty="0" smtClean="0">
              <a:solidFill>
                <a:srgbClr val="2966BA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pt-BR" sz="1600" dirty="0" smtClean="0">
                <a:solidFill>
                  <a:srgbClr val="2966BA"/>
                </a:solidFill>
              </a:rPr>
              <a:t>Portaria 661, de 2008</a:t>
            </a:r>
          </a:p>
          <a:p>
            <a:pPr marL="342900" indent="-342900">
              <a:buFont typeface="Arial" pitchFamily="34" charset="0"/>
              <a:buChar char="•"/>
            </a:pPr>
            <a:endParaRPr lang="pt-BR" sz="1600" dirty="0" smtClean="0">
              <a:solidFill>
                <a:srgbClr val="2966BA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pt-BR" sz="1600" dirty="0" smtClean="0">
                <a:solidFill>
                  <a:srgbClr val="2966BA"/>
                </a:solidFill>
              </a:rPr>
              <a:t>Consultas Públicas em 2009</a:t>
            </a:r>
          </a:p>
          <a:p>
            <a:pPr marL="342900" indent="-342900">
              <a:buFont typeface="Arial" pitchFamily="34" charset="0"/>
              <a:buChar char="•"/>
            </a:pPr>
            <a:endParaRPr lang="pt-BR" sz="1600" dirty="0" smtClean="0">
              <a:solidFill>
                <a:srgbClr val="2966BA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pt-BR" sz="1600" dirty="0" smtClean="0">
                <a:solidFill>
                  <a:srgbClr val="2966BA"/>
                </a:solidFill>
              </a:rPr>
              <a:t>Portaria 188, de 2010</a:t>
            </a:r>
          </a:p>
          <a:p>
            <a:pPr marL="342900" indent="-342900">
              <a:buFont typeface="Arial" pitchFamily="34" charset="0"/>
              <a:buChar char="•"/>
            </a:pPr>
            <a:endParaRPr lang="pt-BR" sz="1600" dirty="0" smtClean="0">
              <a:solidFill>
                <a:srgbClr val="2966BA"/>
              </a:solidFill>
            </a:endParaRPr>
          </a:p>
          <a:p>
            <a:pPr marL="342900" indent="-342900"/>
            <a:endParaRPr lang="pt-BR" sz="1600" b="1" dirty="0" smtClean="0">
              <a:solidFill>
                <a:srgbClr val="2966BA"/>
              </a:solidFill>
            </a:endParaRPr>
          </a:p>
          <a:p>
            <a:pPr marL="342900" indent="-342900"/>
            <a:endParaRPr lang="pt-BR" sz="1600" b="1" dirty="0" smtClean="0">
              <a:solidFill>
                <a:srgbClr val="2966BA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endParaRPr lang="pt-BR" sz="1600" b="1" dirty="0" smtClean="0">
              <a:solidFill>
                <a:srgbClr val="2966BA"/>
              </a:solidFill>
            </a:endParaRPr>
          </a:p>
          <a:p>
            <a:pPr marL="342900" indent="-342900"/>
            <a:endParaRPr lang="pt-BR" sz="1600" b="1" dirty="0" smtClean="0">
              <a:solidFill>
                <a:srgbClr val="2966BA"/>
              </a:solidFill>
            </a:endParaRPr>
          </a:p>
          <a:p>
            <a:pPr marL="342900" indent="-342900">
              <a:buFont typeface="Arial" pitchFamily="34" charset="0"/>
              <a:buChar char="•"/>
            </a:pPr>
            <a:endParaRPr lang="pt-BR" sz="1600" b="1" dirty="0" smtClean="0">
              <a:solidFill>
                <a:srgbClr val="2966BA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417445" y="933435"/>
            <a:ext cx="8286808" cy="1191"/>
          </a:xfrm>
          <a:prstGeom prst="line">
            <a:avLst/>
          </a:prstGeom>
          <a:ln w="6350">
            <a:solidFill>
              <a:srgbClr val="2966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to 4"/>
          <p:cNvCxnSpPr/>
          <p:nvPr/>
        </p:nvCxnSpPr>
        <p:spPr>
          <a:xfrm>
            <a:off x="406294" y="987014"/>
            <a:ext cx="8286808" cy="1191"/>
          </a:xfrm>
          <a:prstGeom prst="line">
            <a:avLst/>
          </a:prstGeom>
          <a:ln w="6350">
            <a:solidFill>
              <a:srgbClr val="1E9D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ângulo 6"/>
          <p:cNvSpPr/>
          <p:nvPr/>
        </p:nvSpPr>
        <p:spPr>
          <a:xfrm>
            <a:off x="428596" y="6477024"/>
            <a:ext cx="8286808" cy="380979"/>
          </a:xfrm>
          <a:prstGeom prst="rect">
            <a:avLst/>
          </a:prstGeom>
          <a:solidFill>
            <a:srgbClr val="1E9D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2" name="Imagem 11" descr="Marca GF_AI_RG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3395" y="285729"/>
            <a:ext cx="1322465" cy="525675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2428860" y="380979"/>
            <a:ext cx="428628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100" dirty="0" smtClean="0">
                <a:solidFill>
                  <a:srgbClr val="1E9D1E"/>
                </a:solidFill>
                <a:latin typeface="Arial" pitchFamily="34" charset="0"/>
                <a:cs typeface="Arial" pitchFamily="34" charset="0"/>
              </a:rPr>
              <a:t>Ministério das Comunicações</a:t>
            </a:r>
            <a:endParaRPr lang="pt-BR" sz="2100" dirty="0">
              <a:solidFill>
                <a:srgbClr val="1E9D1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395536" y="2000240"/>
            <a:ext cx="38192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pt-BR" sz="1600" b="1" dirty="0" smtClean="0">
                <a:solidFill>
                  <a:srgbClr val="2966BA"/>
                </a:solidFill>
              </a:rPr>
              <a:t>Transmissora</a:t>
            </a:r>
          </a:p>
        </p:txBody>
      </p:sp>
      <p:graphicFrame>
        <p:nvGraphicFramePr>
          <p:cNvPr id="14" name="Tabela 13"/>
          <p:cNvGraphicFramePr>
            <a:graphicFrameLocks noGrp="1"/>
          </p:cNvGraphicFramePr>
          <p:nvPr/>
        </p:nvGraphicFramePr>
        <p:xfrm>
          <a:off x="755576" y="2420888"/>
          <a:ext cx="3308904" cy="274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0939"/>
                <a:gridCol w="1319852"/>
                <a:gridCol w="1008113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HORÁRIO</a:t>
                      </a:r>
                      <a:endParaRPr lang="pt-BR" sz="11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532" marR="105532" marT="70355" marB="7035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TEMPO</a:t>
                      </a:r>
                      <a:r>
                        <a:rPr lang="pt-BR" sz="1100" b="1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MÍNIMO SEMANAL</a:t>
                      </a:r>
                      <a:endParaRPr lang="pt-BR" sz="11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532" marR="105532" marT="70355" marB="70355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PRAZO</a:t>
                      </a:r>
                      <a:endParaRPr lang="pt-BR" sz="11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05532" marR="105532" marT="70355" marB="70355" anchor="ctr"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rgbClr val="2966BA"/>
                          </a:solidFill>
                          <a:latin typeface="+mn-lt"/>
                          <a:cs typeface="Arial" pitchFamily="34" charset="0"/>
                        </a:rPr>
                        <a:t>06 às 02h</a:t>
                      </a:r>
                      <a:endParaRPr lang="pt-BR" sz="1200" dirty="0">
                        <a:solidFill>
                          <a:srgbClr val="2966BA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5532" marR="105532" marT="70355" marB="70355" anchor="ctr">
                    <a:solidFill>
                      <a:srgbClr val="E5EA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rgbClr val="2966BA"/>
                          </a:solidFill>
                          <a:latin typeface="+mn-lt"/>
                          <a:cs typeface="Arial" pitchFamily="34" charset="0"/>
                        </a:rPr>
                        <a:t>2h</a:t>
                      </a:r>
                      <a:endParaRPr lang="pt-BR" sz="1200" dirty="0">
                        <a:solidFill>
                          <a:srgbClr val="2966BA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5532" marR="105532" marT="70355" marB="70355" anchor="ctr">
                    <a:solidFill>
                      <a:srgbClr val="E5EA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 smtClean="0">
                          <a:solidFill>
                            <a:srgbClr val="2966BA"/>
                          </a:solidFill>
                          <a:latin typeface="+mn-lt"/>
                          <a:cs typeface="Arial" pitchFamily="34" charset="0"/>
                        </a:rPr>
                        <a:t>01/07/11</a:t>
                      </a:r>
                    </a:p>
                  </a:txBody>
                  <a:tcPr marL="105532" marR="105532" marT="70355" marB="70355" anchor="ctr">
                    <a:solidFill>
                      <a:srgbClr val="E5EAF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rgbClr val="2966BA"/>
                          </a:solidFill>
                          <a:latin typeface="+mn-lt"/>
                          <a:cs typeface="Arial" pitchFamily="34" charset="0"/>
                        </a:rPr>
                        <a:t>06 às 02h</a:t>
                      </a:r>
                      <a:endParaRPr lang="pt-BR" sz="1200" dirty="0">
                        <a:solidFill>
                          <a:srgbClr val="2966BA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5532" marR="105532" marT="70355" marB="70355" anchor="ctr">
                    <a:solidFill>
                      <a:srgbClr val="CCD4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rgbClr val="2966BA"/>
                          </a:solidFill>
                          <a:latin typeface="+mn-lt"/>
                          <a:cs typeface="Arial" pitchFamily="34" charset="0"/>
                        </a:rPr>
                        <a:t>4h</a:t>
                      </a:r>
                      <a:endParaRPr lang="pt-BR" sz="1200" dirty="0">
                        <a:solidFill>
                          <a:srgbClr val="2966BA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5532" marR="105532" marT="70355" marB="70355" anchor="ctr">
                    <a:solidFill>
                      <a:srgbClr val="CCD4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baseline="0" dirty="0" smtClean="0">
                          <a:solidFill>
                            <a:srgbClr val="2966BA"/>
                          </a:solidFill>
                          <a:latin typeface="+mn-lt"/>
                          <a:cs typeface="Arial" pitchFamily="34" charset="0"/>
                        </a:rPr>
                        <a:t>01/07/13</a:t>
                      </a:r>
                      <a:endParaRPr lang="pt-BR" sz="1200" b="0" dirty="0" smtClean="0">
                        <a:solidFill>
                          <a:srgbClr val="2966BA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5532" marR="105532" marT="70355" marB="70355" anchor="ctr">
                    <a:solidFill>
                      <a:srgbClr val="CCD4E6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rgbClr val="2966BA"/>
                          </a:solidFill>
                          <a:latin typeface="+mn-lt"/>
                          <a:cs typeface="Arial" pitchFamily="34" charset="0"/>
                        </a:rPr>
                        <a:t>06 às 02h</a:t>
                      </a:r>
                      <a:endParaRPr lang="pt-BR" sz="1200" dirty="0">
                        <a:solidFill>
                          <a:srgbClr val="2966BA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5532" marR="105532" marT="70355" marB="70355" anchor="ctr">
                    <a:solidFill>
                      <a:srgbClr val="E5EA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rgbClr val="2966BA"/>
                          </a:solidFill>
                          <a:latin typeface="+mn-lt"/>
                          <a:cs typeface="Arial" pitchFamily="34" charset="0"/>
                        </a:rPr>
                        <a:t>6h</a:t>
                      </a:r>
                    </a:p>
                  </a:txBody>
                  <a:tcPr marL="105532" marR="105532" marT="70355" marB="70355" anchor="ctr">
                    <a:solidFill>
                      <a:srgbClr val="E5EA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baseline="0" dirty="0" smtClean="0">
                          <a:solidFill>
                            <a:srgbClr val="2966BA"/>
                          </a:solidFill>
                          <a:latin typeface="+mn-lt"/>
                          <a:cs typeface="Arial" pitchFamily="34" charset="0"/>
                        </a:rPr>
                        <a:t>01/07/15</a:t>
                      </a:r>
                      <a:endParaRPr lang="pt-BR" sz="1200" b="0" dirty="0">
                        <a:solidFill>
                          <a:srgbClr val="2966BA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5532" marR="105532" marT="70355" marB="70355" anchor="ctr">
                    <a:solidFill>
                      <a:srgbClr val="E5EAF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rgbClr val="2966BA"/>
                          </a:solidFill>
                          <a:latin typeface="+mn-lt"/>
                          <a:cs typeface="Arial" pitchFamily="34" charset="0"/>
                        </a:rPr>
                        <a:t>06 às 02h</a:t>
                      </a:r>
                      <a:endParaRPr lang="pt-BR" sz="1200" dirty="0">
                        <a:solidFill>
                          <a:srgbClr val="2966BA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5532" marR="105532" marT="70355" marB="70355" anchor="ctr">
                    <a:solidFill>
                      <a:srgbClr val="CCD4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rgbClr val="2966BA"/>
                          </a:solidFill>
                          <a:latin typeface="+mn-lt"/>
                          <a:cs typeface="Arial" pitchFamily="34" charset="0"/>
                        </a:rPr>
                        <a:t>8h</a:t>
                      </a:r>
                      <a:endParaRPr lang="pt-BR" sz="1200" dirty="0">
                        <a:solidFill>
                          <a:srgbClr val="2966BA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5532" marR="105532" marT="70355" marB="70355" anchor="ctr">
                    <a:solidFill>
                      <a:srgbClr val="CCD4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baseline="0" dirty="0" smtClean="0">
                          <a:solidFill>
                            <a:srgbClr val="2966BA"/>
                          </a:solidFill>
                          <a:latin typeface="+mn-lt"/>
                          <a:cs typeface="Arial" pitchFamily="34" charset="0"/>
                        </a:rPr>
                        <a:t>01/07/17</a:t>
                      </a:r>
                      <a:endParaRPr lang="pt-BR" sz="1200" b="0" dirty="0">
                        <a:solidFill>
                          <a:srgbClr val="2966BA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5532" marR="105532" marT="70355" marB="70355" anchor="ctr">
                    <a:solidFill>
                      <a:srgbClr val="CCD4E6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rgbClr val="2966BA"/>
                          </a:solidFill>
                          <a:latin typeface="+mn-lt"/>
                          <a:cs typeface="Arial" pitchFamily="34" charset="0"/>
                        </a:rPr>
                        <a:t>06 às 02h</a:t>
                      </a:r>
                      <a:endParaRPr lang="pt-BR" sz="1200" dirty="0">
                        <a:solidFill>
                          <a:srgbClr val="2966BA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5532" marR="105532" marT="70355" marB="70355" anchor="ctr">
                    <a:solidFill>
                      <a:srgbClr val="E5EA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rgbClr val="2966BA"/>
                          </a:solidFill>
                          <a:latin typeface="+mn-lt"/>
                          <a:cs typeface="Arial" pitchFamily="34" charset="0"/>
                        </a:rPr>
                        <a:t>12h</a:t>
                      </a:r>
                      <a:endParaRPr lang="pt-BR" sz="1200" dirty="0">
                        <a:solidFill>
                          <a:srgbClr val="2966BA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5532" marR="105532" marT="70355" marB="70355" anchor="ctr">
                    <a:solidFill>
                      <a:srgbClr val="E5EA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baseline="0" dirty="0" smtClean="0">
                          <a:solidFill>
                            <a:srgbClr val="2966BA"/>
                          </a:solidFill>
                          <a:latin typeface="+mn-lt"/>
                          <a:cs typeface="Arial" pitchFamily="34" charset="0"/>
                        </a:rPr>
                        <a:t>01/07/18</a:t>
                      </a:r>
                      <a:endParaRPr lang="pt-BR" sz="1200" b="0" dirty="0">
                        <a:solidFill>
                          <a:srgbClr val="2966BA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5532" marR="105532" marT="70355" marB="70355" anchor="ctr">
                    <a:solidFill>
                      <a:srgbClr val="E5EAF3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rgbClr val="2966BA"/>
                          </a:solidFill>
                          <a:latin typeface="+mn-lt"/>
                          <a:cs typeface="Arial" pitchFamily="34" charset="0"/>
                        </a:rPr>
                        <a:t>06 às 02h</a:t>
                      </a:r>
                      <a:endParaRPr lang="pt-BR" sz="1200" dirty="0">
                        <a:solidFill>
                          <a:srgbClr val="2966BA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5532" marR="105532" marT="70355" marB="70355" anchor="ctr">
                    <a:solidFill>
                      <a:srgbClr val="CCD4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rgbClr val="2966BA"/>
                          </a:solidFill>
                          <a:latin typeface="+mn-lt"/>
                          <a:cs typeface="Arial" pitchFamily="34" charset="0"/>
                        </a:rPr>
                        <a:t>16h</a:t>
                      </a:r>
                      <a:endParaRPr lang="pt-BR" sz="1200" dirty="0">
                        <a:solidFill>
                          <a:srgbClr val="2966BA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5532" marR="105532" marT="70355" marB="70355" anchor="ctr">
                    <a:solidFill>
                      <a:srgbClr val="CCD4E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baseline="0" dirty="0" smtClean="0">
                          <a:solidFill>
                            <a:srgbClr val="2966BA"/>
                          </a:solidFill>
                          <a:latin typeface="+mn-lt"/>
                          <a:cs typeface="Arial" pitchFamily="34" charset="0"/>
                        </a:rPr>
                        <a:t>01/07/19</a:t>
                      </a:r>
                      <a:endParaRPr lang="pt-BR" sz="1200" b="0" dirty="0">
                        <a:solidFill>
                          <a:srgbClr val="2966BA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5532" marR="105532" marT="70355" marB="70355" anchor="ctr">
                    <a:solidFill>
                      <a:srgbClr val="CCD4E6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rgbClr val="2966BA"/>
                          </a:solidFill>
                          <a:latin typeface="+mn-lt"/>
                          <a:cs typeface="Arial" pitchFamily="34" charset="0"/>
                        </a:rPr>
                        <a:t>06 às 02h</a:t>
                      </a:r>
                      <a:endParaRPr lang="pt-BR" sz="1200" dirty="0">
                        <a:solidFill>
                          <a:srgbClr val="2966BA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5532" marR="105532" marT="70355" marB="70355" anchor="ctr">
                    <a:solidFill>
                      <a:srgbClr val="E5EA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solidFill>
                            <a:srgbClr val="2966BA"/>
                          </a:solidFill>
                          <a:latin typeface="+mn-lt"/>
                          <a:cs typeface="Arial" pitchFamily="34" charset="0"/>
                        </a:rPr>
                        <a:t>20h</a:t>
                      </a:r>
                      <a:endParaRPr lang="pt-BR" sz="1200" dirty="0">
                        <a:solidFill>
                          <a:srgbClr val="2966BA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5532" marR="105532" marT="70355" marB="70355" anchor="ctr">
                    <a:solidFill>
                      <a:srgbClr val="E5EA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baseline="0" dirty="0" smtClean="0">
                          <a:solidFill>
                            <a:srgbClr val="2966BA"/>
                          </a:solidFill>
                          <a:latin typeface="+mn-lt"/>
                          <a:cs typeface="Arial" pitchFamily="34" charset="0"/>
                        </a:rPr>
                        <a:t>01/07/20</a:t>
                      </a:r>
                      <a:endParaRPr lang="pt-BR" sz="1200" b="0" dirty="0">
                        <a:solidFill>
                          <a:srgbClr val="2966BA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105532" marR="105532" marT="70355" marB="70355" anchor="ctr">
                    <a:solidFill>
                      <a:srgbClr val="E5EAF3"/>
                    </a:solidFill>
                  </a:tcPr>
                </a:tc>
              </a:tr>
            </a:tbl>
          </a:graphicData>
        </a:graphic>
      </p:graphicFrame>
      <p:sp>
        <p:nvSpPr>
          <p:cNvPr id="17" name="Retângulo 16"/>
          <p:cNvSpPr/>
          <p:nvPr/>
        </p:nvSpPr>
        <p:spPr>
          <a:xfrm>
            <a:off x="2555776" y="1001023"/>
            <a:ext cx="3960440" cy="312035"/>
          </a:xfrm>
          <a:prstGeom prst="rect">
            <a:avLst/>
          </a:prstGeom>
          <a:solidFill>
            <a:srgbClr val="1E9D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CaixaDeTexto 18"/>
          <p:cNvSpPr txBox="1"/>
          <p:nvPr/>
        </p:nvSpPr>
        <p:spPr>
          <a:xfrm>
            <a:off x="2627784" y="1005862"/>
            <a:ext cx="38164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 smtClean="0">
                <a:solidFill>
                  <a:schemeClr val="bg1"/>
                </a:solidFill>
              </a:rPr>
              <a:t>Secretaria de Serviços de Comunicação Eletrônica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395537" y="1412776"/>
            <a:ext cx="826976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err="1" smtClean="0">
                <a:solidFill>
                  <a:srgbClr val="2966BA"/>
                </a:solidFill>
              </a:rPr>
              <a:t>Audiodescrição</a:t>
            </a:r>
            <a:r>
              <a:rPr lang="pt-BR" sz="2200" b="1" dirty="0" smtClean="0">
                <a:solidFill>
                  <a:srgbClr val="2966BA"/>
                </a:solidFill>
              </a:rPr>
              <a:t> </a:t>
            </a:r>
            <a:r>
              <a:rPr lang="pt-BR" sz="2200" dirty="0" smtClean="0">
                <a:solidFill>
                  <a:srgbClr val="2966BA"/>
                </a:solidFill>
              </a:rPr>
              <a:t>na TV Digital</a:t>
            </a:r>
            <a:endParaRPr lang="pt-BR" sz="2200" b="1" dirty="0" smtClean="0">
              <a:solidFill>
                <a:srgbClr val="2966BA"/>
              </a:solidFill>
            </a:endParaRPr>
          </a:p>
          <a:p>
            <a:pPr algn="just"/>
            <a:r>
              <a:rPr lang="pt-BR" sz="1600" dirty="0" smtClean="0">
                <a:solidFill>
                  <a:srgbClr val="2966BA"/>
                </a:solidFill>
              </a:rPr>
              <a:t>      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4429124" y="2000240"/>
            <a:ext cx="38192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pt-BR" sz="1600" b="1" dirty="0" smtClean="0">
                <a:solidFill>
                  <a:srgbClr val="2966BA"/>
                </a:solidFill>
              </a:rPr>
              <a:t>Retransmissora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4500562" y="2428868"/>
            <a:ext cx="367183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dirty="0" smtClean="0">
                <a:solidFill>
                  <a:srgbClr val="2966BA"/>
                </a:solidFill>
              </a:rPr>
              <a:t>Na data de início da transmissão ou retransmissão com tecnologia digital, </a:t>
            </a:r>
          </a:p>
          <a:p>
            <a:r>
              <a:rPr lang="pt-BR" sz="1600" dirty="0" smtClean="0">
                <a:solidFill>
                  <a:srgbClr val="2966BA"/>
                </a:solidFill>
              </a:rPr>
              <a:t>na mesma proporção de horas e no mesmo horário estabelecido para a geradora cedente da programação à época.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1"/>
      <p:bldP spid="16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417445" y="933435"/>
            <a:ext cx="8286808" cy="1191"/>
          </a:xfrm>
          <a:prstGeom prst="line">
            <a:avLst/>
          </a:prstGeom>
          <a:ln w="6350">
            <a:solidFill>
              <a:srgbClr val="2966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to 4"/>
          <p:cNvCxnSpPr/>
          <p:nvPr/>
        </p:nvCxnSpPr>
        <p:spPr>
          <a:xfrm>
            <a:off x="406294" y="987014"/>
            <a:ext cx="8286808" cy="1191"/>
          </a:xfrm>
          <a:prstGeom prst="line">
            <a:avLst/>
          </a:prstGeom>
          <a:ln w="6350">
            <a:solidFill>
              <a:srgbClr val="1E9D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ângulo 6"/>
          <p:cNvSpPr/>
          <p:nvPr/>
        </p:nvSpPr>
        <p:spPr>
          <a:xfrm>
            <a:off x="428596" y="6477024"/>
            <a:ext cx="8286808" cy="380979"/>
          </a:xfrm>
          <a:prstGeom prst="rect">
            <a:avLst/>
          </a:prstGeom>
          <a:solidFill>
            <a:srgbClr val="1E9D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2" name="Imagem 11" descr="Marca GF_AI_RG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3395" y="285729"/>
            <a:ext cx="1322465" cy="525675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2428860" y="380979"/>
            <a:ext cx="428628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100" dirty="0" smtClean="0">
                <a:solidFill>
                  <a:srgbClr val="1E9D1E"/>
                </a:solidFill>
                <a:latin typeface="Arial" pitchFamily="34" charset="0"/>
                <a:cs typeface="Arial" pitchFamily="34" charset="0"/>
              </a:rPr>
              <a:t>Ministério das Comunicações</a:t>
            </a:r>
            <a:endParaRPr lang="pt-BR" sz="2100" dirty="0">
              <a:solidFill>
                <a:srgbClr val="1E9D1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2555776" y="1001023"/>
            <a:ext cx="3960440" cy="312035"/>
          </a:xfrm>
          <a:prstGeom prst="rect">
            <a:avLst/>
          </a:prstGeom>
          <a:solidFill>
            <a:srgbClr val="1E9D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CaixaDeTexto 17"/>
          <p:cNvSpPr txBox="1"/>
          <p:nvPr/>
        </p:nvSpPr>
        <p:spPr>
          <a:xfrm>
            <a:off x="2627784" y="1005862"/>
            <a:ext cx="38164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 smtClean="0">
                <a:solidFill>
                  <a:schemeClr val="bg1"/>
                </a:solidFill>
              </a:rPr>
              <a:t>Secretaria de Serviços de Comunicação Eletrônica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395537" y="1412776"/>
            <a:ext cx="82697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smtClean="0">
                <a:solidFill>
                  <a:srgbClr val="2966BA"/>
                </a:solidFill>
              </a:rPr>
              <a:t>Fiscalização</a:t>
            </a:r>
            <a:endParaRPr lang="pt-BR" sz="1600" dirty="0" smtClean="0">
              <a:solidFill>
                <a:srgbClr val="2966BA"/>
              </a:solidFill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/>
        </p:nvGraphicFramePr>
        <p:xfrm>
          <a:off x="857224" y="2357430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itchFamily="34" charset="0"/>
                          <a:cs typeface="Arial" pitchFamily="34" charset="0"/>
                        </a:rPr>
                        <a:t>FISCALIZAÇÃO</a:t>
                      </a:r>
                      <a:endParaRPr lang="pt-B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itchFamily="34" charset="0"/>
                          <a:cs typeface="Arial" pitchFamily="34" charset="0"/>
                        </a:rPr>
                        <a:t>COMPETÊNCIA</a:t>
                      </a:r>
                      <a:endParaRPr lang="pt-B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itchFamily="34" charset="0"/>
                          <a:cs typeface="Arial" pitchFamily="34" charset="0"/>
                        </a:rPr>
                        <a:t>EXECUÇÃO</a:t>
                      </a:r>
                      <a:endParaRPr lang="pt-B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itchFamily="34" charset="0"/>
                          <a:cs typeface="Arial" pitchFamily="34" charset="0"/>
                        </a:rPr>
                        <a:t>Técnica</a:t>
                      </a:r>
                      <a:endParaRPr lang="pt-B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itchFamily="34" charset="0"/>
                          <a:cs typeface="Arial" pitchFamily="34" charset="0"/>
                        </a:rPr>
                        <a:t>Anatel</a:t>
                      </a:r>
                      <a:endParaRPr lang="pt-B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itchFamily="34" charset="0"/>
                          <a:cs typeface="Arial" pitchFamily="34" charset="0"/>
                        </a:rPr>
                        <a:t>Anatel</a:t>
                      </a:r>
                      <a:endParaRPr lang="pt-B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itchFamily="34" charset="0"/>
                          <a:cs typeface="Arial" pitchFamily="34" charset="0"/>
                        </a:rPr>
                        <a:t>Conteúdo</a:t>
                      </a:r>
                      <a:endParaRPr lang="pt-B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itchFamily="34" charset="0"/>
                          <a:cs typeface="Arial" pitchFamily="34" charset="0"/>
                        </a:rPr>
                        <a:t>MC</a:t>
                      </a:r>
                      <a:endParaRPr lang="pt-B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itchFamily="34" charset="0"/>
                          <a:cs typeface="Arial" pitchFamily="34" charset="0"/>
                        </a:rPr>
                        <a:t>MC/Anatel</a:t>
                      </a:r>
                      <a:endParaRPr lang="pt-B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itchFamily="34" charset="0"/>
                          <a:cs typeface="Arial" pitchFamily="34" charset="0"/>
                        </a:rPr>
                        <a:t>Jurídica</a:t>
                      </a:r>
                      <a:endParaRPr lang="pt-B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itchFamily="34" charset="0"/>
                          <a:cs typeface="Arial" pitchFamily="34" charset="0"/>
                        </a:rPr>
                        <a:t>MC</a:t>
                      </a:r>
                      <a:endParaRPr lang="pt-B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Arial" pitchFamily="34" charset="0"/>
                          <a:cs typeface="Arial" pitchFamily="34" charset="0"/>
                        </a:rPr>
                        <a:t>MC</a:t>
                      </a:r>
                      <a:endParaRPr lang="pt-B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417445" y="933435"/>
            <a:ext cx="8286808" cy="1191"/>
          </a:xfrm>
          <a:prstGeom prst="line">
            <a:avLst/>
          </a:prstGeom>
          <a:ln w="6350">
            <a:solidFill>
              <a:srgbClr val="2966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to 4"/>
          <p:cNvCxnSpPr/>
          <p:nvPr/>
        </p:nvCxnSpPr>
        <p:spPr>
          <a:xfrm>
            <a:off x="406294" y="987014"/>
            <a:ext cx="8286808" cy="1191"/>
          </a:xfrm>
          <a:prstGeom prst="line">
            <a:avLst/>
          </a:prstGeom>
          <a:ln w="6350">
            <a:solidFill>
              <a:srgbClr val="1E9D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ângulo 6"/>
          <p:cNvSpPr/>
          <p:nvPr/>
        </p:nvSpPr>
        <p:spPr>
          <a:xfrm>
            <a:off x="428596" y="6477024"/>
            <a:ext cx="8286808" cy="380979"/>
          </a:xfrm>
          <a:prstGeom prst="rect">
            <a:avLst/>
          </a:prstGeom>
          <a:solidFill>
            <a:srgbClr val="1E9D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2" name="Imagem 11" descr="Marca GF_AI_RG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3395" y="285729"/>
            <a:ext cx="1322465" cy="525675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2428860" y="380979"/>
            <a:ext cx="428628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100" dirty="0" smtClean="0">
                <a:solidFill>
                  <a:srgbClr val="1E9D1E"/>
                </a:solidFill>
                <a:latin typeface="Arial" pitchFamily="34" charset="0"/>
                <a:cs typeface="Arial" pitchFamily="34" charset="0"/>
              </a:rPr>
              <a:t>Ministério das Comunicações</a:t>
            </a:r>
            <a:endParaRPr lang="pt-BR" sz="2100" dirty="0">
              <a:solidFill>
                <a:srgbClr val="1E9D1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2555776" y="1001023"/>
            <a:ext cx="3960440" cy="312035"/>
          </a:xfrm>
          <a:prstGeom prst="rect">
            <a:avLst/>
          </a:prstGeom>
          <a:solidFill>
            <a:srgbClr val="1E9D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CaixaDeTexto 17"/>
          <p:cNvSpPr txBox="1"/>
          <p:nvPr/>
        </p:nvSpPr>
        <p:spPr>
          <a:xfrm>
            <a:off x="2627784" y="1005862"/>
            <a:ext cx="38164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 smtClean="0">
                <a:solidFill>
                  <a:schemeClr val="bg1"/>
                </a:solidFill>
              </a:rPr>
              <a:t>Secretaria de Serviços de Comunicação Eletrônica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395537" y="1412776"/>
            <a:ext cx="82697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smtClean="0">
                <a:solidFill>
                  <a:srgbClr val="2966BA"/>
                </a:solidFill>
              </a:rPr>
              <a:t>Fiscalização</a:t>
            </a:r>
            <a:endParaRPr lang="pt-BR" sz="1600" dirty="0" smtClean="0">
              <a:solidFill>
                <a:srgbClr val="2966BA"/>
              </a:solidFill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755576" y="1857364"/>
            <a:ext cx="74168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buFont typeface="Arial" pitchFamily="34" charset="0"/>
              <a:buChar char="•"/>
            </a:pPr>
            <a:r>
              <a:rPr lang="pt-BR" dirty="0" smtClean="0">
                <a:solidFill>
                  <a:srgbClr val="0070C0"/>
                </a:solidFill>
              </a:rPr>
              <a:t> Solicitação  à Anatel de fiscalização em 16 emissoras:</a:t>
            </a:r>
          </a:p>
        </p:txBody>
      </p:sp>
      <p:pic>
        <p:nvPicPr>
          <p:cNvPr id="11266" name="Picture 2" descr="http://www.portofeliz.am.br/imagens_noticias/0000000714/mapa_brasi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60" y="2357430"/>
            <a:ext cx="3796688" cy="3619783"/>
          </a:xfrm>
          <a:prstGeom prst="rect">
            <a:avLst/>
          </a:prstGeom>
          <a:noFill/>
        </p:spPr>
      </p:pic>
      <p:sp>
        <p:nvSpPr>
          <p:cNvPr id="14" name="CaixaDeTexto 13"/>
          <p:cNvSpPr txBox="1"/>
          <p:nvPr/>
        </p:nvSpPr>
        <p:spPr>
          <a:xfrm>
            <a:off x="6143636" y="3429000"/>
            <a:ext cx="7134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 smtClean="0">
                <a:solidFill>
                  <a:srgbClr val="1E9D1E"/>
                </a:solidFill>
              </a:rPr>
              <a:t>MACEIÓ</a:t>
            </a:r>
            <a:endParaRPr lang="en-US" sz="1200" b="1" dirty="0">
              <a:solidFill>
                <a:srgbClr val="1E9D1E"/>
              </a:solidFill>
            </a:endParaRPr>
          </a:p>
        </p:txBody>
      </p:sp>
      <p:cxnSp>
        <p:nvCxnSpPr>
          <p:cNvPr id="19" name="Conector reto 18"/>
          <p:cNvCxnSpPr/>
          <p:nvPr/>
        </p:nvCxnSpPr>
        <p:spPr>
          <a:xfrm>
            <a:off x="5857884" y="3571876"/>
            <a:ext cx="357190" cy="1588"/>
          </a:xfrm>
          <a:prstGeom prst="line">
            <a:avLst/>
          </a:prstGeom>
          <a:ln>
            <a:solidFill>
              <a:srgbClr val="2966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to 19"/>
          <p:cNvCxnSpPr/>
          <p:nvPr/>
        </p:nvCxnSpPr>
        <p:spPr>
          <a:xfrm>
            <a:off x="5572132" y="3929066"/>
            <a:ext cx="357190" cy="1588"/>
          </a:xfrm>
          <a:prstGeom prst="line">
            <a:avLst/>
          </a:prstGeom>
          <a:ln>
            <a:solidFill>
              <a:srgbClr val="2966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ixaDeTexto 21"/>
          <p:cNvSpPr txBox="1"/>
          <p:nvPr/>
        </p:nvSpPr>
        <p:spPr>
          <a:xfrm>
            <a:off x="5929322" y="3786190"/>
            <a:ext cx="8662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 smtClean="0">
                <a:solidFill>
                  <a:srgbClr val="1E9D1E"/>
                </a:solidFill>
              </a:rPr>
              <a:t>SALVADOR</a:t>
            </a:r>
            <a:endParaRPr lang="en-US" sz="1200" b="1" dirty="0">
              <a:solidFill>
                <a:srgbClr val="1E9D1E"/>
              </a:solidFill>
            </a:endParaRPr>
          </a:p>
        </p:txBody>
      </p:sp>
      <p:cxnSp>
        <p:nvCxnSpPr>
          <p:cNvPr id="23" name="Conector reto 22"/>
          <p:cNvCxnSpPr/>
          <p:nvPr/>
        </p:nvCxnSpPr>
        <p:spPr>
          <a:xfrm>
            <a:off x="5377328" y="4700633"/>
            <a:ext cx="357190" cy="1588"/>
          </a:xfrm>
          <a:prstGeom prst="line">
            <a:avLst/>
          </a:prstGeom>
          <a:ln>
            <a:solidFill>
              <a:srgbClr val="2966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ixaDeTexto 23"/>
          <p:cNvSpPr txBox="1"/>
          <p:nvPr/>
        </p:nvSpPr>
        <p:spPr>
          <a:xfrm>
            <a:off x="5734518" y="4557757"/>
            <a:ext cx="71596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 smtClean="0">
                <a:solidFill>
                  <a:srgbClr val="1E9D1E"/>
                </a:solidFill>
              </a:rPr>
              <a:t>VITÓRIA</a:t>
            </a:r>
            <a:endParaRPr lang="en-US" sz="1200" b="1" dirty="0">
              <a:solidFill>
                <a:srgbClr val="1E9D1E"/>
              </a:solidFill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5072066" y="2786058"/>
            <a:ext cx="62228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 smtClean="0">
                <a:solidFill>
                  <a:srgbClr val="1E9D1E"/>
                </a:solidFill>
              </a:rPr>
              <a:t>BELEM</a:t>
            </a:r>
            <a:endParaRPr lang="en-US" sz="1200" b="1" dirty="0">
              <a:solidFill>
                <a:srgbClr val="1E9D1E"/>
              </a:solidFill>
            </a:endParaRPr>
          </a:p>
        </p:txBody>
      </p:sp>
      <p:cxnSp>
        <p:nvCxnSpPr>
          <p:cNvPr id="26" name="Conector reto 25"/>
          <p:cNvCxnSpPr/>
          <p:nvPr/>
        </p:nvCxnSpPr>
        <p:spPr>
          <a:xfrm>
            <a:off x="4786314" y="2928934"/>
            <a:ext cx="357190" cy="1588"/>
          </a:xfrm>
          <a:prstGeom prst="line">
            <a:avLst/>
          </a:prstGeom>
          <a:ln>
            <a:solidFill>
              <a:srgbClr val="2966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aixaDeTexto 26"/>
          <p:cNvSpPr txBox="1"/>
          <p:nvPr/>
        </p:nvSpPr>
        <p:spPr>
          <a:xfrm>
            <a:off x="1785918" y="3000372"/>
            <a:ext cx="7767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 smtClean="0">
                <a:solidFill>
                  <a:srgbClr val="1E9D1E"/>
                </a:solidFill>
              </a:rPr>
              <a:t>MANAUS</a:t>
            </a:r>
            <a:endParaRPr lang="en-US" sz="1200" b="1" dirty="0">
              <a:solidFill>
                <a:srgbClr val="1E9D1E"/>
              </a:solidFill>
            </a:endParaRPr>
          </a:p>
        </p:txBody>
      </p:sp>
      <p:cxnSp>
        <p:nvCxnSpPr>
          <p:cNvPr id="28" name="Conector reto 27"/>
          <p:cNvCxnSpPr/>
          <p:nvPr/>
        </p:nvCxnSpPr>
        <p:spPr>
          <a:xfrm>
            <a:off x="2500298" y="3139754"/>
            <a:ext cx="1143008" cy="5082"/>
          </a:xfrm>
          <a:prstGeom prst="line">
            <a:avLst/>
          </a:prstGeom>
          <a:ln>
            <a:solidFill>
              <a:srgbClr val="2966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to 29"/>
          <p:cNvCxnSpPr/>
          <p:nvPr/>
        </p:nvCxnSpPr>
        <p:spPr>
          <a:xfrm>
            <a:off x="4714876" y="5357826"/>
            <a:ext cx="357190" cy="1588"/>
          </a:xfrm>
          <a:prstGeom prst="line">
            <a:avLst/>
          </a:prstGeom>
          <a:ln>
            <a:solidFill>
              <a:srgbClr val="2966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ixaDeTexto 30"/>
          <p:cNvSpPr txBox="1"/>
          <p:nvPr/>
        </p:nvSpPr>
        <p:spPr>
          <a:xfrm>
            <a:off x="5072066" y="5214950"/>
            <a:ext cx="7923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 smtClean="0">
                <a:solidFill>
                  <a:srgbClr val="1E9D1E"/>
                </a:solidFill>
              </a:rPr>
              <a:t>CURITIBA</a:t>
            </a:r>
            <a:endParaRPr lang="en-US" sz="1200" b="1" dirty="0">
              <a:solidFill>
                <a:srgbClr val="1E9D1E"/>
              </a:solidFill>
            </a:endParaRPr>
          </a:p>
        </p:txBody>
      </p:sp>
      <p:sp>
        <p:nvSpPr>
          <p:cNvPr id="32" name="CaixaDeTexto 31"/>
          <p:cNvSpPr txBox="1"/>
          <p:nvPr/>
        </p:nvSpPr>
        <p:spPr>
          <a:xfrm>
            <a:off x="2571736" y="4575502"/>
            <a:ext cx="12666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 smtClean="0">
                <a:solidFill>
                  <a:srgbClr val="1E9D1E"/>
                </a:solidFill>
              </a:rPr>
              <a:t>CAMPO GRANDE</a:t>
            </a:r>
            <a:endParaRPr lang="en-US" sz="1200" b="1" dirty="0">
              <a:solidFill>
                <a:srgbClr val="1E9D1E"/>
              </a:solidFill>
            </a:endParaRPr>
          </a:p>
        </p:txBody>
      </p:sp>
      <p:cxnSp>
        <p:nvCxnSpPr>
          <p:cNvPr id="33" name="Conector reto 32"/>
          <p:cNvCxnSpPr/>
          <p:nvPr/>
        </p:nvCxnSpPr>
        <p:spPr>
          <a:xfrm>
            <a:off x="3714744" y="4714884"/>
            <a:ext cx="500066" cy="5082"/>
          </a:xfrm>
          <a:prstGeom prst="line">
            <a:avLst/>
          </a:prstGeom>
          <a:ln>
            <a:solidFill>
              <a:srgbClr val="2966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to 35"/>
          <p:cNvCxnSpPr/>
          <p:nvPr/>
        </p:nvCxnSpPr>
        <p:spPr>
          <a:xfrm>
            <a:off x="4857752" y="5000636"/>
            <a:ext cx="357190" cy="1588"/>
          </a:xfrm>
          <a:prstGeom prst="line">
            <a:avLst/>
          </a:prstGeom>
          <a:ln>
            <a:solidFill>
              <a:srgbClr val="2966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ixaDeTexto 36"/>
          <p:cNvSpPr txBox="1"/>
          <p:nvPr/>
        </p:nvSpPr>
        <p:spPr>
          <a:xfrm>
            <a:off x="5214942" y="4857760"/>
            <a:ext cx="9151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 smtClean="0">
                <a:solidFill>
                  <a:srgbClr val="1E9D1E"/>
                </a:solidFill>
              </a:rPr>
              <a:t>SÃO PAULO</a:t>
            </a:r>
            <a:endParaRPr lang="en-US" sz="1200" b="1" dirty="0">
              <a:solidFill>
                <a:srgbClr val="1E9D1E"/>
              </a:solidFill>
            </a:endParaRPr>
          </a:p>
        </p:txBody>
      </p:sp>
      <p:cxnSp>
        <p:nvCxnSpPr>
          <p:cNvPr id="38" name="Conector reto 37"/>
          <p:cNvCxnSpPr/>
          <p:nvPr/>
        </p:nvCxnSpPr>
        <p:spPr>
          <a:xfrm flipV="1">
            <a:off x="5143504" y="4429132"/>
            <a:ext cx="500066" cy="142876"/>
          </a:xfrm>
          <a:prstGeom prst="line">
            <a:avLst/>
          </a:prstGeom>
          <a:ln>
            <a:solidFill>
              <a:srgbClr val="2966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aixaDeTexto 38"/>
          <p:cNvSpPr txBox="1"/>
          <p:nvPr/>
        </p:nvSpPr>
        <p:spPr>
          <a:xfrm>
            <a:off x="5572132" y="4286256"/>
            <a:ext cx="13082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" b="1" dirty="0" smtClean="0">
                <a:solidFill>
                  <a:srgbClr val="1E9D1E"/>
                </a:solidFill>
              </a:rPr>
              <a:t>BELO HORIZONTE</a:t>
            </a:r>
            <a:endParaRPr lang="en-US" sz="1200" b="1" dirty="0">
              <a:solidFill>
                <a:srgbClr val="1E9D1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417445" y="933435"/>
            <a:ext cx="8286808" cy="1191"/>
          </a:xfrm>
          <a:prstGeom prst="line">
            <a:avLst/>
          </a:prstGeom>
          <a:ln w="6350">
            <a:solidFill>
              <a:srgbClr val="2966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to 4"/>
          <p:cNvCxnSpPr/>
          <p:nvPr/>
        </p:nvCxnSpPr>
        <p:spPr>
          <a:xfrm>
            <a:off x="406294" y="987014"/>
            <a:ext cx="8286808" cy="1191"/>
          </a:xfrm>
          <a:prstGeom prst="line">
            <a:avLst/>
          </a:prstGeom>
          <a:ln w="6350">
            <a:solidFill>
              <a:srgbClr val="1E9D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ângulo 6"/>
          <p:cNvSpPr/>
          <p:nvPr/>
        </p:nvSpPr>
        <p:spPr>
          <a:xfrm>
            <a:off x="428596" y="6477024"/>
            <a:ext cx="8286808" cy="380979"/>
          </a:xfrm>
          <a:prstGeom prst="rect">
            <a:avLst/>
          </a:prstGeom>
          <a:solidFill>
            <a:srgbClr val="1E9D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2" name="Imagem 11" descr="Marca GF_AI_RG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3395" y="285729"/>
            <a:ext cx="1322465" cy="525675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2428860" y="380979"/>
            <a:ext cx="428628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100" dirty="0" smtClean="0">
                <a:solidFill>
                  <a:srgbClr val="1E9D1E"/>
                </a:solidFill>
                <a:latin typeface="Arial" pitchFamily="34" charset="0"/>
                <a:cs typeface="Arial" pitchFamily="34" charset="0"/>
              </a:rPr>
              <a:t>Ministério das Comunicações</a:t>
            </a:r>
            <a:endParaRPr lang="pt-BR" sz="2100" dirty="0">
              <a:solidFill>
                <a:srgbClr val="1E9D1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2555776" y="1001023"/>
            <a:ext cx="3960440" cy="312035"/>
          </a:xfrm>
          <a:prstGeom prst="rect">
            <a:avLst/>
          </a:prstGeom>
          <a:solidFill>
            <a:srgbClr val="1E9D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CaixaDeTexto 17"/>
          <p:cNvSpPr txBox="1"/>
          <p:nvPr/>
        </p:nvSpPr>
        <p:spPr>
          <a:xfrm>
            <a:off x="2627784" y="1005862"/>
            <a:ext cx="38164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 smtClean="0">
                <a:solidFill>
                  <a:schemeClr val="bg1"/>
                </a:solidFill>
              </a:rPr>
              <a:t>Secretaria de Serviços de Comunicação Eletrônica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395537" y="1412776"/>
            <a:ext cx="82697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smtClean="0">
                <a:solidFill>
                  <a:srgbClr val="2966BA"/>
                </a:solidFill>
              </a:rPr>
              <a:t>Fiscalização</a:t>
            </a:r>
            <a:endParaRPr lang="pt-BR" sz="1600" dirty="0" smtClean="0">
              <a:solidFill>
                <a:srgbClr val="2966BA"/>
              </a:solidFill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755576" y="2023110"/>
            <a:ext cx="741682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buFont typeface="Arial" pitchFamily="34" charset="0"/>
              <a:buChar char="•"/>
            </a:pPr>
            <a:r>
              <a:rPr lang="pt-BR" dirty="0" smtClean="0">
                <a:solidFill>
                  <a:srgbClr val="0070C0"/>
                </a:solidFill>
              </a:rPr>
              <a:t> Planejamento Anual de Fiscalização (PAF)</a:t>
            </a:r>
          </a:p>
          <a:p>
            <a:pPr lvl="1" algn="just">
              <a:buFont typeface="Arial" pitchFamily="34" charset="0"/>
              <a:buChar char="•"/>
            </a:pPr>
            <a:endParaRPr lang="pt-BR" dirty="0" smtClean="0">
              <a:solidFill>
                <a:srgbClr val="0070C0"/>
              </a:solidFill>
            </a:endParaRPr>
          </a:p>
          <a:p>
            <a:pPr lvl="1" algn="just">
              <a:buFont typeface="Arial" pitchFamily="34" charset="0"/>
              <a:buChar char="•"/>
            </a:pPr>
            <a:r>
              <a:rPr lang="pt-BR" dirty="0" smtClean="0">
                <a:solidFill>
                  <a:srgbClr val="2966BA"/>
                </a:solidFill>
              </a:rPr>
              <a:t> Alterações nos laudos</a:t>
            </a:r>
          </a:p>
          <a:p>
            <a:pPr lvl="1" algn="just">
              <a:buFont typeface="Arial" pitchFamily="34" charset="0"/>
              <a:buChar char="•"/>
            </a:pPr>
            <a:endParaRPr lang="pt-BR" dirty="0" smtClean="0">
              <a:solidFill>
                <a:srgbClr val="0070C0"/>
              </a:solidFill>
            </a:endParaRPr>
          </a:p>
          <a:p>
            <a:pPr lvl="1" algn="just">
              <a:buFont typeface="Arial" pitchFamily="34" charset="0"/>
              <a:buChar char="•"/>
            </a:pPr>
            <a:r>
              <a:rPr lang="pt-BR" dirty="0" smtClean="0">
                <a:solidFill>
                  <a:srgbClr val="0070C0"/>
                </a:solidFill>
              </a:rPr>
              <a:t> Solicitação de envio da grade horária da programação</a:t>
            </a:r>
          </a:p>
          <a:p>
            <a:pPr lvl="1" algn="just">
              <a:buFont typeface="Arial" pitchFamily="34" charset="0"/>
              <a:buChar char="•"/>
            </a:pPr>
            <a:endParaRPr lang="pt-BR" dirty="0" smtClean="0">
              <a:solidFill>
                <a:srgbClr val="0070C0"/>
              </a:solidFill>
            </a:endParaRPr>
          </a:p>
          <a:p>
            <a:pPr lvl="1" algn="just">
              <a:buFont typeface="Arial" pitchFamily="34" charset="0"/>
              <a:buChar char="•"/>
            </a:pPr>
            <a:r>
              <a:rPr lang="pt-BR" dirty="0" smtClean="0">
                <a:solidFill>
                  <a:srgbClr val="0070C0"/>
                </a:solidFill>
              </a:rPr>
              <a:t> Solicitação de publicidade à grade horária da programação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417445" y="933435"/>
            <a:ext cx="8286808" cy="1191"/>
          </a:xfrm>
          <a:prstGeom prst="line">
            <a:avLst/>
          </a:prstGeom>
          <a:ln w="6350">
            <a:solidFill>
              <a:srgbClr val="2966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to 4"/>
          <p:cNvCxnSpPr/>
          <p:nvPr/>
        </p:nvCxnSpPr>
        <p:spPr>
          <a:xfrm>
            <a:off x="406294" y="987014"/>
            <a:ext cx="8286808" cy="1191"/>
          </a:xfrm>
          <a:prstGeom prst="line">
            <a:avLst/>
          </a:prstGeom>
          <a:ln w="6350">
            <a:solidFill>
              <a:srgbClr val="1E9D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ângulo 6"/>
          <p:cNvSpPr/>
          <p:nvPr/>
        </p:nvSpPr>
        <p:spPr>
          <a:xfrm>
            <a:off x="428596" y="6477024"/>
            <a:ext cx="8286808" cy="380979"/>
          </a:xfrm>
          <a:prstGeom prst="rect">
            <a:avLst/>
          </a:prstGeom>
          <a:solidFill>
            <a:srgbClr val="1E9D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2" name="Imagem 11" descr="Marca GF_AI_RG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3395" y="285729"/>
            <a:ext cx="1322465" cy="525675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2428860" y="380979"/>
            <a:ext cx="428628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100" dirty="0" smtClean="0">
                <a:solidFill>
                  <a:srgbClr val="1E9D1E"/>
                </a:solidFill>
                <a:latin typeface="Arial" pitchFamily="34" charset="0"/>
                <a:cs typeface="Arial" pitchFamily="34" charset="0"/>
              </a:rPr>
              <a:t>Ministério das Comunicações</a:t>
            </a:r>
            <a:endParaRPr lang="pt-BR" sz="2100" dirty="0">
              <a:solidFill>
                <a:srgbClr val="1E9D1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2555776" y="1001023"/>
            <a:ext cx="3960440" cy="312035"/>
          </a:xfrm>
          <a:prstGeom prst="rect">
            <a:avLst/>
          </a:prstGeom>
          <a:solidFill>
            <a:srgbClr val="1E9D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CaixaDeTexto 17"/>
          <p:cNvSpPr txBox="1"/>
          <p:nvPr/>
        </p:nvSpPr>
        <p:spPr>
          <a:xfrm>
            <a:off x="2627784" y="1005862"/>
            <a:ext cx="38164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 smtClean="0">
                <a:solidFill>
                  <a:schemeClr val="bg1"/>
                </a:solidFill>
              </a:rPr>
              <a:t>Secretaria de Serviços de Comunicação Eletrônica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395537" y="1412776"/>
            <a:ext cx="82697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smtClean="0">
                <a:solidFill>
                  <a:srgbClr val="2966BA"/>
                </a:solidFill>
              </a:rPr>
              <a:t>Dificuldades de implementação</a:t>
            </a:r>
            <a:endParaRPr lang="pt-BR" sz="1600" dirty="0" smtClean="0">
              <a:solidFill>
                <a:srgbClr val="2966BA"/>
              </a:solidFill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755576" y="2276872"/>
            <a:ext cx="74168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dirty="0" smtClean="0">
                <a:solidFill>
                  <a:srgbClr val="2966BA"/>
                </a:solidFill>
              </a:rPr>
              <a:t> TV Analógica</a:t>
            </a:r>
          </a:p>
          <a:p>
            <a:pPr>
              <a:buFont typeface="Arial" pitchFamily="34" charset="0"/>
              <a:buChar char="•"/>
            </a:pPr>
            <a:endParaRPr lang="pt-BR" dirty="0" smtClean="0">
              <a:solidFill>
                <a:srgbClr val="2966BA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pt-BR" dirty="0" smtClean="0">
                <a:solidFill>
                  <a:srgbClr val="2966BA"/>
                </a:solidFill>
              </a:rPr>
              <a:t> Equipamentos de recepção / retransmissão em repetidoras e links auxiliares sem capacidade para conduzir o recurso de </a:t>
            </a:r>
            <a:r>
              <a:rPr lang="pt-BR" dirty="0" err="1" smtClean="0">
                <a:solidFill>
                  <a:srgbClr val="2966BA"/>
                </a:solidFill>
              </a:rPr>
              <a:t>audiodescrição</a:t>
            </a:r>
            <a:r>
              <a:rPr lang="pt-BR" dirty="0" smtClean="0">
                <a:solidFill>
                  <a:srgbClr val="2966BA"/>
                </a:solidFill>
              </a:rPr>
              <a:t> até o consumidor final (embora certificados e homologados).</a:t>
            </a:r>
          </a:p>
          <a:p>
            <a:pPr>
              <a:buFont typeface="Arial" pitchFamily="34" charset="0"/>
              <a:buChar char="•"/>
            </a:pPr>
            <a:endParaRPr lang="pt-BR" dirty="0" smtClean="0">
              <a:solidFill>
                <a:srgbClr val="2966BA"/>
              </a:solidFill>
            </a:endParaRPr>
          </a:p>
          <a:p>
            <a:pPr marL="0" lvl="1">
              <a:buFont typeface="Arial" pitchFamily="34" charset="0"/>
              <a:buChar char="•"/>
            </a:pPr>
            <a:r>
              <a:rPr lang="pt-BR" dirty="0" smtClean="0">
                <a:solidFill>
                  <a:srgbClr val="0070C0"/>
                </a:solidFill>
              </a:rPr>
              <a:t> Dificuldades de monitoramento por discrepância de informação no canal de áudio utilizado pelo recurso de acessibilidade.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417445" y="933435"/>
            <a:ext cx="8286808" cy="1191"/>
          </a:xfrm>
          <a:prstGeom prst="line">
            <a:avLst/>
          </a:prstGeom>
          <a:ln w="6350">
            <a:solidFill>
              <a:srgbClr val="2966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to 4"/>
          <p:cNvCxnSpPr/>
          <p:nvPr/>
        </p:nvCxnSpPr>
        <p:spPr>
          <a:xfrm>
            <a:off x="406294" y="987014"/>
            <a:ext cx="8286808" cy="1191"/>
          </a:xfrm>
          <a:prstGeom prst="line">
            <a:avLst/>
          </a:prstGeom>
          <a:ln w="6350">
            <a:solidFill>
              <a:srgbClr val="1E9D1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tângulo 6"/>
          <p:cNvSpPr/>
          <p:nvPr/>
        </p:nvSpPr>
        <p:spPr>
          <a:xfrm>
            <a:off x="428596" y="6477024"/>
            <a:ext cx="8286808" cy="380979"/>
          </a:xfrm>
          <a:prstGeom prst="rect">
            <a:avLst/>
          </a:prstGeom>
          <a:solidFill>
            <a:srgbClr val="1E9D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2" name="Imagem 11" descr="Marca GF_AI_RG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83395" y="285729"/>
            <a:ext cx="1322465" cy="525675"/>
          </a:xfrm>
          <a:prstGeom prst="rect">
            <a:avLst/>
          </a:prstGeom>
        </p:spPr>
      </p:pic>
      <p:sp>
        <p:nvSpPr>
          <p:cNvPr id="13" name="CaixaDeTexto 12"/>
          <p:cNvSpPr txBox="1"/>
          <p:nvPr/>
        </p:nvSpPr>
        <p:spPr>
          <a:xfrm>
            <a:off x="2428860" y="380979"/>
            <a:ext cx="428628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100" dirty="0" smtClean="0">
                <a:solidFill>
                  <a:srgbClr val="1E9D1E"/>
                </a:solidFill>
                <a:latin typeface="Arial" pitchFamily="34" charset="0"/>
                <a:cs typeface="Arial" pitchFamily="34" charset="0"/>
              </a:rPr>
              <a:t>Ministério das Comunicações</a:t>
            </a:r>
            <a:endParaRPr lang="pt-BR" sz="2100" dirty="0">
              <a:solidFill>
                <a:srgbClr val="1E9D1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2555776" y="1001023"/>
            <a:ext cx="3960440" cy="312035"/>
          </a:xfrm>
          <a:prstGeom prst="rect">
            <a:avLst/>
          </a:prstGeom>
          <a:solidFill>
            <a:srgbClr val="1E9D1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CaixaDeTexto 17"/>
          <p:cNvSpPr txBox="1"/>
          <p:nvPr/>
        </p:nvSpPr>
        <p:spPr>
          <a:xfrm>
            <a:off x="2627784" y="1005862"/>
            <a:ext cx="38164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 smtClean="0">
                <a:solidFill>
                  <a:schemeClr val="bg1"/>
                </a:solidFill>
              </a:rPr>
              <a:t>Secretaria de Serviços de Comunicação Eletrônica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395537" y="1412776"/>
            <a:ext cx="82697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b="1" dirty="0" smtClean="0">
                <a:solidFill>
                  <a:srgbClr val="2966BA"/>
                </a:solidFill>
              </a:rPr>
              <a:t>Contato:</a:t>
            </a:r>
            <a:endParaRPr lang="pt-BR" sz="1600" dirty="0" smtClean="0">
              <a:solidFill>
                <a:srgbClr val="2966BA"/>
              </a:solidFill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755576" y="2276872"/>
            <a:ext cx="7416824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>
                <a:solidFill>
                  <a:srgbClr val="2966BA"/>
                </a:solidFill>
              </a:rPr>
              <a:t>Patrícia Ávila</a:t>
            </a:r>
          </a:p>
          <a:p>
            <a:r>
              <a:rPr lang="pt-BR" dirty="0" smtClean="0">
                <a:solidFill>
                  <a:srgbClr val="2966BA"/>
                </a:solidFill>
              </a:rPr>
              <a:t>Diretora do Departamento de Acompanhamento e Avaliação de Outorgas</a:t>
            </a:r>
          </a:p>
          <a:p>
            <a:r>
              <a:rPr lang="pt-BR" dirty="0" smtClean="0">
                <a:solidFill>
                  <a:srgbClr val="2966BA"/>
                </a:solidFill>
              </a:rPr>
              <a:t>MC Bloco “R” Anexo  3º andar</a:t>
            </a:r>
          </a:p>
          <a:p>
            <a:r>
              <a:rPr lang="pt-BR" dirty="0" smtClean="0">
                <a:solidFill>
                  <a:srgbClr val="2966BA"/>
                </a:solidFill>
              </a:rPr>
              <a:t>Tel.: (61) 3311-6890</a:t>
            </a:r>
          </a:p>
          <a:p>
            <a:r>
              <a:rPr lang="pt-BR" dirty="0" smtClean="0">
                <a:solidFill>
                  <a:srgbClr val="2966BA"/>
                </a:solidFill>
              </a:rPr>
              <a:t>patricia.avila@mc.gov.br</a:t>
            </a:r>
          </a:p>
          <a:p>
            <a:endParaRPr lang="pt-BR" dirty="0" smtClean="0">
              <a:solidFill>
                <a:srgbClr val="2966BA"/>
              </a:solidFill>
            </a:endParaRPr>
          </a:p>
          <a:p>
            <a:endParaRPr lang="pt-BR" dirty="0" smtClean="0">
              <a:solidFill>
                <a:srgbClr val="2966BA"/>
              </a:solidFill>
            </a:endParaRPr>
          </a:p>
          <a:p>
            <a:pPr>
              <a:buFont typeface="Arial" pitchFamily="34" charset="0"/>
              <a:buChar char="•"/>
            </a:pPr>
            <a:endParaRPr lang="pt-BR" dirty="0" smtClean="0">
              <a:solidFill>
                <a:srgbClr val="2966BA"/>
              </a:solidFill>
            </a:endParaRPr>
          </a:p>
          <a:p>
            <a:pPr>
              <a:buFont typeface="Arial" pitchFamily="34" charset="0"/>
              <a:buChar char="•"/>
            </a:pPr>
            <a:endParaRPr lang="pt-BR" dirty="0" smtClean="0">
              <a:solidFill>
                <a:srgbClr val="2966BA"/>
              </a:solidFill>
            </a:endParaRPr>
          </a:p>
          <a:p>
            <a:r>
              <a:rPr lang="pt-BR" sz="2400" dirty="0" smtClean="0">
                <a:solidFill>
                  <a:srgbClr val="2966BA"/>
                </a:solidFill>
              </a:rPr>
              <a:t>Obrigada.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1959</TotalTime>
  <Words>372</Words>
  <Application>Microsoft Office PowerPoint</Application>
  <PresentationFormat>Apresentação na tela (4:3)</PresentationFormat>
  <Paragraphs>122</Paragraphs>
  <Slides>8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pericles.teodoro</dc:creator>
  <cp:lastModifiedBy>Washington Carlos Maciel da Silva</cp:lastModifiedBy>
  <cp:revision>202</cp:revision>
  <dcterms:created xsi:type="dcterms:W3CDTF">2011-03-30T18:00:26Z</dcterms:created>
  <dcterms:modified xsi:type="dcterms:W3CDTF">2011-08-18T19:59:42Z</dcterms:modified>
</cp:coreProperties>
</file>