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6" r:id="rId3"/>
    <p:sldId id="291" r:id="rId4"/>
    <p:sldId id="281" r:id="rId5"/>
    <p:sldId id="257" r:id="rId6"/>
    <p:sldId id="259" r:id="rId7"/>
    <p:sldId id="268" r:id="rId8"/>
    <p:sldId id="292" r:id="rId9"/>
    <p:sldId id="269" r:id="rId10"/>
    <p:sldId id="294" r:id="rId11"/>
    <p:sldId id="266" r:id="rId12"/>
    <p:sldId id="283" r:id="rId13"/>
    <p:sldId id="293" r:id="rId14"/>
    <p:sldId id="297" r:id="rId15"/>
    <p:sldId id="295" r:id="rId16"/>
    <p:sldId id="298" r:id="rId17"/>
    <p:sldId id="299" r:id="rId18"/>
    <p:sldId id="300" r:id="rId19"/>
    <p:sldId id="301" r:id="rId20"/>
    <p:sldId id="309" r:id="rId21"/>
    <p:sldId id="306" r:id="rId22"/>
    <p:sldId id="31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801" autoAdjust="0"/>
    <p:restoredTop sz="94717" autoAdjust="0"/>
  </p:normalViewPr>
  <p:slideViewPr>
    <p:cSldViewPr>
      <p:cViewPr>
        <p:scale>
          <a:sx n="94" d="100"/>
          <a:sy n="94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E9625-D966-438B-83A5-4A4161684E48}" type="datetimeFigureOut">
              <a:rPr lang="pt-BR" smtClean="0"/>
              <a:pPr/>
              <a:t>10/08/2011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51D69-97C9-428D-83ED-541716140D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7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E6759-5E3B-4D5D-AEE8-A1089DFAC456}" type="datetimeFigureOut">
              <a:rPr lang="pt-BR" smtClean="0"/>
              <a:pPr/>
              <a:t>10/08/2011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20067-E0E7-4A99-838C-A7887FCBDE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6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3" name="Grupo 10"/>
            <p:cNvGrpSpPr/>
            <p:nvPr/>
          </p:nvGrpSpPr>
          <p:grpSpPr>
            <a:xfrm>
              <a:off x="-32" y="0"/>
              <a:ext cx="9144032" cy="6858000"/>
              <a:chOff x="-32" y="0"/>
              <a:chExt cx="9144032" cy="6858000"/>
            </a:xfrm>
          </p:grpSpPr>
          <p:sp>
            <p:nvSpPr>
              <p:cNvPr id="5" name="Retângulo 4"/>
              <p:cNvSpPr/>
              <p:nvPr/>
            </p:nvSpPr>
            <p:spPr bwMode="auto">
              <a:xfrm>
                <a:off x="0" y="0"/>
                <a:ext cx="9144000" cy="1285859"/>
              </a:xfrm>
              <a:prstGeom prst="rect">
                <a:avLst/>
              </a:prstGeom>
              <a:gradFill flip="none" rotWithShape="1">
                <a:gsLst>
                  <a:gs pos="81000">
                    <a:srgbClr val="000082">
                      <a:alpha val="0"/>
                    </a:srgbClr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pic>
            <p:nvPicPr>
              <p:cNvPr id="6" name="Imagem 5" descr="LOGO INFRA OVER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32" y="0"/>
                <a:ext cx="1714512" cy="1285883"/>
              </a:xfrm>
              <a:prstGeom prst="rect">
                <a:avLst/>
              </a:prstGeom>
            </p:spPr>
          </p:pic>
          <p:sp>
            <p:nvSpPr>
              <p:cNvPr id="7" name="Retângulo 6"/>
              <p:cNvSpPr/>
              <p:nvPr/>
            </p:nvSpPr>
            <p:spPr bwMode="auto">
              <a:xfrm>
                <a:off x="0" y="6429396"/>
                <a:ext cx="9144000" cy="428604"/>
              </a:xfrm>
              <a:prstGeom prst="rect">
                <a:avLst/>
              </a:prstGeom>
              <a:gradFill flip="none" rotWithShape="1">
                <a:gsLst>
                  <a:gs pos="81000">
                    <a:srgbClr val="000082">
                      <a:alpha val="0"/>
                    </a:srgbClr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8" name="Retângulo 7"/>
            <p:cNvSpPr/>
            <p:nvPr userDrawn="1"/>
          </p:nvSpPr>
          <p:spPr>
            <a:xfrm>
              <a:off x="0" y="6478809"/>
              <a:ext cx="9144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pt-BR" sz="1400" b="1" u="non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INFRAERO – Empresa Brasileira</a:t>
              </a:r>
              <a:r>
                <a:rPr lang="pt-BR" sz="1400" b="1" u="none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de </a:t>
              </a:r>
              <a:r>
                <a:rPr lang="pt-BR" sz="1400" b="1" u="none" baseline="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Infraestrutura</a:t>
              </a:r>
              <a:r>
                <a:rPr lang="pt-BR" sz="1400" b="1" u="none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Aeroportuária</a:t>
              </a:r>
              <a:endParaRPr lang="pt-BR" sz="1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11900"/>
            <a:ext cx="914400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44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6550" indent="-33655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 INFRA 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194" y="581004"/>
            <a:ext cx="5400000" cy="396190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642910" y="471488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Superintendência de Gestão Operacional – DOGP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Plataformas Elevatórias - </a:t>
            </a:r>
            <a:r>
              <a:rPr lang="pt-B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Ambulift</a:t>
            </a:r>
            <a:endParaRPr lang="pt-B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8000"/>
                </a:schemeClr>
              </a:gs>
              <a:gs pos="97000">
                <a:schemeClr val="bg1">
                  <a:alpha val="47000"/>
                </a:schemeClr>
              </a:gs>
              <a:gs pos="59000">
                <a:schemeClr val="bg1">
                  <a:alpha val="0"/>
                </a:schemeClr>
              </a:gs>
              <a:gs pos="97000">
                <a:schemeClr val="accent6">
                  <a:lumMod val="20000"/>
                  <a:lumOff val="80000"/>
                  <a:alpha val="41000"/>
                </a:schemeClr>
              </a:gs>
              <a:gs pos="49000">
                <a:srgbClr val="000082">
                  <a:alpha val="40000"/>
                </a:srgbClr>
              </a:gs>
              <a:gs pos="83000">
                <a:srgbClr val="0047FF"/>
              </a:gs>
              <a:gs pos="87000">
                <a:srgbClr val="FFFF00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8000"/>
                </a:schemeClr>
              </a:gs>
              <a:gs pos="97000">
                <a:schemeClr val="bg1">
                  <a:alpha val="47000"/>
                </a:schemeClr>
              </a:gs>
              <a:gs pos="59000">
                <a:schemeClr val="bg1">
                  <a:alpha val="0"/>
                </a:schemeClr>
              </a:gs>
              <a:gs pos="97000">
                <a:schemeClr val="accent6">
                  <a:lumMod val="20000"/>
                  <a:lumOff val="80000"/>
                  <a:alpha val="41000"/>
                </a:schemeClr>
              </a:gs>
              <a:gs pos="49000">
                <a:srgbClr val="000082">
                  <a:alpha val="40000"/>
                </a:srgbClr>
              </a:gs>
              <a:gs pos="83000">
                <a:srgbClr val="0047FF"/>
              </a:gs>
              <a:gs pos="87000">
                <a:srgbClr val="FFFF00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-36512" y="5525616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DIRETORIA  DE AEROPORTOS</a:t>
            </a:r>
          </a:p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JOÃO MÁRCIO JORDÃO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8207375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Resolução Nº 009/07, da ANAC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– (continuação)</a:t>
            </a:r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Das Responsabilidades da Empresa Aérea ou Operador de Aeronave</a:t>
            </a:r>
          </a:p>
          <a:p>
            <a:pPr lvl="3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Deverão assegurar o movimento de pessoas com deficiência ou com mobilidade reduzida entre as aeronaves e o terminal;</a:t>
            </a:r>
          </a:p>
          <a:p>
            <a:pPr lvl="3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Deverão oferecer </a:t>
            </a:r>
            <a:r>
              <a:rPr lang="pt-BR" sz="1400" u="sng" dirty="0" smtClean="0">
                <a:latin typeface="Times New Roman" pitchFamily="18" charset="0"/>
                <a:cs typeface="Times New Roman" pitchFamily="18" charset="0"/>
              </a:rPr>
              <a:t>veículos equipados com elevadores ou outros dispositivos apropriados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para efetuar, com segurança, o embarque e desembarque de pessoas com deficiência ou com mobilidade reduzida, nos aeroportos que não disponham de ponte de embarque, ou quando a aeronave estacionar em posição remota. – para o cumprimento do disposto, as empresas aéreas ficam autorizadas a celebrarem contratos, acordos, ou outros instrumentos jurídicos.</a:t>
            </a:r>
          </a:p>
          <a:p>
            <a:pPr lvl="3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Independente do meio utilizado para realização de reserva do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voo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, o atendimento deverá contemplar questionamento quanto à necessidade de assistência especial ao passageiro. – o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passageiro interessado deverá solicitá-lo à empresa aérea com no mínimo de 72h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antes do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voo</a:t>
            </a: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 indent="-695325" algn="just">
              <a:buNone/>
            </a:pP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–  Dos Procedimentos e Orientações de Caráter Geral </a:t>
            </a:r>
          </a:p>
          <a:p>
            <a:pPr lvl="3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As operações de embarque e desembarque de tais passageiros serão executados por </a:t>
            </a:r>
            <a:r>
              <a:rPr lang="pt-BR" sz="1400" u="sng" dirty="0" smtClean="0">
                <a:latin typeface="Times New Roman" pitchFamily="18" charset="0"/>
                <a:cs typeface="Times New Roman" pitchFamily="18" charset="0"/>
              </a:rPr>
              <a:t>funcionários das empresas aéreas ou por elas contratados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3"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pt-B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Normas</a:t>
            </a:r>
            <a:r>
              <a:rPr kumimoji="0" lang="pt-BR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Regulamentos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8207375" cy="12967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NBR 14.273 – Acessibilidade a Pessoa com Deficiência no Transporte Aéreo Comercial</a:t>
            </a:r>
          </a:p>
          <a:p>
            <a:pPr lvl="1" algn="just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5.4 Embarque/desembarque sem passarela telescópica: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quando o embarque/desembarque não se der por meio de passarela telescópica, deve ser efetuado por sistema eletromecânico de elevação que permita que a pessoa com deficiência possa ser transportada de/até a porta da aeronave, de modo confortável, seguro e sem demora.</a:t>
            </a:r>
          </a:p>
          <a:p>
            <a:pPr>
              <a:buNone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328498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Fluxo Anual de </a:t>
                      </a:r>
                      <a:r>
                        <a:rPr lang="pt-BR" dirty="0" err="1" smtClean="0"/>
                        <a:t>Pax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Quantidade de Aparelhos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100.000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Nenhum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 100.000 a 1.000.000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Acima de 1.000.000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5013176"/>
            <a:ext cx="8208912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40080" marR="0" lvl="1" indent="-2468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5.5 Embarque/desembarque por funcionário: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caso de eventual inoperância ou 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inexistência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do sistema de elevação, a pessoa com deficiência deve ser transportada até a porta da aeronave por intermédio de funcionários treinados para esta atividade, de modo confortável e seguro.</a:t>
            </a:r>
          </a:p>
          <a:p>
            <a:pPr marL="640080" marR="0" lvl="1" indent="-2468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40080" marR="0" lvl="1" indent="-2468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40080" marR="0" lvl="1" indent="-2468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Normas</a:t>
            </a:r>
            <a:r>
              <a:rPr kumimoji="0" lang="pt-BR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Regulamentos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46856" y="28620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pt-BR" sz="4400" b="1" kern="0" dirty="0" smtClean="0">
                <a:latin typeface="+mj-lt"/>
                <a:ea typeface="+mj-ea"/>
                <a:cs typeface="+mj-cs"/>
              </a:rPr>
              <a:t>Capacitação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Capacitação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8"/>
          <p:cNvSpPr txBox="1">
            <a:spLocks noChangeArrowheads="1"/>
          </p:cNvSpPr>
          <p:nvPr/>
        </p:nvSpPr>
        <p:spPr bwMode="auto">
          <a:xfrm>
            <a:off x="468313" y="1333500"/>
            <a:ext cx="2303462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u="sng" dirty="0">
                <a:solidFill>
                  <a:srgbClr val="005EBC"/>
                </a:solidFill>
              </a:rPr>
              <a:t> </a:t>
            </a:r>
            <a:endParaRPr lang="pt-BR" sz="1400" b="1" u="sng" dirty="0">
              <a:solidFill>
                <a:srgbClr val="005EBC"/>
              </a:soli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BR" sz="1400" dirty="0">
              <a:solidFill>
                <a:srgbClr val="005EB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400" dirty="0">
                <a:solidFill>
                  <a:srgbClr val="005EBC"/>
                </a:solidFill>
              </a:rPr>
              <a:t> Capacitação dos técnicos da Engenharia da INFRAERO;</a:t>
            </a:r>
          </a:p>
          <a:p>
            <a:pPr>
              <a:buFont typeface="Arial" pitchFamily="34" charset="0"/>
              <a:buChar char="•"/>
            </a:pPr>
            <a:endParaRPr lang="pt-BR" sz="1400" dirty="0">
              <a:solidFill>
                <a:srgbClr val="005EB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400" dirty="0">
                <a:solidFill>
                  <a:srgbClr val="005EBC"/>
                </a:solidFill>
              </a:rPr>
              <a:t> Capacitação da comunidade aeroportuária  para o atendimento adequado às pessoas com deficiência:</a:t>
            </a:r>
          </a:p>
          <a:p>
            <a:pPr>
              <a:buFont typeface="Arial" pitchFamily="34" charset="0"/>
              <a:buChar char="•"/>
            </a:pPr>
            <a:endParaRPr lang="pt-BR" sz="1400" dirty="0">
              <a:solidFill>
                <a:srgbClr val="005EB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400" dirty="0">
                <a:solidFill>
                  <a:srgbClr val="005EBC"/>
                </a:solidFill>
              </a:rPr>
              <a:t>Curso de LIBRAS (mais de 800 profissionais capacitados);</a:t>
            </a:r>
          </a:p>
          <a:p>
            <a:pPr>
              <a:buFont typeface="Arial" pitchFamily="34" charset="0"/>
              <a:buChar char="•"/>
            </a:pPr>
            <a:endParaRPr lang="pt-BR" sz="1400" dirty="0">
              <a:solidFill>
                <a:srgbClr val="005EB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400" dirty="0">
                <a:solidFill>
                  <a:srgbClr val="005EBC"/>
                </a:solidFill>
              </a:rPr>
              <a:t> Curso de Atendimento (mais de 9.700 profissionais capacitados).</a:t>
            </a:r>
            <a:endParaRPr lang="pt-BR" sz="1600" dirty="0">
              <a:solidFill>
                <a:srgbClr val="005EBC"/>
              </a:solidFill>
            </a:endParaRPr>
          </a:p>
        </p:txBody>
      </p:sp>
      <p:pic>
        <p:nvPicPr>
          <p:cNvPr id="14" name="Imagem 13" descr="Image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213" y="3989388"/>
            <a:ext cx="2787650" cy="21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 descr="velh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425" y="3989388"/>
            <a:ext cx="2786063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 descr="COM_5915.JPG"/>
          <p:cNvPicPr>
            <a:picLocks noChangeAspect="1"/>
          </p:cNvPicPr>
          <p:nvPr/>
        </p:nvPicPr>
        <p:blipFill>
          <a:blip r:embed="rId4" cstate="print"/>
          <a:srcRect r="9982"/>
          <a:stretch>
            <a:fillRect/>
          </a:stretch>
        </p:blipFill>
        <p:spPr>
          <a:xfrm>
            <a:off x="5940425" y="1612900"/>
            <a:ext cx="2808288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5" descr="D:\Meus documentos\1D_André\0_Projetos\1_Guarulhos\Acessibilidade\apresentação - projeto de acessibilidade\documentos enviados pela Nilce\fotos\WORKSHOP 27.07.07\COM_5789.JPG"/>
          <p:cNvPicPr>
            <a:picLocks noChangeAspect="1" noChangeArrowheads="1"/>
          </p:cNvPicPr>
          <p:nvPr/>
        </p:nvPicPr>
        <p:blipFill>
          <a:blip r:embed="rId5" cstate="print"/>
          <a:srcRect l="2420" r="3207"/>
          <a:stretch>
            <a:fillRect/>
          </a:stretch>
        </p:blipFill>
        <p:spPr bwMode="auto">
          <a:xfrm>
            <a:off x="2843213" y="1612900"/>
            <a:ext cx="2808287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Capacitação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39953" y="166364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Meta até 2014 :  capacitar 20 mil profissionais. </a:t>
            </a:r>
          </a:p>
          <a:p>
            <a:pPr algn="ctr"/>
            <a:endParaRPr lang="pt-BR" dirty="0" smtClean="0"/>
          </a:p>
        </p:txBody>
      </p:sp>
      <p:pic>
        <p:nvPicPr>
          <p:cNvPr id="11" name="Picture 2" descr="\\s_sean17\Integracao\Publico\PR\PRAS\PRAS_CONACES\ACESSIBILIDADE GERAL\Fotos e Relatórios do Curso de Acessibilidade\Goiânia - SBGO\2009\SBGO - Fotos Treinamento e Simulado\DSC0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2880320" cy="2160240"/>
          </a:xfrm>
          <a:prstGeom prst="rect">
            <a:avLst/>
          </a:prstGeom>
          <a:noFill/>
        </p:spPr>
      </p:pic>
      <p:pic>
        <p:nvPicPr>
          <p:cNvPr id="5" name="Picture 2" descr="\\s_sean17\Integracao\Publico\PR\PRAS\PRAS_CONACES\ACESSIBILIDADE GERAL\Fotos e Relatórios do Curso de Acessibilidade\Uberlândia - SBUL\Treinamento e Simulado - SBUL\DSC04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2688300" cy="2016224"/>
          </a:xfrm>
          <a:prstGeom prst="rect">
            <a:avLst/>
          </a:prstGeom>
          <a:noFill/>
        </p:spPr>
      </p:pic>
      <p:pic>
        <p:nvPicPr>
          <p:cNvPr id="6" name="Picture 3" descr="\\s_sean17\Integracao\Publico\PR\PRAS\PRAS_CONACES\ACESSIBILIDADE GERAL\Fotos e Relatórios do Curso de Acessibilidade\Uberlândia - SBUL\Treinamento e Simulado - SBUL\DSC04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1556792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Capacitação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331640" y="2060848"/>
          <a:ext cx="6496051" cy="409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875"/>
                <a:gridCol w="1802685"/>
                <a:gridCol w="1455491"/>
              </a:tblGrid>
              <a:tr h="633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Aeroporto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Profissionais</a:t>
                      </a:r>
                      <a:r>
                        <a:rPr lang="pt-BR" baseline="0" dirty="0" smtClean="0"/>
                        <a:t> Treinados</a:t>
                      </a:r>
                      <a:endParaRPr lang="pt-BR" dirty="0"/>
                    </a:p>
                  </a:txBody>
                  <a:tcPr/>
                </a:tc>
              </a:tr>
              <a:tr h="36699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Aeroporto Internacional de SP/Guarulhos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Guarulhos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600</a:t>
                      </a:r>
                      <a:endParaRPr lang="pt-BR" sz="1400" dirty="0"/>
                    </a:p>
                  </a:txBody>
                  <a:tcPr/>
                </a:tc>
              </a:tr>
              <a:tr h="3669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Aeroporto de Congonhas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São Paulo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/>
                </a:tc>
              </a:tr>
              <a:tr h="3669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Aeroporto de Campinas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/>
                </a:tc>
              </a:tr>
              <a:tr h="3669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Aeroporto Campo de Marte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São Paulo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</a:tr>
              <a:tr h="3669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Aeroporto Internacional do Galeão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/>
                </a:tc>
              </a:tr>
              <a:tr h="3669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Aeroporto Santos Dumont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/>
                </a:tc>
              </a:tr>
              <a:tr h="3669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Aeroporto de Jacarepaguá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</a:tr>
              <a:tr h="3669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Aeroporto de Campos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Campos dos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Goytacazes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</a:tr>
              <a:tr h="3669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Aeroporto de Macaé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1259632" y="1556792"/>
            <a:ext cx="6696744" cy="4433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cs typeface="Tahoma" charset="0"/>
              </a:rPr>
              <a:t>Exemplo da Capacitação em Alguns Aeroportos </a:t>
            </a:r>
          </a:p>
          <a:p>
            <a:pPr lvl="0" algn="ctr" eaLnBrk="0" hangingPunct="0">
              <a:defRPr/>
            </a:pP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46856" y="28620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pt-BR" sz="4400" b="1" kern="0" dirty="0" smtClean="0">
                <a:latin typeface="+mj-lt"/>
                <a:ea typeface="+mj-ea"/>
                <a:cs typeface="+mj-cs"/>
              </a:rPr>
              <a:t>Planejamento Empresarial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2010 - 2014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Planejamento Empresarial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69081" y="2708920"/>
            <a:ext cx="8207375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marR="0" lvl="0" indent="-33655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Iniciativa</a:t>
            </a:r>
            <a:r>
              <a:rPr kumimoji="0" lang="pt-BR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Estratégica:  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Realizar o diagnóstico dos Aeroportos</a:t>
            </a:r>
          </a:p>
          <a:p>
            <a:pPr marL="336550" marR="0" lvl="0" indent="-33655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36550" marR="0" lvl="0" indent="-33655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pt-BR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Objetivo Estratégico: </a:t>
            </a:r>
            <a:r>
              <a:rPr lang="pt-BR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Elevar os padrões de Qualidade dos Serviços Aeroportuários e de Navegação Aérea.</a:t>
            </a:r>
          </a:p>
          <a:p>
            <a:pPr marL="336550" marR="0" lvl="0" indent="-33655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lang="pt-BR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marR="0" lvl="0" indent="-33655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Indicador</a:t>
            </a:r>
            <a:r>
              <a:rPr kumimoji="0" lang="pt-BR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Estratégico: </a:t>
            </a:r>
            <a:r>
              <a:rPr kumimoji="0" lang="pt-BR" sz="16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Percentual de Aeroportos adequados aos Padrões de Acessibilidade</a:t>
            </a:r>
          </a:p>
          <a:p>
            <a:pPr marL="336550" marR="0" lvl="0" indent="-33655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pt-B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600200" marR="0" lvl="3" indent="-228600" algn="just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43000" marR="0" lvl="2" indent="-228600" algn="just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43000" marR="0" lvl="2" indent="-228600" algn="just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6600" marR="0" lvl="1" indent="-279400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36550" marR="0" lvl="0" indent="-33655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Planejamento Empresarial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55576" y="1844824"/>
          <a:ext cx="7560840" cy="3897641"/>
        </p:xfrm>
        <a:graphic>
          <a:graphicData uri="http://schemas.openxmlformats.org/drawingml/2006/table">
            <a:tbl>
              <a:tblPr/>
              <a:tblGrid>
                <a:gridCol w="4824536"/>
                <a:gridCol w="1296144"/>
                <a:gridCol w="1440160"/>
              </a:tblGrid>
              <a:tr h="350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ATIVIDADE/ETAPA</a:t>
                      </a:r>
                      <a:endParaRPr lang="pt-BR" sz="9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/>
                          <a:ea typeface="Times New Roman"/>
                        </a:rPr>
                        <a:t>QUANDO                   (INÍCIO E FIM)</a:t>
                      </a:r>
                      <a:endParaRPr lang="pt-BR" sz="9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"/>
                          <a:ea typeface="Times New Roman"/>
                        </a:rPr>
                        <a:t>SITUAÇÃO </a:t>
                      </a:r>
                      <a:r>
                        <a:rPr lang="pt-BR" sz="1000" b="1" dirty="0">
                          <a:latin typeface="Arial"/>
                          <a:ea typeface="Times New Roman"/>
                        </a:rPr>
                        <a:t>ATÉ MAIO/2011</a:t>
                      </a:r>
                      <a:endParaRPr lang="pt-BR" sz="9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Arial"/>
                          <a:ea typeface="Times New Roman"/>
                        </a:rPr>
                        <a:t>Elaboração de </a:t>
                      </a:r>
                      <a:r>
                        <a:rPr lang="pt-BR" sz="1000" dirty="0" err="1" smtClean="0">
                          <a:latin typeface="Arial"/>
                          <a:ea typeface="Times New Roman"/>
                        </a:rPr>
                        <a:t>check-list</a:t>
                      </a:r>
                      <a:r>
                        <a:rPr lang="pt-BR" sz="100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pt-BR" sz="1000" dirty="0">
                          <a:latin typeface="Arial"/>
                          <a:ea typeface="Times New Roman"/>
                        </a:rPr>
                        <a:t>para Diagnóstico dos requisitos de acessibilidade em todos aeroportos da rede INFRAERO.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latin typeface="Arial"/>
                          <a:ea typeface="Times New Roman"/>
                        </a:rPr>
                        <a:t>04/2010</a:t>
                      </a:r>
                      <a:endParaRPr lang="pt-BR" sz="80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Arial"/>
                          <a:ea typeface="Times New Roman"/>
                        </a:rPr>
                        <a:t>Concluído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Levantamento quanto aos requisitos de acessibilidade referente: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Estacionamento de veículos;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Meio-fio;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Setor de embarque internacional e doméstico – SAGUÃO;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Setor de embarque internacional e doméstico – BALCÃO DE CHECK-IN;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Canal de inspeção;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Setor de embarque internacional e doméstico - SALA DE EMBARQUE;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Setor de embarque internacional e doméstico - SALA DE DESEMBARQUE;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Sistema de informação audiovisual;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Atendimento ao público;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Outros.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05/2010 a 08/2010</a:t>
                      </a:r>
                      <a:endParaRPr lang="pt-BR" sz="80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Arial"/>
                          <a:ea typeface="Times New Roman"/>
                        </a:rPr>
                        <a:t>Concluído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Compilação das informações apresentadas, visando a elaboração de plano de ação para implementação de ações corretivas.</a:t>
                      </a:r>
                      <a:endParaRPr lang="pt-BR" sz="80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09/2010 a </a:t>
                      </a: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04/2011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Arial"/>
                          <a:ea typeface="Times New Roman"/>
                        </a:rPr>
                        <a:t>Concluído 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Elaboração de Plano de ação para implementação de ações corretivas.</a:t>
                      </a:r>
                      <a:endParaRPr lang="pt-BR" sz="8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2011</a:t>
                      </a:r>
                      <a:endParaRPr lang="pt-BR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 smtClean="0">
                        <a:latin typeface="Tahom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Tahoma"/>
                          <a:ea typeface="Times New Roman"/>
                        </a:rPr>
                        <a:t>Em execução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Tahoma"/>
                          <a:ea typeface="Times New Roman"/>
                        </a:rPr>
                        <a:t>Implementação e Acompanhamento do Plano de Ação</a:t>
                      </a:r>
                      <a:endParaRPr lang="pt-BR" sz="10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2011 a 06/2013</a:t>
                      </a:r>
                      <a:endParaRPr lang="pt-BR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Tahoma"/>
                          <a:ea typeface="Times New Roman"/>
                        </a:rPr>
                        <a:t>A iniciar</a:t>
                      </a:r>
                      <a:endParaRPr lang="pt-BR" sz="1000" dirty="0">
                        <a:latin typeface="Tahoma"/>
                        <a:ea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Planejamento Empresarial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132856"/>
            <a:ext cx="8207375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marR="0" lvl="0" indent="-33655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Instrumento de Coleta de Dados</a:t>
            </a:r>
            <a:r>
              <a:rPr kumimoji="0" lang="pt-BR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utilizado no Diagnóstico:  </a:t>
            </a:r>
          </a:p>
          <a:p>
            <a:pPr marL="336550" marR="0" lvl="0" indent="-33655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pt-BR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Utilizou-se uma planilha adaptada de um roteiro de vistoria elaborada pelo CREA-RS.</a:t>
            </a:r>
          </a:p>
          <a:p>
            <a:pPr marR="0" lvl="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adaptação teve como objetivo</a:t>
            </a:r>
            <a:r>
              <a:rPr kumimoji="0" lang="pt-BR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atender a realidade dos nossos aeroportos tanto na busca de obstáculos no ambiente edificado (desde o passeio público até o interior das edificações), quanto nos mobiliários.</a:t>
            </a:r>
          </a:p>
          <a:p>
            <a:pPr marR="0" lvl="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pt-BR" sz="1600" kern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pt-BR" sz="1600" kern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pt-BR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Novos Projetos (ampliação e modernização dos Aeroportos):</a:t>
            </a:r>
          </a:p>
          <a:p>
            <a:pPr marR="0" lvl="0" algn="just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pt-BR" sz="1600" kern="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Todo</a:t>
            </a:r>
            <a:r>
              <a:rPr lang="pt-BR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 qualquer Projeto Básico de Engenharia contempla todos os requisitos de acessibilidade.</a:t>
            </a:r>
            <a:endParaRPr kumimoji="0" lang="pt-BR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6600" marR="0" lvl="1" indent="-279400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36550" marR="0" lvl="0" indent="-33655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Roteiro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63688" y="2276872"/>
            <a:ext cx="5554663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Estrutura Geral</a:t>
            </a:r>
          </a:p>
          <a:p>
            <a:r>
              <a:rPr lang="pt-BR" dirty="0" smtClean="0"/>
              <a:t>Normas e Regulamentos</a:t>
            </a:r>
          </a:p>
          <a:p>
            <a:r>
              <a:rPr lang="pt-BR" dirty="0" smtClean="0"/>
              <a:t>Capacitação</a:t>
            </a:r>
          </a:p>
          <a:p>
            <a:r>
              <a:rPr lang="pt-BR" dirty="0" smtClean="0"/>
              <a:t>Planejamento Empresarial</a:t>
            </a:r>
          </a:p>
          <a:p>
            <a:r>
              <a:rPr lang="pt-BR" dirty="0" smtClean="0"/>
              <a:t>Ações em Curso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Ações 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3528" y="1772816"/>
            <a:ext cx="16690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BALCÕES DE INFORMAÇÕES</a:t>
            </a:r>
            <a:endParaRPr lang="pt-BR" sz="1000" b="1" dirty="0">
              <a:solidFill>
                <a:srgbClr val="0641A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76556"/>
            <a:ext cx="185904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1684260" cy="12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2953024" y="1844824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PISO TÁTIL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332361" y="1838082"/>
            <a:ext cx="1459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SANITÁRIOS ACESSÍVEIS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848"/>
            <a:ext cx="99629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6724616" y="1680024"/>
            <a:ext cx="13083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SEMÁFORO SONORO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616800" y="3264200"/>
            <a:ext cx="1619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>
                <a:solidFill>
                  <a:srgbClr val="0641A2"/>
                </a:solidFill>
              </a:rPr>
              <a:t>Em fase de negociação junto às  prefeituras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060848"/>
            <a:ext cx="1685925" cy="106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D:\Usuarios\i0198524\AppData\Local\Temp\notes758E9C\CAD. RODA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93307"/>
            <a:ext cx="1571625" cy="1178719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405062" y="5241394"/>
            <a:ext cx="1562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>
                <a:solidFill>
                  <a:srgbClr val="0641A2"/>
                </a:solidFill>
              </a:rPr>
              <a:t>O aeroporto dispõe de cadeiras de rodas para pessoas com mobilidade reduzida.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53452" y="3666261"/>
            <a:ext cx="9076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ELEVADORES </a:t>
            </a:r>
            <a:endParaRPr lang="pt-BR" sz="1000" b="1" dirty="0">
              <a:solidFill>
                <a:srgbClr val="0641A2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7171" y="3905341"/>
            <a:ext cx="1228725" cy="168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6372200" y="3865215"/>
            <a:ext cx="1936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CORRIMÃOS NAS ESCADAS E PONTES DE EMBARQUES </a:t>
            </a:r>
            <a:endParaRPr lang="pt-BR" sz="1000" b="1" dirty="0">
              <a:solidFill>
                <a:srgbClr val="0641A2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174595" y="3863444"/>
            <a:ext cx="13083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SEMÁFORO SONORO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066779" y="5447620"/>
            <a:ext cx="1619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>
                <a:solidFill>
                  <a:srgbClr val="0641A2"/>
                </a:solidFill>
              </a:rPr>
              <a:t>Em fase de negociação junto às  prefeituras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203" y="4244268"/>
            <a:ext cx="1685925" cy="106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DSC0288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0487" y="4226764"/>
            <a:ext cx="1820606" cy="136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Ações 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7544" y="2205643"/>
            <a:ext cx="1962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>
                <a:solidFill>
                  <a:srgbClr val="0641A2"/>
                </a:solidFill>
              </a:rPr>
              <a:t>ÔNIBUS ADAPTADOS PARA ACESSO DE CADEIRANTES   </a:t>
            </a:r>
            <a:endParaRPr lang="pt-BR" sz="1000" b="1" dirty="0">
              <a:solidFill>
                <a:srgbClr val="0641A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194670" y="1916832"/>
            <a:ext cx="2457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TELEFONES PÚBLICOS ADAPTADOS PARA</a:t>
            </a:r>
          </a:p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 CADEIRANTES E DEFICIENTES AUDITIVOS </a:t>
            </a:r>
            <a:endParaRPr lang="pt-BR" sz="1000" b="1" dirty="0">
              <a:solidFill>
                <a:srgbClr val="0641A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7929" y="4353273"/>
            <a:ext cx="2190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>
                <a:solidFill>
                  <a:srgbClr val="0641A2"/>
                </a:solidFill>
              </a:rPr>
              <a:t>BALCÃO DE INFORMAÇÕES ACESSÍVEL</a:t>
            </a:r>
            <a:endParaRPr lang="pt-BR" sz="1000" b="1" dirty="0">
              <a:solidFill>
                <a:srgbClr val="0641A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894404" y="4272881"/>
            <a:ext cx="1469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VAGAS PARA PESSOAS COM DEFICIÊNCIA </a:t>
            </a:r>
          </a:p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EM ESTACIONAMENTOS</a:t>
            </a:r>
            <a:r>
              <a:rPr lang="pt-BR" sz="800" b="1" dirty="0" smtClean="0">
                <a:solidFill>
                  <a:srgbClr val="0641A2"/>
                </a:solidFill>
              </a:rPr>
              <a:t> </a:t>
            </a:r>
            <a:endParaRPr lang="pt-BR" sz="800" b="1" dirty="0">
              <a:solidFill>
                <a:srgbClr val="0641A2"/>
              </a:solidFill>
            </a:endParaRPr>
          </a:p>
        </p:txBody>
      </p:sp>
      <p:pic>
        <p:nvPicPr>
          <p:cNvPr id="16" name="Picture 2" descr="\\s_sean17\Integracao\Publico\PR\PRAS\PRAS_CONACES\ACESSIBILIDADE GERAL\Fotos e Relatórios do Curso de Acessibilidade\Rio de Janeiro - Santos Dumont - SBRJ\Instalações e Equipamentos\DSC03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904" y="4697863"/>
            <a:ext cx="1572545" cy="1179409"/>
          </a:xfrm>
          <a:prstGeom prst="rect">
            <a:avLst/>
          </a:prstGeom>
          <a:noFill/>
        </p:spPr>
      </p:pic>
      <p:pic>
        <p:nvPicPr>
          <p:cNvPr id="21" name="Picture 3" descr="\\s_sean17\Integracao\Publico\PR\PRAS\PRAS_CONACES\ACESSIBILIDADE GERAL\Fotos e Relatórios do Curso de Acessibilidade\Rio de Janeiro - Santos Dumont - SBRJ\Instalações e Equipamentos\DSC03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08920"/>
            <a:ext cx="1536171" cy="1152128"/>
          </a:xfrm>
          <a:prstGeom prst="rect">
            <a:avLst/>
          </a:prstGeom>
          <a:noFill/>
        </p:spPr>
      </p:pic>
      <p:pic>
        <p:nvPicPr>
          <p:cNvPr id="22" name="Picture 4" descr="\\s_sean17\Integracao\Publico\PR\PRAS\PRAS_CONACES\ACESSIBILIDADE GERAL\Fotos e Relatórios do Curso de Acessibilidade\Rio de Janeiro - Santos Dumont - SBRJ\Instalações e Equipamentos\DSC03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532" y="4700066"/>
            <a:ext cx="1556908" cy="1167681"/>
          </a:xfrm>
          <a:prstGeom prst="rect">
            <a:avLst/>
          </a:prstGeom>
          <a:noFill/>
        </p:spPr>
      </p:pic>
      <p:pic>
        <p:nvPicPr>
          <p:cNvPr id="23" name="Picture 5" descr="\\s_sean17\Integracao\Publico\PR\PRAS\PRAS_CONACES\ACESSIBILIDADE GERAL\Fotos e Relatórios do Curso de Acessibilidade\Rio de Janeiro - Santos Dumont - SBRJ\Instalações e Equipamentos\DSC03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5641" y="2653318"/>
            <a:ext cx="1579033" cy="1184275"/>
          </a:xfrm>
          <a:prstGeom prst="rect">
            <a:avLst/>
          </a:prstGeom>
          <a:noFill/>
        </p:spPr>
      </p:pic>
      <p:sp>
        <p:nvSpPr>
          <p:cNvPr id="24" name="Retângulo 23"/>
          <p:cNvSpPr/>
          <p:nvPr/>
        </p:nvSpPr>
        <p:spPr>
          <a:xfrm>
            <a:off x="6495479" y="2310418"/>
            <a:ext cx="2393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SANITÁRIOS ADAPTADOS</a:t>
            </a:r>
            <a:endParaRPr lang="pt-BR" sz="1000" b="1" dirty="0">
              <a:solidFill>
                <a:srgbClr val="0641A2"/>
              </a:solidFill>
            </a:endParaRPr>
          </a:p>
        </p:txBody>
      </p:sp>
      <p:pic>
        <p:nvPicPr>
          <p:cNvPr id="25" name="Picture 6" descr="\\s_sean17\Integracao\Publico\PR\PRAS\PRAS_CONACES\ACESSIBILIDADE GERAL\Fotos e Relatórios do Curso de Acessibilidade\Rio de Janeiro - Santos Dumont - SBRJ\Instalações e Equipamentos\DSC031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2066" y="2668375"/>
            <a:ext cx="886438" cy="1181917"/>
          </a:xfrm>
          <a:prstGeom prst="rect">
            <a:avLst/>
          </a:prstGeom>
          <a:noFill/>
        </p:spPr>
      </p:pic>
      <p:pic>
        <p:nvPicPr>
          <p:cNvPr id="26" name="Picture 3" descr="\\s_sean17\Integracao\Publico\PR\PRAS\PRAS_CONACES\ACESSIBILIDADE FOTOS SBRJ\Imagem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4116" y="4777705"/>
            <a:ext cx="1562100" cy="1171575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2843808" y="4394692"/>
            <a:ext cx="13580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solidFill>
                  <a:srgbClr val="0641A2"/>
                </a:solidFill>
              </a:rPr>
              <a:t>CHECK-IN  ADAPTADO</a:t>
            </a:r>
            <a:endParaRPr lang="pt-BR" sz="1000" b="1" dirty="0">
              <a:solidFill>
                <a:srgbClr val="0641A2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701108" y="4406915"/>
            <a:ext cx="20473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641A2"/>
                </a:solidFill>
              </a:rPr>
              <a:t>BEBEDOUROS PARA CADEIRANTES </a:t>
            </a:r>
            <a:endParaRPr lang="pt-BR" sz="1000" b="1" dirty="0">
              <a:solidFill>
                <a:srgbClr val="0641A2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708920"/>
            <a:ext cx="1419055" cy="1066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2700000" algn="ctr" rotWithShape="0">
              <a:srgbClr val="808080">
                <a:alpha val="50027"/>
              </a:srgbClr>
            </a:outerShdw>
          </a:effectLst>
        </p:spPr>
      </p:pic>
      <p:pic>
        <p:nvPicPr>
          <p:cNvPr id="36" name="Picture 13" descr="Figura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636912"/>
            <a:ext cx="2033587" cy="14382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Imagem 38" descr="1 balcão 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52349" y="4653136"/>
            <a:ext cx="1919651" cy="144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40785" y="2967335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Obrigado!</a:t>
            </a:r>
            <a:endParaRPr lang="pt-B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Estrutura Geral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4930775" y="2564904"/>
            <a:ext cx="42497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dirty="0">
              <a:solidFill>
                <a:srgbClr val="0456B0"/>
              </a:solidFill>
            </a:endParaRPr>
          </a:p>
          <a:p>
            <a:pPr>
              <a:buFont typeface="Arial" charset="0"/>
              <a:buChar char="•"/>
            </a:pPr>
            <a:r>
              <a:rPr lang="pt-BR" dirty="0">
                <a:solidFill>
                  <a:srgbClr val="0456B0"/>
                </a:solidFill>
              </a:rPr>
              <a:t> </a:t>
            </a:r>
            <a:r>
              <a:rPr lang="pt-BR" dirty="0" smtClean="0">
                <a:solidFill>
                  <a:srgbClr val="0456B0"/>
                </a:solidFill>
              </a:rPr>
              <a:t>Administrativa</a:t>
            </a:r>
            <a:r>
              <a:rPr lang="pt-BR" dirty="0">
                <a:solidFill>
                  <a:srgbClr val="0456B0"/>
                </a:solidFill>
              </a:rPr>
              <a:t>:   9 </a:t>
            </a:r>
            <a:r>
              <a:rPr lang="pt-BR" dirty="0" smtClean="0">
                <a:solidFill>
                  <a:srgbClr val="0456B0"/>
                </a:solidFill>
              </a:rPr>
              <a:t>Sup. Regionais</a:t>
            </a:r>
            <a:r>
              <a:rPr lang="pt-BR" dirty="0">
                <a:solidFill>
                  <a:srgbClr val="0456B0"/>
                </a:solidFill>
              </a:rPr>
              <a:t>;</a:t>
            </a:r>
          </a:p>
          <a:p>
            <a:pPr>
              <a:buFont typeface="Arial" charset="0"/>
              <a:buChar char="•"/>
            </a:pPr>
            <a:endParaRPr lang="pt-BR" dirty="0">
              <a:solidFill>
                <a:srgbClr val="0456B0"/>
              </a:solidFill>
            </a:endParaRPr>
          </a:p>
          <a:p>
            <a:pPr>
              <a:buFont typeface="Arial" charset="0"/>
              <a:buChar char="•"/>
            </a:pPr>
            <a:r>
              <a:rPr lang="pt-BR" dirty="0">
                <a:solidFill>
                  <a:srgbClr val="0456B0"/>
                </a:solidFill>
              </a:rPr>
              <a:t> </a:t>
            </a:r>
            <a:r>
              <a:rPr lang="pt-BR" dirty="0" smtClean="0">
                <a:solidFill>
                  <a:srgbClr val="0456B0"/>
                </a:solidFill>
              </a:rPr>
              <a:t>66 </a:t>
            </a:r>
            <a:r>
              <a:rPr lang="pt-BR" dirty="0">
                <a:solidFill>
                  <a:srgbClr val="0456B0"/>
                </a:solidFill>
              </a:rPr>
              <a:t>Aeroportos;</a:t>
            </a:r>
          </a:p>
          <a:p>
            <a:pPr>
              <a:buFont typeface="Arial" charset="0"/>
              <a:buChar char="•"/>
            </a:pPr>
            <a:endParaRPr lang="pt-BR" dirty="0">
              <a:solidFill>
                <a:srgbClr val="0456B0"/>
              </a:solidFill>
            </a:endParaRPr>
          </a:p>
          <a:p>
            <a:pPr>
              <a:buFont typeface="Arial" charset="0"/>
              <a:buChar char="•"/>
            </a:pPr>
            <a:r>
              <a:rPr lang="pt-BR" dirty="0">
                <a:solidFill>
                  <a:srgbClr val="0456B0"/>
                </a:solidFill>
              </a:rPr>
              <a:t> 34 Terminais de Logística de Carga; </a:t>
            </a:r>
          </a:p>
          <a:p>
            <a:pPr>
              <a:buFont typeface="Arial" charset="0"/>
              <a:buChar char="•"/>
            </a:pPr>
            <a:endParaRPr lang="pt-BR" dirty="0">
              <a:solidFill>
                <a:srgbClr val="0456B0"/>
              </a:solidFill>
            </a:endParaRPr>
          </a:p>
          <a:p>
            <a:pPr>
              <a:buFont typeface="Arial" charset="0"/>
              <a:buChar char="•"/>
            </a:pPr>
            <a:r>
              <a:rPr lang="pt-BR" dirty="0">
                <a:solidFill>
                  <a:srgbClr val="0456B0"/>
                </a:solidFill>
              </a:rPr>
              <a:t> 88 Unidades de Apoio à Navegação Aérea.  </a:t>
            </a:r>
            <a:endParaRPr lang="pt-BR" dirty="0"/>
          </a:p>
        </p:txBody>
      </p:sp>
      <p:pic>
        <p:nvPicPr>
          <p:cNvPr id="6" name="Imagem 11" descr="Imagem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454025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46856" y="28620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Normas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e Regulamentos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323528" y="1484784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NORMAS  </a:t>
            </a:r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REGULAMENTOS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8207375" cy="43211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Lei nº 7.565, de 1986 - </a:t>
            </a:r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CBAer</a:t>
            </a:r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CAPÍTULO II – Do Contrato de Transporte de Passageiro</a:t>
            </a:r>
          </a:p>
          <a:p>
            <a:pPr lvl="1"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SEÇÃO I – Do Bilhete de Passagem</a:t>
            </a:r>
          </a:p>
          <a:p>
            <a:pPr marL="265113" lvl="1" indent="-246063"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Art. 233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– Diz que a execução do contrato de transporte aéreo de passageiro compreende as operações de embarque e desembarque, além das efetuadas a bordo da aeronave;</a:t>
            </a:r>
          </a:p>
          <a:p>
            <a:pPr marL="265113" lvl="1" indent="-246063" algn="just"/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lvl="1" indent="-246063"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§ 1º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- Considera-se operação de embarque a que se realiza desde quando o passageiro, já despachado no aeroporto, transpõe o limite da área destinada ao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´público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em geral e entra na respectiva aeronave, abrangendo o percurso feito a pé, por meios mecânicos ou com a utilização de viaturas.</a:t>
            </a:r>
          </a:p>
          <a:p>
            <a:pPr marL="265113" lvl="1" indent="-246063" algn="just"/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13" lvl="1" indent="-246063"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§ 2º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- A operação de desembarque inicia-se com a saída de bordo da aeronave e termina no ponto de intersecção da área interna do aeroporto e da área aberta ao público em geral.</a:t>
            </a:r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Normas</a:t>
            </a:r>
            <a:r>
              <a:rPr kumimoji="0" lang="pt-BR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Regulamentos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8207375" cy="43211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Constituição da República Federativa do Brasil de 1988</a:t>
            </a:r>
          </a:p>
          <a:p>
            <a:pPr lvl="1"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Art. 7º, 23º, 24º, 37º, 203º e 227º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- Tratam dos direitos constitucionais em benefício das pessoas com deficiências;</a:t>
            </a:r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Decreto 5.296, de 2004, que regulamenta as Leis:</a:t>
            </a:r>
          </a:p>
          <a:p>
            <a:pPr lvl="1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10.048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– Atendimento Prioritário as pessoas com necessidades especiais.</a:t>
            </a:r>
          </a:p>
          <a:p>
            <a:pPr lvl="1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10.098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– Acessibilidade das pessoas com deficiência ou mobilidade reduzida.</a:t>
            </a:r>
          </a:p>
          <a:p>
            <a:pPr lvl="1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SEÇÃO V – Da Acessibilidade no Transporte Coletivo Aéreo</a:t>
            </a:r>
          </a:p>
          <a:p>
            <a:pPr algn="just"/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 44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- No prazo de até trinta e seis meses, a contar da data da publicação deste Decreto, os serviços de transporte coletivo aéreo e os equipamentos de acesso às aeronaves estarão acessíveis e disponíveis para serem operados de forma a garantir o seu uso por pessoas portadoras de deficiência ou com mobilidade reduzida.</a:t>
            </a:r>
          </a:p>
          <a:p>
            <a:pPr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Parágrafo único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.  A acessibilidade nos serviços de transporte coletivo aéreo obedecerá ao disposto na </a:t>
            </a:r>
            <a:r>
              <a:rPr lang="pt-B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IAC 2508/97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, do DAC e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nas normas técnicas de acessibilidade da ABNT.</a:t>
            </a:r>
          </a:p>
          <a:p>
            <a:pPr>
              <a:buNone/>
            </a:pP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Normas</a:t>
            </a:r>
            <a:r>
              <a:rPr kumimoji="0" lang="pt-BR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Regulamentos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8207375" cy="36718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Resolução Nº 009/07, da ANAC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– dispõe sobre o acesso ao transporte aéreo de passageiros que necessitam de assistência especial</a:t>
            </a:r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Das Responsabilidades da Administração Aeroportuária</a:t>
            </a:r>
          </a:p>
          <a:p>
            <a:pPr lvl="2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Adotar medidas para assegurar que as instalações e os serviços prestados nos aeroportos estejam acessíveis para os passageiros que necessitam de assistência especial;</a:t>
            </a:r>
          </a:p>
          <a:p>
            <a:pPr lvl="2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Delimitar áreas específicas, o mais próximo possível das entradas principais dos terminais de passageiros para o desembarque e embarque de passageiros com deficiência ou mobilidade reduzida – tais áreas deverão estar sinalizadas com o símbolo internacional de acesso e livre de obstáculos;</a:t>
            </a:r>
          </a:p>
          <a:p>
            <a:pPr lvl="2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Reservar, nos seus estacionamentos, pelo menos 2% do total de vagas para veículos que transportem pessoa com deficiência – será assegurada, no mínimo, uma vaga em local próximo à entrada principal ou ao elevador, de fácil acesso à circulação de pedestres.</a:t>
            </a:r>
          </a:p>
          <a:p>
            <a:pPr lvl="2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Prover os aeroportos com balcões de informações e de atendimento especialmente instalados para o atendimento às pessoas portadoras de deficiência ou com mobilidade reduzida.</a:t>
            </a:r>
          </a:p>
          <a:p>
            <a:pPr lvl="2"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pt-B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Normas</a:t>
            </a:r>
            <a:r>
              <a:rPr kumimoji="0" lang="pt-BR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Regulamentos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8207375" cy="36718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Resolução Nº 009/07, da ANAC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– (continuação)</a:t>
            </a:r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Das Responsabilidades da Administração Aeroportuária</a:t>
            </a:r>
          </a:p>
          <a:p>
            <a:pPr lvl="2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Disponibilizar, nas áreas comuns dos aeroportos, telefones adaptados a pessoas portadoras de deficiência auditiva.</a:t>
            </a:r>
          </a:p>
          <a:p>
            <a:pPr lvl="2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As administrações aeroportuárias e as empresas aéreas ou operadores de aeronaves deverão estabelecer programas de treinamento, visando assegurar disponibilidade de pessoal, de terra e de bordo, especialmente treinado para lidar com pessoas que necessitem de assistência especial.</a:t>
            </a:r>
          </a:p>
          <a:p>
            <a:pPr lvl="2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As administrações aeroportuárias assegurarão que, desde a concepção até a implantação dos projetos arquitetônicos e urbanísticos, bem como as reformas das instalações aeroportuárias, serão atendidas as normas técnicas de acessibilidade da ABNT, do DOC 9184-AN/902 da OACI – Manual de Planificação de Aeroportos, Parte 1 e as regras contidas no Dec. Nº 5.296/2004.</a:t>
            </a:r>
          </a:p>
          <a:p>
            <a:pPr lvl="2" algn="just">
              <a:buNone/>
            </a:pPr>
            <a:endParaRPr lang="pt-B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Normas</a:t>
            </a:r>
            <a:r>
              <a:rPr kumimoji="0" lang="pt-BR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Regulamentos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8207375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Resolução Nº 009/07, da ANAC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– (continuação)</a:t>
            </a:r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Das Inspeções de Segurança nos Pontos de Controle</a:t>
            </a:r>
          </a:p>
          <a:p>
            <a:pPr lvl="3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As cadeiras de rodas, após passarem pela inspeção especial de passageiro, nos pontos de controle de segurança dos aeroportos conforme previsto no Programa Nacional de Segurança da Aviação Civil – PNAVSEC serão transportadas gratuitamente no interior da cabine de passageiros, quando houver espaço disponível ou serão consideradas como bagagens prioritárias.</a:t>
            </a:r>
          </a:p>
          <a:p>
            <a:pPr lvl="3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As demais ajudas técnicas utilizadas por pessoas portadoras de deficiência, tais como bengalas, muletas, andadores e outras, após passarem pela inspeção de passageiros, serão transportadas, obrigatoriamente, na cabine de passageiros.</a:t>
            </a:r>
          </a:p>
          <a:p>
            <a:pPr lvl="3"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Fica assegurado aos usuários de cadeira de rodas utilizarem suas próprias cadeiras para se locomoverem até a porta da aeronave, após passarem pela inspeção especial de passageiro, nos controles de segurança dos aeroportos, conforme estabelecido no Programa Nacional de Segurança da Aviação Civil – PNAVSEC.</a:t>
            </a:r>
          </a:p>
          <a:p>
            <a:pPr lvl="2"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pt-B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78904" y="557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Normas</a:t>
            </a:r>
            <a:r>
              <a:rPr kumimoji="0" lang="pt-BR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Regulamentos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padrão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1990</TotalTime>
  <Words>1615</Words>
  <Application>Microsoft Office PowerPoint</Application>
  <PresentationFormat>Apresentação na tela (4:3)</PresentationFormat>
  <Paragraphs>210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Tema1</vt:lpstr>
      <vt:lpstr>Apresentação do PowerPoint</vt:lpstr>
      <vt:lpstr>Roteiro</vt:lpstr>
      <vt:lpstr>Estrutura Geral</vt:lpstr>
      <vt:lpstr>Apresentação do PowerPoint</vt:lpstr>
      <vt:lpstr>NORMAS  E  REGULAMENTOS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Adriano Melo</dc:creator>
  <cp:lastModifiedBy>Washington Carlos Maciel da Silva</cp:lastModifiedBy>
  <cp:revision>152</cp:revision>
  <dcterms:created xsi:type="dcterms:W3CDTF">2009-06-23T23:43:29Z</dcterms:created>
  <dcterms:modified xsi:type="dcterms:W3CDTF">2011-08-10T20:16:13Z</dcterms:modified>
</cp:coreProperties>
</file>