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6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4B66C-EAD1-435B-B18F-848228869ECD}" type="datetimeFigureOut">
              <a:rPr lang="pt-BR" smtClean="0"/>
              <a:pPr/>
              <a:t>13/7/2011</a:t>
            </a:fld>
            <a:endParaRPr lang="pt-B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7256-D907-43F1-81DE-18264F273AB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4B66C-EAD1-435B-B18F-848228869ECD}" type="datetimeFigureOut">
              <a:rPr lang="pt-BR" smtClean="0"/>
              <a:pPr/>
              <a:t>13/7/2011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7256-D907-43F1-81DE-18264F273AB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4B66C-EAD1-435B-B18F-848228869ECD}" type="datetimeFigureOut">
              <a:rPr lang="pt-BR" smtClean="0"/>
              <a:pPr/>
              <a:t>13/7/2011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7256-D907-43F1-81DE-18264F273AB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4B66C-EAD1-435B-B18F-848228869ECD}" type="datetimeFigureOut">
              <a:rPr lang="pt-BR" smtClean="0"/>
              <a:pPr/>
              <a:t>13/7/2011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7256-D907-43F1-81DE-18264F273AB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4B66C-EAD1-435B-B18F-848228869ECD}" type="datetimeFigureOut">
              <a:rPr lang="pt-BR" smtClean="0"/>
              <a:pPr/>
              <a:t>13/7/2011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7256-D907-43F1-81DE-18264F273AB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4B66C-EAD1-435B-B18F-848228869ECD}" type="datetimeFigureOut">
              <a:rPr lang="pt-BR" smtClean="0"/>
              <a:pPr/>
              <a:t>13/7/2011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7256-D907-43F1-81DE-18264F273AB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4B66C-EAD1-435B-B18F-848228869ECD}" type="datetimeFigureOut">
              <a:rPr lang="pt-BR" smtClean="0"/>
              <a:pPr/>
              <a:t>13/7/2011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7256-D907-43F1-81DE-18264F273AB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4B66C-EAD1-435B-B18F-848228869ECD}" type="datetimeFigureOut">
              <a:rPr lang="pt-BR" smtClean="0"/>
              <a:pPr/>
              <a:t>13/7/2011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7256-D907-43F1-81DE-18264F273AB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4B66C-EAD1-435B-B18F-848228869ECD}" type="datetimeFigureOut">
              <a:rPr lang="pt-BR" smtClean="0"/>
              <a:pPr/>
              <a:t>13/7/2011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7256-D907-43F1-81DE-18264F273AB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4B66C-EAD1-435B-B18F-848228869ECD}" type="datetimeFigureOut">
              <a:rPr lang="pt-BR" smtClean="0"/>
              <a:pPr/>
              <a:t>13/7/2011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317256-D907-43F1-81DE-18264F273AB2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4B66C-EAD1-435B-B18F-848228869ECD}" type="datetimeFigureOut">
              <a:rPr lang="pt-BR" smtClean="0"/>
              <a:pPr/>
              <a:t>13/7/2011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E317256-D907-43F1-81DE-18264F273AB2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D24B66C-EAD1-435B-B18F-848228869ECD}" type="datetimeFigureOut">
              <a:rPr lang="pt-BR" smtClean="0"/>
              <a:pPr/>
              <a:t>13/7/2011</a:t>
            </a:fld>
            <a:endParaRPr lang="pt-B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E317256-D907-43F1-81DE-18264F273AB2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t-BR" sz="3200" dirty="0"/>
              <a:t/>
            </a:r>
            <a:br>
              <a:rPr lang="pt-BR" sz="3200" dirty="0"/>
            </a:br>
            <a:r>
              <a:rPr lang="pt-BR" sz="3200" b="1" dirty="0" smtClean="0"/>
              <a:t> Ação legislativa e os conselhos tutelares no marco dos 21 anos do Estatuto da Criança e do Adolescente </a:t>
            </a:r>
            <a:r>
              <a:rPr lang="pt-BR" sz="3200" b="1" dirty="0"/>
              <a:t> </a:t>
            </a:r>
            <a:r>
              <a:rPr lang="pt-BR" sz="3200" dirty="0"/>
              <a:t/>
            </a:r>
            <a:br>
              <a:rPr lang="pt-BR" sz="3200" dirty="0"/>
            </a:br>
            <a:endParaRPr lang="pt-BR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tx1"/>
                </a:solidFill>
              </a:rPr>
              <a:t>Balanço</a:t>
            </a:r>
            <a:endParaRPr lang="pt-B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Evolução por quadriênios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/>
              <a:t>Observa-se que, daí por diante, o movimento de apresentação de projetos de lei foi crescendo: entre 1999 e 2002, foram apresentados 8 projetos (15,1%). No quadriênio seguinte (2003-2006), esse número mais que duplicou e quase triplicou entre 2007 e 2010 (39,6%).  Adotando como parâmetro o quadriênio 1999–2002, no início da década de 2010, o crescimento foi de 125% para o quadriênio imediatamente seguinte e de 162% para o último quadriênio da década. A soma desses dois quadriênios computa a apresentação de 39 dos 53 projetos de leis, o que representa um percentual de 73,6%.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100" b="1" dirty="0"/>
              <a:t>Distribuição dos projetos apresentados pelo partido de seus autores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 Cerca de 15 partidos apresentaram projetos de PLs. Contudo, os </a:t>
            </a:r>
            <a:r>
              <a:rPr lang="pt-BR" dirty="0"/>
              <a:t>partidos mais ativos foram o PSDB, com 9 iniciativas (17% ); PSB, com 7 (13,2% ); PMDB , com 6, juntamente com o PDT (ambos com 11,3%). O PT teve 4 iniciativas (7,5%). 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Status do trâmite dos projetos de lei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A grande maioria desses projetos de lei – 28, o que em termos percentuais significa 53,8% - encontra-se arquivada.  </a:t>
            </a:r>
          </a:p>
          <a:p>
            <a:pPr algn="just"/>
            <a:r>
              <a:rPr lang="pt-BR" dirty="0"/>
              <a:t>Os 21 projetos de lei em trâmite nas duas Casas do Congresso Nacional (39,6%) são basicamente os projetos apresentados no quadriênio 2007 – 2010, exceto por três projetos de lei (vide tabela) que são remanescentes do ano de 2006.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b="1" dirty="0" smtClean="0"/>
              <a:t>Distribuição dos projetos apresentados por matérias legisladas</a:t>
            </a:r>
            <a:r>
              <a:rPr lang="pt-BR" sz="3200" dirty="0" smtClean="0"/>
              <a:t/>
            </a:r>
            <a:br>
              <a:rPr lang="pt-BR" sz="3200" dirty="0" smtClean="0"/>
            </a:br>
            <a:endParaRPr lang="pt-B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A análise das matérias legisladas indicou uma predominância de cinco temas principais: número de reconduções permitido (19,4% das iniciativas); direitos previdenciários, trabalhistas e sociais (14,9%); processo de escolha dos conselheiros tutelares (13,5% das iniciativas); requisitos para candidatura (11,9%) e atribuições do Conselho Tutelar (10,5% das iniciativas). Esses cinco agrupamentos temáticos somam juntos 67,2% das matérias normatizadas pelos projetos de lei apresentados ao Congresso Nacional nessas últimas décadas.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Distribuição dos projetos apresentados por matérias legisladas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A análise comparativa de categorias das matérias legisladas nos projetos arquivados e em trâmite não produz diferenças significativas nas categorias de maior ranking, contudo as posições e percentuais dessas categorias se alteram um pouco: requisitos para candidatura dos conselheiros tutelares ao posto (15%); direitos previdenciários, trabalhistas e sociais (15%); recondução do cargo e número de reeleições (11%); atribuições do Conselho Tutelar (11%) e processo de escolha dos conselheiros tutelares (9%).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Avaliaçao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pt-BR" dirty="0" smtClean="0"/>
              <a:t>Parlamento Brasileiro vem trabalhando na busca de soluções para aperfeiçoamento do marco normativo instituído pelo ECA em 1990</a:t>
            </a:r>
          </a:p>
          <a:p>
            <a:pPr algn="just"/>
            <a:r>
              <a:rPr lang="pt-BR" dirty="0" smtClean="0"/>
              <a:t>Diagnóstico e as solucoes estao sintonizadas com a realidade e os pleitos do MDCA</a:t>
            </a:r>
          </a:p>
          <a:p>
            <a:pPr algn="just"/>
            <a:r>
              <a:rPr lang="pt-BR" dirty="0" smtClean="0"/>
              <a:t>As exceções ficam por conta de projetos como o que autoriza o porte arma para conselheiros tutelares (PL 5523/2010, do deputado Márcio França, do PSB/SP) e aqueles que exageram nos requisitos para candidatura a membro do Conselho Tutelar, particularmente, o proposto pelo deputado William Woo (PSDB/SP). O projeto de lei do deputado William Woo estabelece como critérios para candidatura a membro do Conselho Tutelar idade de 30 anos ou mais, escolaridade em nível superior, residência por mais de dez anos no município, etc. 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Avaliacao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Duas preocupacoes:</a:t>
            </a:r>
          </a:p>
          <a:p>
            <a:pPr algn="just"/>
            <a:r>
              <a:rPr lang="pt-BR" dirty="0" smtClean="0"/>
              <a:t>A primeira é a visão expressa no PL 5523/2010, do Deputado Márcio França, que equipara o papel do conselheiro ao da polícia. </a:t>
            </a:r>
          </a:p>
          <a:p>
            <a:pPr algn="just"/>
            <a:r>
              <a:rPr lang="pt-BR" dirty="0" smtClean="0"/>
              <a:t>Também nos pareceu um comprometimento de leitura atribuir somente ao </a:t>
            </a:r>
            <a:r>
              <a:rPr lang="pt-BR" i="1" dirty="0" smtClean="0"/>
              <a:t>curriculum vitae</a:t>
            </a:r>
            <a:r>
              <a:rPr lang="pt-BR" dirty="0" smtClean="0"/>
              <a:t> do conselheiro tutelar o papel de dotar o conselho de competência técnica para o exercício de suas atribuições</a:t>
            </a:r>
            <a:endParaRPr lang="pt-B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Avaliacao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 inclusão do </a:t>
            </a:r>
            <a:r>
              <a:rPr lang="pt-BR" b="1" dirty="0" smtClean="0"/>
              <a:t>quesito escolaridade</a:t>
            </a:r>
            <a:r>
              <a:rPr lang="pt-BR" dirty="0" smtClean="0"/>
              <a:t> pode acarretar problemas três ordens: </a:t>
            </a:r>
          </a:p>
          <a:p>
            <a:r>
              <a:rPr lang="pt-BR" dirty="0" smtClean="0"/>
              <a:t>a) Discrepância com as exigências para outros cargos eletivos</a:t>
            </a:r>
          </a:p>
          <a:p>
            <a:r>
              <a:rPr lang="pt-BR" dirty="0" smtClean="0"/>
              <a:t>Discrepância com a escolaridade média da população brasileira</a:t>
            </a:r>
          </a:p>
          <a:p>
            <a:r>
              <a:rPr lang="pt-BR" dirty="0" smtClean="0"/>
              <a:t>c) Por fim, essa exigência, criaria obstáculos para a participação de pessoas que não puderam frequentar a escola</a:t>
            </a:r>
            <a:endParaRPr lang="pt-B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Eficiência e Eficácia do Congresso Brasileiro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Baixa eficácia do Congresso em relacao as normativas de CTs</a:t>
            </a:r>
          </a:p>
          <a:p>
            <a:pPr algn="just">
              <a:buNone/>
            </a:pPr>
            <a:r>
              <a:rPr lang="pt-BR" dirty="0" smtClean="0"/>
              <a:t>    Dos projetos apresentados, 53,8% haviam sido arquivados; 39,6% encontram-se tramitando e 6,6% foram transformados em normas jurídicas.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Eficiência e Eficácia do Congresso Brasileiro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O tempo médio de tramitação dos projetos que foram transformados em lei é também um registro da ineficácia do Congresso Nacional na apreciação de matérias relativas aos Conselhos Tutelares. Considerando as quatro iniciativas bem sucedidas – Leis 8.242/1991, 11.622/2007, 12.003/2009 e 12.010/2009 – o tempo médio para aprovação dos projetos de lei foi de quatro anos, exceto pelo primeiro, que gerou a Lei 8.242/1991, cujo tempo de tramitação foi de, aproximadamente, seis meses.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Criança Prioridade Absoluta no Parlamento?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A considerar pelo número de iniciativas de projetos de lei sobre Conselhos Tutelares que foram transformados em norma jurídica nesses 20 anos de vigência do ECA, pode-se afirmar que o legislador não pratica o que normatiza: </a:t>
            </a:r>
            <a:r>
              <a:rPr lang="pt-BR" b="1" dirty="0"/>
              <a:t>a criança não se constitui numa prioridade absoluta para o Congresso Nacional.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Eficiência e Eficácia do Congresso Brasileiro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t-BR" dirty="0" smtClean="0"/>
              <a:t>A primeira alteração foi realizada pela Lei 8.242/1991, que substituiu a expressão “eleitos” por “escolhidos” nos artigos 132 e 139 do ECA. Essa lei foi originada no PL 514/1991, de iniciativa do Poder Executivo. A segunda alteração, realizada pela Lei 12.010/2009, denominada Lei da Convivência Comunitária e da Adoção, deu nova redação ao inciso XI das atribuições do Conselho Tutelar (art. 136), sobre a representação ao Ministério Público para efeito das ações de perda ou suspensão do poder familiar, e para incluir o parágrafo único que determina que os necessários afastamentos do convívio familiar sejam comunicados, incontinente, ao Ministério Público. Essa lei teve sua origem no PLS 314/2005, da senadora Patrícia Saboya (PSB/CE). 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Os dois outros projetos de lei que se transformaram em norma jurídica tiveram mais o caráter de divulgação da ação dos Conselhos Tutelares e de melhoria do serviço à população: o PL 1106/2003, do deputado Givaldo Carimbão (PSB/AL), que instituiu o Dia Nacional do Conselheiro Tutelar, a ser comemorado em 18 de novembro, foi transformado na Lei 11.622/2007; e o PL 1870/2003, que dispôs sobre a criação de número telefônico para uso exclusivo dos Conselhos Tutelares, se transformou na Lei 12.003/2009.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Eficiência e Eficácia do Congresso Brasileiro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A mudanca Lei 8.242 de 1991 (alto impacto)</a:t>
            </a:r>
          </a:p>
          <a:p>
            <a:r>
              <a:rPr lang="pt-BR" sz="2800" dirty="0" smtClean="0"/>
              <a:t>Mudanca Lei 12.010 de 2009 mais (baixo impacto) </a:t>
            </a:r>
          </a:p>
          <a:p>
            <a:pPr>
              <a:buNone/>
            </a:pPr>
            <a:r>
              <a:rPr lang="pt-BR" sz="2800" dirty="0" smtClean="0"/>
              <a:t>    Duas leis fortemente influenciadas pelo Executivo</a:t>
            </a:r>
          </a:p>
          <a:p>
            <a:pPr>
              <a:buNone/>
            </a:pPr>
            <a:endParaRPr lang="pt-BR" sz="2800" dirty="0" smtClean="0"/>
          </a:p>
          <a:p>
            <a:pPr>
              <a:buNone/>
            </a:pPr>
            <a:r>
              <a:rPr lang="pt-BR" sz="2800" b="1" dirty="0" smtClean="0"/>
              <a:t>Outras duas Leis:</a:t>
            </a:r>
          </a:p>
          <a:p>
            <a:pPr>
              <a:buNone/>
            </a:pPr>
            <a:r>
              <a:rPr lang="pt-BR" sz="2800" dirty="0" smtClean="0"/>
              <a:t>11.622 de 2007 – Dia Nacional do Conselheiro Tutelar</a:t>
            </a:r>
          </a:p>
          <a:p>
            <a:pPr>
              <a:buNone/>
            </a:pPr>
            <a:r>
              <a:rPr lang="pt-BR" sz="2800" dirty="0" smtClean="0"/>
              <a:t>12.003 de 2003 – Número Telefônico de uso exclusivo dos conselhos tutelares. </a:t>
            </a:r>
          </a:p>
          <a:p>
            <a:pPr>
              <a:buNone/>
            </a:pPr>
            <a:endParaRPr lang="pt-BR" sz="2800" dirty="0" smtClean="0"/>
          </a:p>
          <a:p>
            <a:pPr>
              <a:buNone/>
            </a:pPr>
            <a:endParaRPr lang="pt-BR" sz="2800" dirty="0" smtClean="0"/>
          </a:p>
          <a:p>
            <a:pPr>
              <a:buNone/>
            </a:pPr>
            <a:endParaRPr lang="pt-BR" sz="2800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Número Projetos de Lei Apresentados e Aprovados</a:t>
            </a:r>
            <a:endParaRPr lang="pt-B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Entre os anos de </a:t>
            </a:r>
            <a:r>
              <a:rPr lang="pt-BR" b="1" dirty="0"/>
              <a:t>1991 e 2010 (até outubro), </a:t>
            </a:r>
            <a:r>
              <a:rPr lang="pt-BR" dirty="0"/>
              <a:t>registramos a </a:t>
            </a:r>
            <a:r>
              <a:rPr lang="pt-BR" b="1" dirty="0"/>
              <a:t>apresentação de 53 </a:t>
            </a:r>
            <a:r>
              <a:rPr lang="pt-BR" dirty="0"/>
              <a:t>(cinquenta e três projetos) dirigidos aos Conselhos Tutelares: </a:t>
            </a:r>
            <a:r>
              <a:rPr lang="pt-BR" b="1" dirty="0"/>
              <a:t>48 (90,6%) são originárias da Câmara dos Deputados e 5 do Senado Federal (9,4%).</a:t>
            </a:r>
            <a:r>
              <a:rPr lang="pt-BR" dirty="0"/>
              <a:t> Desse montante, </a:t>
            </a:r>
            <a:r>
              <a:rPr lang="pt-BR" b="1" dirty="0"/>
              <a:t>apenas 4 (6,6%) </a:t>
            </a:r>
            <a:r>
              <a:rPr lang="pt-BR" dirty="0"/>
              <a:t>foram transformados em norma jurídica.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O trabalho que apresentamos a seguir é uma “análise-balanço” de duas décadas da ação legislativa do Congresso Nacional na busca de normatizar a criação e o funcionamento dos Conselhos Tutelares em todo </a:t>
            </a:r>
            <a:r>
              <a:rPr lang="pt-BR" dirty="0" smtClean="0"/>
              <a:t>país.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Metodologia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/>
              <a:t>A pesquisa foi realizada no Portal da Câmara dos Deputados, utilizando como “entre” ou “palavra-chave” para busca as expressões “Conselho Tutelar” e “conselheiro tutelar” – “conselheira tutelar”.  O resultado foi um número maior do que os 53 aqui </a:t>
            </a:r>
            <a:r>
              <a:rPr lang="pt-BR" dirty="0" smtClean="0"/>
              <a:t>selecionados.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Metodologia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Decisoes metodológicas: </a:t>
            </a:r>
          </a:p>
          <a:p>
            <a:pPr algn="just">
              <a:buNone/>
            </a:pPr>
            <a:r>
              <a:rPr lang="pt-BR" dirty="0" smtClean="0"/>
              <a:t>- Incluir somente projetos diretamente relacionados com os CTs  </a:t>
            </a:r>
          </a:p>
          <a:p>
            <a:pPr algn="just">
              <a:buNone/>
            </a:pPr>
            <a:r>
              <a:rPr lang="pt-BR" dirty="0" smtClean="0"/>
              <a:t>   - Incluir todas </a:t>
            </a:r>
            <a:r>
              <a:rPr lang="pt-BR" dirty="0"/>
              <a:t>as iniciativas que se constituíram em projetos de leis oficialmente apresentados às duas Casas, ainda que estes fossem reedições de projetos de legislaturas </a:t>
            </a:r>
            <a:r>
              <a:rPr lang="pt-BR" dirty="0" smtClean="0"/>
              <a:t>anteriores</a:t>
            </a:r>
          </a:p>
          <a:p>
            <a:pPr algn="just">
              <a:buFontTx/>
              <a:buChar char="-"/>
            </a:pPr>
            <a:r>
              <a:rPr lang="pt-BR" dirty="0" smtClean="0"/>
              <a:t>O número de partidos dos autores terminou por nos levar mesmo partido mais de uma vez.</a:t>
            </a:r>
          </a:p>
          <a:p>
            <a:pPr algn="just">
              <a:buFontTx/>
              <a:buChar char="-"/>
            </a:pPr>
            <a:r>
              <a:rPr lang="pt-BR" dirty="0" smtClean="0"/>
              <a:t>A distribuícao de matérias no quadriênio nos levou a computar materias que passaram de um quadriênio para outro.   </a:t>
            </a: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400" b="1" dirty="0"/>
              <a:t>Evolução quantitativa da apresentação de projetos de lei sobre Conselhos Tutelares ao Congresso Nacional</a:t>
            </a:r>
            <a:r>
              <a:rPr lang="pt-BR" sz="2400" dirty="0"/>
              <a:t/>
            </a:r>
            <a:br>
              <a:rPr lang="pt-BR" sz="2400" dirty="0"/>
            </a:br>
            <a:endParaRPr lang="pt-BR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Na </a:t>
            </a:r>
            <a:r>
              <a:rPr lang="pt-BR" dirty="0"/>
              <a:t>primeira década de vigência do ECA, entre 1991 e 2000, o número iniciativas foi bem menor do que durante a segunda década. Nesse primeiro período, apenas dez projetos (18,9%) foram apresentados. A distribuição anual foi bastante baixa durante essa década. A maior frequência vivenciada foi de um e dois projetos de lei apresentados por ano. A exceção ficou para 1991, ano seguinte à aprovação e início de vigência do Estatuto da Criança e do Adolescente (1990), quando três projetos de lei foram apresentados. Em 1993, 1994, 1996, 1998 nenhum projeto de lei foi apresentado.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2700" b="1" dirty="0" smtClean="0"/>
              <a:t>Evolução quantitativa da apresentação de projetos de lei sobre Conselhos Tutelares ao Congresso Nacional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A frequência de projetos de lei apresentados ao Congresso Nacional foi bastante irregular durante a segunda década de vigência do ECA (2001 a 2010). A média de apresentação nesses 10 anos foi de 4 projetos de lei por ano.  As mais baixas frequências foram registradas nos anos de 2001, 2002 e 2005 e as maiores frequências (acima de 10%) foram nos anos de 2003 (8 PLs, o que representa 15,2% do total); 2008 (6 PLs, 11,3% do total); e 2009 (8 PLs, 15,2% do total).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Evolução por quadriênios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/>
              <a:t>no segundo quadriênio da década 1990, o primeiro de vigência do ECA, entre 1995 e 1998, registrou-se o mais baixo percentual de apresentação de projetos de lei no Congresso Nacional. Foram apenas dois PLs, representando 3,8% do total de projetos de lei que tramitam ou tramitaram pelo Congresso Nacional nas duas últimas décadas.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134</TotalTime>
  <Words>1688</Words>
  <Application>Microsoft Office PowerPoint</Application>
  <PresentationFormat>Apresentação na tela (4:3)</PresentationFormat>
  <Paragraphs>65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3" baseType="lpstr">
      <vt:lpstr>Flow</vt:lpstr>
      <vt:lpstr>  Ação legislativa e os conselhos tutelares no marco dos 21 anos do Estatuto da Criança e do Adolescente   </vt:lpstr>
      <vt:lpstr>Criança Prioridade Absoluta no Parlamento?</vt:lpstr>
      <vt:lpstr>Número Projetos de Lei Apresentados e Aprovados</vt:lpstr>
      <vt:lpstr>Objetivo</vt:lpstr>
      <vt:lpstr>Metodologia</vt:lpstr>
      <vt:lpstr>Metodologia</vt:lpstr>
      <vt:lpstr>Evolução quantitativa da apresentação de projetos de lei sobre Conselhos Tutelares ao Congresso Nacional </vt:lpstr>
      <vt:lpstr>Evolução quantitativa da apresentação de projetos de lei sobre Conselhos Tutelares ao Congresso Nacional </vt:lpstr>
      <vt:lpstr>Evolução por quadriênios</vt:lpstr>
      <vt:lpstr>Evolução por quadriênios</vt:lpstr>
      <vt:lpstr>Distribuição dos projetos apresentados pelo partido de seus autores </vt:lpstr>
      <vt:lpstr>Status do trâmite dos projetos de lei </vt:lpstr>
      <vt:lpstr>Distribuição dos projetos apresentados por matérias legisladas </vt:lpstr>
      <vt:lpstr>Distribuição dos projetos apresentados por matérias legisladas</vt:lpstr>
      <vt:lpstr>Avaliaçao</vt:lpstr>
      <vt:lpstr>Avaliacao</vt:lpstr>
      <vt:lpstr>Avaliacao</vt:lpstr>
      <vt:lpstr>Eficiência e Eficácia do Congresso Brasileiro</vt:lpstr>
      <vt:lpstr>Eficiência e Eficácia do Congresso Brasileiro</vt:lpstr>
      <vt:lpstr>Eficiência e Eficácia do Congresso Brasileiro</vt:lpstr>
      <vt:lpstr>Apresentação do PowerPoint</vt:lpstr>
      <vt:lpstr>Eficiência e Eficácia do Congresso Brasileiro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Ação legislativa e os conselhos tutelares no marco dos 21 anos do Estatuto da Criança e do Adolescente</dc:title>
  <dc:creator>Benedito Dos Santos</dc:creator>
  <cp:lastModifiedBy>Washington Carlos Maciel da Silva</cp:lastModifiedBy>
  <cp:revision>16</cp:revision>
  <dcterms:created xsi:type="dcterms:W3CDTF">2011-07-12T15:06:28Z</dcterms:created>
  <dcterms:modified xsi:type="dcterms:W3CDTF">2011-07-13T21:52:37Z</dcterms:modified>
</cp:coreProperties>
</file>