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7"/>
  </p:notesMasterIdLst>
  <p:sldIdLst>
    <p:sldId id="268" r:id="rId5"/>
    <p:sldId id="320" r:id="rId6"/>
    <p:sldId id="315" r:id="rId7"/>
    <p:sldId id="306" r:id="rId8"/>
    <p:sldId id="321" r:id="rId9"/>
    <p:sldId id="319" r:id="rId10"/>
    <p:sldId id="262" r:id="rId11"/>
    <p:sldId id="298" r:id="rId12"/>
    <p:sldId id="300" r:id="rId13"/>
    <p:sldId id="302" r:id="rId14"/>
    <p:sldId id="304" r:id="rId15"/>
    <p:sldId id="32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4472C4"/>
    <a:srgbClr val="E5E5E5"/>
    <a:srgbClr val="FFC000"/>
    <a:srgbClr val="1E4A99"/>
    <a:srgbClr val="92D050"/>
    <a:srgbClr val="77AD56"/>
    <a:srgbClr val="23469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A7F27-4EAB-4838-8139-FE543C362829}" v="10" dt="2023-12-18T15:22:33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95030" autoAdjust="0"/>
  </p:normalViewPr>
  <p:slideViewPr>
    <p:cSldViewPr snapToGrid="0">
      <p:cViewPr varScale="1">
        <p:scale>
          <a:sx n="109" d="100"/>
          <a:sy n="109" d="100"/>
        </p:scale>
        <p:origin x="9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4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DICPE/Documentos%20Compartilhados/General/G&#225;s%20Natural/Semin&#225;rio%20GNV/6%20seminario/Dados%20Boletim%20M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DICPE/Documentos%20Compartilhados/General/G&#225;s%20Natural/Comit&#234;%20Nacional%20do%20GNV/Acompanhamento%20Conversoes/Conversoes%20GNV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-my.sharepoint.com/personal/emlima_firjan_com_br/Documents/pre&#231;ob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-my.sharepoint.com/personal/emlima_firjan_com_br/Documents/pre&#231;ob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-my.sharepoint.com/personal/emlima_firjan_com_br/Documents/pre&#231;ob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'[Dados Boletim MME.xlsx]Planilha1'!$M$84</c:f>
              <c:strCache>
                <c:ptCount val="1"/>
                <c:pt idx="0">
                  <c:v>Etanol</c:v>
                </c:pt>
              </c:strCache>
            </c:strRef>
          </c:tx>
          <c:spPr>
            <a:solidFill>
              <a:schemeClr val="accent6"/>
            </a:solidFill>
            <a:ln w="133350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numRef>
              <c:f>'[Dados Boletim MME.xlsx]Planilha1'!$E$78:$E$173</c:f>
              <c:numCache>
                <c:formatCode>yyyy</c:formatCode>
                <c:ptCount val="9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44927</c:v>
                </c:pt>
                <c:pt idx="91">
                  <c:v>44958</c:v>
                </c:pt>
                <c:pt idx="92">
                  <c:v>44986</c:v>
                </c:pt>
                <c:pt idx="93">
                  <c:v>45017</c:v>
                </c:pt>
                <c:pt idx="94">
                  <c:v>45047</c:v>
                </c:pt>
                <c:pt idx="95">
                  <c:v>45078</c:v>
                </c:pt>
              </c:numCache>
            </c:numRef>
          </c:cat>
          <c:val>
            <c:numRef>
              <c:f>'[Dados Boletim MME.xlsx]Planilha1'!$G$78:$G$173</c:f>
              <c:numCache>
                <c:formatCode>General</c:formatCode>
                <c:ptCount val="96"/>
                <c:pt idx="0">
                  <c:v>14585.844176000002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13644.445459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19384.719173000001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22544.050094999999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19256.205512999997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16682.287079999998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15252.361722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15071.4471198504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E-4C6F-94A9-FBFF85B39917}"/>
            </c:ext>
          </c:extLst>
        </c:ser>
        <c:ser>
          <c:idx val="2"/>
          <c:order val="2"/>
          <c:tx>
            <c:strRef>
              <c:f>'[Dados Boletim MME.xlsx]Planilha1'!$N$84</c:f>
              <c:strCache>
                <c:ptCount val="1"/>
                <c:pt idx="0">
                  <c:v>Gasolina C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numRef>
              <c:f>'[Dados Boletim MME.xlsx]Planilha1'!$E$78:$E$173</c:f>
              <c:numCache>
                <c:formatCode>yyyy</c:formatCode>
                <c:ptCount val="9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44927</c:v>
                </c:pt>
                <c:pt idx="91">
                  <c:v>44958</c:v>
                </c:pt>
                <c:pt idx="92">
                  <c:v>44986</c:v>
                </c:pt>
                <c:pt idx="93">
                  <c:v>45017</c:v>
                </c:pt>
                <c:pt idx="94">
                  <c:v>45047</c:v>
                </c:pt>
                <c:pt idx="95">
                  <c:v>45078</c:v>
                </c:pt>
              </c:numCache>
            </c:numRef>
          </c:cat>
          <c:val>
            <c:numRef>
              <c:f>'[Dados Boletim MME.xlsx]Planilha1'!$H$78:$H$173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43019.081877999997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44149.532012999996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38351.779261999996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38165.036769999999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35823.614165999999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39317.347137999997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43039.272094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47162.880649060004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1E-4C6F-94A9-FBFF85B39917}"/>
            </c:ext>
          </c:extLst>
        </c:ser>
        <c:ser>
          <c:idx val="3"/>
          <c:order val="3"/>
          <c:tx>
            <c:strRef>
              <c:f>'[Dados Boletim MME.xlsx]Planilha1'!$O$84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5"/>
            </a:solidFill>
            <a:ln w="101600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numRef>
              <c:f>'[Dados Boletim MME.xlsx]Planilha1'!$E$78:$E$173</c:f>
              <c:numCache>
                <c:formatCode>yyyy</c:formatCode>
                <c:ptCount val="9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44927</c:v>
                </c:pt>
                <c:pt idx="91">
                  <c:v>44958</c:v>
                </c:pt>
                <c:pt idx="92">
                  <c:v>44986</c:v>
                </c:pt>
                <c:pt idx="93">
                  <c:v>45017</c:v>
                </c:pt>
                <c:pt idx="94">
                  <c:v>45047</c:v>
                </c:pt>
                <c:pt idx="95">
                  <c:v>45078</c:v>
                </c:pt>
              </c:numCache>
            </c:numRef>
          </c:cat>
          <c:val>
            <c:numRef>
              <c:f>'[Dados Boletim MME.xlsx]Planilha1'!$I$78:$I$173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54278.570072999988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54772.292485000005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55629.467171999997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57298.447724000005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57472.056312000008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62111.565861000003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63226.940139999999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65235.086508239998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1E-4C6F-94A9-FBFF85B39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63755776"/>
        <c:axId val="264242704"/>
      </c:barChar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4"/>
              </a:solidFill>
              <a:round/>
            </a:ln>
            <a:effectLst>
              <a:glow rad="12700">
                <a:schemeClr val="accent4">
                  <a:satMod val="175000"/>
                  <a:alpha val="40000"/>
                </a:schemeClr>
              </a:glow>
              <a:outerShdw blurRad="50800" dist="38100" dir="5400000" algn="t" rotWithShape="0">
                <a:schemeClr val="accent4">
                  <a:alpha val="40000"/>
                </a:schemeClr>
              </a:outerShdw>
            </a:effectLst>
          </c:spPr>
          <c:marker>
            <c:symbol val="none"/>
          </c:marker>
          <c:cat>
            <c:numRef>
              <c:f>'[Dados Boletim MME.xlsx]Planilha1'!$E$78:$E$173</c:f>
              <c:numCache>
                <c:formatCode>yyyy</c:formatCode>
                <c:ptCount val="9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44927</c:v>
                </c:pt>
                <c:pt idx="91">
                  <c:v>44958</c:v>
                </c:pt>
                <c:pt idx="92">
                  <c:v>44986</c:v>
                </c:pt>
                <c:pt idx="93">
                  <c:v>45017</c:v>
                </c:pt>
                <c:pt idx="94">
                  <c:v>45047</c:v>
                </c:pt>
                <c:pt idx="95">
                  <c:v>45078</c:v>
                </c:pt>
              </c:numCache>
            </c:numRef>
          </c:cat>
          <c:val>
            <c:numRef>
              <c:f>'[Dados Boletim MME.xlsx]Planilha1'!$F$78:$F$173</c:f>
              <c:numCache>
                <c:formatCode>General</c:formatCode>
                <c:ptCount val="96"/>
                <c:pt idx="0">
                  <c:v>4.6142364783310219</c:v>
                </c:pt>
                <c:pt idx="1">
                  <c:v>4.8457353593846877</c:v>
                </c:pt>
                <c:pt idx="2">
                  <c:v>4.931485598776745</c:v>
                </c:pt>
                <c:pt idx="3">
                  <c:v>4.9226201405857433</c:v>
                </c:pt>
                <c:pt idx="4">
                  <c:v>4.8153885548785462</c:v>
                </c:pt>
                <c:pt idx="5">
                  <c:v>4.8528717345294252</c:v>
                </c:pt>
                <c:pt idx="6">
                  <c:v>4.8531372575774654</c:v>
                </c:pt>
                <c:pt idx="7">
                  <c:v>4.9465945409094738</c:v>
                </c:pt>
                <c:pt idx="8">
                  <c:v>5.0611996483362081</c:v>
                </c:pt>
                <c:pt idx="9">
                  <c:v>5.0865930369259722</c:v>
                </c:pt>
                <c:pt idx="10">
                  <c:v>5.1268786179684813</c:v>
                </c:pt>
                <c:pt idx="11">
                  <c:v>5.4607997935720665</c:v>
                </c:pt>
                <c:pt idx="12">
                  <c:v>5.2039609721350084</c:v>
                </c:pt>
                <c:pt idx="13">
                  <c:v>5.4252863563432463</c:v>
                </c:pt>
                <c:pt idx="14">
                  <c:v>5.3221398793558787</c:v>
                </c:pt>
                <c:pt idx="15">
                  <c:v>5.2101239553059671</c:v>
                </c:pt>
                <c:pt idx="16">
                  <c:v>5.2374421040342645</c:v>
                </c:pt>
                <c:pt idx="17">
                  <c:v>5.2125193357650002</c:v>
                </c:pt>
                <c:pt idx="18">
                  <c:v>5.1971354129336955</c:v>
                </c:pt>
                <c:pt idx="19">
                  <c:v>5.3153526815576937</c:v>
                </c:pt>
                <c:pt idx="20">
                  <c:v>5.5082381549014148</c:v>
                </c:pt>
                <c:pt idx="21">
                  <c:v>5.5082867423662147</c:v>
                </c:pt>
                <c:pt idx="22">
                  <c:v>5.5894363497822717</c:v>
                </c:pt>
                <c:pt idx="23">
                  <c:v>6.0924825860564642</c:v>
                </c:pt>
                <c:pt idx="24">
                  <c:v>5.4833868656896616</c:v>
                </c:pt>
                <c:pt idx="25">
                  <c:v>5.7285444952874007</c:v>
                </c:pt>
                <c:pt idx="26">
                  <c:v>5.9717314530225192</c:v>
                </c:pt>
                <c:pt idx="27">
                  <c:v>5.8706209938349954</c:v>
                </c:pt>
                <c:pt idx="28">
                  <c:v>5.9634076326961587</c:v>
                </c:pt>
                <c:pt idx="29">
                  <c:v>5.9169101889696867</c:v>
                </c:pt>
                <c:pt idx="30">
                  <c:v>5.8888283754757955</c:v>
                </c:pt>
                <c:pt idx="31">
                  <c:v>6.1710229583179963</c:v>
                </c:pt>
                <c:pt idx="32">
                  <c:v>6.2499621668150471</c:v>
                </c:pt>
                <c:pt idx="33">
                  <c:v>6.3507647640481251</c:v>
                </c:pt>
                <c:pt idx="34">
                  <c:v>6.3925257493632284</c:v>
                </c:pt>
                <c:pt idx="35">
                  <c:v>6.6875258765290289</c:v>
                </c:pt>
                <c:pt idx="36">
                  <c:v>6.158709482751977</c:v>
                </c:pt>
                <c:pt idx="37">
                  <c:v>6.3911096222596653</c:v>
                </c:pt>
                <c:pt idx="38">
                  <c:v>6.1421724355794183</c:v>
                </c:pt>
                <c:pt idx="39">
                  <c:v>6.1325063254893983</c:v>
                </c:pt>
                <c:pt idx="40">
                  <c:v>6.0785769385968038</c:v>
                </c:pt>
                <c:pt idx="41">
                  <c:v>5.9840983947397817</c:v>
                </c:pt>
                <c:pt idx="42">
                  <c:v>5.9105900558155975</c:v>
                </c:pt>
                <c:pt idx="43">
                  <c:v>5.9800124193548401</c:v>
                </c:pt>
                <c:pt idx="44">
                  <c:v>7.1912720046422516</c:v>
                </c:pt>
                <c:pt idx="45">
                  <c:v>6.2770974673547029</c:v>
                </c:pt>
                <c:pt idx="46">
                  <c:v>6.2818005056583965</c:v>
                </c:pt>
                <c:pt idx="47">
                  <c:v>6.6196195566848965</c:v>
                </c:pt>
                <c:pt idx="48">
                  <c:v>5.8700627089740305</c:v>
                </c:pt>
                <c:pt idx="49">
                  <c:v>6.287001548138007</c:v>
                </c:pt>
                <c:pt idx="50">
                  <c:v>4.830284808749612</c:v>
                </c:pt>
                <c:pt idx="51">
                  <c:v>3.359304506927113</c:v>
                </c:pt>
                <c:pt idx="52">
                  <c:v>3.6316013368691187</c:v>
                </c:pt>
                <c:pt idx="53">
                  <c:v>4.3394224633155032</c:v>
                </c:pt>
                <c:pt idx="54">
                  <c:v>4.8265343479992415</c:v>
                </c:pt>
                <c:pt idx="55">
                  <c:v>5.3008949800701144</c:v>
                </c:pt>
                <c:pt idx="56">
                  <c:v>5.3988463392837058</c:v>
                </c:pt>
                <c:pt idx="57">
                  <c:v>6.5059076591296181</c:v>
                </c:pt>
                <c:pt idx="58">
                  <c:v>5.6066599790311091</c:v>
                </c:pt>
                <c:pt idx="59">
                  <c:v>5.7993988473331601</c:v>
                </c:pt>
                <c:pt idx="60">
                  <c:v>5.3299431231854122</c:v>
                </c:pt>
                <c:pt idx="61">
                  <c:v>5.4258769260863362</c:v>
                </c:pt>
                <c:pt idx="62">
                  <c:v>5.3652501775233876</c:v>
                </c:pt>
                <c:pt idx="63">
                  <c:v>5.3157562281898683</c:v>
                </c:pt>
                <c:pt idx="64">
                  <c:v>5.7787532844269247</c:v>
                </c:pt>
                <c:pt idx="65">
                  <c:v>5.7620799999999992</c:v>
                </c:pt>
                <c:pt idx="66">
                  <c:v>6.0083544348169768</c:v>
                </c:pt>
                <c:pt idx="67">
                  <c:v>6.0437719417094264</c:v>
                </c:pt>
                <c:pt idx="68">
                  <c:v>6.3336519844942867</c:v>
                </c:pt>
                <c:pt idx="69">
                  <c:v>6.3663136546647818</c:v>
                </c:pt>
                <c:pt idx="70">
                  <c:v>6.5695645684070056</c:v>
                </c:pt>
                <c:pt idx="71">
                  <c:v>6.9264274947831659</c:v>
                </c:pt>
                <c:pt idx="72">
                  <c:v>5.9686766487198026</c:v>
                </c:pt>
                <c:pt idx="73">
                  <c:v>6.6066162420831436</c:v>
                </c:pt>
                <c:pt idx="74">
                  <c:v>6.6479886647993327</c:v>
                </c:pt>
                <c:pt idx="75">
                  <c:v>6.6504779686498647</c:v>
                </c:pt>
                <c:pt idx="76">
                  <c:v>6.52</c:v>
                </c:pt>
                <c:pt idx="77">
                  <c:v>6.99</c:v>
                </c:pt>
                <c:pt idx="78">
                  <c:v>6.17</c:v>
                </c:pt>
                <c:pt idx="79">
                  <c:v>6.22</c:v>
                </c:pt>
                <c:pt idx="80">
                  <c:v>5.85</c:v>
                </c:pt>
                <c:pt idx="81">
                  <c:v>5.54</c:v>
                </c:pt>
                <c:pt idx="82">
                  <c:v>5.64</c:v>
                </c:pt>
                <c:pt idx="83">
                  <c:v>5.64</c:v>
                </c:pt>
                <c:pt idx="84">
                  <c:v>5.31</c:v>
                </c:pt>
                <c:pt idx="85">
                  <c:v>5.5</c:v>
                </c:pt>
                <c:pt idx="86">
                  <c:v>5.5449999999999999</c:v>
                </c:pt>
                <c:pt idx="87">
                  <c:v>5.59</c:v>
                </c:pt>
                <c:pt idx="88">
                  <c:v>5.4550000000000001</c:v>
                </c:pt>
                <c:pt idx="89">
                  <c:v>5.32</c:v>
                </c:pt>
                <c:pt idx="90">
                  <c:v>5.3949999999999996</c:v>
                </c:pt>
                <c:pt idx="91">
                  <c:v>5.47</c:v>
                </c:pt>
                <c:pt idx="92">
                  <c:v>5.39</c:v>
                </c:pt>
                <c:pt idx="93">
                  <c:v>5.31</c:v>
                </c:pt>
                <c:pt idx="94">
                  <c:v>5.31</c:v>
                </c:pt>
                <c:pt idx="95">
                  <c:v>5.31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41E-4C6F-94A9-FBFF85B39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623120"/>
        <c:axId val="264300288"/>
      </c:lineChart>
      <c:dateAx>
        <c:axId val="2626231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64300288"/>
        <c:crosses val="autoZero"/>
        <c:auto val="0"/>
        <c:lblOffset val="100"/>
        <c:baseTimeUnit val="months"/>
        <c:majorUnit val="1"/>
        <c:majorTimeUnit val="years"/>
      </c:dateAx>
      <c:valAx>
        <c:axId val="264300288"/>
        <c:scaling>
          <c:orientation val="minMax"/>
          <c:min val="3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98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pt-BR"/>
                  <a:t>Milhões de m³/dia</a:t>
                </a:r>
              </a:p>
            </c:rich>
          </c:tx>
          <c:layout>
            <c:manualLayout>
              <c:xMode val="edge"/>
              <c:yMode val="edge"/>
              <c:x val="1.3542267172092219E-2"/>
              <c:y val="7.68061651867984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62623120"/>
        <c:crosses val="autoZero"/>
        <c:crossBetween val="between"/>
      </c:valAx>
      <c:valAx>
        <c:axId val="264242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63755776"/>
        <c:crosses val="max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r>
                    <a:rPr lang="pt-BR"/>
                    <a:t>Milhões de L/dia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dateAx>
        <c:axId val="263755776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26424270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'[Conversoes GNV v2.xlsx]outros'!$A$38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2225">
              <a:noFill/>
            </a:ln>
            <a:effectLst/>
          </c:spPr>
          <c:invertIfNegative val="0"/>
          <c:cat>
            <c:numRef>
              <c:f>'[Conversoes GNV v2.xlsx]outros'!$B$37:$J$37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'[Conversoes GNV v2.xlsx]outros'!$B$38:$J$38</c:f>
              <c:numCache>
                <c:formatCode>General</c:formatCode>
                <c:ptCount val="9"/>
                <c:pt idx="0">
                  <c:v>72470</c:v>
                </c:pt>
                <c:pt idx="1">
                  <c:v>78635</c:v>
                </c:pt>
                <c:pt idx="2">
                  <c:v>117946</c:v>
                </c:pt>
                <c:pt idx="3">
                  <c:v>115713</c:v>
                </c:pt>
                <c:pt idx="4">
                  <c:v>143483</c:v>
                </c:pt>
                <c:pt idx="5">
                  <c:v>116167</c:v>
                </c:pt>
                <c:pt idx="6">
                  <c:v>78902</c:v>
                </c:pt>
                <c:pt idx="7">
                  <c:v>129892</c:v>
                </c:pt>
                <c:pt idx="8">
                  <c:v>77084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1A2-A854-FB1987F87BDB}"/>
            </c:ext>
          </c:extLst>
        </c:ser>
        <c:ser>
          <c:idx val="2"/>
          <c:order val="1"/>
          <c:tx>
            <c:strRef>
              <c:f>'[Conversoes GNV v2.xlsx]outros'!$A$39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'[Conversoes GNV v2.xlsx]outros'!$B$37:$J$37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'[Conversoes GNV v2.xlsx]outros'!$B$39:$J$39</c:f>
              <c:numCache>
                <c:formatCode>General</c:formatCode>
                <c:ptCount val="9"/>
                <c:pt idx="0">
                  <c:v>3554</c:v>
                </c:pt>
                <c:pt idx="1">
                  <c:v>4128</c:v>
                </c:pt>
                <c:pt idx="2">
                  <c:v>5285</c:v>
                </c:pt>
                <c:pt idx="3">
                  <c:v>7326</c:v>
                </c:pt>
                <c:pt idx="4">
                  <c:v>17608</c:v>
                </c:pt>
                <c:pt idx="5">
                  <c:v>9474</c:v>
                </c:pt>
                <c:pt idx="6">
                  <c:v>7999</c:v>
                </c:pt>
                <c:pt idx="7">
                  <c:v>13195</c:v>
                </c:pt>
                <c:pt idx="8">
                  <c:v>6335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1A2-A854-FB1987F87BDB}"/>
            </c:ext>
          </c:extLst>
        </c:ser>
        <c:ser>
          <c:idx val="3"/>
          <c:order val="2"/>
          <c:tx>
            <c:strRef>
              <c:f>'[Conversoes GNV v2.xlsx]outros'!$A$40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'[Conversoes GNV v2.xlsx]outros'!$B$37:$J$37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'[Conversoes GNV v2.xlsx]outros'!$B$40:$J$40</c:f>
              <c:numCache>
                <c:formatCode>General</c:formatCode>
                <c:ptCount val="9"/>
                <c:pt idx="0">
                  <c:v>3534</c:v>
                </c:pt>
                <c:pt idx="1">
                  <c:v>2963</c:v>
                </c:pt>
                <c:pt idx="2">
                  <c:v>5410</c:v>
                </c:pt>
                <c:pt idx="3">
                  <c:v>6785</c:v>
                </c:pt>
                <c:pt idx="4">
                  <c:v>18035</c:v>
                </c:pt>
                <c:pt idx="5">
                  <c:v>13214</c:v>
                </c:pt>
                <c:pt idx="6">
                  <c:v>8428</c:v>
                </c:pt>
                <c:pt idx="7">
                  <c:v>20667</c:v>
                </c:pt>
                <c:pt idx="8">
                  <c:v>17501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1A2-A854-FB1987F87BDB}"/>
            </c:ext>
          </c:extLst>
        </c:ser>
        <c:ser>
          <c:idx val="4"/>
          <c:order val="3"/>
          <c:tx>
            <c:strRef>
              <c:f>'[Conversoes GNV v2.xlsx]outros'!$A$41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'[Conversoes GNV v2.xlsx]outros'!$B$37:$J$37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'[Conversoes GNV v2.xlsx]outros'!$B$41:$J$41</c:f>
              <c:numCache>
                <c:formatCode>General</c:formatCode>
                <c:ptCount val="9"/>
                <c:pt idx="0">
                  <c:v>9</c:v>
                </c:pt>
                <c:pt idx="1">
                  <c:v>305</c:v>
                </c:pt>
                <c:pt idx="2">
                  <c:v>188</c:v>
                </c:pt>
                <c:pt idx="3">
                  <c:v>70</c:v>
                </c:pt>
                <c:pt idx="4">
                  <c:v>128</c:v>
                </c:pt>
                <c:pt idx="5">
                  <c:v>213</c:v>
                </c:pt>
                <c:pt idx="6">
                  <c:v>198</c:v>
                </c:pt>
                <c:pt idx="7">
                  <c:v>260</c:v>
                </c:pt>
                <c:pt idx="8">
                  <c:v>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1A2-A854-FB1987F87BDB}"/>
            </c:ext>
          </c:extLst>
        </c:ser>
        <c:ser>
          <c:idx val="5"/>
          <c:order val="4"/>
          <c:tx>
            <c:strRef>
              <c:f>'[Conversoes GNV v2.xlsx]outros'!$A$42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'[Conversoes GNV v2.xlsx]outros'!$B$37:$J$37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'[Conversoes GNV v2.xlsx]outros'!$B$42:$J$42</c:f>
              <c:numCache>
                <c:formatCode>General</c:formatCode>
                <c:ptCount val="9"/>
                <c:pt idx="0">
                  <c:v>46</c:v>
                </c:pt>
                <c:pt idx="1">
                  <c:v>48</c:v>
                </c:pt>
                <c:pt idx="2">
                  <c:v>59</c:v>
                </c:pt>
                <c:pt idx="3">
                  <c:v>46</c:v>
                </c:pt>
                <c:pt idx="4">
                  <c:v>167</c:v>
                </c:pt>
                <c:pt idx="5">
                  <c:v>46</c:v>
                </c:pt>
                <c:pt idx="6">
                  <c:v>49</c:v>
                </c:pt>
                <c:pt idx="7">
                  <c:v>382</c:v>
                </c:pt>
                <c:pt idx="8">
                  <c:v>1182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1A2-A854-FB1987F8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677096"/>
        <c:axId val="263097176"/>
      </c:barChart>
      <c:lineChart>
        <c:grouping val="standard"/>
        <c:varyColors val="0"/>
        <c:ser>
          <c:idx val="0"/>
          <c:order val="5"/>
          <c:tx>
            <c:strRef>
              <c:f>'[Conversoes GNV v2.xlsx]outros'!$A$43</c:f>
              <c:strCache>
                <c:ptCount val="1"/>
                <c:pt idx="0">
                  <c:v>RJ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'[Conversoes GNV v2.xlsx]outros'!$B$43:$J$43</c:f>
              <c:numCache>
                <c:formatCode>General</c:formatCode>
                <c:ptCount val="9"/>
                <c:pt idx="0">
                  <c:v>67138</c:v>
                </c:pt>
                <c:pt idx="1">
                  <c:v>73559</c:v>
                </c:pt>
                <c:pt idx="2">
                  <c:v>111415</c:v>
                </c:pt>
                <c:pt idx="3">
                  <c:v>110123</c:v>
                </c:pt>
                <c:pt idx="4">
                  <c:v>129526</c:v>
                </c:pt>
                <c:pt idx="5">
                  <c:v>107699</c:v>
                </c:pt>
                <c:pt idx="6">
                  <c:v>74710</c:v>
                </c:pt>
                <c:pt idx="7">
                  <c:v>119203</c:v>
                </c:pt>
                <c:pt idx="8">
                  <c:v>68215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8B5-41A2-A854-FB1987F8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7096"/>
        <c:axId val="263097176"/>
      </c:lineChart>
      <c:catAx>
        <c:axId val="2167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63097176"/>
        <c:crosses val="autoZero"/>
        <c:auto val="1"/>
        <c:lblAlgn val="ctr"/>
        <c:lblOffset val="100"/>
        <c:noMultiLvlLbl val="0"/>
      </c:catAx>
      <c:valAx>
        <c:axId val="2630971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167709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pt-BR" sz="2000" b="0"/>
              <a:t>Preços de combustíveis no RJ</a:t>
            </a:r>
          </a:p>
        </c:rich>
      </c:tx>
      <c:layout>
        <c:manualLayout>
          <c:xMode val="edge"/>
          <c:yMode val="edge"/>
          <c:x val="0.28485001827121742"/>
          <c:y val="2.7285755493184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5728731632984576E-2"/>
          <c:y val="0.1205662773851808"/>
          <c:w val="0.73835589464945839"/>
          <c:h val="0.79515001911377914"/>
        </c:manualLayout>
      </c:layout>
      <c:lineChart>
        <c:grouping val="standard"/>
        <c:varyColors val="0"/>
        <c:ser>
          <c:idx val="0"/>
          <c:order val="0"/>
          <c:tx>
            <c:strRef>
              <c:f>graficos!$B$1</c:f>
              <c:strCache>
                <c:ptCount val="1"/>
                <c:pt idx="0">
                  <c:v>Etanol</c:v>
                </c:pt>
              </c:strCache>
            </c:strRef>
          </c:tx>
          <c:spPr>
            <a:ln w="508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graficos!$A$2:$A$59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</c:numCache>
            </c:numRef>
          </c:cat>
          <c:val>
            <c:numRef>
              <c:f>graficos!$B$2:$B$59</c:f>
              <c:numCache>
                <c:formatCode>0.000</c:formatCode>
                <c:ptCount val="58"/>
                <c:pt idx="0">
                  <c:v>3.5950000000000002</c:v>
                </c:pt>
                <c:pt idx="1">
                  <c:v>3.62</c:v>
                </c:pt>
                <c:pt idx="2">
                  <c:v>3.8519999999999999</c:v>
                </c:pt>
                <c:pt idx="3">
                  <c:v>3.9329999999999998</c:v>
                </c:pt>
                <c:pt idx="4">
                  <c:v>3.9790000000000001</c:v>
                </c:pt>
                <c:pt idx="5">
                  <c:v>3.81</c:v>
                </c:pt>
                <c:pt idx="6">
                  <c:v>3.7229999999999999</c:v>
                </c:pt>
                <c:pt idx="7">
                  <c:v>3.7749999999999999</c:v>
                </c:pt>
                <c:pt idx="8">
                  <c:v>3.7759999999999998</c:v>
                </c:pt>
                <c:pt idx="9">
                  <c:v>3.8519999999999999</c:v>
                </c:pt>
                <c:pt idx="10">
                  <c:v>3.9409999999999998</c:v>
                </c:pt>
                <c:pt idx="11">
                  <c:v>4.0549999999999997</c:v>
                </c:pt>
                <c:pt idx="12">
                  <c:v>4.2140000000000004</c:v>
                </c:pt>
                <c:pt idx="13">
                  <c:v>4.2469999999999999</c:v>
                </c:pt>
                <c:pt idx="14">
                  <c:v>4.2370000000000001</c:v>
                </c:pt>
                <c:pt idx="15">
                  <c:v>3.7789999999999999</c:v>
                </c:pt>
                <c:pt idx="16">
                  <c:v>3.5449999999999999</c:v>
                </c:pt>
                <c:pt idx="17">
                  <c:v>3.5979999999999999</c:v>
                </c:pt>
                <c:pt idx="18">
                  <c:v>3.661</c:v>
                </c:pt>
                <c:pt idx="19">
                  <c:v>3.7269999999999999</c:v>
                </c:pt>
                <c:pt idx="20">
                  <c:v>3.7810000000000001</c:v>
                </c:pt>
                <c:pt idx="21">
                  <c:v>3.9710000000000001</c:v>
                </c:pt>
                <c:pt idx="22">
                  <c:v>4.0389999999999997</c:v>
                </c:pt>
                <c:pt idx="23">
                  <c:v>4.0309999999999997</c:v>
                </c:pt>
                <c:pt idx="24">
                  <c:v>4.2320000000000002</c:v>
                </c:pt>
                <c:pt idx="25">
                  <c:v>5.0970000000000004</c:v>
                </c:pt>
                <c:pt idx="26">
                  <c:v>4.8419999999999996</c:v>
                </c:pt>
                <c:pt idx="27">
                  <c:v>5.1539999999999999</c:v>
                </c:pt>
                <c:pt idx="28">
                  <c:v>5.3250000000000002</c:v>
                </c:pt>
                <c:pt idx="29">
                  <c:v>5.2359999999999998</c:v>
                </c:pt>
                <c:pt idx="30">
                  <c:v>5.3689999999999998</c:v>
                </c:pt>
                <c:pt idx="31">
                  <c:v>5.5590000000000002</c:v>
                </c:pt>
                <c:pt idx="32">
                  <c:v>5.8079999999999998</c:v>
                </c:pt>
                <c:pt idx="33">
                  <c:v>6.3330000000000002</c:v>
                </c:pt>
                <c:pt idx="34">
                  <c:v>6.1740000000000004</c:v>
                </c:pt>
                <c:pt idx="35">
                  <c:v>6.0140000000000002</c:v>
                </c:pt>
                <c:pt idx="36">
                  <c:v>5.8630000000000004</c:v>
                </c:pt>
                <c:pt idx="37">
                  <c:v>5.8079999999999998</c:v>
                </c:pt>
                <c:pt idx="38">
                  <c:v>6.3620000000000001</c:v>
                </c:pt>
                <c:pt idx="39" formatCode="0.00">
                  <c:v>6.46</c:v>
                </c:pt>
                <c:pt idx="40" formatCode="0.00">
                  <c:v>6.03</c:v>
                </c:pt>
                <c:pt idx="41" formatCode="0.00">
                  <c:v>5.04</c:v>
                </c:pt>
                <c:pt idx="42" formatCode="0.00">
                  <c:v>4.62</c:v>
                </c:pt>
                <c:pt idx="43" formatCode="0.00">
                  <c:v>4.1900000000000004</c:v>
                </c:pt>
                <c:pt idx="44" formatCode="0.00">
                  <c:v>4.16</c:v>
                </c:pt>
                <c:pt idx="45" formatCode="0.00">
                  <c:v>4.41</c:v>
                </c:pt>
                <c:pt idx="46" formatCode="0.00">
                  <c:v>4.47</c:v>
                </c:pt>
                <c:pt idx="47" formatCode="0.00">
                  <c:v>4.47</c:v>
                </c:pt>
                <c:pt idx="48" formatCode="0.00">
                  <c:v>4.3499999999999996</c:v>
                </c:pt>
                <c:pt idx="49" formatCode="0.00">
                  <c:v>4.42</c:v>
                </c:pt>
                <c:pt idx="50" formatCode="0.00">
                  <c:v>4.45</c:v>
                </c:pt>
                <c:pt idx="51" formatCode="0.00">
                  <c:v>4.49</c:v>
                </c:pt>
                <c:pt idx="52" formatCode="0.00">
                  <c:v>4.2699999999999996</c:v>
                </c:pt>
                <c:pt idx="53" formatCode="0.00">
                  <c:v>4.29</c:v>
                </c:pt>
                <c:pt idx="54" formatCode="0.00">
                  <c:v>4.0599999999999996</c:v>
                </c:pt>
                <c:pt idx="55" formatCode="0.00">
                  <c:v>4.05</c:v>
                </c:pt>
                <c:pt idx="56" formatCode="0.00">
                  <c:v>4</c:v>
                </c:pt>
                <c:pt idx="57" formatCode="0.00">
                  <c:v>3.99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EF-4FE7-BF50-6CD96E6AAAA1}"/>
            </c:ext>
          </c:extLst>
        </c:ser>
        <c:ser>
          <c:idx val="2"/>
          <c:order val="1"/>
          <c:tx>
            <c:strRef>
              <c:f>graficos!$D$1</c:f>
              <c:strCache>
                <c:ptCount val="1"/>
                <c:pt idx="0">
                  <c:v>GNV</c:v>
                </c:pt>
              </c:strCache>
            </c:strRef>
          </c:tx>
          <c:spPr>
            <a:ln w="5080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graficos!$A$2:$A$59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</c:numCache>
            </c:numRef>
          </c:cat>
          <c:val>
            <c:numRef>
              <c:f>graficos!$D$2:$D$59</c:f>
              <c:numCache>
                <c:formatCode>General</c:formatCode>
                <c:ptCount val="58"/>
                <c:pt idx="0">
                  <c:v>3.1040000000000001</c:v>
                </c:pt>
                <c:pt idx="1">
                  <c:v>3.1019999999999999</c:v>
                </c:pt>
                <c:pt idx="2">
                  <c:v>3.1080000000000001</c:v>
                </c:pt>
                <c:pt idx="3">
                  <c:v>3.1230000000000002</c:v>
                </c:pt>
                <c:pt idx="4">
                  <c:v>3.1070000000000002</c:v>
                </c:pt>
                <c:pt idx="5">
                  <c:v>3.0760000000000001</c:v>
                </c:pt>
                <c:pt idx="6">
                  <c:v>3.077</c:v>
                </c:pt>
                <c:pt idx="7">
                  <c:v>3.0960000000000001</c:v>
                </c:pt>
                <c:pt idx="8">
                  <c:v>3.0619999999999998</c:v>
                </c:pt>
                <c:pt idx="9">
                  <c:v>3.0950000000000002</c:v>
                </c:pt>
                <c:pt idx="10">
                  <c:v>3.113</c:v>
                </c:pt>
                <c:pt idx="11">
                  <c:v>3.1179999999999999</c:v>
                </c:pt>
                <c:pt idx="12">
                  <c:v>3.15</c:v>
                </c:pt>
                <c:pt idx="13">
                  <c:v>3.1429999999999998</c:v>
                </c:pt>
                <c:pt idx="14">
                  <c:v>3.1259999999999999</c:v>
                </c:pt>
                <c:pt idx="15">
                  <c:v>3.1219999999999999</c:v>
                </c:pt>
                <c:pt idx="16">
                  <c:v>3.0430000000000001</c:v>
                </c:pt>
                <c:pt idx="17">
                  <c:v>3.05</c:v>
                </c:pt>
                <c:pt idx="18">
                  <c:v>3.0219999999999998</c:v>
                </c:pt>
                <c:pt idx="19">
                  <c:v>2.9929999999999999</c:v>
                </c:pt>
                <c:pt idx="20">
                  <c:v>2.81</c:v>
                </c:pt>
                <c:pt idx="21">
                  <c:v>2.8119999999999998</c:v>
                </c:pt>
                <c:pt idx="22">
                  <c:v>3.0369999999999999</c:v>
                </c:pt>
                <c:pt idx="23">
                  <c:v>3.0910000000000002</c:v>
                </c:pt>
                <c:pt idx="24">
                  <c:v>3.0619999999999998</c:v>
                </c:pt>
                <c:pt idx="25">
                  <c:v>3.1560000000000001</c:v>
                </c:pt>
                <c:pt idx="26">
                  <c:v>3.1419999999999999</c:v>
                </c:pt>
                <c:pt idx="27">
                  <c:v>3.9620000000000002</c:v>
                </c:pt>
                <c:pt idx="28">
                  <c:v>3.976</c:v>
                </c:pt>
                <c:pt idx="29">
                  <c:v>3.9319999999999999</c:v>
                </c:pt>
                <c:pt idx="30">
                  <c:v>4.0209999999999999</c:v>
                </c:pt>
                <c:pt idx="31">
                  <c:v>4.0410000000000004</c:v>
                </c:pt>
                <c:pt idx="32">
                  <c:v>4.032</c:v>
                </c:pt>
                <c:pt idx="33">
                  <c:v>4.266</c:v>
                </c:pt>
                <c:pt idx="34">
                  <c:v>4.2610000000000001</c:v>
                </c:pt>
                <c:pt idx="35">
                  <c:v>4.242</c:v>
                </c:pt>
                <c:pt idx="36">
                  <c:v>4.508</c:v>
                </c:pt>
                <c:pt idx="37">
                  <c:v>4.6310000000000002</c:v>
                </c:pt>
                <c:pt idx="38">
                  <c:v>4.6459999999999999</c:v>
                </c:pt>
                <c:pt idx="39">
                  <c:v>5.35</c:v>
                </c:pt>
                <c:pt idx="40">
                  <c:v>5.34</c:v>
                </c:pt>
                <c:pt idx="41">
                  <c:v>5.03</c:v>
                </c:pt>
                <c:pt idx="42">
                  <c:v>4.96</c:v>
                </c:pt>
                <c:pt idx="43">
                  <c:v>4.91</c:v>
                </c:pt>
                <c:pt idx="44">
                  <c:v>4.82</c:v>
                </c:pt>
                <c:pt idx="45">
                  <c:v>4.7300000000000004</c:v>
                </c:pt>
                <c:pt idx="46">
                  <c:v>4.68</c:v>
                </c:pt>
                <c:pt idx="47">
                  <c:v>4.68</c:v>
                </c:pt>
                <c:pt idx="48">
                  <c:v>4.5199999999999996</c:v>
                </c:pt>
                <c:pt idx="49">
                  <c:v>4.42</c:v>
                </c:pt>
                <c:pt idx="50">
                  <c:v>4.41</c:v>
                </c:pt>
                <c:pt idx="51">
                  <c:v>4.34</c:v>
                </c:pt>
                <c:pt idx="52">
                  <c:v>4.26</c:v>
                </c:pt>
                <c:pt idx="53">
                  <c:v>4.55</c:v>
                </c:pt>
                <c:pt idx="54">
                  <c:v>4.43</c:v>
                </c:pt>
                <c:pt idx="55">
                  <c:v>4.3899999999999997</c:v>
                </c:pt>
                <c:pt idx="56" formatCode="0.00">
                  <c:v>4.38</c:v>
                </c:pt>
                <c:pt idx="57" formatCode="0.00">
                  <c:v>4.3899999999999997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EF-4FE7-BF50-6CD96E6AAAA1}"/>
            </c:ext>
          </c:extLst>
        </c:ser>
        <c:ser>
          <c:idx val="4"/>
          <c:order val="2"/>
          <c:tx>
            <c:strRef>
              <c:f>graficos!$F$1</c:f>
              <c:strCache>
                <c:ptCount val="1"/>
                <c:pt idx="0">
                  <c:v>Diesel S10</c:v>
                </c:pt>
              </c:strCache>
            </c:strRef>
          </c:tx>
          <c:spPr>
            <a:ln w="5080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graficos!$A$2:$A$59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</c:numCache>
            </c:numRef>
          </c:cat>
          <c:val>
            <c:numRef>
              <c:f>graficos!$F$2:$F$59</c:f>
              <c:numCache>
                <c:formatCode>General</c:formatCode>
                <c:ptCount val="58"/>
                <c:pt idx="0">
                  <c:v>3.613</c:v>
                </c:pt>
                <c:pt idx="1">
                  <c:v>3.617</c:v>
                </c:pt>
                <c:pt idx="2">
                  <c:v>3.677</c:v>
                </c:pt>
                <c:pt idx="3">
                  <c:v>3.7040000000000002</c:v>
                </c:pt>
                <c:pt idx="4">
                  <c:v>3.7730000000000001</c:v>
                </c:pt>
                <c:pt idx="5">
                  <c:v>3.7189999999999999</c:v>
                </c:pt>
                <c:pt idx="6">
                  <c:v>3.6709999999999998</c:v>
                </c:pt>
                <c:pt idx="7">
                  <c:v>3.6560000000000001</c:v>
                </c:pt>
                <c:pt idx="8">
                  <c:v>3.694</c:v>
                </c:pt>
                <c:pt idx="9">
                  <c:v>3.798</c:v>
                </c:pt>
                <c:pt idx="10">
                  <c:v>3.8180000000000001</c:v>
                </c:pt>
                <c:pt idx="11">
                  <c:v>3.8290000000000002</c:v>
                </c:pt>
                <c:pt idx="12">
                  <c:v>3.9</c:v>
                </c:pt>
                <c:pt idx="13">
                  <c:v>3.8370000000000002</c:v>
                </c:pt>
                <c:pt idx="14">
                  <c:v>3.7269999999999999</c:v>
                </c:pt>
                <c:pt idx="15">
                  <c:v>3.488</c:v>
                </c:pt>
                <c:pt idx="16">
                  <c:v>3.246</c:v>
                </c:pt>
                <c:pt idx="17">
                  <c:v>3.262</c:v>
                </c:pt>
                <c:pt idx="18">
                  <c:v>3.383</c:v>
                </c:pt>
                <c:pt idx="19">
                  <c:v>3.488</c:v>
                </c:pt>
                <c:pt idx="20">
                  <c:v>3.6179999999999999</c:v>
                </c:pt>
                <c:pt idx="21">
                  <c:v>3.6179999999999999</c:v>
                </c:pt>
                <c:pt idx="22">
                  <c:v>3.7669999999999999</c:v>
                </c:pt>
                <c:pt idx="23">
                  <c:v>3.8380000000000001</c:v>
                </c:pt>
                <c:pt idx="24">
                  <c:v>4.0339999999999998</c:v>
                </c:pt>
                <c:pt idx="25">
                  <c:v>4.375</c:v>
                </c:pt>
                <c:pt idx="26">
                  <c:v>4.2869999999999999</c:v>
                </c:pt>
                <c:pt idx="27">
                  <c:v>4.5339999999999998</c:v>
                </c:pt>
                <c:pt idx="28">
                  <c:v>4.5780000000000003</c:v>
                </c:pt>
                <c:pt idx="29">
                  <c:v>4.6109999999999998</c:v>
                </c:pt>
                <c:pt idx="30">
                  <c:v>4.6280000000000001</c:v>
                </c:pt>
                <c:pt idx="31">
                  <c:v>4.7329999999999997</c:v>
                </c:pt>
                <c:pt idx="32">
                  <c:v>5.0579999999999998</c:v>
                </c:pt>
                <c:pt idx="33">
                  <c:v>5.3330000000000002</c:v>
                </c:pt>
                <c:pt idx="34">
                  <c:v>5.3090000000000002</c:v>
                </c:pt>
                <c:pt idx="35">
                  <c:v>5.468</c:v>
                </c:pt>
                <c:pt idx="36">
                  <c:v>5.609</c:v>
                </c:pt>
                <c:pt idx="37">
                  <c:v>6.2880000000000003</c:v>
                </c:pt>
                <c:pt idx="38">
                  <c:v>6.6180000000000003</c:v>
                </c:pt>
                <c:pt idx="39">
                  <c:v>6.87</c:v>
                </c:pt>
                <c:pt idx="40">
                  <c:v>7.24</c:v>
                </c:pt>
                <c:pt idx="41">
                  <c:v>7.53</c:v>
                </c:pt>
                <c:pt idx="42">
                  <c:v>7.23</c:v>
                </c:pt>
                <c:pt idx="43">
                  <c:v>6.95</c:v>
                </c:pt>
                <c:pt idx="44">
                  <c:v>6.59</c:v>
                </c:pt>
                <c:pt idx="45">
                  <c:v>6.58</c:v>
                </c:pt>
                <c:pt idx="46">
                  <c:v>6.4</c:v>
                </c:pt>
                <c:pt idx="47">
                  <c:v>6.32</c:v>
                </c:pt>
                <c:pt idx="48">
                  <c:v>6.12</c:v>
                </c:pt>
                <c:pt idx="49">
                  <c:v>5.98</c:v>
                </c:pt>
                <c:pt idx="50">
                  <c:v>5.85</c:v>
                </c:pt>
                <c:pt idx="51">
                  <c:v>5.54</c:v>
                </c:pt>
                <c:pt idx="52">
                  <c:v>5.18</c:v>
                </c:pt>
                <c:pt idx="53">
                  <c:v>5.08</c:v>
                </c:pt>
                <c:pt idx="54">
                  <c:v>5.5</c:v>
                </c:pt>
                <c:pt idx="55">
                  <c:v>6.03</c:v>
                </c:pt>
                <c:pt idx="56" formatCode="0.00">
                  <c:v>6.1</c:v>
                </c:pt>
                <c:pt idx="57" formatCode="0.00">
                  <c:v>6.18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EF-4FE7-BF50-6CD96E6AAAA1}"/>
            </c:ext>
          </c:extLst>
        </c:ser>
        <c:ser>
          <c:idx val="6"/>
          <c:order val="3"/>
          <c:tx>
            <c:strRef>
              <c:f>graficos!$H$1</c:f>
              <c:strCache>
                <c:ptCount val="1"/>
                <c:pt idx="0">
                  <c:v>Gasolina 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graficos!$A$2:$A$59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</c:numCache>
            </c:numRef>
          </c:cat>
          <c:val>
            <c:numRef>
              <c:f>graficos!$H$2:$H$59</c:f>
              <c:numCache>
                <c:formatCode>0.000</c:formatCode>
                <c:ptCount val="58"/>
                <c:pt idx="0">
                  <c:v>4.78</c:v>
                </c:pt>
                <c:pt idx="1">
                  <c:v>4.7069999999999999</c:v>
                </c:pt>
                <c:pt idx="2">
                  <c:v>4.7859999999999996</c:v>
                </c:pt>
                <c:pt idx="3">
                  <c:v>4.8860000000000001</c:v>
                </c:pt>
                <c:pt idx="4">
                  <c:v>5.0069999999999997</c:v>
                </c:pt>
                <c:pt idx="5">
                  <c:v>4.9459999999999997</c:v>
                </c:pt>
                <c:pt idx="6">
                  <c:v>4.8540000000000001</c:v>
                </c:pt>
                <c:pt idx="7">
                  <c:v>4.8140000000000001</c:v>
                </c:pt>
                <c:pt idx="8">
                  <c:v>4.7919999999999998</c:v>
                </c:pt>
                <c:pt idx="9">
                  <c:v>4.8410000000000002</c:v>
                </c:pt>
                <c:pt idx="10">
                  <c:v>4.883</c:v>
                </c:pt>
                <c:pt idx="11">
                  <c:v>4.9710000000000001</c:v>
                </c:pt>
                <c:pt idx="12">
                  <c:v>5.0410000000000004</c:v>
                </c:pt>
                <c:pt idx="13">
                  <c:v>5.0119999999999996</c:v>
                </c:pt>
                <c:pt idx="14">
                  <c:v>4.9560000000000004</c:v>
                </c:pt>
                <c:pt idx="15">
                  <c:v>4.593</c:v>
                </c:pt>
                <c:pt idx="16">
                  <c:v>4.3710000000000004</c:v>
                </c:pt>
                <c:pt idx="17">
                  <c:v>4.492</c:v>
                </c:pt>
                <c:pt idx="18">
                  <c:v>4.6050000000000004</c:v>
                </c:pt>
                <c:pt idx="19">
                  <c:v>4.7169999999999996</c:v>
                </c:pt>
                <c:pt idx="20">
                  <c:v>4.8049999999999997</c:v>
                </c:pt>
                <c:pt idx="21">
                  <c:v>4.8540000000000001</c:v>
                </c:pt>
                <c:pt idx="22">
                  <c:v>4.93</c:v>
                </c:pt>
                <c:pt idx="23">
                  <c:v>5.0170000000000003</c:v>
                </c:pt>
                <c:pt idx="24">
                  <c:v>5.3470000000000004</c:v>
                </c:pt>
                <c:pt idx="25">
                  <c:v>6.04</c:v>
                </c:pt>
                <c:pt idx="26">
                  <c:v>6.0449999999999999</c:v>
                </c:pt>
                <c:pt idx="27">
                  <c:v>6.1680000000000001</c:v>
                </c:pt>
                <c:pt idx="28">
                  <c:v>6.2359999999999998</c:v>
                </c:pt>
                <c:pt idx="29">
                  <c:v>6.31</c:v>
                </c:pt>
                <c:pt idx="30">
                  <c:v>6.4539999999999997</c:v>
                </c:pt>
                <c:pt idx="31">
                  <c:v>6.6029999999999998</c:v>
                </c:pt>
                <c:pt idx="32">
                  <c:v>6.875</c:v>
                </c:pt>
                <c:pt idx="33">
                  <c:v>7.258</c:v>
                </c:pt>
                <c:pt idx="34">
                  <c:v>7.2050000000000001</c:v>
                </c:pt>
                <c:pt idx="35">
                  <c:v>7.1680000000000001</c:v>
                </c:pt>
                <c:pt idx="36">
                  <c:v>7.181</c:v>
                </c:pt>
                <c:pt idx="37">
                  <c:v>7.5170000000000003</c:v>
                </c:pt>
                <c:pt idx="38">
                  <c:v>7.77</c:v>
                </c:pt>
                <c:pt idx="39" formatCode="0.00">
                  <c:v>7.81</c:v>
                </c:pt>
                <c:pt idx="40" formatCode="0.00">
                  <c:v>7.74</c:v>
                </c:pt>
                <c:pt idx="41" formatCode="0.00">
                  <c:v>6.12</c:v>
                </c:pt>
                <c:pt idx="42" formatCode="0.00">
                  <c:v>5.53</c:v>
                </c:pt>
                <c:pt idx="43" formatCode="0.00">
                  <c:v>5.12</c:v>
                </c:pt>
                <c:pt idx="44" formatCode="0.00">
                  <c:v>4.99</c:v>
                </c:pt>
                <c:pt idx="45" formatCode="0.00">
                  <c:v>5.08</c:v>
                </c:pt>
                <c:pt idx="46" formatCode="0.00">
                  <c:v>5.0599999999999996</c:v>
                </c:pt>
                <c:pt idx="47" formatCode="0.00">
                  <c:v>5.08</c:v>
                </c:pt>
                <c:pt idx="48" formatCode="0.00">
                  <c:v>5.13</c:v>
                </c:pt>
                <c:pt idx="49" formatCode="0.00">
                  <c:v>5.52</c:v>
                </c:pt>
                <c:pt idx="50" formatCode="0.00">
                  <c:v>5.57</c:v>
                </c:pt>
                <c:pt idx="51" formatCode="0.00">
                  <c:v>5.51</c:v>
                </c:pt>
                <c:pt idx="52" formatCode="0.00">
                  <c:v>5.37</c:v>
                </c:pt>
                <c:pt idx="53" formatCode="0.00">
                  <c:v>5.53</c:v>
                </c:pt>
                <c:pt idx="54" formatCode="0.00">
                  <c:v>5.58</c:v>
                </c:pt>
                <c:pt idx="55" formatCode="0.00">
                  <c:v>5.72</c:v>
                </c:pt>
                <c:pt idx="56" formatCode="0.00">
                  <c:v>5.68</c:v>
                </c:pt>
                <c:pt idx="57" formatCode="0.00">
                  <c:v>5.62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EF-4FE7-BF50-6CD96E6AA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36768"/>
        <c:axId val="265490480"/>
      </c:lineChart>
      <c:dateAx>
        <c:axId val="181536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pt-BR"/>
                  <a:t>Fonte:</a:t>
                </a:r>
                <a:r>
                  <a:rPr lang="pt-BR" baseline="0"/>
                  <a:t> ANP 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91159910539349942"/>
              <c:y val="0.95671439102226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265490480"/>
        <c:crosses val="autoZero"/>
        <c:auto val="0"/>
        <c:lblOffset val="100"/>
        <c:baseTimeUnit val="months"/>
        <c:majorUnit val="6"/>
        <c:majorTimeUnit val="months"/>
      </c:dateAx>
      <c:valAx>
        <c:axId val="265490480"/>
        <c:scaling>
          <c:orientation val="minMax"/>
          <c:max val="8"/>
          <c:min val="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  <a:alpha val="79000"/>
                </a:schemeClr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8153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3572881900023"/>
          <c:y val="0.25739487194635319"/>
          <c:w val="0.18572214285235192"/>
          <c:h val="0.51619078188474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[preçobr.xlsx]Planilha4!Tabela dinâmica1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Planilha4!$B$4:$B$5</c:f>
              <c:strCache>
                <c:ptCount val="1"/>
                <c:pt idx="0">
                  <c:v>GNV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Planilha4!$A$6:$A$11</c:f>
              <c:strCache>
                <c:ptCount val="5"/>
                <c:pt idx="0">
                  <c:v>CENTRO 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Planilha4!$B$6:$B$11</c:f>
              <c:numCache>
                <c:formatCode>General</c:formatCode>
                <c:ptCount val="5"/>
                <c:pt idx="0">
                  <c:v>4.608620689655174</c:v>
                </c:pt>
                <c:pt idx="1">
                  <c:v>4.4351898734177206</c:v>
                </c:pt>
                <c:pt idx="2">
                  <c:v>4.445384615384615</c:v>
                </c:pt>
                <c:pt idx="3">
                  <c:v>4.5968181818181817</c:v>
                </c:pt>
                <c:pt idx="4">
                  <c:v>5.1972727272727282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4F-473D-81DA-BCC9EC11335A}"/>
            </c:ext>
          </c:extLst>
        </c:ser>
        <c:ser>
          <c:idx val="1"/>
          <c:order val="1"/>
          <c:tx>
            <c:strRef>
              <c:f>Planilha4!$C$4:$C$5</c:f>
              <c:strCache>
                <c:ptCount val="1"/>
                <c:pt idx="0">
                  <c:v>Etanol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Planilha4!$A$6:$A$11</c:f>
              <c:strCache>
                <c:ptCount val="5"/>
                <c:pt idx="0">
                  <c:v>CENTRO 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Planilha4!$C$6:$C$11</c:f>
              <c:numCache>
                <c:formatCode>General</c:formatCode>
                <c:ptCount val="5"/>
                <c:pt idx="0">
                  <c:v>3.7043181818181812</c:v>
                </c:pt>
                <c:pt idx="1">
                  <c:v>4.3590909090909102</c:v>
                </c:pt>
                <c:pt idx="2">
                  <c:v>4.7590909090909097</c:v>
                </c:pt>
                <c:pt idx="3">
                  <c:v>3.9909090909090916</c:v>
                </c:pt>
                <c:pt idx="4">
                  <c:v>4.4363636363636365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4F-473D-81DA-BCC9EC11335A}"/>
            </c:ext>
          </c:extLst>
        </c:ser>
        <c:ser>
          <c:idx val="2"/>
          <c:order val="2"/>
          <c:tx>
            <c:strRef>
              <c:f>Planilha4!$D$4:$D$5</c:f>
              <c:strCache>
                <c:ptCount val="1"/>
                <c:pt idx="0">
                  <c:v>Gasolina C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Planilha4!$A$6:$A$11</c:f>
              <c:strCache>
                <c:ptCount val="5"/>
                <c:pt idx="0">
                  <c:v>CENTRO 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Planilha4!$D$6:$D$11</c:f>
              <c:numCache>
                <c:formatCode>General</c:formatCode>
                <c:ptCount val="5"/>
                <c:pt idx="0">
                  <c:v>5.3997727272727269</c:v>
                </c:pt>
                <c:pt idx="1">
                  <c:v>5.5538383838383831</c:v>
                </c:pt>
                <c:pt idx="2">
                  <c:v>5.8245454545454542</c:v>
                </c:pt>
                <c:pt idx="3">
                  <c:v>5.434772727272728</c:v>
                </c:pt>
                <c:pt idx="4">
                  <c:v>5.5460606060606059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4F-473D-81DA-BCC9EC11335A}"/>
            </c:ext>
          </c:extLst>
        </c:ser>
        <c:ser>
          <c:idx val="3"/>
          <c:order val="3"/>
          <c:tx>
            <c:strRef>
              <c:f>Planilha4!$E$4:$E$5</c:f>
              <c:strCache>
                <c:ptCount val="1"/>
                <c:pt idx="0">
                  <c:v>Diesel S10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Planilha4!$A$6:$A$11</c:f>
              <c:strCache>
                <c:ptCount val="5"/>
                <c:pt idx="0">
                  <c:v>CENTRO 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Planilha4!$E$6:$E$11</c:f>
              <c:numCache>
                <c:formatCode>General</c:formatCode>
                <c:ptCount val="5"/>
                <c:pt idx="0">
                  <c:v>5.9309090909090907</c:v>
                </c:pt>
                <c:pt idx="1">
                  <c:v>5.8077777777777779</c:v>
                </c:pt>
                <c:pt idx="2">
                  <c:v>6.2475324675324702</c:v>
                </c:pt>
                <c:pt idx="3">
                  <c:v>5.7815909090909079</c:v>
                </c:pt>
                <c:pt idx="4">
                  <c:v>5.7727272727272743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4F-473D-81DA-BCC9EC113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743192"/>
        <c:axId val="317693312"/>
      </c:barChart>
      <c:catAx>
        <c:axId val="31774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317693312"/>
        <c:crosses val="autoZero"/>
        <c:auto val="1"/>
        <c:lblAlgn val="ctr"/>
        <c:lblOffset val="100"/>
        <c:noMultiLvlLbl val="0"/>
      </c:catAx>
      <c:valAx>
        <c:axId val="3176933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98000"/>
                </a:schemeClr>
              </a:solidFill>
              <a:round/>
            </a:ln>
            <a:effectLst/>
          </c:spPr>
        </c:majorGridlines>
        <c:numFmt formatCode="&quot;R$&quot;\ 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31774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28731632984576E-2"/>
          <c:y val="1.4333542656075901E-2"/>
          <c:w val="0.71655701527854099"/>
          <c:h val="0.87806143345674781"/>
        </c:manualLayout>
      </c:layout>
      <c:lineChart>
        <c:grouping val="standard"/>
        <c:varyColors val="0"/>
        <c:ser>
          <c:idx val="0"/>
          <c:order val="0"/>
          <c:tx>
            <c:strRef>
              <c:f>Planilha5!$B$1</c:f>
              <c:strCache>
                <c:ptCount val="1"/>
                <c:pt idx="0">
                  <c:v>Preço na bomba Etanol</c:v>
                </c:pt>
              </c:strCache>
            </c:strRef>
          </c:tx>
          <c:spPr>
            <a:ln w="25400" cap="rnd">
              <a:solidFill>
                <a:srgbClr val="77AD5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Planilha5!$B$2:$B$57</c:f>
              <c:numCache>
                <c:formatCode>0.000</c:formatCode>
                <c:ptCount val="56"/>
                <c:pt idx="0">
                  <c:v>3.5950000000000002</c:v>
                </c:pt>
                <c:pt idx="1">
                  <c:v>3.62</c:v>
                </c:pt>
                <c:pt idx="2">
                  <c:v>3.8519999999999999</c:v>
                </c:pt>
                <c:pt idx="3">
                  <c:v>3.9329999999999998</c:v>
                </c:pt>
                <c:pt idx="4">
                  <c:v>3.9790000000000001</c:v>
                </c:pt>
                <c:pt idx="5">
                  <c:v>3.81</c:v>
                </c:pt>
                <c:pt idx="6">
                  <c:v>3.7229999999999999</c:v>
                </c:pt>
                <c:pt idx="7">
                  <c:v>3.7749999999999999</c:v>
                </c:pt>
                <c:pt idx="8">
                  <c:v>3.7759999999999998</c:v>
                </c:pt>
                <c:pt idx="9">
                  <c:v>3.8519999999999999</c:v>
                </c:pt>
                <c:pt idx="10">
                  <c:v>3.9409999999999998</c:v>
                </c:pt>
                <c:pt idx="11">
                  <c:v>4.0549999999999997</c:v>
                </c:pt>
                <c:pt idx="12">
                  <c:v>4.2140000000000004</c:v>
                </c:pt>
                <c:pt idx="13">
                  <c:v>4.2469999999999999</c:v>
                </c:pt>
                <c:pt idx="14">
                  <c:v>4.2370000000000001</c:v>
                </c:pt>
                <c:pt idx="15">
                  <c:v>3.7789999999999999</c:v>
                </c:pt>
                <c:pt idx="16">
                  <c:v>3.5449999999999999</c:v>
                </c:pt>
                <c:pt idx="17">
                  <c:v>3.5979999999999999</c:v>
                </c:pt>
                <c:pt idx="18">
                  <c:v>3.661</c:v>
                </c:pt>
                <c:pt idx="19">
                  <c:v>3.7269999999999999</c:v>
                </c:pt>
                <c:pt idx="20">
                  <c:v>3.7810000000000001</c:v>
                </c:pt>
                <c:pt idx="21">
                  <c:v>3.9710000000000001</c:v>
                </c:pt>
                <c:pt idx="22">
                  <c:v>4.0389999999999997</c:v>
                </c:pt>
                <c:pt idx="23">
                  <c:v>4.0309999999999997</c:v>
                </c:pt>
                <c:pt idx="24">
                  <c:v>4.2320000000000002</c:v>
                </c:pt>
                <c:pt idx="25">
                  <c:v>5.0970000000000004</c:v>
                </c:pt>
                <c:pt idx="26">
                  <c:v>4.8419999999999996</c:v>
                </c:pt>
                <c:pt idx="27">
                  <c:v>5.1539999999999999</c:v>
                </c:pt>
                <c:pt idx="28">
                  <c:v>5.3250000000000002</c:v>
                </c:pt>
                <c:pt idx="29">
                  <c:v>5.2359999999999998</c:v>
                </c:pt>
                <c:pt idx="30">
                  <c:v>5.3689999999999998</c:v>
                </c:pt>
                <c:pt idx="31">
                  <c:v>5.5590000000000002</c:v>
                </c:pt>
                <c:pt idx="32">
                  <c:v>5.8079999999999998</c:v>
                </c:pt>
                <c:pt idx="33">
                  <c:v>6.3330000000000002</c:v>
                </c:pt>
                <c:pt idx="34">
                  <c:v>6.1740000000000004</c:v>
                </c:pt>
                <c:pt idx="35">
                  <c:v>6.0140000000000002</c:v>
                </c:pt>
                <c:pt idx="36">
                  <c:v>5.8630000000000004</c:v>
                </c:pt>
                <c:pt idx="37">
                  <c:v>5.8079999999999998</c:v>
                </c:pt>
                <c:pt idx="38">
                  <c:v>6.3620000000000001</c:v>
                </c:pt>
                <c:pt idx="39" formatCode="0.00">
                  <c:v>6.46</c:v>
                </c:pt>
                <c:pt idx="40" formatCode="0.00">
                  <c:v>6.03</c:v>
                </c:pt>
                <c:pt idx="41" formatCode="0.00">
                  <c:v>5.04</c:v>
                </c:pt>
                <c:pt idx="42" formatCode="0.00">
                  <c:v>4.62</c:v>
                </c:pt>
                <c:pt idx="43" formatCode="0.00">
                  <c:v>4.1900000000000004</c:v>
                </c:pt>
                <c:pt idx="44" formatCode="0.00">
                  <c:v>4.16</c:v>
                </c:pt>
                <c:pt idx="45" formatCode="0.00">
                  <c:v>4.41</c:v>
                </c:pt>
                <c:pt idx="46" formatCode="0.00">
                  <c:v>4.47</c:v>
                </c:pt>
                <c:pt idx="47" formatCode="0.00">
                  <c:v>4.47</c:v>
                </c:pt>
                <c:pt idx="48" formatCode="0.00">
                  <c:v>4.3499999999999996</c:v>
                </c:pt>
                <c:pt idx="49" formatCode="0.00">
                  <c:v>4.42</c:v>
                </c:pt>
                <c:pt idx="50" formatCode="0.00">
                  <c:v>4.45</c:v>
                </c:pt>
                <c:pt idx="51" formatCode="0.00">
                  <c:v>4.49</c:v>
                </c:pt>
                <c:pt idx="52" formatCode="0.00">
                  <c:v>4.2699999999999996</c:v>
                </c:pt>
                <c:pt idx="53" formatCode="0.00">
                  <c:v>4.29</c:v>
                </c:pt>
                <c:pt idx="54" formatCode="0.00">
                  <c:v>4.0599999999999996</c:v>
                </c:pt>
                <c:pt idx="55" formatCode="0.00">
                  <c:v>4.05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EB-42A4-BB43-7EBED291EEC6}"/>
            </c:ext>
          </c:extLst>
        </c:ser>
        <c:ser>
          <c:idx val="1"/>
          <c:order val="1"/>
          <c:tx>
            <c:strRef>
              <c:f>Planilha5!$C$1</c:f>
              <c:strCache>
                <c:ptCount val="1"/>
                <c:pt idx="0">
                  <c:v>Etanol em LGE</c:v>
                </c:pt>
              </c:strCache>
            </c:strRef>
          </c:tx>
          <c:spPr>
            <a:ln w="38100" cap="rnd">
              <a:solidFill>
                <a:srgbClr val="77AD5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Planilha5!$C$2:$C$57</c:f>
              <c:numCache>
                <c:formatCode>General</c:formatCode>
                <c:ptCount val="56"/>
                <c:pt idx="0">
                  <c:v>5.0010045000000005</c:v>
                </c:pt>
                <c:pt idx="1">
                  <c:v>5.0357820000000002</c:v>
                </c:pt>
                <c:pt idx="2">
                  <c:v>5.3585171999999996</c:v>
                </c:pt>
                <c:pt idx="3">
                  <c:v>5.4711962999999999</c:v>
                </c:pt>
                <c:pt idx="4">
                  <c:v>5.5351869000000002</c:v>
                </c:pt>
                <c:pt idx="5">
                  <c:v>5.3000910000000001</c:v>
                </c:pt>
                <c:pt idx="6">
                  <c:v>5.1790652999999995</c:v>
                </c:pt>
                <c:pt idx="7">
                  <c:v>5.2514025000000002</c:v>
                </c:pt>
                <c:pt idx="8">
                  <c:v>5.2527935999999995</c:v>
                </c:pt>
                <c:pt idx="9">
                  <c:v>5.3585171999999996</c:v>
                </c:pt>
                <c:pt idx="10">
                  <c:v>5.4823250999999997</c:v>
                </c:pt>
                <c:pt idx="11">
                  <c:v>5.6409104999999995</c:v>
                </c:pt>
                <c:pt idx="12">
                  <c:v>5.8620954000000003</c:v>
                </c:pt>
                <c:pt idx="13">
                  <c:v>5.9080016999999998</c:v>
                </c:pt>
                <c:pt idx="14">
                  <c:v>5.8940907000000005</c:v>
                </c:pt>
                <c:pt idx="15">
                  <c:v>5.2569669000000001</c:v>
                </c:pt>
                <c:pt idx="16">
                  <c:v>4.9314495000000003</c:v>
                </c:pt>
                <c:pt idx="17">
                  <c:v>5.0051778000000002</c:v>
                </c:pt>
                <c:pt idx="18">
                  <c:v>5.0928171000000004</c:v>
                </c:pt>
                <c:pt idx="19">
                  <c:v>5.1846296999999995</c:v>
                </c:pt>
                <c:pt idx="20">
                  <c:v>5.2597491000000005</c:v>
                </c:pt>
                <c:pt idx="21">
                  <c:v>5.5240581000000004</c:v>
                </c:pt>
                <c:pt idx="22">
                  <c:v>5.6186528999999998</c:v>
                </c:pt>
                <c:pt idx="23">
                  <c:v>5.6075241</c:v>
                </c:pt>
                <c:pt idx="24">
                  <c:v>5.8871352000000003</c:v>
                </c:pt>
                <c:pt idx="25">
                  <c:v>7.0904367000000006</c:v>
                </c:pt>
                <c:pt idx="26">
                  <c:v>6.7357061999999992</c:v>
                </c:pt>
                <c:pt idx="27">
                  <c:v>7.1697293999999996</c:v>
                </c:pt>
                <c:pt idx="28">
                  <c:v>7.4076075000000001</c:v>
                </c:pt>
                <c:pt idx="29">
                  <c:v>7.2837996</c:v>
                </c:pt>
                <c:pt idx="30">
                  <c:v>7.4688159000000001</c:v>
                </c:pt>
                <c:pt idx="31">
                  <c:v>7.7331249</c:v>
                </c:pt>
                <c:pt idx="32">
                  <c:v>8.0795087999999993</c:v>
                </c:pt>
                <c:pt idx="33">
                  <c:v>8.8098363000000006</c:v>
                </c:pt>
                <c:pt idx="34">
                  <c:v>8.5886513999999998</c:v>
                </c:pt>
                <c:pt idx="35">
                  <c:v>8.3660753999999997</c:v>
                </c:pt>
                <c:pt idx="36">
                  <c:v>8.1560193000000005</c:v>
                </c:pt>
                <c:pt idx="37">
                  <c:v>8.0795087999999993</c:v>
                </c:pt>
                <c:pt idx="38">
                  <c:v>8.8501782000000002</c:v>
                </c:pt>
                <c:pt idx="39">
                  <c:v>8.9865060000000003</c:v>
                </c:pt>
                <c:pt idx="40">
                  <c:v>8.3883330000000011</c:v>
                </c:pt>
                <c:pt idx="41">
                  <c:v>7.0111439999999998</c:v>
                </c:pt>
                <c:pt idx="42">
                  <c:v>6.426882</c:v>
                </c:pt>
                <c:pt idx="43">
                  <c:v>5.8287090000000008</c:v>
                </c:pt>
                <c:pt idx="44">
                  <c:v>5.7869760000000001</c:v>
                </c:pt>
                <c:pt idx="45">
                  <c:v>6.1347510000000005</c:v>
                </c:pt>
                <c:pt idx="46">
                  <c:v>6.2182170000000001</c:v>
                </c:pt>
                <c:pt idx="47">
                  <c:v>6.2182170000000001</c:v>
                </c:pt>
                <c:pt idx="48">
                  <c:v>6.0512849999999991</c:v>
                </c:pt>
                <c:pt idx="49">
                  <c:v>6.1486619999999998</c:v>
                </c:pt>
                <c:pt idx="50">
                  <c:v>6.1903950000000005</c:v>
                </c:pt>
                <c:pt idx="51">
                  <c:v>6.2460390000000006</c:v>
                </c:pt>
                <c:pt idx="52">
                  <c:v>5.9399969999999991</c:v>
                </c:pt>
                <c:pt idx="53">
                  <c:v>5.9678190000000004</c:v>
                </c:pt>
                <c:pt idx="54">
                  <c:v>5.6478659999999996</c:v>
                </c:pt>
                <c:pt idx="55">
                  <c:v>5.6339549999999994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EB-42A4-BB43-7EBED291EEC6}"/>
            </c:ext>
          </c:extLst>
        </c:ser>
        <c:ser>
          <c:idx val="2"/>
          <c:order val="2"/>
          <c:tx>
            <c:strRef>
              <c:f>Planilha5!$D$1</c:f>
              <c:strCache>
                <c:ptCount val="1"/>
                <c:pt idx="0">
                  <c:v>Preço na bomba GNV</c:v>
                </c:pt>
              </c:strCache>
            </c:strRef>
          </c:tx>
          <c:spPr>
            <a:ln w="44450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Planilha5!$D$2:$D$57</c:f>
              <c:numCache>
                <c:formatCode>General</c:formatCode>
                <c:ptCount val="56"/>
                <c:pt idx="0">
                  <c:v>3.1040000000000001</c:v>
                </c:pt>
                <c:pt idx="1">
                  <c:v>3.1019999999999999</c:v>
                </c:pt>
                <c:pt idx="2">
                  <c:v>3.1080000000000001</c:v>
                </c:pt>
                <c:pt idx="3">
                  <c:v>3.1230000000000002</c:v>
                </c:pt>
                <c:pt idx="4">
                  <c:v>3.1070000000000002</c:v>
                </c:pt>
                <c:pt idx="5">
                  <c:v>3.0760000000000001</c:v>
                </c:pt>
                <c:pt idx="6">
                  <c:v>3.077</c:v>
                </c:pt>
                <c:pt idx="7">
                  <c:v>3.0960000000000001</c:v>
                </c:pt>
                <c:pt idx="8">
                  <c:v>3.0619999999999998</c:v>
                </c:pt>
                <c:pt idx="9">
                  <c:v>3.0950000000000002</c:v>
                </c:pt>
                <c:pt idx="10">
                  <c:v>3.113</c:v>
                </c:pt>
                <c:pt idx="11">
                  <c:v>3.1179999999999999</c:v>
                </c:pt>
                <c:pt idx="12">
                  <c:v>3.15</c:v>
                </c:pt>
                <c:pt idx="13">
                  <c:v>3.1429999999999998</c:v>
                </c:pt>
                <c:pt idx="14">
                  <c:v>3.1259999999999999</c:v>
                </c:pt>
                <c:pt idx="15">
                  <c:v>3.1219999999999999</c:v>
                </c:pt>
                <c:pt idx="16">
                  <c:v>3.0430000000000001</c:v>
                </c:pt>
                <c:pt idx="17">
                  <c:v>3.05</c:v>
                </c:pt>
                <c:pt idx="18">
                  <c:v>3.0219999999999998</c:v>
                </c:pt>
                <c:pt idx="19">
                  <c:v>2.9929999999999999</c:v>
                </c:pt>
                <c:pt idx="20">
                  <c:v>2.81</c:v>
                </c:pt>
                <c:pt idx="21">
                  <c:v>2.8119999999999998</c:v>
                </c:pt>
                <c:pt idx="22">
                  <c:v>3.0369999999999999</c:v>
                </c:pt>
                <c:pt idx="23">
                  <c:v>3.0910000000000002</c:v>
                </c:pt>
                <c:pt idx="24">
                  <c:v>3.0619999999999998</c:v>
                </c:pt>
                <c:pt idx="25">
                  <c:v>3.1560000000000001</c:v>
                </c:pt>
                <c:pt idx="26">
                  <c:v>3.1419999999999999</c:v>
                </c:pt>
                <c:pt idx="27">
                  <c:v>3.9620000000000002</c:v>
                </c:pt>
                <c:pt idx="28">
                  <c:v>3.976</c:v>
                </c:pt>
                <c:pt idx="29">
                  <c:v>3.9319999999999999</c:v>
                </c:pt>
                <c:pt idx="30">
                  <c:v>4.0209999999999999</c:v>
                </c:pt>
                <c:pt idx="31">
                  <c:v>4.0410000000000004</c:v>
                </c:pt>
                <c:pt idx="32">
                  <c:v>4.032</c:v>
                </c:pt>
                <c:pt idx="33">
                  <c:v>4.266</c:v>
                </c:pt>
                <c:pt idx="34">
                  <c:v>4.2610000000000001</c:v>
                </c:pt>
                <c:pt idx="35">
                  <c:v>4.242</c:v>
                </c:pt>
                <c:pt idx="36">
                  <c:v>4.508</c:v>
                </c:pt>
                <c:pt idx="37">
                  <c:v>4.6310000000000002</c:v>
                </c:pt>
                <c:pt idx="38">
                  <c:v>4.6459999999999999</c:v>
                </c:pt>
                <c:pt idx="39">
                  <c:v>5.35</c:v>
                </c:pt>
                <c:pt idx="40">
                  <c:v>5.34</c:v>
                </c:pt>
                <c:pt idx="41">
                  <c:v>5.03</c:v>
                </c:pt>
                <c:pt idx="42">
                  <c:v>4.96</c:v>
                </c:pt>
                <c:pt idx="43">
                  <c:v>4.91</c:v>
                </c:pt>
                <c:pt idx="44">
                  <c:v>4.82</c:v>
                </c:pt>
                <c:pt idx="45">
                  <c:v>4.7300000000000004</c:v>
                </c:pt>
                <c:pt idx="46">
                  <c:v>4.68</c:v>
                </c:pt>
                <c:pt idx="47">
                  <c:v>4.68</c:v>
                </c:pt>
                <c:pt idx="48">
                  <c:v>4.5199999999999996</c:v>
                </c:pt>
                <c:pt idx="49">
                  <c:v>4.42</c:v>
                </c:pt>
                <c:pt idx="50">
                  <c:v>4.41</c:v>
                </c:pt>
                <c:pt idx="51">
                  <c:v>4.34</c:v>
                </c:pt>
                <c:pt idx="52">
                  <c:v>4.26</c:v>
                </c:pt>
                <c:pt idx="53">
                  <c:v>4.55</c:v>
                </c:pt>
                <c:pt idx="54">
                  <c:v>4.43</c:v>
                </c:pt>
                <c:pt idx="55">
                  <c:v>4.3899999999999997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EB-42A4-BB43-7EBED291EEC6}"/>
            </c:ext>
          </c:extLst>
        </c:ser>
        <c:ser>
          <c:idx val="3"/>
          <c:order val="3"/>
          <c:tx>
            <c:strRef>
              <c:f>Planilha5!$E$1</c:f>
              <c:strCache>
                <c:ptCount val="1"/>
                <c:pt idx="0">
                  <c:v>GNV em LGE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Planilha5!$E$2:$E$57</c:f>
              <c:numCache>
                <c:formatCode>General</c:formatCode>
                <c:ptCount val="56"/>
                <c:pt idx="0">
                  <c:v>2.3411919999999999</c:v>
                </c:pt>
                <c:pt idx="1">
                  <c:v>2.3396835</c:v>
                </c:pt>
                <c:pt idx="2">
                  <c:v>2.3442090000000002</c:v>
                </c:pt>
                <c:pt idx="3">
                  <c:v>2.35552275</c:v>
                </c:pt>
                <c:pt idx="4">
                  <c:v>2.3434547500000003</c:v>
                </c:pt>
                <c:pt idx="5">
                  <c:v>2.3200729999999998</c:v>
                </c:pt>
                <c:pt idx="6">
                  <c:v>2.3208272499999998</c:v>
                </c:pt>
                <c:pt idx="7">
                  <c:v>2.3351579999999998</c:v>
                </c:pt>
                <c:pt idx="8">
                  <c:v>2.3095135</c:v>
                </c:pt>
                <c:pt idx="9">
                  <c:v>2.3344037499999999</c:v>
                </c:pt>
                <c:pt idx="10">
                  <c:v>2.34798025</c:v>
                </c:pt>
                <c:pt idx="11">
                  <c:v>2.3517514999999998</c:v>
                </c:pt>
                <c:pt idx="12">
                  <c:v>2.3758874999999997</c:v>
                </c:pt>
                <c:pt idx="13">
                  <c:v>2.3706077499999996</c:v>
                </c:pt>
                <c:pt idx="14">
                  <c:v>2.3577854999999999</c:v>
                </c:pt>
                <c:pt idx="15">
                  <c:v>2.3547685</c:v>
                </c:pt>
                <c:pt idx="16">
                  <c:v>2.2951827499999999</c:v>
                </c:pt>
                <c:pt idx="17">
                  <c:v>2.3004624999999996</c:v>
                </c:pt>
                <c:pt idx="18">
                  <c:v>2.2793435</c:v>
                </c:pt>
                <c:pt idx="19">
                  <c:v>2.2574702499999999</c:v>
                </c:pt>
                <c:pt idx="20">
                  <c:v>2.1194424999999999</c:v>
                </c:pt>
                <c:pt idx="21">
                  <c:v>2.1209509999999998</c:v>
                </c:pt>
                <c:pt idx="22">
                  <c:v>2.2906572499999998</c:v>
                </c:pt>
                <c:pt idx="23">
                  <c:v>2.3313867500000001</c:v>
                </c:pt>
                <c:pt idx="24">
                  <c:v>2.3095135</c:v>
                </c:pt>
                <c:pt idx="25">
                  <c:v>2.3804129999999999</c:v>
                </c:pt>
                <c:pt idx="26">
                  <c:v>2.3698535000000001</c:v>
                </c:pt>
                <c:pt idx="27">
                  <c:v>2.9883385000000002</c:v>
                </c:pt>
                <c:pt idx="28">
                  <c:v>2.9988980000000001</c:v>
                </c:pt>
                <c:pt idx="29">
                  <c:v>2.9657109999999998</c:v>
                </c:pt>
                <c:pt idx="30">
                  <c:v>3.0328392499999999</c:v>
                </c:pt>
                <c:pt idx="31">
                  <c:v>3.0479242500000003</c:v>
                </c:pt>
                <c:pt idx="32">
                  <c:v>3.0411359999999998</c:v>
                </c:pt>
                <c:pt idx="33">
                  <c:v>3.2176304999999998</c:v>
                </c:pt>
                <c:pt idx="34">
                  <c:v>3.2138592500000001</c:v>
                </c:pt>
                <c:pt idx="35">
                  <c:v>3.1995285</c:v>
                </c:pt>
                <c:pt idx="36">
                  <c:v>3.4001589999999999</c:v>
                </c:pt>
                <c:pt idx="37">
                  <c:v>3.4929317499999999</c:v>
                </c:pt>
                <c:pt idx="38">
                  <c:v>3.5042454999999997</c:v>
                </c:pt>
                <c:pt idx="39">
                  <c:v>4.0352375</c:v>
                </c:pt>
                <c:pt idx="40">
                  <c:v>4.0276949999999996</c:v>
                </c:pt>
                <c:pt idx="41">
                  <c:v>3.7938775000000002</c:v>
                </c:pt>
                <c:pt idx="42">
                  <c:v>3.7410799999999997</c:v>
                </c:pt>
                <c:pt idx="43">
                  <c:v>3.7033675000000001</c:v>
                </c:pt>
                <c:pt idx="44">
                  <c:v>3.6354850000000001</c:v>
                </c:pt>
                <c:pt idx="45">
                  <c:v>3.5676025</c:v>
                </c:pt>
                <c:pt idx="46">
                  <c:v>3.5298899999999995</c:v>
                </c:pt>
                <c:pt idx="47">
                  <c:v>3.5298899999999995</c:v>
                </c:pt>
                <c:pt idx="48">
                  <c:v>3.4092099999999994</c:v>
                </c:pt>
                <c:pt idx="49">
                  <c:v>3.3337849999999998</c:v>
                </c:pt>
                <c:pt idx="50">
                  <c:v>3.3262425000000002</c:v>
                </c:pt>
                <c:pt idx="51">
                  <c:v>3.2734449999999997</c:v>
                </c:pt>
                <c:pt idx="52">
                  <c:v>3.2131049999999997</c:v>
                </c:pt>
                <c:pt idx="53">
                  <c:v>3.4318374999999999</c:v>
                </c:pt>
                <c:pt idx="54">
                  <c:v>3.3413274999999998</c:v>
                </c:pt>
                <c:pt idx="55">
                  <c:v>3.3111574999999998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7EB-42A4-BB43-7EBED291EEC6}"/>
            </c:ext>
          </c:extLst>
        </c:ser>
        <c:ser>
          <c:idx val="4"/>
          <c:order val="4"/>
          <c:tx>
            <c:strRef>
              <c:f>Planilha5!$F$1</c:f>
              <c:strCache>
                <c:ptCount val="1"/>
                <c:pt idx="0">
                  <c:v>Preço na bomba Diesel S10 </c:v>
                </c:pt>
              </c:strCache>
            </c:strRef>
          </c:tx>
          <c:spPr>
            <a:ln w="25400" cap="rnd">
              <a:solidFill>
                <a:srgbClr val="23469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Planilha5!$F$2:$F$57</c:f>
              <c:numCache>
                <c:formatCode>General</c:formatCode>
                <c:ptCount val="56"/>
                <c:pt idx="0">
                  <c:v>3.613</c:v>
                </c:pt>
                <c:pt idx="1">
                  <c:v>3.617</c:v>
                </c:pt>
                <c:pt idx="2">
                  <c:v>3.677</c:v>
                </c:pt>
                <c:pt idx="3">
                  <c:v>3.7040000000000002</c:v>
                </c:pt>
                <c:pt idx="4">
                  <c:v>3.7730000000000001</c:v>
                </c:pt>
                <c:pt idx="5">
                  <c:v>3.7189999999999999</c:v>
                </c:pt>
                <c:pt idx="6">
                  <c:v>3.6709999999999998</c:v>
                </c:pt>
                <c:pt idx="7">
                  <c:v>3.6560000000000001</c:v>
                </c:pt>
                <c:pt idx="8">
                  <c:v>3.694</c:v>
                </c:pt>
                <c:pt idx="9">
                  <c:v>3.798</c:v>
                </c:pt>
                <c:pt idx="10">
                  <c:v>3.8180000000000001</c:v>
                </c:pt>
                <c:pt idx="11">
                  <c:v>3.8290000000000002</c:v>
                </c:pt>
                <c:pt idx="12">
                  <c:v>3.9</c:v>
                </c:pt>
                <c:pt idx="13">
                  <c:v>3.8370000000000002</c:v>
                </c:pt>
                <c:pt idx="14">
                  <c:v>3.7269999999999999</c:v>
                </c:pt>
                <c:pt idx="15">
                  <c:v>3.488</c:v>
                </c:pt>
                <c:pt idx="16">
                  <c:v>3.246</c:v>
                </c:pt>
                <c:pt idx="17">
                  <c:v>3.262</c:v>
                </c:pt>
                <c:pt idx="18">
                  <c:v>3.383</c:v>
                </c:pt>
                <c:pt idx="19">
                  <c:v>3.488</c:v>
                </c:pt>
                <c:pt idx="20">
                  <c:v>3.6179999999999999</c:v>
                </c:pt>
                <c:pt idx="21">
                  <c:v>3.6179999999999999</c:v>
                </c:pt>
                <c:pt idx="22">
                  <c:v>3.7669999999999999</c:v>
                </c:pt>
                <c:pt idx="23">
                  <c:v>3.8380000000000001</c:v>
                </c:pt>
                <c:pt idx="24">
                  <c:v>4.0339999999999998</c:v>
                </c:pt>
                <c:pt idx="25">
                  <c:v>4.375</c:v>
                </c:pt>
                <c:pt idx="26">
                  <c:v>4.2869999999999999</c:v>
                </c:pt>
                <c:pt idx="27">
                  <c:v>4.5339999999999998</c:v>
                </c:pt>
                <c:pt idx="28">
                  <c:v>4.5780000000000003</c:v>
                </c:pt>
                <c:pt idx="29">
                  <c:v>4.6109999999999998</c:v>
                </c:pt>
                <c:pt idx="30">
                  <c:v>4.6280000000000001</c:v>
                </c:pt>
                <c:pt idx="31">
                  <c:v>4.7329999999999997</c:v>
                </c:pt>
                <c:pt idx="32">
                  <c:v>5.0579999999999998</c:v>
                </c:pt>
                <c:pt idx="33">
                  <c:v>5.3330000000000002</c:v>
                </c:pt>
                <c:pt idx="34">
                  <c:v>5.3090000000000002</c:v>
                </c:pt>
                <c:pt idx="35">
                  <c:v>5.468</c:v>
                </c:pt>
                <c:pt idx="36">
                  <c:v>5.609</c:v>
                </c:pt>
                <c:pt idx="37">
                  <c:v>6.2880000000000003</c:v>
                </c:pt>
                <c:pt idx="38">
                  <c:v>6.6180000000000003</c:v>
                </c:pt>
                <c:pt idx="39">
                  <c:v>6.87</c:v>
                </c:pt>
                <c:pt idx="40">
                  <c:v>7.24</c:v>
                </c:pt>
                <c:pt idx="41">
                  <c:v>7.53</c:v>
                </c:pt>
                <c:pt idx="42">
                  <c:v>7.23</c:v>
                </c:pt>
                <c:pt idx="43">
                  <c:v>6.95</c:v>
                </c:pt>
                <c:pt idx="44">
                  <c:v>6.59</c:v>
                </c:pt>
                <c:pt idx="45">
                  <c:v>6.58</c:v>
                </c:pt>
                <c:pt idx="46">
                  <c:v>6.4</c:v>
                </c:pt>
                <c:pt idx="47">
                  <c:v>6.32</c:v>
                </c:pt>
                <c:pt idx="48">
                  <c:v>6.12</c:v>
                </c:pt>
                <c:pt idx="49">
                  <c:v>5.98</c:v>
                </c:pt>
                <c:pt idx="50">
                  <c:v>5.85</c:v>
                </c:pt>
                <c:pt idx="51">
                  <c:v>5.54</c:v>
                </c:pt>
                <c:pt idx="52">
                  <c:v>5.18</c:v>
                </c:pt>
                <c:pt idx="53">
                  <c:v>5.08</c:v>
                </c:pt>
                <c:pt idx="54">
                  <c:v>5.5</c:v>
                </c:pt>
                <c:pt idx="55">
                  <c:v>6.03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7EB-42A4-BB43-7EBED291EEC6}"/>
            </c:ext>
          </c:extLst>
        </c:ser>
        <c:ser>
          <c:idx val="5"/>
          <c:order val="5"/>
          <c:tx>
            <c:strRef>
              <c:f>Planilha5!$G$1</c:f>
              <c:strCache>
                <c:ptCount val="1"/>
                <c:pt idx="0">
                  <c:v>Diesel S10 em LGE</c:v>
                </c:pt>
              </c:strCache>
            </c:strRef>
          </c:tx>
          <c:spPr>
            <a:ln w="41275" cap="rnd">
              <a:solidFill>
                <a:srgbClr val="23469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Planilha5!$G$2:$G$57</c:f>
              <c:numCache>
                <c:formatCode>General</c:formatCode>
                <c:ptCount val="56"/>
                <c:pt idx="0">
                  <c:v>2.8524634999999998</c:v>
                </c:pt>
                <c:pt idx="1">
                  <c:v>2.8556214999999998</c:v>
                </c:pt>
                <c:pt idx="2">
                  <c:v>2.9029915000000002</c:v>
                </c:pt>
                <c:pt idx="3">
                  <c:v>2.9243079999999999</c:v>
                </c:pt>
                <c:pt idx="4">
                  <c:v>2.9787835</c:v>
                </c:pt>
                <c:pt idx="5">
                  <c:v>2.9361504999999997</c:v>
                </c:pt>
                <c:pt idx="6">
                  <c:v>2.8982544999999997</c:v>
                </c:pt>
                <c:pt idx="7">
                  <c:v>2.886412</c:v>
                </c:pt>
                <c:pt idx="8">
                  <c:v>2.9164129999999999</c:v>
                </c:pt>
                <c:pt idx="9">
                  <c:v>2.9985209999999998</c:v>
                </c:pt>
                <c:pt idx="10">
                  <c:v>3.0143110000000002</c:v>
                </c:pt>
                <c:pt idx="11">
                  <c:v>3.0229954999999999</c:v>
                </c:pt>
                <c:pt idx="12">
                  <c:v>3.0790500000000001</c:v>
                </c:pt>
                <c:pt idx="13">
                  <c:v>3.0293114999999999</c:v>
                </c:pt>
                <c:pt idx="14">
                  <c:v>2.9424664999999997</c:v>
                </c:pt>
                <c:pt idx="15">
                  <c:v>2.7537759999999998</c:v>
                </c:pt>
                <c:pt idx="16">
                  <c:v>2.5627170000000001</c:v>
                </c:pt>
                <c:pt idx="17">
                  <c:v>2.5753490000000001</c:v>
                </c:pt>
                <c:pt idx="18">
                  <c:v>2.6708785000000002</c:v>
                </c:pt>
                <c:pt idx="19">
                  <c:v>2.7537759999999998</c:v>
                </c:pt>
                <c:pt idx="20">
                  <c:v>2.856411</c:v>
                </c:pt>
                <c:pt idx="21">
                  <c:v>2.856411</c:v>
                </c:pt>
                <c:pt idx="22">
                  <c:v>2.9740465</c:v>
                </c:pt>
                <c:pt idx="23">
                  <c:v>3.0301010000000002</c:v>
                </c:pt>
                <c:pt idx="24">
                  <c:v>3.1848429999999999</c:v>
                </c:pt>
                <c:pt idx="25">
                  <c:v>3.4540625</c:v>
                </c:pt>
                <c:pt idx="26">
                  <c:v>3.3845864999999997</c:v>
                </c:pt>
                <c:pt idx="27">
                  <c:v>3.5795929999999996</c:v>
                </c:pt>
                <c:pt idx="28">
                  <c:v>3.614331</c:v>
                </c:pt>
                <c:pt idx="29">
                  <c:v>3.6403844999999997</c:v>
                </c:pt>
                <c:pt idx="30">
                  <c:v>3.6538059999999999</c:v>
                </c:pt>
                <c:pt idx="31">
                  <c:v>3.7367034999999995</c:v>
                </c:pt>
                <c:pt idx="32">
                  <c:v>3.9932909999999997</c:v>
                </c:pt>
                <c:pt idx="33">
                  <c:v>4.2104035</c:v>
                </c:pt>
                <c:pt idx="34">
                  <c:v>4.1914555</c:v>
                </c:pt>
                <c:pt idx="35">
                  <c:v>4.316986</c:v>
                </c:pt>
                <c:pt idx="36">
                  <c:v>4.4283054999999996</c:v>
                </c:pt>
                <c:pt idx="37">
                  <c:v>4.9643759999999997</c:v>
                </c:pt>
                <c:pt idx="38">
                  <c:v>5.2249110000000005</c:v>
                </c:pt>
                <c:pt idx="39">
                  <c:v>5.4238650000000002</c:v>
                </c:pt>
                <c:pt idx="40">
                  <c:v>5.7159800000000001</c:v>
                </c:pt>
                <c:pt idx="41">
                  <c:v>5.9449350000000001</c:v>
                </c:pt>
                <c:pt idx="42">
                  <c:v>5.7080850000000005</c:v>
                </c:pt>
                <c:pt idx="43">
                  <c:v>5.487025</c:v>
                </c:pt>
                <c:pt idx="44">
                  <c:v>5.2028049999999997</c:v>
                </c:pt>
                <c:pt idx="45">
                  <c:v>5.1949100000000001</c:v>
                </c:pt>
                <c:pt idx="46">
                  <c:v>5.0528000000000004</c:v>
                </c:pt>
                <c:pt idx="47">
                  <c:v>4.9896400000000005</c:v>
                </c:pt>
                <c:pt idx="48">
                  <c:v>4.8317399999999999</c:v>
                </c:pt>
                <c:pt idx="49">
                  <c:v>4.7212100000000001</c:v>
                </c:pt>
                <c:pt idx="50">
                  <c:v>4.6185749999999999</c:v>
                </c:pt>
                <c:pt idx="51">
                  <c:v>4.3738299999999999</c:v>
                </c:pt>
                <c:pt idx="52">
                  <c:v>4.0896099999999995</c:v>
                </c:pt>
                <c:pt idx="53">
                  <c:v>4.0106599999999997</c:v>
                </c:pt>
                <c:pt idx="54">
                  <c:v>4.3422499999999999</c:v>
                </c:pt>
                <c:pt idx="55">
                  <c:v>4.7606850000000005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7EB-42A4-BB43-7EBED291EEC6}"/>
            </c:ext>
          </c:extLst>
        </c:ser>
        <c:ser>
          <c:idx val="6"/>
          <c:order val="6"/>
          <c:tx>
            <c:strRef>
              <c:f>Planilha5!$H$1</c:f>
              <c:strCache>
                <c:ptCount val="1"/>
                <c:pt idx="0">
                  <c:v>Gasolina C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Planilha5!$A$2:$A$57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</c:numCache>
            </c:numRef>
          </c:cat>
          <c:val>
            <c:numRef>
              <c:f>Planilha5!$H$2:$H$57</c:f>
              <c:numCache>
                <c:formatCode>0.000</c:formatCode>
                <c:ptCount val="56"/>
                <c:pt idx="0">
                  <c:v>4.78</c:v>
                </c:pt>
                <c:pt idx="1">
                  <c:v>4.7069999999999999</c:v>
                </c:pt>
                <c:pt idx="2">
                  <c:v>4.7859999999999996</c:v>
                </c:pt>
                <c:pt idx="3">
                  <c:v>4.8860000000000001</c:v>
                </c:pt>
                <c:pt idx="4">
                  <c:v>5.0069999999999997</c:v>
                </c:pt>
                <c:pt idx="5">
                  <c:v>4.9459999999999997</c:v>
                </c:pt>
                <c:pt idx="6">
                  <c:v>4.8540000000000001</c:v>
                </c:pt>
                <c:pt idx="7">
                  <c:v>4.8140000000000001</c:v>
                </c:pt>
                <c:pt idx="8">
                  <c:v>4.7919999999999998</c:v>
                </c:pt>
                <c:pt idx="9">
                  <c:v>4.8410000000000002</c:v>
                </c:pt>
                <c:pt idx="10">
                  <c:v>4.883</c:v>
                </c:pt>
                <c:pt idx="11">
                  <c:v>4.9710000000000001</c:v>
                </c:pt>
                <c:pt idx="12">
                  <c:v>5.0410000000000004</c:v>
                </c:pt>
                <c:pt idx="13">
                  <c:v>5.0119999999999996</c:v>
                </c:pt>
                <c:pt idx="14">
                  <c:v>4.9560000000000004</c:v>
                </c:pt>
                <c:pt idx="15">
                  <c:v>4.593</c:v>
                </c:pt>
                <c:pt idx="16">
                  <c:v>4.3710000000000004</c:v>
                </c:pt>
                <c:pt idx="17">
                  <c:v>4.492</c:v>
                </c:pt>
                <c:pt idx="18">
                  <c:v>4.6050000000000004</c:v>
                </c:pt>
                <c:pt idx="19">
                  <c:v>4.7169999999999996</c:v>
                </c:pt>
                <c:pt idx="20">
                  <c:v>4.8049999999999997</c:v>
                </c:pt>
                <c:pt idx="21">
                  <c:v>4.8540000000000001</c:v>
                </c:pt>
                <c:pt idx="22">
                  <c:v>4.93</c:v>
                </c:pt>
                <c:pt idx="23">
                  <c:v>5.0170000000000003</c:v>
                </c:pt>
                <c:pt idx="24">
                  <c:v>5.3470000000000004</c:v>
                </c:pt>
                <c:pt idx="25">
                  <c:v>6.04</c:v>
                </c:pt>
                <c:pt idx="26">
                  <c:v>6.0449999999999999</c:v>
                </c:pt>
                <c:pt idx="27">
                  <c:v>6.1680000000000001</c:v>
                </c:pt>
                <c:pt idx="28">
                  <c:v>6.2359999999999998</c:v>
                </c:pt>
                <c:pt idx="29">
                  <c:v>6.31</c:v>
                </c:pt>
                <c:pt idx="30">
                  <c:v>6.4539999999999997</c:v>
                </c:pt>
                <c:pt idx="31">
                  <c:v>6.6029999999999998</c:v>
                </c:pt>
                <c:pt idx="32">
                  <c:v>6.875</c:v>
                </c:pt>
                <c:pt idx="33">
                  <c:v>7.258</c:v>
                </c:pt>
                <c:pt idx="34">
                  <c:v>7.2050000000000001</c:v>
                </c:pt>
                <c:pt idx="35">
                  <c:v>7.1680000000000001</c:v>
                </c:pt>
                <c:pt idx="36">
                  <c:v>7.181</c:v>
                </c:pt>
                <c:pt idx="37">
                  <c:v>7.5170000000000003</c:v>
                </c:pt>
                <c:pt idx="38">
                  <c:v>7.77</c:v>
                </c:pt>
                <c:pt idx="39" formatCode="0.00">
                  <c:v>7.81</c:v>
                </c:pt>
                <c:pt idx="40" formatCode="0.00">
                  <c:v>7.74</c:v>
                </c:pt>
                <c:pt idx="41" formatCode="0.00">
                  <c:v>6.12</c:v>
                </c:pt>
                <c:pt idx="42" formatCode="0.00">
                  <c:v>5.53</c:v>
                </c:pt>
                <c:pt idx="43" formatCode="0.00">
                  <c:v>5.12</c:v>
                </c:pt>
                <c:pt idx="44" formatCode="0.00">
                  <c:v>4.99</c:v>
                </c:pt>
                <c:pt idx="45" formatCode="0.00">
                  <c:v>5.08</c:v>
                </c:pt>
                <c:pt idx="46" formatCode="0.00">
                  <c:v>5.0599999999999996</c:v>
                </c:pt>
                <c:pt idx="47" formatCode="0.00">
                  <c:v>5.08</c:v>
                </c:pt>
                <c:pt idx="48" formatCode="0.00">
                  <c:v>5.13</c:v>
                </c:pt>
                <c:pt idx="49" formatCode="0.00">
                  <c:v>5.52</c:v>
                </c:pt>
                <c:pt idx="50" formatCode="0.00">
                  <c:v>5.57</c:v>
                </c:pt>
                <c:pt idx="51" formatCode="0.00">
                  <c:v>5.51</c:v>
                </c:pt>
                <c:pt idx="52" formatCode="0.00">
                  <c:v>5.37</c:v>
                </c:pt>
                <c:pt idx="53" formatCode="0.00">
                  <c:v>5.53</c:v>
                </c:pt>
                <c:pt idx="54" formatCode="0.00">
                  <c:v>5.58</c:v>
                </c:pt>
                <c:pt idx="55" formatCode="0.00">
                  <c:v>5.72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7EB-42A4-BB43-7EBED291E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12712"/>
        <c:axId val="317308008"/>
      </c:lineChart>
      <c:dateAx>
        <c:axId val="31731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pt-BR" dirty="0"/>
                  <a:t>Fonte:</a:t>
                </a:r>
                <a:r>
                  <a:rPr lang="pt-BR" baseline="0" dirty="0"/>
                  <a:t> Elaboração e cálculos próprios a partir de dados da ANP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.69936443858627007"/>
              <c:y val="0.96207789279730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317308008"/>
        <c:crosses val="autoZero"/>
        <c:auto val="0"/>
        <c:lblOffset val="100"/>
        <c:baseTimeUnit val="months"/>
        <c:majorUnit val="6"/>
        <c:majorTimeUnit val="months"/>
      </c:dateAx>
      <c:valAx>
        <c:axId val="317308008"/>
        <c:scaling>
          <c:orientation val="minMax"/>
          <c:max val="9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  <a:alpha val="79000"/>
                </a:schemeClr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31731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589545018187413"/>
          <c:y val="2.2440057658579646E-3"/>
          <c:w val="0.18114645183327341"/>
          <c:h val="0.89369208212283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9AE6-B503-488E-8619-0789828794D9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9A73-A2F0-480E-956B-1FFE4DAC9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34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99A73-A2F0-480E-956B-1FFE4DAC9ED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81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99A73-A2F0-480E-956B-1FFE4DAC9ED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3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99A73-A2F0-480E-956B-1FFE4DAC9ED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2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99A73-A2F0-480E-956B-1FFE4DAC9ED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1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99A73-A2F0-480E-956B-1FFE4DAC9ED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3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9A4DBF-7575-E22D-C7EB-A36F80424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3362C0-9536-E7E0-070F-3BED24847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BB9CDB-CBD1-829C-491F-80A0BA4C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AB833DE-2CDF-3838-1493-59306F5B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0B35C3-A057-2B0F-AE08-209A000B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3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38FE69-70F8-D255-8C49-DBFC4D3C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A9729C4-5948-F8B9-05CD-CAE1AA4A2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D5CD78E-FDD1-6A3F-AFEB-0F86FAEF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DD2F56-65DB-0F8C-34E2-8563631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458A0B-0AE5-95A6-1FE8-427DD176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65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EA10D81-5CB7-900B-4246-2DDB69667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236F94D-D6EC-80CA-A341-9119E58D6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A5860A0-5B74-EAD1-CFF0-FDAA5237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CD7D802-7ED1-EBB4-7813-A8AA38C8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980BAB-F8D6-9E42-22D6-6169ACA7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9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875BF8-160B-08BF-5CF5-93CF7EA3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6DC631-FA81-C2DF-3840-3C33D5EE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2D9AB07-8710-1943-45F4-B8B0E06F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858F40-DA80-7E6B-1A7A-F88AD15C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DD3A346-5C0E-3277-8621-B4077632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3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E0BC66-3409-58FB-BDAD-147D9E08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E716D4E-5DD5-CAC5-8896-3AF8921A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67165D-2CE6-5832-C0FE-1659E3E0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864E68F-CAFD-0302-F0BB-398D0076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C3957B-DC83-D0ED-9FDD-088B319D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6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98E8E7-8B8B-87F7-1485-02D985AD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DA52FB3-EF03-D64B-A4B4-A04E352F7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459C408-7B90-7C78-073F-59ABA47B0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6B85723-938C-D920-55A3-0E1D8FEB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D6A49C8-FE27-7AE1-68CC-1AADB1E8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10262C7-9957-04EF-0FF9-AB96B35F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2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8FF0C3-A800-364C-43ED-3BB7E5A2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62D9DAD-EC5D-3084-4A50-B5AD642E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8FE81ED-D183-C5D3-BAE1-D1F438A2D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5D3A8F5-8A75-695C-564F-ECF3CE77D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215751-B588-3A85-A3A0-97686A3CB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FE9EB94-79E7-90C4-C635-56AD232A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0A7C424-EF57-CEA5-DAB1-06367138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DE79BCE-67FC-A9FC-B9C0-E91B3DB1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24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78912D-8B9A-44F9-050C-5CF872EB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A236207-AF4C-A9C8-5CD6-0A0B3C61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F443A90-50EE-DF38-1F97-742E7B60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BFD9CCD-9E1B-4EAB-F72D-7A8499C5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3B40E5F-64EF-8AF1-31AF-D4D70CF9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EFA79D9-E98A-DE3F-0092-92EC38E1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48F7E15-8802-2990-5105-021E4FF5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22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00412-315D-B427-F4C5-138078FE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01D0EC-A902-E92E-19BD-C6F0966A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3F9947B-DD52-FBCC-71F6-F5478772D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775BFA8-0763-D14D-E08A-8F1F3EBB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F3206A-866B-5281-5549-2E1AD374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CD45A1F-4D2D-E746-338E-8102CE71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7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738767-2200-7FA4-4EAE-52C68256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505D27A-4B6C-6EC8-5990-DB62D101C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72EB25C-BD8B-F20D-8C80-7B5C61B35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2D196B4-317B-828A-1CE3-A3F7E89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E9C8A2D-D7FE-0C54-AF8E-97D35649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2D0507-C2C4-C33E-2564-EB1F0F31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0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3839424-5CA7-63C9-791D-E3874F4F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320F4D1-35EC-6B12-3353-7169C145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C06690-E3E9-DF6B-49A0-B21E613AB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3BD-091B-4C40-B500-CD3B409BED68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0864A1-1778-14A8-D88B-19FDF49B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9F5E8AA-4BAA-EAA3-119A-A8383C5FD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DD47-3224-458D-9A2F-EF50CE873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9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svg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18.svg"/><Relationship Id="rId12" Type="http://schemas.openxmlformats.org/officeDocument/2006/relationships/image" Target="../media/image24.png"/><Relationship Id="rId17" Type="http://schemas.openxmlformats.org/officeDocument/2006/relationships/image" Target="../media/image31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2.svg"/><Relationship Id="rId5" Type="http://schemas.openxmlformats.org/officeDocument/2006/relationships/image" Target="../media/image27.svg"/><Relationship Id="rId15" Type="http://schemas.openxmlformats.org/officeDocument/2006/relationships/image" Target="../media/image29.svg"/><Relationship Id="rId10" Type="http://schemas.openxmlformats.org/officeDocument/2006/relationships/image" Target="../media/image23.png"/><Relationship Id="rId19" Type="http://schemas.openxmlformats.org/officeDocument/2006/relationships/image" Target="../media/image33.svg"/><Relationship Id="rId4" Type="http://schemas.openxmlformats.org/officeDocument/2006/relationships/image" Target="../media/image20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al gas reservoir tank in car trunk">
            <a:extLst>
              <a:ext uri="{FF2B5EF4-FFF2-40B4-BE49-F238E27FC236}">
                <a16:creationId xmlns:a16="http://schemas.microsoft.com/office/drawing/2014/main" xmlns="" id="{14CE9B80-7995-3D66-7684-FB6668A2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" b="11070"/>
          <a:stretch/>
        </p:blipFill>
        <p:spPr bwMode="auto">
          <a:xfrm>
            <a:off x="0" y="1"/>
            <a:ext cx="12187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CD28372-F9AD-D1E5-02B7-11E0E3CB30F5}"/>
              </a:ext>
            </a:extLst>
          </p:cNvPr>
          <p:cNvSpPr/>
          <p:nvPr/>
        </p:nvSpPr>
        <p:spPr>
          <a:xfrm>
            <a:off x="292518" y="1901953"/>
            <a:ext cx="7847763" cy="3465576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CB20B0E-DF8B-FE70-7536-F47E81B7DEDA}"/>
              </a:ext>
            </a:extLst>
          </p:cNvPr>
          <p:cNvSpPr/>
          <p:nvPr/>
        </p:nvSpPr>
        <p:spPr>
          <a:xfrm>
            <a:off x="645181" y="2562204"/>
            <a:ext cx="6609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Mercado de GNV no Brasil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0B099E3D-33F3-DFC4-E483-630358F4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78" y="6528529"/>
            <a:ext cx="4988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 b="1" i="1" dirty="0">
                <a:solidFill>
                  <a:srgbClr val="FFFFFF"/>
                </a:solidFill>
                <a:latin typeface="Trebuchet MS" panose="020B0703020202090204" pitchFamily="34" charset="0"/>
              </a:rPr>
              <a:t>19 de </a:t>
            </a:r>
            <a:r>
              <a:rPr lang="en-US" altLang="en-US" sz="1400" b="1" i="1" dirty="0" err="1">
                <a:solidFill>
                  <a:srgbClr val="FFFFFF"/>
                </a:solidFill>
                <a:latin typeface="Trebuchet MS" panose="020B0703020202090204" pitchFamily="34" charset="0"/>
              </a:rPr>
              <a:t>dezembro</a:t>
            </a:r>
            <a:r>
              <a:rPr lang="en-US" altLang="en-US" sz="1400" b="1" i="1" dirty="0">
                <a:solidFill>
                  <a:srgbClr val="FFFFFF"/>
                </a:solidFill>
                <a:latin typeface="Trebuchet MS" panose="020B0703020202090204" pitchFamily="34" charset="0"/>
              </a:rPr>
              <a:t> de 2023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3EC80317-FD93-2B9E-EE1E-58A827A33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62" y="5001325"/>
            <a:ext cx="2213220" cy="221322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xmlns="" id="{205E6612-4FC2-FFCA-CE9A-B3EC71691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"/>
            <a:ext cx="2426677" cy="13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E2C93C6-C6B8-E4C9-63A1-94864D1D7B1E}"/>
              </a:ext>
            </a:extLst>
          </p:cNvPr>
          <p:cNvGraphicFramePr>
            <a:graphicFrameLocks/>
          </p:cNvGraphicFramePr>
          <p:nvPr/>
        </p:nvGraphicFramePr>
        <p:xfrm>
          <a:off x="575184" y="972766"/>
          <a:ext cx="11616816" cy="565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065ACA-1AF9-4AB4-A003-7BD0F6FB0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" t="11793" r="3857" b="12189"/>
          <a:stretch/>
        </p:blipFill>
        <p:spPr>
          <a:xfrm>
            <a:off x="335560" y="335560"/>
            <a:ext cx="868355" cy="4668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BB7A91D-804D-4A38-AAC7-420BED5DF629}"/>
              </a:ext>
            </a:extLst>
          </p:cNvPr>
          <p:cNvSpPr/>
          <p:nvPr/>
        </p:nvSpPr>
        <p:spPr>
          <a:xfrm>
            <a:off x="1203915" y="225712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Preços em LGE no RJ</a:t>
            </a:r>
          </a:p>
        </p:txBody>
      </p:sp>
    </p:spTree>
    <p:extLst>
      <p:ext uri="{BB962C8B-B14F-4D97-AF65-F5344CB8AC3E}">
        <p14:creationId xmlns:p14="http://schemas.microsoft.com/office/powerpoint/2010/main" val="4906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065ACA-1AF9-4AB4-A003-7BD0F6FB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11793" r="3857" b="12189"/>
          <a:stretch/>
        </p:blipFill>
        <p:spPr>
          <a:xfrm>
            <a:off x="335560" y="335560"/>
            <a:ext cx="868355" cy="4668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BB7A91D-804D-4A38-AAC7-420BED5DF629}"/>
              </a:ext>
            </a:extLst>
          </p:cNvPr>
          <p:cNvSpPr/>
          <p:nvPr/>
        </p:nvSpPr>
        <p:spPr>
          <a:xfrm>
            <a:off x="1203915" y="245072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Proposta LGE nos postos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A40EFE4F-3347-1D59-C682-15AE21332A6A}"/>
              </a:ext>
            </a:extLst>
          </p:cNvPr>
          <p:cNvGrpSpPr/>
          <p:nvPr/>
        </p:nvGrpSpPr>
        <p:grpSpPr>
          <a:xfrm>
            <a:off x="124554" y="1450963"/>
            <a:ext cx="1405343" cy="943593"/>
            <a:chOff x="-801" y="1322285"/>
            <a:chExt cx="1405343" cy="943593"/>
          </a:xfrm>
        </p:grpSpPr>
        <p:pic>
          <p:nvPicPr>
            <p:cNvPr id="3" name="Gráfico 2" descr="Acento Circunflexo à Direita com preenchimento sólido">
              <a:extLst>
                <a:ext uri="{FF2B5EF4-FFF2-40B4-BE49-F238E27FC236}">
                  <a16:creationId xmlns:a16="http://schemas.microsoft.com/office/drawing/2014/main" xmlns="" id="{16856FDB-3565-A70C-AA66-173E786C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0142" y="1351478"/>
              <a:ext cx="914400" cy="914400"/>
            </a:xfrm>
            <a:prstGeom prst="rect">
              <a:avLst/>
            </a:prstGeom>
          </p:spPr>
        </p:pic>
        <p:pic>
          <p:nvPicPr>
            <p:cNvPr id="4" name="Gráfico 3" descr="Acento Circunflexo à Direita com preenchimento sólido">
              <a:extLst>
                <a:ext uri="{FF2B5EF4-FFF2-40B4-BE49-F238E27FC236}">
                  <a16:creationId xmlns:a16="http://schemas.microsoft.com/office/drawing/2014/main" xmlns="" id="{93969E4A-8685-EDB1-D60F-6EA7C825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9045" y="1336882"/>
              <a:ext cx="914400" cy="914400"/>
            </a:xfrm>
            <a:prstGeom prst="rect">
              <a:avLst/>
            </a:prstGeom>
          </p:spPr>
        </p:pic>
        <p:pic>
          <p:nvPicPr>
            <p:cNvPr id="5" name="Gráfico 4" descr="Acento Circunflexo à Direita com preenchimento sólido">
              <a:extLst>
                <a:ext uri="{FF2B5EF4-FFF2-40B4-BE49-F238E27FC236}">
                  <a16:creationId xmlns:a16="http://schemas.microsoft.com/office/drawing/2014/main" xmlns="" id="{56AA0E48-F0D7-D795-539A-248B2748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-801" y="1322285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Acento Circunflexo à Direita com preenchimento sólido">
              <a:extLst>
                <a:ext uri="{FF2B5EF4-FFF2-40B4-BE49-F238E27FC236}">
                  <a16:creationId xmlns:a16="http://schemas.microsoft.com/office/drawing/2014/main" xmlns="" id="{4D0AD174-F9F0-9DBA-89DA-0871709D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0296" y="1344180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3DA1EC8F-01BF-CE66-AB4A-E1ADD1E9B9DA}"/>
              </a:ext>
            </a:extLst>
          </p:cNvPr>
          <p:cNvSpPr/>
          <p:nvPr/>
        </p:nvSpPr>
        <p:spPr>
          <a:xfrm>
            <a:off x="1380051" y="1450963"/>
            <a:ext cx="10621350" cy="10763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 proposta visa permitir que o consumidor tenha um ponto de comparação de fácil compreensão, além de facilitar a visibilidade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93AFA92-6890-37B7-92E1-A9410FE268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75" y="2956304"/>
            <a:ext cx="7147649" cy="3656624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6006C77-B93D-C9F0-D668-46084D80D4FA}"/>
              </a:ext>
            </a:extLst>
          </p:cNvPr>
          <p:cNvSpPr/>
          <p:nvPr/>
        </p:nvSpPr>
        <p:spPr>
          <a:xfrm rot="308840">
            <a:off x="6614248" y="4145291"/>
            <a:ext cx="2058112" cy="23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ighlight>
                  <a:srgbClr val="7030A0"/>
                </a:highlight>
                <a:latin typeface="Trebuchet MS" panose="020B0603020202020204" pitchFamily="34" charset="0"/>
              </a:rPr>
              <a:t>GNV 3,09 R$/LGE</a:t>
            </a:r>
          </a:p>
        </p:txBody>
      </p:sp>
    </p:spTree>
    <p:extLst>
      <p:ext uri="{BB962C8B-B14F-4D97-AF65-F5344CB8AC3E}">
        <p14:creationId xmlns:p14="http://schemas.microsoft.com/office/powerpoint/2010/main" val="143390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al gas reservoir tank in car trunk">
            <a:extLst>
              <a:ext uri="{FF2B5EF4-FFF2-40B4-BE49-F238E27FC236}">
                <a16:creationId xmlns:a16="http://schemas.microsoft.com/office/drawing/2014/main" xmlns="" id="{14CE9B80-7995-3D66-7684-FB6668A2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" b="11070"/>
          <a:stretch/>
        </p:blipFill>
        <p:spPr bwMode="auto">
          <a:xfrm>
            <a:off x="0" y="1"/>
            <a:ext cx="12187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CD28372-F9AD-D1E5-02B7-11E0E3CB30F5}"/>
              </a:ext>
            </a:extLst>
          </p:cNvPr>
          <p:cNvSpPr/>
          <p:nvPr/>
        </p:nvSpPr>
        <p:spPr>
          <a:xfrm>
            <a:off x="292518" y="1901953"/>
            <a:ext cx="7847763" cy="3465576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CB20B0E-DF8B-FE70-7536-F47E81B7DEDA}"/>
              </a:ext>
            </a:extLst>
          </p:cNvPr>
          <p:cNvSpPr/>
          <p:nvPr/>
        </p:nvSpPr>
        <p:spPr>
          <a:xfrm>
            <a:off x="645181" y="2562204"/>
            <a:ext cx="66099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Obrigado.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6000" b="1" dirty="0">
                <a:solidFill>
                  <a:schemeClr val="bg1"/>
                </a:solidFill>
                <a:latin typeface="Trebuchet MS" panose="020B0603020202020204" pitchFamily="34" charset="0"/>
              </a:rPr>
              <a:t>Celso Mattos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6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0B099E3D-33F3-DFC4-E483-630358F4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78" y="6528529"/>
            <a:ext cx="4988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 b="1" i="1" dirty="0">
                <a:solidFill>
                  <a:srgbClr val="FFFFFF"/>
                </a:solidFill>
                <a:latin typeface="Trebuchet MS" panose="020B0703020202090204" pitchFamily="34" charset="0"/>
              </a:rPr>
              <a:t>19 de </a:t>
            </a:r>
            <a:r>
              <a:rPr lang="en-US" altLang="en-US" sz="1400" b="1" i="1" dirty="0" err="1">
                <a:solidFill>
                  <a:srgbClr val="FFFFFF"/>
                </a:solidFill>
                <a:latin typeface="Trebuchet MS" panose="020B0703020202090204" pitchFamily="34" charset="0"/>
              </a:rPr>
              <a:t>dezembro</a:t>
            </a:r>
            <a:r>
              <a:rPr lang="en-US" altLang="en-US" sz="1400" b="1" i="1" dirty="0">
                <a:solidFill>
                  <a:srgbClr val="FFFFFF"/>
                </a:solidFill>
                <a:latin typeface="Trebuchet MS" panose="020B0703020202090204" pitchFamily="34" charset="0"/>
              </a:rPr>
              <a:t> de 2023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xmlns="" id="{11248F65-AC74-1136-8550-54A7E4A9E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62" y="5001325"/>
            <a:ext cx="2213220" cy="221322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xmlns="" id="{0C38802A-D459-8355-4CCC-541E31780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"/>
            <a:ext cx="2426677" cy="13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9E838B44-6CCD-31AF-5685-F5B496311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70940"/>
              </p:ext>
            </p:extLst>
          </p:nvPr>
        </p:nvGraphicFramePr>
        <p:xfrm>
          <a:off x="5384348" y="2120937"/>
          <a:ext cx="671512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B32AEC5-C548-C260-C180-98C27E92C7B6}"/>
              </a:ext>
            </a:extLst>
          </p:cNvPr>
          <p:cNvSpPr/>
          <p:nvPr/>
        </p:nvSpPr>
        <p:spPr>
          <a:xfrm>
            <a:off x="1051651" y="188865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Consumo de Gás Natural Veicular no Brasil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48C3DEF-5E4A-C163-5918-3D51C89EC4F3}"/>
              </a:ext>
            </a:extLst>
          </p:cNvPr>
          <p:cNvSpPr/>
          <p:nvPr/>
        </p:nvSpPr>
        <p:spPr>
          <a:xfrm>
            <a:off x="738327" y="1573823"/>
            <a:ext cx="4239155" cy="1407152"/>
          </a:xfrm>
          <a:prstGeom prst="rect">
            <a:avLst/>
          </a:prstGeom>
          <a:solidFill>
            <a:srgbClr val="23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Trebuchet MS" panose="020B0603020202020204" pitchFamily="34" charset="0"/>
              </a:rPr>
              <a:t>O consumo de GNV em 2023 esteve em declínio e chega a</a:t>
            </a:r>
          </a:p>
          <a:p>
            <a:pPr algn="ctr"/>
            <a:r>
              <a:rPr lang="pt-BR" sz="2800" b="1" dirty="0">
                <a:latin typeface="Trebuchet MS" panose="020B0603020202020204" pitchFamily="34" charset="0"/>
              </a:rPr>
              <a:t>5,4 MM m³/dia </a:t>
            </a:r>
            <a:endParaRPr lang="pt-BR" b="1" dirty="0">
              <a:latin typeface="Trebuchet MS" panose="020B0603020202020204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D8E216FB-4019-CF48-6654-78395FD37CEA}"/>
              </a:ext>
            </a:extLst>
          </p:cNvPr>
          <p:cNvSpPr/>
          <p:nvPr/>
        </p:nvSpPr>
        <p:spPr>
          <a:xfrm>
            <a:off x="2150297" y="4714067"/>
            <a:ext cx="2062800" cy="2061930"/>
          </a:xfrm>
          <a:prstGeom prst="ellipse">
            <a:avLst/>
          </a:prstGeom>
          <a:solidFill>
            <a:srgbClr val="D68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Nos últimos 12 meses o consumo de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GNV </a:t>
            </a:r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caiu 15%</a:t>
            </a:r>
            <a:endParaRPr lang="pt-B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2934EFF-B290-8812-98F5-47E2EA4800F6}"/>
              </a:ext>
            </a:extLst>
          </p:cNvPr>
          <p:cNvSpPr/>
          <p:nvPr/>
        </p:nvSpPr>
        <p:spPr>
          <a:xfrm>
            <a:off x="9939681" y="5532495"/>
            <a:ext cx="427384" cy="275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GNV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319505C9-1FC0-10CA-1D25-B75B8E1335FD}"/>
              </a:ext>
            </a:extLst>
          </p:cNvPr>
          <p:cNvGrpSpPr/>
          <p:nvPr/>
        </p:nvGrpSpPr>
        <p:grpSpPr>
          <a:xfrm>
            <a:off x="3207555" y="3199978"/>
            <a:ext cx="2199600" cy="2061930"/>
            <a:chOff x="1691581" y="3161247"/>
            <a:chExt cx="3469634" cy="3437977"/>
          </a:xfrm>
        </p:grpSpPr>
        <p:pic>
          <p:nvPicPr>
            <p:cNvPr id="16" name="Imagem 15" descr="Mapa&#10;&#10;Descrição gerada automaticamente">
              <a:extLst>
                <a:ext uri="{FF2B5EF4-FFF2-40B4-BE49-F238E27FC236}">
                  <a16:creationId xmlns:a16="http://schemas.microsoft.com/office/drawing/2014/main" xmlns="" id="{30202D17-A4E0-3E57-CABA-9120887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581" y="3161247"/>
              <a:ext cx="3469634" cy="3437977"/>
            </a:xfrm>
            <a:prstGeom prst="rect">
              <a:avLst/>
            </a:prstGeom>
          </p:spPr>
        </p:pic>
        <p:pic>
          <p:nvPicPr>
            <p:cNvPr id="10" name="Gráfico 9" descr="Fogo">
              <a:extLst>
                <a:ext uri="{FF2B5EF4-FFF2-40B4-BE49-F238E27FC236}">
                  <a16:creationId xmlns:a16="http://schemas.microsoft.com/office/drawing/2014/main" xmlns="" id="{8EAE6D30-7F3E-B567-5879-8EDF6BE1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882053" y="3842191"/>
              <a:ext cx="1320651" cy="1320651"/>
            </a:xfrm>
            <a:prstGeom prst="rect">
              <a:avLst/>
            </a:prstGeom>
          </p:spPr>
        </p:pic>
      </p:grp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9B0F4A7D-738F-DAA7-5950-74DC11106819}"/>
              </a:ext>
            </a:extLst>
          </p:cNvPr>
          <p:cNvSpPr/>
          <p:nvPr/>
        </p:nvSpPr>
        <p:spPr>
          <a:xfrm>
            <a:off x="305619" y="3211435"/>
            <a:ext cx="2199600" cy="21996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Nos últimos 12 meses o consumo de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Gasolina subiu 9% e </a:t>
            </a: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do Diesel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 3%</a:t>
            </a:r>
            <a:endParaRPr lang="pt-B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91CFF309-C22E-394F-24DC-9A03FC1F9A17}"/>
              </a:ext>
            </a:extLst>
          </p:cNvPr>
          <p:cNvSpPr txBox="1"/>
          <p:nvPr/>
        </p:nvSpPr>
        <p:spPr>
          <a:xfrm>
            <a:off x="8182283" y="5825479"/>
            <a:ext cx="371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Trebuchet MS" panose="020B0603020202020204" pitchFamily="34" charset="0"/>
              </a:rPr>
              <a:t>Fonte: Elaboração própria a partir de dados da ANP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79D5A302-D8D8-B039-79AE-79AFDF0CD49E}"/>
              </a:ext>
            </a:extLst>
          </p:cNvPr>
          <p:cNvGrpSpPr/>
          <p:nvPr/>
        </p:nvGrpSpPr>
        <p:grpSpPr>
          <a:xfrm>
            <a:off x="5970750" y="1573823"/>
            <a:ext cx="5644171" cy="2621004"/>
            <a:chOff x="5992004" y="1612133"/>
            <a:chExt cx="5644171" cy="2621004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xmlns="" id="{DC9FF1EA-CC45-086D-3D1D-4227835A3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2004" y="2497715"/>
              <a:ext cx="2779361" cy="1735422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F40F28FD-8AC0-B55A-899A-A873760FE153}"/>
                </a:ext>
              </a:extLst>
            </p:cNvPr>
            <p:cNvSpPr txBox="1"/>
            <p:nvPr/>
          </p:nvSpPr>
          <p:spPr>
            <a:xfrm rot="19623672">
              <a:off x="7767724" y="2441826"/>
              <a:ext cx="688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rebuchet MS" panose="020B0603020202020204" pitchFamily="34" charset="0"/>
                </a:rPr>
                <a:t>+56%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CD815E91-330F-02C1-A701-F064E583B841}"/>
                </a:ext>
              </a:extLst>
            </p:cNvPr>
            <p:cNvSpPr txBox="1"/>
            <p:nvPr/>
          </p:nvSpPr>
          <p:spPr>
            <a:xfrm rot="2896934">
              <a:off x="10868034" y="282503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rebuchet MS" panose="020B0603020202020204" pitchFamily="34" charset="0"/>
                </a:rPr>
                <a:t>-15%</a:t>
              </a:r>
            </a:p>
          </p:txBody>
        </p:sp>
        <p:cxnSp>
          <p:nvCxnSpPr>
            <p:cNvPr id="2" name="Conector reto 1">
              <a:extLst>
                <a:ext uri="{FF2B5EF4-FFF2-40B4-BE49-F238E27FC236}">
                  <a16:creationId xmlns:a16="http://schemas.microsoft.com/office/drawing/2014/main" xmlns="" id="{2061A37F-07BF-A1BD-5930-2140BD6025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7855" y="2718616"/>
              <a:ext cx="657072" cy="928069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697E826E-3248-202C-DA5E-6430BCB88EB1}"/>
                </a:ext>
              </a:extLst>
            </p:cNvPr>
            <p:cNvSpPr txBox="1"/>
            <p:nvPr/>
          </p:nvSpPr>
          <p:spPr>
            <a:xfrm>
              <a:off x="5996490" y="1612133"/>
              <a:ext cx="5639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1" dirty="0">
                  <a:latin typeface="Trebuchet MS" panose="020B0603020202020204" pitchFamily="34" charset="0"/>
                </a:rPr>
                <a:t>Consumo Nacional de GNV e outros combustíveis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6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40340F2-763A-2476-286F-1DE806098252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33" y="104408"/>
            <a:ext cx="5233844" cy="4020893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CFFEF002-DA8C-8D02-8BAA-0FD972140573}"/>
              </a:ext>
            </a:extLst>
          </p:cNvPr>
          <p:cNvSpPr/>
          <p:nvPr/>
        </p:nvSpPr>
        <p:spPr>
          <a:xfrm>
            <a:off x="7777855" y="3824324"/>
            <a:ext cx="2299505" cy="2225049"/>
          </a:xfrm>
          <a:prstGeom prst="ellipse">
            <a:avLst/>
          </a:prstGeom>
          <a:solidFill>
            <a:srgbClr val="23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Trebuchet MS" panose="020B0603020202020204" pitchFamily="34" charset="0"/>
              </a:rPr>
              <a:t>Minas Gerais, São Paulo e Espirito Santo </a:t>
            </a:r>
            <a:r>
              <a:rPr lang="pt-BR" dirty="0">
                <a:latin typeface="Trebuchet MS" panose="020B0603020202020204" pitchFamily="34" charset="0"/>
              </a:rPr>
              <a:t>foram </a:t>
            </a:r>
            <a:r>
              <a:rPr lang="pt-BR" sz="3600" b="1" dirty="0">
                <a:latin typeface="Trebuchet MS" panose="020B0603020202020204" pitchFamily="34" charset="0"/>
              </a:rPr>
              <a:t>7%</a:t>
            </a:r>
            <a:endParaRPr lang="pt-BR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955B9BE-750B-B9E5-CE18-F02EC9F51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0999"/>
              </p:ext>
            </p:extLst>
          </p:nvPr>
        </p:nvGraphicFramePr>
        <p:xfrm>
          <a:off x="127323" y="929454"/>
          <a:ext cx="6771188" cy="549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FD441A9-1597-E83C-90F7-C49245228F4F}"/>
              </a:ext>
            </a:extLst>
          </p:cNvPr>
          <p:cNvSpPr/>
          <p:nvPr/>
        </p:nvSpPr>
        <p:spPr>
          <a:xfrm>
            <a:off x="1068953" y="211666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Conversões para GNV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AC8D767F-13A9-23FF-9ED0-DA66EE605158}"/>
              </a:ext>
            </a:extLst>
          </p:cNvPr>
          <p:cNvGrpSpPr/>
          <p:nvPr/>
        </p:nvGrpSpPr>
        <p:grpSpPr>
          <a:xfrm>
            <a:off x="7777855" y="6131465"/>
            <a:ext cx="2104980" cy="561869"/>
            <a:chOff x="7858754" y="4655435"/>
            <a:chExt cx="2741920" cy="730201"/>
          </a:xfrm>
        </p:grpSpPr>
        <p:pic>
          <p:nvPicPr>
            <p:cNvPr id="3" name="Picture 4" descr="ícone de cor preta do cilindro de gás propano. 5200074 Vetor no Vecteezy">
              <a:extLst>
                <a:ext uri="{FF2B5EF4-FFF2-40B4-BE49-F238E27FC236}">
                  <a16:creationId xmlns:a16="http://schemas.microsoft.com/office/drawing/2014/main" xmlns="" id="{22E26547-BABD-7CE7-4A42-3040CAFD0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8" t="9863" r="39400" b="11388"/>
            <a:stretch/>
          </p:blipFill>
          <p:spPr bwMode="auto">
            <a:xfrm rot="16200000">
              <a:off x="8864613" y="3649576"/>
              <a:ext cx="730201" cy="274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áfico 6" descr="Fogo">
              <a:extLst>
                <a:ext uri="{FF2B5EF4-FFF2-40B4-BE49-F238E27FC236}">
                  <a16:creationId xmlns:a16="http://schemas.microsoft.com/office/drawing/2014/main" xmlns="" id="{1BE86DCB-B669-45D4-39A7-154D1C450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190298" y="4655435"/>
              <a:ext cx="697555" cy="697555"/>
            </a:xfrm>
            <a:prstGeom prst="rect">
              <a:avLst/>
            </a:prstGeom>
          </p:spPr>
        </p:pic>
      </p:grp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DCDECF7-3AD0-2324-B900-988BC4937980}"/>
              </a:ext>
            </a:extLst>
          </p:cNvPr>
          <p:cNvSpPr/>
          <p:nvPr/>
        </p:nvSpPr>
        <p:spPr>
          <a:xfrm>
            <a:off x="9610844" y="4166347"/>
            <a:ext cx="2453833" cy="25203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Os estados da </a:t>
            </a:r>
            <a:r>
              <a:rPr lang="pt-BR" sz="2000" b="1" dirty="0">
                <a:latin typeface="Trebuchet MS" panose="020B0603020202020204" pitchFamily="34" charset="0"/>
              </a:rPr>
              <a:t>Bahia e Pernambuco </a:t>
            </a:r>
            <a:r>
              <a:rPr lang="pt-BR" dirty="0">
                <a:latin typeface="Trebuchet MS" panose="020B0603020202020204" pitchFamily="34" charset="0"/>
              </a:rPr>
              <a:t>representaram </a:t>
            </a:r>
            <a:r>
              <a:rPr lang="pt-BR" sz="3600" b="1" dirty="0">
                <a:latin typeface="Trebuchet MS" panose="020B0603020202020204" pitchFamily="34" charset="0"/>
              </a:rPr>
              <a:t>13%</a:t>
            </a:r>
            <a:endParaRPr lang="pt-BR" b="1" dirty="0">
              <a:latin typeface="Trebuchet MS" panose="020B06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E53C492-84B2-A8DA-52EA-09EE3D27A6D0}"/>
              </a:ext>
            </a:extLst>
          </p:cNvPr>
          <p:cNvSpPr txBox="1"/>
          <p:nvPr/>
        </p:nvSpPr>
        <p:spPr>
          <a:xfrm>
            <a:off x="7940233" y="1698713"/>
            <a:ext cx="3628019" cy="1261884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RJ representa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67%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das Instalações de KIT GNV no Brasil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D0229B7-FECF-0A89-A6DA-26D33C1921FE}"/>
              </a:ext>
            </a:extLst>
          </p:cNvPr>
          <p:cNvSpPr txBox="1"/>
          <p:nvPr/>
        </p:nvSpPr>
        <p:spPr>
          <a:xfrm>
            <a:off x="0" y="6538477"/>
            <a:ext cx="407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Trebuchet MS" panose="020B0603020202020204" pitchFamily="34" charset="0"/>
              </a:rPr>
              <a:t>Fonte: Elaboração própria a partir de dados da Otimiza</a:t>
            </a:r>
          </a:p>
        </p:txBody>
      </p:sp>
    </p:spTree>
    <p:extLst>
      <p:ext uri="{BB962C8B-B14F-4D97-AF65-F5344CB8AC3E}">
        <p14:creationId xmlns:p14="http://schemas.microsoft.com/office/powerpoint/2010/main" val="11121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64B385D-0876-E345-091A-5883825E0350}"/>
              </a:ext>
            </a:extLst>
          </p:cNvPr>
          <p:cNvSpPr/>
          <p:nvPr/>
        </p:nvSpPr>
        <p:spPr>
          <a:xfrm>
            <a:off x="1068952" y="203248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Preços dos Combustíveis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C528906-CDCB-40B8-4803-9938727C6BCE}"/>
              </a:ext>
            </a:extLst>
          </p:cNvPr>
          <p:cNvSpPr/>
          <p:nvPr/>
        </p:nvSpPr>
        <p:spPr>
          <a:xfrm>
            <a:off x="422247" y="1753809"/>
            <a:ext cx="3170061" cy="276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Trebuchet MS" panose="020B0603020202020204" pitchFamily="34" charset="0"/>
              </a:rPr>
              <a:t>Queda do preço da </a:t>
            </a:r>
            <a:r>
              <a:rPr lang="pt-BR" sz="3200" b="1" dirty="0">
                <a:latin typeface="Trebuchet MS" panose="020B0603020202020204" pitchFamily="34" charset="0"/>
              </a:rPr>
              <a:t>gasolina e etanol </a:t>
            </a:r>
            <a:r>
              <a:rPr lang="pt-BR" sz="2800" dirty="0">
                <a:latin typeface="Trebuchet MS" panose="020B0603020202020204" pitchFamily="34" charset="0"/>
              </a:rPr>
              <a:t>e o </a:t>
            </a:r>
            <a:r>
              <a:rPr lang="pt-BR" sz="3200" b="1" dirty="0">
                <a:latin typeface="Trebuchet MS" panose="020B0603020202020204" pitchFamily="34" charset="0"/>
              </a:rPr>
              <a:t>impacto sobre o GNV</a:t>
            </a:r>
            <a:endParaRPr lang="pt-BR" sz="2800" b="1" dirty="0">
              <a:latin typeface="Trebuchet MS" panose="020B0603020202020204" pitchFamily="34" charset="0"/>
            </a:endParaRPr>
          </a:p>
        </p:txBody>
      </p:sp>
      <p:pic>
        <p:nvPicPr>
          <p:cNvPr id="13" name="Picture 2" descr="Ver a imagem de origem">
            <a:extLst>
              <a:ext uri="{FF2B5EF4-FFF2-40B4-BE49-F238E27FC236}">
                <a16:creationId xmlns:a16="http://schemas.microsoft.com/office/drawing/2014/main" xmlns="" id="{2F479A8C-8628-1C34-3125-C3A09222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00">
            <a:off x="1319013" y="5112403"/>
            <a:ext cx="1267033" cy="12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19116262-31AC-40A8-8915-970FD62D6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83433"/>
              </p:ext>
            </p:extLst>
          </p:nvPr>
        </p:nvGraphicFramePr>
        <p:xfrm>
          <a:off x="3718840" y="851055"/>
          <a:ext cx="8473160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3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64B385D-0876-E345-091A-5883825E0350}"/>
              </a:ext>
            </a:extLst>
          </p:cNvPr>
          <p:cNvSpPr/>
          <p:nvPr/>
        </p:nvSpPr>
        <p:spPr>
          <a:xfrm>
            <a:off x="1068952" y="203248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Preços dos Combustíveis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C528906-CDCB-40B8-4803-9938727C6BCE}"/>
              </a:ext>
            </a:extLst>
          </p:cNvPr>
          <p:cNvSpPr/>
          <p:nvPr/>
        </p:nvSpPr>
        <p:spPr>
          <a:xfrm>
            <a:off x="422247" y="1753809"/>
            <a:ext cx="3170061" cy="41166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Em todo o Brasil o preço do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GNV nos postos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 até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29%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menor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que Gasolina e Diesel S10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9F229AF4-70B3-CD7A-62AE-13A28244F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080326"/>
              </p:ext>
            </p:extLst>
          </p:nvPr>
        </p:nvGraphicFramePr>
        <p:xfrm>
          <a:off x="4014217" y="1581912"/>
          <a:ext cx="789178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FC74181-70ED-6CCB-75F7-B7B395759BB1}"/>
              </a:ext>
            </a:extLst>
          </p:cNvPr>
          <p:cNvSpPr/>
          <p:nvPr/>
        </p:nvSpPr>
        <p:spPr>
          <a:xfrm>
            <a:off x="5074920" y="1106242"/>
            <a:ext cx="4764024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Preços médios de Combustíveis no Brasil</a:t>
            </a:r>
          </a:p>
        </p:txBody>
      </p:sp>
    </p:spTree>
    <p:extLst>
      <p:ext uri="{BB962C8B-B14F-4D97-AF65-F5344CB8AC3E}">
        <p14:creationId xmlns:p14="http://schemas.microsoft.com/office/powerpoint/2010/main" val="42120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DFEFFD2-86B8-7836-E200-6F39E10991B3}"/>
              </a:ext>
            </a:extLst>
          </p:cNvPr>
          <p:cNvSpPr/>
          <p:nvPr/>
        </p:nvSpPr>
        <p:spPr>
          <a:xfrm>
            <a:off x="1068953" y="164833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Potencial de descarbonização com Gás Natural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D3AD7CC-8803-63AA-0172-477A7AB85E7A}"/>
              </a:ext>
            </a:extLst>
          </p:cNvPr>
          <p:cNvSpPr/>
          <p:nvPr/>
        </p:nvSpPr>
        <p:spPr>
          <a:xfrm>
            <a:off x="6519333" y="1598849"/>
            <a:ext cx="4158300" cy="4374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biometano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Gás Natural produzido por fonte renovável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pode reduzir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100%</a:t>
            </a:r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das emissões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4BC9609-09A3-E844-3241-AB415C3372C3}"/>
              </a:ext>
            </a:extLst>
          </p:cNvPr>
          <p:cNvSpPr/>
          <p:nvPr/>
        </p:nvSpPr>
        <p:spPr>
          <a:xfrm>
            <a:off x="1514367" y="2628898"/>
            <a:ext cx="4090566" cy="160020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-32%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comparado ao Diesel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E2D5F2F-B932-AB4D-F5A4-F18211E45AFE}"/>
              </a:ext>
            </a:extLst>
          </p:cNvPr>
          <p:cNvSpPr/>
          <p:nvPr/>
        </p:nvSpPr>
        <p:spPr>
          <a:xfrm>
            <a:off x="1514367" y="4449790"/>
            <a:ext cx="4090566" cy="1523919"/>
          </a:xfrm>
          <a:prstGeom prst="rect">
            <a:avLst/>
          </a:prstGeom>
          <a:solidFill>
            <a:srgbClr val="1E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-24%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comparado a Gasolina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8687D97-0ABB-A482-2AEF-BAF495D662A5}"/>
              </a:ext>
            </a:extLst>
          </p:cNvPr>
          <p:cNvSpPr/>
          <p:nvPr/>
        </p:nvSpPr>
        <p:spPr>
          <a:xfrm>
            <a:off x="1514367" y="1598849"/>
            <a:ext cx="4090566" cy="713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gás natural emite até: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1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47171D-06D2-015E-9954-C84CD226C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8" r="2567" b="1301"/>
          <a:stretch/>
        </p:blipFill>
        <p:spPr>
          <a:xfrm>
            <a:off x="6400800" y="447443"/>
            <a:ext cx="5567424" cy="617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F80F18E-8EB9-B678-725C-2D8B4D4F4FA6}"/>
              </a:ext>
            </a:extLst>
          </p:cNvPr>
          <p:cNvSpPr/>
          <p:nvPr/>
        </p:nvSpPr>
        <p:spPr>
          <a:xfrm>
            <a:off x="1068953" y="164833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Potencial de consumo do GNV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EAD3313-15A8-8915-DD17-9A1E6A1EB3A9}"/>
              </a:ext>
            </a:extLst>
          </p:cNvPr>
          <p:cNvSpPr/>
          <p:nvPr/>
        </p:nvSpPr>
        <p:spPr>
          <a:xfrm>
            <a:off x="1180434" y="1612960"/>
            <a:ext cx="4239155" cy="1407152"/>
          </a:xfrm>
          <a:prstGeom prst="rect">
            <a:avLst/>
          </a:prstGeom>
          <a:solidFill>
            <a:srgbClr val="23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Trebuchet MS" panose="020B0603020202020204" pitchFamily="34" charset="0"/>
              </a:rPr>
              <a:t>O potencial de GNV baseado no consumo de Etanol, Gasolina C e Diesel em 2021 alcança</a:t>
            </a:r>
          </a:p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375 MM m³/dia </a:t>
            </a:r>
            <a:endParaRPr lang="pt-BR" sz="2000" b="1" dirty="0">
              <a:latin typeface="Trebuchet MS" panose="020B0603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E5308ED-0D3B-E3FB-F7E0-A103957E5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3" t="11064" r="4549" b="257"/>
          <a:stretch/>
        </p:blipFill>
        <p:spPr>
          <a:xfrm>
            <a:off x="105348" y="3382653"/>
            <a:ext cx="6152473" cy="279328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65FB110-BEA9-1DFA-DC83-5849FA532EB1}"/>
              </a:ext>
            </a:extLst>
          </p:cNvPr>
          <p:cNvSpPr txBox="1"/>
          <p:nvPr/>
        </p:nvSpPr>
        <p:spPr>
          <a:xfrm>
            <a:off x="0" y="6538477"/>
            <a:ext cx="371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Trebuchet MS" panose="020B0603020202020204" pitchFamily="34" charset="0"/>
              </a:rPr>
              <a:t>Fonte: Elaboração própria a partir de dados da ANP</a:t>
            </a:r>
          </a:p>
        </p:txBody>
      </p:sp>
    </p:spTree>
    <p:extLst>
      <p:ext uri="{BB962C8B-B14F-4D97-AF65-F5344CB8AC3E}">
        <p14:creationId xmlns:p14="http://schemas.microsoft.com/office/powerpoint/2010/main" val="38363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065ACA-1AF9-4AB4-A003-7BD0F6FB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11793" r="3857" b="12189"/>
          <a:stretch/>
        </p:blipFill>
        <p:spPr>
          <a:xfrm>
            <a:off x="335560" y="335560"/>
            <a:ext cx="868355" cy="4668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BB7A91D-804D-4A38-AAC7-420BED5DF629}"/>
              </a:ext>
            </a:extLst>
          </p:cNvPr>
          <p:cNvSpPr/>
          <p:nvPr/>
        </p:nvSpPr>
        <p:spPr>
          <a:xfrm>
            <a:off x="1183161" y="258276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O Comitê Nacional do GNV e a proposta LGE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0DEC42BC-4482-4611-7422-AD9130F9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61" y="1203586"/>
            <a:ext cx="4204193" cy="268739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EE8F4BD-1359-9CDB-41C9-FA19BF75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8" y="1620355"/>
            <a:ext cx="629957" cy="6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ECDCFDB-ADB8-5448-8668-97E4DBCA620E}"/>
              </a:ext>
            </a:extLst>
          </p:cNvPr>
          <p:cNvSpPr/>
          <p:nvPr/>
        </p:nvSpPr>
        <p:spPr>
          <a:xfrm>
            <a:off x="6827736" y="970203"/>
            <a:ext cx="3884696" cy="32964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Metodologia Litro de Gasolina Equivalente (LGE), utilizando o conteúdo energético entregue em um litro de Gasolina C como base para gerar valor equivalente em combustíveis como Diesel, Etanol e Gás Natural Veicular(GNV).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2FC44CC-D7F5-3DBE-0B1E-CFD8D5A52E10}"/>
              </a:ext>
            </a:extLst>
          </p:cNvPr>
          <p:cNvSpPr/>
          <p:nvPr/>
        </p:nvSpPr>
        <p:spPr>
          <a:xfrm>
            <a:off x="1977513" y="4754197"/>
            <a:ext cx="9086614" cy="1297450"/>
          </a:xfrm>
          <a:prstGeom prst="rect">
            <a:avLst/>
          </a:prstGeom>
          <a:noFill/>
          <a:ln w="28575">
            <a:solidFill>
              <a:srgbClr val="003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Proposta de metodologia de cálculo para </a:t>
            </a:r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exposição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 do preço dos combustíveis nos postos, </a:t>
            </a:r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facilitando a comparabilidade 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e promovendo fácil identificação da </a:t>
            </a:r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melhor opção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, considerando </a:t>
            </a:r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preço e rendimento energético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5F11015C-84AC-7B4F-CD85-EFEB667D5D1E}"/>
              </a:ext>
            </a:extLst>
          </p:cNvPr>
          <p:cNvGrpSpPr/>
          <p:nvPr/>
        </p:nvGrpSpPr>
        <p:grpSpPr>
          <a:xfrm>
            <a:off x="521451" y="4902180"/>
            <a:ext cx="1598702" cy="914400"/>
            <a:chOff x="312537" y="3725301"/>
            <a:chExt cx="1598702" cy="914400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0A503199-019D-181E-B63F-D0D796EDEAF6}"/>
                </a:ext>
              </a:extLst>
            </p:cNvPr>
            <p:cNvGrpSpPr/>
            <p:nvPr/>
          </p:nvGrpSpPr>
          <p:grpSpPr>
            <a:xfrm>
              <a:off x="788904" y="3725301"/>
              <a:ext cx="1122335" cy="914400"/>
              <a:chOff x="127625" y="3712868"/>
              <a:chExt cx="1122335" cy="914400"/>
            </a:xfrm>
          </p:grpSpPr>
          <p:pic>
            <p:nvPicPr>
              <p:cNvPr id="5" name="Gráfico 4" descr="Acento Circunflexo à Direita com preenchimento sólido">
                <a:extLst>
                  <a:ext uri="{FF2B5EF4-FFF2-40B4-BE49-F238E27FC236}">
                    <a16:creationId xmlns:a16="http://schemas.microsoft.com/office/drawing/2014/main" xmlns="" id="{81A74076-4442-CACE-7E18-38992421B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335560" y="37128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áfico 6" descr="Acento Circunflexo à Direita com preenchimento sólido">
                <a:extLst>
                  <a:ext uri="{FF2B5EF4-FFF2-40B4-BE49-F238E27FC236}">
                    <a16:creationId xmlns:a16="http://schemas.microsoft.com/office/drawing/2014/main" xmlns="" id="{946A9774-93FE-CCBB-35B6-A770A6492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27625" y="371286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8" name="Gráfico 7" descr="Acento Circunflexo à Direita com preenchimento sólido">
              <a:extLst>
                <a:ext uri="{FF2B5EF4-FFF2-40B4-BE49-F238E27FC236}">
                  <a16:creationId xmlns:a16="http://schemas.microsoft.com/office/drawing/2014/main" xmlns="" id="{CD38DDF0-79D1-F28C-36C5-59D67306D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2537" y="3725301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9" descr="Acento Circunflexo à Direita com preenchimento sólido">
              <a:extLst>
                <a:ext uri="{FF2B5EF4-FFF2-40B4-BE49-F238E27FC236}">
                  <a16:creationId xmlns:a16="http://schemas.microsoft.com/office/drawing/2014/main" xmlns="" id="{B6E6066B-90E2-3FC8-3B83-B2656BAD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39639" y="372530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94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065ACA-1AF9-4AB4-A003-7BD0F6FB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11793" r="3857" b="12189"/>
          <a:stretch/>
        </p:blipFill>
        <p:spPr>
          <a:xfrm>
            <a:off x="335560" y="335560"/>
            <a:ext cx="868355" cy="4668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BB7A91D-804D-4A38-AAC7-420BED5DF629}"/>
              </a:ext>
            </a:extLst>
          </p:cNvPr>
          <p:cNvSpPr/>
          <p:nvPr/>
        </p:nvSpPr>
        <p:spPr>
          <a:xfrm>
            <a:off x="1203915" y="183511"/>
            <a:ext cx="10377737" cy="64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Experiência Internacional e Metodologia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D4FC69E-0BC6-DBD7-033C-96163E61B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9894"/>
          <a:stretch/>
        </p:blipFill>
        <p:spPr>
          <a:xfrm>
            <a:off x="425080" y="4241259"/>
            <a:ext cx="4175608" cy="256125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ADD555E-267A-54B8-9DC2-3F7F1B871E36}"/>
              </a:ext>
            </a:extLst>
          </p:cNvPr>
          <p:cNvSpPr/>
          <p:nvPr/>
        </p:nvSpPr>
        <p:spPr>
          <a:xfrm>
            <a:off x="335560" y="1377737"/>
            <a:ext cx="4442142" cy="1322138"/>
          </a:xfrm>
          <a:prstGeom prst="rect">
            <a:avLst/>
          </a:prstGeom>
          <a:noFill/>
          <a:ln w="28575">
            <a:solidFill>
              <a:srgbClr val="003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rebuchet MS" panose="020B0603020202020204" pitchFamily="34" charset="0"/>
              </a:rPr>
              <a:t>Metodologia similar é regulamentada nos EUA, utilizando a exposição dos valores do GNV, em inglês CGN, em galão equivalente de gasolina (GGE).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1D3E512-CB9A-8234-8B43-0CC7F0222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96" t="58055" r="5875" b="26889"/>
          <a:stretch/>
        </p:blipFill>
        <p:spPr>
          <a:xfrm>
            <a:off x="153416" y="2983067"/>
            <a:ext cx="3019871" cy="175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D872937-CE26-2233-9B29-5A16422E17B2}"/>
              </a:ext>
            </a:extLst>
          </p:cNvPr>
          <p:cNvSpPr/>
          <p:nvPr/>
        </p:nvSpPr>
        <p:spPr>
          <a:xfrm>
            <a:off x="5508921" y="1377737"/>
            <a:ext cx="6347519" cy="1322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A metodologia proposta pelo Comitê segue a lógica do GGE estadunidense e correlaciona o conteúdo energético dos principais combustíveis utilizados no Brasil</a:t>
            </a:r>
          </a:p>
        </p:txBody>
      </p:sp>
      <p:pic>
        <p:nvPicPr>
          <p:cNvPr id="39" name="Gráfico 38" descr="Seta: Curva no sentido anti-horário com preenchimento sólido">
            <a:extLst>
              <a:ext uri="{FF2B5EF4-FFF2-40B4-BE49-F238E27FC236}">
                <a16:creationId xmlns:a16="http://schemas.microsoft.com/office/drawing/2014/main" xmlns="" id="{982E38D7-5CB0-6045-707E-C48A37054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496801">
            <a:off x="2910289" y="3416222"/>
            <a:ext cx="1285487" cy="1285487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108860C0-94A4-A655-8359-95026F5AB868}"/>
              </a:ext>
            </a:extLst>
          </p:cNvPr>
          <p:cNvSpPr/>
          <p:nvPr/>
        </p:nvSpPr>
        <p:spPr>
          <a:xfrm>
            <a:off x="5514824" y="3007861"/>
            <a:ext cx="6523760" cy="844795"/>
          </a:xfrm>
          <a:prstGeom prst="rect">
            <a:avLst/>
          </a:prstGeom>
          <a:solidFill>
            <a:srgbClr val="23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596FB8D3-5E22-A51F-31DC-E9B4D51D4186}"/>
              </a:ext>
            </a:extLst>
          </p:cNvPr>
          <p:cNvSpPr/>
          <p:nvPr/>
        </p:nvSpPr>
        <p:spPr>
          <a:xfrm>
            <a:off x="5499131" y="3005495"/>
            <a:ext cx="6554528" cy="872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De acordo com a 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Metodologia LGE</a:t>
            </a: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, são propostos os seguintes fatores de conversão que multiplicam os preços da bomba:</a:t>
            </a:r>
          </a:p>
        </p:txBody>
      </p:sp>
      <p:grpSp>
        <p:nvGrpSpPr>
          <p:cNvPr id="77" name="Agrupar 76">
            <a:extLst>
              <a:ext uri="{FF2B5EF4-FFF2-40B4-BE49-F238E27FC236}">
                <a16:creationId xmlns:a16="http://schemas.microsoft.com/office/drawing/2014/main" xmlns="" id="{1755E0FE-245C-0B21-E330-04100CEEEB2D}"/>
              </a:ext>
            </a:extLst>
          </p:cNvPr>
          <p:cNvGrpSpPr/>
          <p:nvPr/>
        </p:nvGrpSpPr>
        <p:grpSpPr>
          <a:xfrm>
            <a:off x="6880965" y="4183680"/>
            <a:ext cx="3939945" cy="2137744"/>
            <a:chOff x="6949059" y="3943933"/>
            <a:chExt cx="3939945" cy="2137744"/>
          </a:xfrm>
        </p:grpSpPr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xmlns="" id="{D756AAA3-20C4-43CA-AA69-8B57BD7DC190}"/>
                </a:ext>
              </a:extLst>
            </p:cNvPr>
            <p:cNvGrpSpPr/>
            <p:nvPr/>
          </p:nvGrpSpPr>
          <p:grpSpPr>
            <a:xfrm>
              <a:off x="7055944" y="3991889"/>
              <a:ext cx="3833060" cy="2089788"/>
              <a:chOff x="6365791" y="3960037"/>
              <a:chExt cx="3833060" cy="2089788"/>
            </a:xfrm>
          </p:grpSpPr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xmlns="" id="{A9E57BB0-3305-9E1C-2709-D0BAA958E720}"/>
                  </a:ext>
                </a:extLst>
              </p:cNvPr>
              <p:cNvSpPr txBox="1"/>
              <p:nvPr/>
            </p:nvSpPr>
            <p:spPr>
              <a:xfrm>
                <a:off x="7956756" y="5545537"/>
                <a:ext cx="2088662" cy="4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38989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sz="2400" b="1" dirty="0">
                    <a:effectLst/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rPr>
                  <a:t>0,7895</a:t>
                </a:r>
                <a:endParaRPr lang="pt-BR" sz="24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xmlns="" id="{D0E9637E-E54C-B762-FAA9-482A6D784B76}"/>
                  </a:ext>
                </a:extLst>
              </p:cNvPr>
              <p:cNvGrpSpPr/>
              <p:nvPr/>
            </p:nvGrpSpPr>
            <p:grpSpPr>
              <a:xfrm>
                <a:off x="6365791" y="3960037"/>
                <a:ext cx="2226408" cy="2089788"/>
                <a:chOff x="6375730" y="3329884"/>
                <a:chExt cx="2226408" cy="2089788"/>
              </a:xfrm>
            </p:grpSpPr>
            <p:grpSp>
              <p:nvGrpSpPr>
                <p:cNvPr id="24" name="Agrupar 23">
                  <a:extLst>
                    <a:ext uri="{FF2B5EF4-FFF2-40B4-BE49-F238E27FC236}">
                      <a16:creationId xmlns:a16="http://schemas.microsoft.com/office/drawing/2014/main" xmlns="" id="{0E4E333A-F28C-ECEB-455D-3FB228EE22A5}"/>
                    </a:ext>
                  </a:extLst>
                </p:cNvPr>
                <p:cNvGrpSpPr/>
                <p:nvPr/>
              </p:nvGrpSpPr>
              <p:grpSpPr>
                <a:xfrm>
                  <a:off x="7719340" y="3329884"/>
                  <a:ext cx="864933" cy="554478"/>
                  <a:chOff x="312537" y="3725301"/>
                  <a:chExt cx="1598702" cy="914400"/>
                </a:xfrm>
              </p:grpSpPr>
              <p:grpSp>
                <p:nvGrpSpPr>
                  <p:cNvPr id="25" name="Agrupar 24">
                    <a:extLst>
                      <a:ext uri="{FF2B5EF4-FFF2-40B4-BE49-F238E27FC236}">
                        <a16:creationId xmlns:a16="http://schemas.microsoft.com/office/drawing/2014/main" xmlns="" id="{0B09400A-4459-746C-4E0D-56A716462DD4}"/>
                      </a:ext>
                    </a:extLst>
                  </p:cNvPr>
                  <p:cNvGrpSpPr/>
                  <p:nvPr/>
                </p:nvGrpSpPr>
                <p:grpSpPr>
                  <a:xfrm>
                    <a:off x="788904" y="3725301"/>
                    <a:ext cx="1122335" cy="914400"/>
                    <a:chOff x="127625" y="3712868"/>
                    <a:chExt cx="1122335" cy="914400"/>
                  </a:xfrm>
                </p:grpSpPr>
                <p:pic>
                  <p:nvPicPr>
                    <p:cNvPr id="28" name="Gráfico 27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9A1E052E-C05D-5BDB-C43D-2EC4FCB69E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5560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Gráfico 28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6874E725-CAD1-40C9-346D-F14B07421B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7625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6" name="Gráfico 25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2B6905E1-D122-7871-96E5-8ADFF700D9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537" y="3725301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Gráfico 26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7E57A90B-699B-6D2D-517C-3237A48BA7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639" y="3725301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Agrupar 48">
                  <a:extLst>
                    <a:ext uri="{FF2B5EF4-FFF2-40B4-BE49-F238E27FC236}">
                      <a16:creationId xmlns:a16="http://schemas.microsoft.com/office/drawing/2014/main" xmlns="" id="{912238B3-0424-C36D-D241-130A94CEB814}"/>
                    </a:ext>
                  </a:extLst>
                </p:cNvPr>
                <p:cNvGrpSpPr/>
                <p:nvPr/>
              </p:nvGrpSpPr>
              <p:grpSpPr>
                <a:xfrm>
                  <a:off x="6508964" y="3329884"/>
                  <a:ext cx="1555820" cy="554477"/>
                  <a:chOff x="7371236" y="3184732"/>
                  <a:chExt cx="1555820" cy="554477"/>
                </a:xfrm>
              </p:grpSpPr>
              <p:sp>
                <p:nvSpPr>
                  <p:cNvPr id="44" name="Retângulo 43">
                    <a:extLst>
                      <a:ext uri="{FF2B5EF4-FFF2-40B4-BE49-F238E27FC236}">
                        <a16:creationId xmlns:a16="http://schemas.microsoft.com/office/drawing/2014/main" xmlns="" id="{C6FB67A5-9A77-CDAF-5F5E-34B2FEE8ED48}"/>
                      </a:ext>
                    </a:extLst>
                  </p:cNvPr>
                  <p:cNvSpPr/>
                  <p:nvPr/>
                </p:nvSpPr>
                <p:spPr>
                  <a:xfrm>
                    <a:off x="7716679" y="3184732"/>
                    <a:ext cx="864933" cy="554477"/>
                  </a:xfrm>
                  <a:prstGeom prst="rect">
                    <a:avLst/>
                  </a:prstGeom>
                  <a:solidFill>
                    <a:srgbClr val="E8BA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xmlns="" id="{A4A8685E-A988-E49D-9469-4E3B673E1E5B}"/>
                      </a:ext>
                    </a:extLst>
                  </p:cNvPr>
                  <p:cNvSpPr txBox="1"/>
                  <p:nvPr/>
                </p:nvSpPr>
                <p:spPr>
                  <a:xfrm>
                    <a:off x="7371236" y="3276186"/>
                    <a:ext cx="1555820" cy="4167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457200" marR="389890" algn="just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pt-PT" sz="20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rPr>
                      <a:t>GNV</a:t>
                    </a:r>
                    <a:endParaRPr lang="pt-BR" sz="2000" dirty="0">
                      <a:effectLst/>
                      <a:latin typeface="Trebuchet MS" panose="020B0603020202020204" pitchFamily="34" charset="0"/>
                      <a:ea typeface="Trebuchet MS" panose="020B0603020202020204" pitchFamily="34" charset="0"/>
                      <a:cs typeface="Trebuchet MS" panose="020B0603020202020204" pitchFamily="34" charset="0"/>
                    </a:endParaRPr>
                  </a:p>
                </p:txBody>
              </p:sp>
            </p:grpSp>
            <p:grpSp>
              <p:nvGrpSpPr>
                <p:cNvPr id="51" name="Agrupar 50">
                  <a:extLst>
                    <a:ext uri="{FF2B5EF4-FFF2-40B4-BE49-F238E27FC236}">
                      <a16:creationId xmlns:a16="http://schemas.microsoft.com/office/drawing/2014/main" xmlns="" id="{2B0AEB26-9246-482E-6923-783B3127F66A}"/>
                    </a:ext>
                  </a:extLst>
                </p:cNvPr>
                <p:cNvGrpSpPr/>
                <p:nvPr/>
              </p:nvGrpSpPr>
              <p:grpSpPr>
                <a:xfrm>
                  <a:off x="6389696" y="4865195"/>
                  <a:ext cx="1881155" cy="554477"/>
                  <a:chOff x="7251968" y="4720043"/>
                  <a:chExt cx="1881155" cy="554477"/>
                </a:xfrm>
              </p:grpSpPr>
              <p:sp>
                <p:nvSpPr>
                  <p:cNvPr id="42" name="Retângulo 41">
                    <a:extLst>
                      <a:ext uri="{FF2B5EF4-FFF2-40B4-BE49-F238E27FC236}">
                        <a16:creationId xmlns:a16="http://schemas.microsoft.com/office/drawing/2014/main" xmlns="" id="{7AA71AE8-9722-5994-125C-C85C63025670}"/>
                      </a:ext>
                    </a:extLst>
                  </p:cNvPr>
                  <p:cNvSpPr/>
                  <p:nvPr/>
                </p:nvSpPr>
                <p:spPr>
                  <a:xfrm>
                    <a:off x="7716679" y="4720043"/>
                    <a:ext cx="864933" cy="55447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xmlns="" id="{BE72AF90-34A0-E9CE-2C2B-926C655FAAB8}"/>
                      </a:ext>
                    </a:extLst>
                  </p:cNvPr>
                  <p:cNvSpPr txBox="1"/>
                  <p:nvPr/>
                </p:nvSpPr>
                <p:spPr>
                  <a:xfrm>
                    <a:off x="7251968" y="4799356"/>
                    <a:ext cx="1881155" cy="4167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457200" marR="389890" algn="just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pt-PT" sz="20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rPr>
                      <a:t>Diesel</a:t>
                    </a:r>
                    <a:endParaRPr lang="pt-BR" sz="2000" dirty="0">
                      <a:effectLst/>
                      <a:latin typeface="Trebuchet MS" panose="020B0603020202020204" pitchFamily="34" charset="0"/>
                      <a:ea typeface="Trebuchet MS" panose="020B0603020202020204" pitchFamily="34" charset="0"/>
                      <a:cs typeface="Trebuchet MS" panose="020B0603020202020204" pitchFamily="34" charset="0"/>
                    </a:endParaRPr>
                  </a:p>
                </p:txBody>
              </p:sp>
            </p:grpSp>
            <p:grpSp>
              <p:nvGrpSpPr>
                <p:cNvPr id="50" name="Agrupar 49">
                  <a:extLst>
                    <a:ext uri="{FF2B5EF4-FFF2-40B4-BE49-F238E27FC236}">
                      <a16:creationId xmlns:a16="http://schemas.microsoft.com/office/drawing/2014/main" xmlns="" id="{2AD69737-7E7E-4996-66D1-E3AEA1840287}"/>
                    </a:ext>
                  </a:extLst>
                </p:cNvPr>
                <p:cNvGrpSpPr/>
                <p:nvPr/>
              </p:nvGrpSpPr>
              <p:grpSpPr>
                <a:xfrm>
                  <a:off x="6375730" y="4091980"/>
                  <a:ext cx="1881154" cy="554477"/>
                  <a:chOff x="7238002" y="3946828"/>
                  <a:chExt cx="1881154" cy="554477"/>
                </a:xfrm>
              </p:grpSpPr>
              <p:sp>
                <p:nvSpPr>
                  <p:cNvPr id="43" name="Retângulo 42">
                    <a:extLst>
                      <a:ext uri="{FF2B5EF4-FFF2-40B4-BE49-F238E27FC236}">
                        <a16:creationId xmlns:a16="http://schemas.microsoft.com/office/drawing/2014/main" xmlns="" id="{812B732C-69CD-BD48-4925-9B4C8B27ED32}"/>
                      </a:ext>
                    </a:extLst>
                  </p:cNvPr>
                  <p:cNvSpPr/>
                  <p:nvPr/>
                </p:nvSpPr>
                <p:spPr>
                  <a:xfrm>
                    <a:off x="7716679" y="3946828"/>
                    <a:ext cx="864933" cy="554477"/>
                  </a:xfrm>
                  <a:prstGeom prst="rect">
                    <a:avLst/>
                  </a:prstGeom>
                  <a:solidFill>
                    <a:srgbClr val="77AD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3" name="CaixaDeTexto 22">
                    <a:extLst>
                      <a:ext uri="{FF2B5EF4-FFF2-40B4-BE49-F238E27FC236}">
                        <a16:creationId xmlns:a16="http://schemas.microsoft.com/office/drawing/2014/main" xmlns="" id="{2DAF0E66-33E9-0D49-8337-C1C33DFED760}"/>
                      </a:ext>
                    </a:extLst>
                  </p:cNvPr>
                  <p:cNvSpPr txBox="1"/>
                  <p:nvPr/>
                </p:nvSpPr>
                <p:spPr>
                  <a:xfrm>
                    <a:off x="7238002" y="4008136"/>
                    <a:ext cx="1881154" cy="4167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457200" marR="389890" algn="just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pt-PT" sz="20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rPr>
                      <a:t>Etanol</a:t>
                    </a:r>
                    <a:endParaRPr lang="pt-BR" sz="2000" dirty="0">
                      <a:effectLst/>
                      <a:latin typeface="Trebuchet MS" panose="020B0603020202020204" pitchFamily="34" charset="0"/>
                      <a:ea typeface="Trebuchet MS" panose="020B0603020202020204" pitchFamily="34" charset="0"/>
                      <a:cs typeface="Trebuchet MS" panose="020B0603020202020204" pitchFamily="34" charset="0"/>
                    </a:endParaRPr>
                  </a:p>
                </p:txBody>
              </p:sp>
            </p:grpSp>
            <p:grpSp>
              <p:nvGrpSpPr>
                <p:cNvPr id="52" name="Agrupar 51">
                  <a:extLst>
                    <a:ext uri="{FF2B5EF4-FFF2-40B4-BE49-F238E27FC236}">
                      <a16:creationId xmlns:a16="http://schemas.microsoft.com/office/drawing/2014/main" xmlns="" id="{6B48CDD9-5479-39A7-22C7-1065A093D7F9}"/>
                    </a:ext>
                  </a:extLst>
                </p:cNvPr>
                <p:cNvGrpSpPr/>
                <p:nvPr/>
              </p:nvGrpSpPr>
              <p:grpSpPr>
                <a:xfrm>
                  <a:off x="7737205" y="4091980"/>
                  <a:ext cx="864933" cy="554478"/>
                  <a:chOff x="312537" y="3725301"/>
                  <a:chExt cx="1598702" cy="914400"/>
                </a:xfrm>
              </p:grpSpPr>
              <p:grpSp>
                <p:nvGrpSpPr>
                  <p:cNvPr id="53" name="Agrupar 52">
                    <a:extLst>
                      <a:ext uri="{FF2B5EF4-FFF2-40B4-BE49-F238E27FC236}">
                        <a16:creationId xmlns:a16="http://schemas.microsoft.com/office/drawing/2014/main" xmlns="" id="{68358BBE-2A07-4E07-DBCA-23AB72676E16}"/>
                      </a:ext>
                    </a:extLst>
                  </p:cNvPr>
                  <p:cNvGrpSpPr/>
                  <p:nvPr/>
                </p:nvGrpSpPr>
                <p:grpSpPr>
                  <a:xfrm>
                    <a:off x="788904" y="3725301"/>
                    <a:ext cx="1122335" cy="914400"/>
                    <a:chOff x="127625" y="3712868"/>
                    <a:chExt cx="1122335" cy="914400"/>
                  </a:xfrm>
                </p:grpSpPr>
                <p:pic>
                  <p:nvPicPr>
                    <p:cNvPr id="56" name="Gráfico 55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7C1C519A-80F6-70C9-FE02-20F1FC12814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5560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Gráfico 56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D46C25A4-B3B3-94E9-CBDF-97FC6368D6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7625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4" name="Gráfico 53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07E638CE-A72B-58D1-6B91-915D2BF5B4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537" y="3725301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áfico 54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365886BA-C130-9260-CDC8-9F82463ED2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639" y="3725301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Agrupar 57">
                  <a:extLst>
                    <a:ext uri="{FF2B5EF4-FFF2-40B4-BE49-F238E27FC236}">
                      <a16:creationId xmlns:a16="http://schemas.microsoft.com/office/drawing/2014/main" xmlns="" id="{4A9512AA-1C6D-4135-2476-54C2D3EEEADF}"/>
                    </a:ext>
                  </a:extLst>
                </p:cNvPr>
                <p:cNvGrpSpPr/>
                <p:nvPr/>
              </p:nvGrpSpPr>
              <p:grpSpPr>
                <a:xfrm>
                  <a:off x="7719340" y="4865194"/>
                  <a:ext cx="864933" cy="554478"/>
                  <a:chOff x="312537" y="3725301"/>
                  <a:chExt cx="1598702" cy="914400"/>
                </a:xfrm>
              </p:grpSpPr>
              <p:grpSp>
                <p:nvGrpSpPr>
                  <p:cNvPr id="59" name="Agrupar 58">
                    <a:extLst>
                      <a:ext uri="{FF2B5EF4-FFF2-40B4-BE49-F238E27FC236}">
                        <a16:creationId xmlns:a16="http://schemas.microsoft.com/office/drawing/2014/main" xmlns="" id="{B7AD328F-4E67-0589-59A4-0262A4A7B32E}"/>
                      </a:ext>
                    </a:extLst>
                  </p:cNvPr>
                  <p:cNvGrpSpPr/>
                  <p:nvPr/>
                </p:nvGrpSpPr>
                <p:grpSpPr>
                  <a:xfrm>
                    <a:off x="788904" y="3725301"/>
                    <a:ext cx="1122335" cy="914400"/>
                    <a:chOff x="127625" y="3712868"/>
                    <a:chExt cx="1122335" cy="914400"/>
                  </a:xfrm>
                </p:grpSpPr>
                <p:pic>
                  <p:nvPicPr>
                    <p:cNvPr id="62" name="Gráfico 61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EE7ED958-3E21-93CE-3A6C-4110E41B7F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5560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Gráfico 62" descr="Acento Circunflexo à Direita com preenchimento sólido">
                      <a:extLst>
                        <a:ext uri="{FF2B5EF4-FFF2-40B4-BE49-F238E27FC236}">
                          <a16:creationId xmlns:a16="http://schemas.microsoft.com/office/drawing/2014/main" xmlns="" id="{FFD3A877-3705-D1DD-2F7A-DE80CF3392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7625" y="371286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0" name="Gráfico 59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C1BAF4E1-2A78-26B9-E3B2-F56C4085A8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537" y="3725301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áfico 60" descr="Acento Circunflexo à Direita com preenchimento sólido">
                    <a:extLst>
                      <a:ext uri="{FF2B5EF4-FFF2-40B4-BE49-F238E27FC236}">
                        <a16:creationId xmlns:a16="http://schemas.microsoft.com/office/drawing/2014/main" xmlns="" id="{CBD75347-8B56-75CB-1538-7DE87155DB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639" y="3725301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xmlns="" id="{9A826A89-434A-46BA-A301-6A15EDF1BDE7}"/>
                  </a:ext>
                </a:extLst>
              </p:cNvPr>
              <p:cNvSpPr txBox="1"/>
              <p:nvPr/>
            </p:nvSpPr>
            <p:spPr>
              <a:xfrm>
                <a:off x="7956756" y="3977206"/>
                <a:ext cx="2242095" cy="4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38989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sz="2400" b="1" dirty="0">
                    <a:effectLst/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rPr>
                  <a:t>0,75425</a:t>
                </a:r>
                <a:endParaRPr lang="pt-BR" sz="2400" dirty="0"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xmlns="" id="{C38191B7-DC2E-395E-7688-959B4D1D7B84}"/>
                  </a:ext>
                </a:extLst>
              </p:cNvPr>
              <p:cNvSpPr txBox="1"/>
              <p:nvPr/>
            </p:nvSpPr>
            <p:spPr>
              <a:xfrm>
                <a:off x="7923386" y="4758600"/>
                <a:ext cx="2088662" cy="4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38989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sz="2400" b="1" dirty="0">
                    <a:effectLst/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rPr>
                  <a:t>1,3911</a:t>
                </a:r>
                <a:endParaRPr lang="pt-BR" sz="2400" dirty="0"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69" name="Gráfico 4" descr="Fogo">
              <a:extLst>
                <a:ext uri="{FF2B5EF4-FFF2-40B4-BE49-F238E27FC236}">
                  <a16:creationId xmlns:a16="http://schemas.microsoft.com/office/drawing/2014/main" xmlns="" id="{4681E63D-278A-055D-254F-184EE1750F9D}"/>
                </a:ext>
              </a:extLst>
            </p:cNvPr>
            <p:cNvSpPr/>
            <p:nvPr/>
          </p:nvSpPr>
          <p:spPr>
            <a:xfrm>
              <a:off x="7053617" y="3943933"/>
              <a:ext cx="357960" cy="540182"/>
            </a:xfrm>
            <a:custGeom>
              <a:avLst/>
              <a:gdLst>
                <a:gd name="connsiteX0" fmla="*/ 475590 w 505914"/>
                <a:gd name="connsiteY0" fmla="*/ 380650 h 738958"/>
                <a:gd name="connsiteX1" fmla="*/ 363028 w 505914"/>
                <a:gd name="connsiteY1" fmla="*/ 479464 h 738958"/>
                <a:gd name="connsiteX2" fmla="*/ 326080 w 505914"/>
                <a:gd name="connsiteY2" fmla="*/ 345420 h 738958"/>
                <a:gd name="connsiteX3" fmla="*/ 210081 w 505914"/>
                <a:gd name="connsiteY3" fmla="*/ 0 h 738958"/>
                <a:gd name="connsiteX4" fmla="*/ 121577 w 505914"/>
                <a:gd name="connsiteY4" fmla="*/ 273243 h 738958"/>
                <a:gd name="connsiteX5" fmla="*/ 18467 w 505914"/>
                <a:gd name="connsiteY5" fmla="*/ 393538 h 738958"/>
                <a:gd name="connsiteX6" fmla="*/ 102674 w 505914"/>
                <a:gd name="connsiteY6" fmla="*/ 689981 h 738958"/>
                <a:gd name="connsiteX7" fmla="*/ 154229 w 505914"/>
                <a:gd name="connsiteY7" fmla="*/ 415020 h 738958"/>
                <a:gd name="connsiteX8" fmla="*/ 188599 w 505914"/>
                <a:gd name="connsiteY8" fmla="*/ 604056 h 738958"/>
                <a:gd name="connsiteX9" fmla="*/ 251325 w 505914"/>
                <a:gd name="connsiteY9" fmla="*/ 738959 h 738958"/>
                <a:gd name="connsiteX10" fmla="*/ 483324 w 505914"/>
                <a:gd name="connsiteY10" fmla="*/ 582574 h 738958"/>
                <a:gd name="connsiteX11" fmla="*/ 475590 w 505914"/>
                <a:gd name="connsiteY11" fmla="*/ 380650 h 7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914" h="738958">
                  <a:moveTo>
                    <a:pt x="475590" y="380650"/>
                  </a:moveTo>
                  <a:cubicBezTo>
                    <a:pt x="491057" y="443375"/>
                    <a:pt x="426613" y="505241"/>
                    <a:pt x="363028" y="479464"/>
                  </a:cubicBezTo>
                  <a:cubicBezTo>
                    <a:pt x="309754" y="460560"/>
                    <a:pt x="289132" y="398694"/>
                    <a:pt x="326080" y="345420"/>
                  </a:cubicBezTo>
                  <a:cubicBezTo>
                    <a:pt x="409428" y="234576"/>
                    <a:pt x="348421" y="60148"/>
                    <a:pt x="210081" y="0"/>
                  </a:cubicBezTo>
                  <a:cubicBezTo>
                    <a:pt x="272806" y="118577"/>
                    <a:pt x="176570" y="227702"/>
                    <a:pt x="121577" y="273243"/>
                  </a:cubicBezTo>
                  <a:cubicBezTo>
                    <a:pt x="66585" y="318783"/>
                    <a:pt x="29637" y="366042"/>
                    <a:pt x="18467" y="393538"/>
                  </a:cubicBezTo>
                  <a:cubicBezTo>
                    <a:pt x="-37385" y="529301"/>
                    <a:pt x="45963" y="659048"/>
                    <a:pt x="102674" y="689981"/>
                  </a:cubicBezTo>
                  <a:cubicBezTo>
                    <a:pt x="76896" y="631552"/>
                    <a:pt x="52837" y="519849"/>
                    <a:pt x="154229" y="415020"/>
                  </a:cubicBezTo>
                  <a:cubicBezTo>
                    <a:pt x="154229" y="415020"/>
                    <a:pt x="125014" y="526723"/>
                    <a:pt x="188599" y="604056"/>
                  </a:cubicBezTo>
                  <a:cubicBezTo>
                    <a:pt x="252184" y="681389"/>
                    <a:pt x="251325" y="738959"/>
                    <a:pt x="251325" y="738959"/>
                  </a:cubicBezTo>
                  <a:cubicBezTo>
                    <a:pt x="350139" y="738959"/>
                    <a:pt x="443798" y="679670"/>
                    <a:pt x="483324" y="582574"/>
                  </a:cubicBezTo>
                  <a:cubicBezTo>
                    <a:pt x="513397" y="525004"/>
                    <a:pt x="515975" y="433923"/>
                    <a:pt x="475590" y="380650"/>
                  </a:cubicBezTo>
                </a:path>
              </a:pathLst>
            </a:custGeom>
            <a:solidFill>
              <a:srgbClr val="E8BA00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xmlns="" id="{C1026A81-1718-ACDB-8EAC-172AF534FD06}"/>
                </a:ext>
              </a:extLst>
            </p:cNvPr>
            <p:cNvGrpSpPr/>
            <p:nvPr/>
          </p:nvGrpSpPr>
          <p:grpSpPr>
            <a:xfrm>
              <a:off x="6949059" y="4705344"/>
              <a:ext cx="691332" cy="647807"/>
              <a:chOff x="7014309" y="4784860"/>
              <a:chExt cx="554478" cy="554478"/>
            </a:xfrm>
          </p:grpSpPr>
          <p:pic>
            <p:nvPicPr>
              <p:cNvPr id="71" name="Gráfico 70" descr="Combustível com preenchimento sólido">
                <a:extLst>
                  <a:ext uri="{FF2B5EF4-FFF2-40B4-BE49-F238E27FC236}">
                    <a16:creationId xmlns:a16="http://schemas.microsoft.com/office/drawing/2014/main" xmlns="" id="{3148AAF1-E741-6C8D-3408-311C07EC9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7014309" y="4784860"/>
                <a:ext cx="554478" cy="554478"/>
              </a:xfrm>
              <a:prstGeom prst="rect">
                <a:avLst/>
              </a:prstGeom>
            </p:spPr>
          </p:pic>
          <p:pic>
            <p:nvPicPr>
              <p:cNvPr id="73" name="Gráfico 72" descr="Folha com preenchimento sólido">
                <a:extLst>
                  <a:ext uri="{FF2B5EF4-FFF2-40B4-BE49-F238E27FC236}">
                    <a16:creationId xmlns:a16="http://schemas.microsoft.com/office/drawing/2014/main" xmlns="" id="{11E0228C-A0F5-AA59-5E57-875C5EAC7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7104560" y="5003357"/>
                <a:ext cx="262290" cy="262290"/>
              </a:xfrm>
              <a:prstGeom prst="rect">
                <a:avLst/>
              </a:prstGeom>
            </p:spPr>
          </p:pic>
        </p:grpSp>
        <p:pic>
          <p:nvPicPr>
            <p:cNvPr id="75" name="Gráfico 74" descr="Barril de petróleo com preenchimento sólido">
              <a:extLst>
                <a:ext uri="{FF2B5EF4-FFF2-40B4-BE49-F238E27FC236}">
                  <a16:creationId xmlns:a16="http://schemas.microsoft.com/office/drawing/2014/main" xmlns="" id="{63506293-7C4F-97B1-8D6A-FFA7A0C17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6952813" y="5509552"/>
              <a:ext cx="559568" cy="55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036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7F3BCB5F71EA4F96CFBD6AF744B011" ma:contentTypeVersion="16" ma:contentTypeDescription="Crie um novo documento." ma:contentTypeScope="" ma:versionID="ef0df8942d26ffa5efc6d34650c66def">
  <xsd:schema xmlns:xsd="http://www.w3.org/2001/XMLSchema" xmlns:xs="http://www.w3.org/2001/XMLSchema" xmlns:p="http://schemas.microsoft.com/office/2006/metadata/properties" xmlns:ns2="4b6f070c-ef40-4af0-97c7-084592266dec" xmlns:ns3="1c8a239d-5082-44e4-8004-5428820d7caa" targetNamespace="http://schemas.microsoft.com/office/2006/metadata/properties" ma:root="true" ma:fieldsID="4447b4c2f82cde17b6c867decfaf927f" ns2:_="" ns3:_="">
    <xsd:import namespace="4b6f070c-ef40-4af0-97c7-084592266dec"/>
    <xsd:import namespace="1c8a239d-5082-44e4-8004-5428820d7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f070c-ef40-4af0-97c7-084592266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970e29-ff6a-4bc8-b0ca-68e6388e55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a239d-5082-44e4-8004-5428820d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2526af3-fbe4-4ede-aa2d-9afdc99b1ced}" ma:internalName="TaxCatchAll" ma:showField="CatchAllData" ma:web="1c8a239d-5082-44e4-8004-5428820d7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8a239d-5082-44e4-8004-5428820d7caa" xsi:nil="true"/>
    <lcf76f155ced4ddcb4097134ff3c332f xmlns="4b6f070c-ef40-4af0-97c7-084592266d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B89EDC-DA20-4FB2-841B-1C9C9F8EF77D}">
  <ds:schemaRefs>
    <ds:schemaRef ds:uri="1c8a239d-5082-44e4-8004-5428820d7caa"/>
    <ds:schemaRef ds:uri="4b6f070c-ef40-4af0-97c7-084592266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2E16F2-EF86-4AF9-A1D0-4BD375C6EE0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4b6f070c-ef40-4af0-97c7-084592266dec"/>
    <ds:schemaRef ds:uri="http://schemas.microsoft.com/office/infopath/2007/PartnerControls"/>
    <ds:schemaRef ds:uri="http://www.w3.org/XML/1998/namespace"/>
    <ds:schemaRef ds:uri="1c8a239d-5082-44e4-8004-5428820d7caa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A9249A-4EA8-4806-9EE4-F519D0B3D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17220</TotalTime>
  <Words>475</Words>
  <Application>Microsoft Office PowerPoint</Application>
  <PresentationFormat>Widescreen</PresentationFormat>
  <Paragraphs>61</Paragraphs>
  <Slides>12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Emanuelle Ferreira De Lima</dc:creator>
  <cp:lastModifiedBy>Andressa Paranhos Guimarães</cp:lastModifiedBy>
  <cp:revision>7</cp:revision>
  <dcterms:created xsi:type="dcterms:W3CDTF">2023-09-20T12:32:52Z</dcterms:created>
  <dcterms:modified xsi:type="dcterms:W3CDTF">2023-12-19T15:32:53Z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0x0101001F7F3BCB5F71EA4F96CFBD6AF744B011</vt:lpwstr>
  </property>
  <property fmtid="{D5CDD505-2E9C-101B-9397-08002B2CF9AE}" pid="3" name="MSIP_Label_5c88f678-0b6e-4995-8ab3-bcc8062be905_Enabled">
    <vt:lpwstr>true</vt:lpwstr>
  </property>
  <property fmtid="{D5CDD505-2E9C-101B-9397-08002B2CF9AE}" pid="4" name="MSIP_Label_5c88f678-0b6e-4995-8ab3-bcc8062be905_SetDate">
    <vt:lpwstr>2023-11-14T20:06:22Z</vt:lpwstr>
  </property>
  <property fmtid="{D5CDD505-2E9C-101B-9397-08002B2CF9AE}" pid="5" name="MSIP_Label_5c88f678-0b6e-4995-8ab3-bcc8062be905_Method">
    <vt:lpwstr>Standard</vt:lpwstr>
  </property>
  <property fmtid="{D5CDD505-2E9C-101B-9397-08002B2CF9AE}" pid="6" name="MSIP_Label_5c88f678-0b6e-4995-8ab3-bcc8062be905_Name">
    <vt:lpwstr>Ostensivo</vt:lpwstr>
  </property>
  <property fmtid="{D5CDD505-2E9C-101B-9397-08002B2CF9AE}" pid="7" name="MSIP_Label_5c88f678-0b6e-4995-8ab3-bcc8062be905_SiteId">
    <vt:lpwstr>d0c698d4-e4ea-4ee9-a79d-f2d7a78399c8</vt:lpwstr>
  </property>
  <property fmtid="{D5CDD505-2E9C-101B-9397-08002B2CF9AE}" pid="8" name="MSIP_Label_5c88f678-0b6e-4995-8ab3-bcc8062be905_ActionId">
    <vt:lpwstr>10f14116-0652-4550-9343-6c7e69213c7d</vt:lpwstr>
  </property>
  <property fmtid="{D5CDD505-2E9C-101B-9397-08002B2CF9AE}" pid="9" name="MSIP_Label_5c88f678-0b6e-4995-8ab3-bcc8062be905_ContentBits">
    <vt:lpwstr>0</vt:lpwstr>
  </property>
  <property fmtid="{D5CDD505-2E9C-101B-9397-08002B2CF9AE}" pid="10" name="MediaServiceImageTags">
    <vt:lpwstr/>
  </property>
</Properties>
</file>