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71" r:id="rId4"/>
    <p:sldId id="262" r:id="rId5"/>
    <p:sldId id="269" r:id="rId6"/>
    <p:sldId id="270" r:id="rId7"/>
    <p:sldId id="284" r:id="rId8"/>
    <p:sldId id="274" r:id="rId9"/>
    <p:sldId id="275" r:id="rId10"/>
    <p:sldId id="259" r:id="rId11"/>
    <p:sldId id="291" r:id="rId12"/>
    <p:sldId id="292" r:id="rId13"/>
    <p:sldId id="289" r:id="rId14"/>
    <p:sldId id="300" r:id="rId15"/>
    <p:sldId id="299" r:id="rId16"/>
    <p:sldId id="301" r:id="rId17"/>
    <p:sldId id="287" r:id="rId18"/>
    <p:sldId id="302" r:id="rId19"/>
    <p:sldId id="290" r:id="rId20"/>
    <p:sldId id="282" r:id="rId21"/>
    <p:sldId id="288" r:id="rId22"/>
    <p:sldId id="295" r:id="rId23"/>
    <p:sldId id="297" r:id="rId24"/>
    <p:sldId id="296" r:id="rId25"/>
  </p:sldIdLst>
  <p:sldSz cx="9185275" cy="6858000"/>
  <p:notesSz cx="6888163" cy="100203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 autoAdjust="0"/>
  </p:normalViewPr>
  <p:slideViewPr>
    <p:cSldViewPr snapToGrid="0">
      <p:cViewPr>
        <p:scale>
          <a:sx n="50" d="100"/>
          <a:sy n="50" d="100"/>
        </p:scale>
        <p:origin x="-1980" y="-606"/>
      </p:cViewPr>
      <p:guideLst>
        <p:guide orient="horz" pos="2160"/>
        <p:guide pos="2893"/>
      </p:guideLst>
    </p:cSldViewPr>
  </p:slideViewPr>
  <p:outlineViewPr>
    <p:cViewPr>
      <p:scale>
        <a:sx n="33" d="100"/>
        <a:sy n="33" d="100"/>
      </p:scale>
      <p:origin x="48" y="94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asta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Plan1!$B$4:$B$7</c:f>
              <c:strCache>
                <c:ptCount val="4"/>
                <c:pt idx="0">
                  <c:v>ÁSIA / ORIENTE MÉDIO</c:v>
                </c:pt>
                <c:pt idx="1">
                  <c:v>EUROPA</c:v>
                </c:pt>
                <c:pt idx="2">
                  <c:v>ESTADOS UNIDOS / CANADÁ E AMERCIA CENTRAL</c:v>
                </c:pt>
                <c:pt idx="3">
                  <c:v>AMÉRICA DO SUL</c:v>
                </c:pt>
              </c:strCache>
            </c:strRef>
          </c:cat>
          <c:val>
            <c:numRef>
              <c:f>Plan1!$C$4:$C$7</c:f>
              <c:numCache>
                <c:formatCode>0.00%</c:formatCode>
                <c:ptCount val="4"/>
                <c:pt idx="0">
                  <c:v>0.3765</c:v>
                </c:pt>
                <c:pt idx="1">
                  <c:v>0.35449999999999998</c:v>
                </c:pt>
                <c:pt idx="2">
                  <c:v>0.31900000000000001</c:v>
                </c:pt>
                <c:pt idx="3">
                  <c:v>0.1245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687360"/>
        <c:axId val="88688896"/>
      </c:barChart>
      <c:catAx>
        <c:axId val="88687360"/>
        <c:scaling>
          <c:orientation val="minMax"/>
        </c:scaling>
        <c:delete val="0"/>
        <c:axPos val="b"/>
        <c:majorTickMark val="out"/>
        <c:minorTickMark val="none"/>
        <c:tickLblPos val="nextTo"/>
        <c:crossAx val="88688896"/>
        <c:crosses val="autoZero"/>
        <c:auto val="1"/>
        <c:lblAlgn val="ctr"/>
        <c:lblOffset val="100"/>
        <c:noMultiLvlLbl val="0"/>
      </c:catAx>
      <c:valAx>
        <c:axId val="8868889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88687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 w="25400" cap="flat" cmpd="sng" algn="ctr">
      <a:solidFill>
        <a:schemeClr val="dk1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pt-BR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3FD4-BE94-4E8B-BB7B-7BE40F56A3CA}" type="datetimeFigureOut">
              <a:rPr lang="pt-BR" smtClean="0"/>
              <a:t>06/11/2015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8688" y="750888"/>
            <a:ext cx="5030787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8B20-240E-4394-B026-8122E5CAB60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380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8B20-240E-4394-B026-8122E5CAB60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63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8B20-240E-4394-B026-8122E5CAB60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63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08B20-240E-4394-B026-8122E5CAB60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36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896" y="1371608"/>
            <a:ext cx="7884027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8896" y="3505200"/>
            <a:ext cx="6429693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6B2F-836F-4DED-9B12-E9B0A5B7EFAF}" type="datetime1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8" name="Straight Connector 7"/>
          <p:cNvCxnSpPr/>
          <p:nvPr/>
        </p:nvCxnSpPr>
        <p:spPr>
          <a:xfrm>
            <a:off x="688896" y="3398520"/>
            <a:ext cx="7884027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0B64F-7169-45B2-8A75-4C6DD5E9E21F}" type="datetime1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324" y="609600"/>
            <a:ext cx="2066687" cy="5867400"/>
          </a:xfrm>
        </p:spPr>
        <p:txBody>
          <a:bodyPr vert="eaVert" anchor="b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9264" y="609600"/>
            <a:ext cx="6046973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720B4-4564-4587-8003-828EF3C29B77}" type="datetime1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33F13-A508-44C4-A1E8-2529A6063B00}" type="datetime1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574" y="2362201"/>
            <a:ext cx="7807483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5574" y="4626872"/>
            <a:ext cx="7807483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B1190-1388-469C-9FF5-BED3C649D364}" type="datetime1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7" name="Straight Connector 6"/>
          <p:cNvCxnSpPr/>
          <p:nvPr/>
        </p:nvCxnSpPr>
        <p:spPr>
          <a:xfrm>
            <a:off x="734823" y="4599432"/>
            <a:ext cx="7884027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9264" y="1673352"/>
            <a:ext cx="405683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9181" y="1673352"/>
            <a:ext cx="405683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68F8E-4B48-494A-A91D-F419806582C5}" type="datetime1">
              <a:rPr lang="pt-BR" smtClean="0"/>
              <a:t>06/11/2015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264" y="1676400"/>
            <a:ext cx="3949668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264" y="2438400"/>
            <a:ext cx="3949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6343" y="1676400"/>
            <a:ext cx="3949668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6343" y="2438400"/>
            <a:ext cx="394966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577C2-0314-4583-AF0C-C4E61513F202}" type="datetime1">
              <a:rPr lang="pt-BR" smtClean="0"/>
              <a:t>06/11/2015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38456" y="4045822"/>
            <a:ext cx="4709160" cy="79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3B3A-D266-41E8-AEC3-7C7CB53DF026}" type="datetime1">
              <a:rPr lang="pt-BR" smtClean="0"/>
              <a:t>06/11/2015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0CDA-BBB3-4FBC-80B8-41F0BF4E229E}" type="datetime1">
              <a:rPr lang="pt-BR" smtClean="0"/>
              <a:t>06/11/2015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64" y="792080"/>
            <a:ext cx="2149354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5214" y="792080"/>
            <a:ext cx="5740797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265" y="2130560"/>
            <a:ext cx="2149354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735B63-ADEC-4A11-959A-DDF598E6E6B8}" type="datetime1">
              <a:rPr lang="pt-BR" smtClean="0"/>
              <a:t>06/11/2015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587" y="3580206"/>
            <a:ext cx="5577840" cy="15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266" y="792480"/>
            <a:ext cx="2152352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71514" y="838201"/>
            <a:ext cx="5931042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264" y="2133600"/>
            <a:ext cx="2149354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F19AC-0072-480C-89BC-4BE016A73DF4}" type="datetime1">
              <a:rPr lang="pt-BR" smtClean="0"/>
              <a:t>06/11/2015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85275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9264" y="1600200"/>
            <a:ext cx="826674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85275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9264" y="18288"/>
            <a:ext cx="290867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7B0E2E7-4709-4DFB-BDBA-0128A9CF30CE}" type="datetime1">
              <a:rPr lang="pt-BR" smtClean="0"/>
              <a:t>06/11/2015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4478" y="18288"/>
            <a:ext cx="4133374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54395" y="18288"/>
            <a:ext cx="1071616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C031077-E3E6-48A9-A291-C25BB0F1485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microsoft.com/office/2007/relationships/hdphoto" Target="../media/hdphoto2.wdp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6480" y="1596788"/>
            <a:ext cx="3861048" cy="2415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76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035" y="1193903"/>
            <a:ext cx="8266747" cy="4876800"/>
          </a:xfrm>
        </p:spPr>
        <p:txBody>
          <a:bodyPr>
            <a:normAutofit/>
          </a:bodyPr>
          <a:lstStyle/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pt-BR" sz="2800" b="1" dirty="0" smtClean="0">
                <a:latin typeface="Century Gothic" pitchFamily="34" charset="0"/>
              </a:rPr>
              <a:t>A ZPE</a:t>
            </a:r>
            <a:r>
              <a:rPr lang="pt-BR" sz="2800" b="1" dirty="0">
                <a:latin typeface="Century Gothic" pitchFamily="34" charset="0"/>
              </a:rPr>
              <a:t> </a:t>
            </a:r>
            <a:r>
              <a:rPr lang="pt-BR" sz="2800" b="1" dirty="0" smtClean="0">
                <a:latin typeface="Century Gothic" pitchFamily="34" charset="0"/>
              </a:rPr>
              <a:t>PARNAÍBA foi idealizada para ser um condomínio industrial com a intenção de proporcionar as industrias capacidade de concorrer universalmente</a:t>
            </a:r>
            <a:endParaRPr lang="pt-BR" b="1" dirty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40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519" y="1632613"/>
            <a:ext cx="8266747" cy="22211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sz="4800" b="1" dirty="0" smtClean="0">
                <a:solidFill>
                  <a:srgbClr val="FF0000"/>
                </a:solidFill>
                <a:latin typeface="Century Gothic" pitchFamily="34" charset="0"/>
              </a:rPr>
              <a:t>CENÁRIO GLOBAL </a:t>
            </a:r>
          </a:p>
          <a:p>
            <a:pPr marL="0" indent="0" algn="ctr">
              <a:buNone/>
            </a:pPr>
            <a:r>
              <a:rPr lang="pt-BR" sz="4800" b="1" dirty="0" err="1" smtClean="0">
                <a:latin typeface="Century Gothic" pitchFamily="34" charset="0"/>
              </a:rPr>
              <a:t>ZPE´s</a:t>
            </a:r>
            <a:endParaRPr lang="pt-BR" sz="4800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pt-BR" sz="4800" b="1" dirty="0" smtClean="0">
                <a:latin typeface="Century Gothic" pitchFamily="34" charset="0"/>
              </a:rPr>
              <a:t>(FREE ZONES)</a:t>
            </a:r>
            <a:endParaRPr lang="pt-BR" sz="4800" b="1" dirty="0"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560519" y="4012442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m 3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598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264" y="1600200"/>
            <a:ext cx="8266747" cy="144325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pt-BR" b="1" dirty="0" smtClean="0">
                <a:latin typeface="Century Gothic" pitchFamily="34" charset="0"/>
              </a:rPr>
              <a:t>EXPORTAÇÕES DE PRODUTOS INDUSTRIALIZADOS MANUFATURADOS, SEMIMANUFATURADOS </a:t>
            </a:r>
          </a:p>
          <a:p>
            <a:pPr marL="0" indent="0" algn="ctr">
              <a:buNone/>
            </a:pPr>
            <a:r>
              <a:rPr lang="pt-BR" b="1" dirty="0" smtClean="0">
                <a:latin typeface="Century Gothic" pitchFamily="34" charset="0"/>
              </a:rPr>
              <a:t>E SERVIÇOS </a:t>
            </a:r>
          </a:p>
          <a:p>
            <a:pPr marL="0" indent="0" algn="ctr">
              <a:buNone/>
            </a:pPr>
            <a:endParaRPr lang="pt-BR" sz="1050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Century Gothic" pitchFamily="34" charset="0"/>
              </a:rPr>
              <a:t>FREE ZONES (ZPE´S) - 2013/2014</a:t>
            </a:r>
          </a:p>
          <a:p>
            <a:pPr algn="just"/>
            <a:endParaRPr lang="pt-BR" b="1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 smtClean="0">
                <a:solidFill>
                  <a:srgbClr val="0070C0"/>
                </a:solidFill>
              </a:rPr>
              <a:t>CENÁRIO GLOBAL </a:t>
            </a:r>
            <a:r>
              <a:rPr lang="pt-BR" sz="3000" dirty="0" smtClean="0">
                <a:solidFill>
                  <a:schemeClr val="bg1">
                    <a:lumMod val="75000"/>
                  </a:schemeClr>
                </a:solidFill>
              </a:rPr>
              <a:t>DADOS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8255289"/>
              </p:ext>
            </p:extLst>
          </p:nvPr>
        </p:nvGraphicFramePr>
        <p:xfrm>
          <a:off x="941696" y="3125337"/>
          <a:ext cx="7397642" cy="337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7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pt-BR" sz="3600" dirty="0" smtClean="0"/>
              <a:t>O </a:t>
            </a:r>
            <a:r>
              <a:rPr lang="pt-BR" sz="4800" b="1" dirty="0" smtClean="0"/>
              <a:t>PERFIL</a:t>
            </a:r>
            <a:r>
              <a:rPr lang="pt-BR" sz="4800" dirty="0" smtClean="0"/>
              <a:t> </a:t>
            </a:r>
            <a:r>
              <a:rPr lang="pt-BR" sz="3600" dirty="0" smtClean="0"/>
              <a:t>INDUSTRIAL </a:t>
            </a:r>
          </a:p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4800" b="1" dirty="0" smtClean="0"/>
              <a:t>TRÊS</a:t>
            </a:r>
            <a:r>
              <a:rPr lang="pt-BR" sz="4800" dirty="0" smtClean="0"/>
              <a:t> </a:t>
            </a:r>
            <a:r>
              <a:rPr lang="pt-BR" sz="3600" dirty="0" smtClean="0"/>
              <a:t>pilares </a:t>
            </a:r>
            <a:endParaRPr lang="pt-BR" sz="36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PERFIL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243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pt-BR" b="1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Century Gothic" pitchFamily="34" charset="0"/>
            </a:endParaRPr>
          </a:p>
          <a:p>
            <a:pPr algn="just"/>
            <a:r>
              <a:rPr lang="pt-BR" sz="3600" b="1" dirty="0" smtClean="0"/>
              <a:t>1</a:t>
            </a:r>
            <a:r>
              <a:rPr lang="pt-BR" sz="3600" b="1" dirty="0"/>
              <a:t>. O AGRONEGÓCIO</a:t>
            </a:r>
            <a:r>
              <a:rPr lang="pt-BR" sz="3600" dirty="0"/>
              <a:t>-composto pelos setores de ceras vegetais, fruticultura orgânica, couro e peles, produtos apícolas, biocombustíveis, produtos derivados do caju e aquicultura</a:t>
            </a:r>
            <a:r>
              <a:rPr lang="pt-BR" sz="3600" dirty="0" smtClean="0"/>
              <a:t>;</a:t>
            </a:r>
          </a:p>
          <a:p>
            <a:pPr marL="0" indent="0">
              <a:buNone/>
            </a:pPr>
            <a:r>
              <a:rPr lang="pt-BR" sz="3600" dirty="0" smtClean="0"/>
              <a:t> </a:t>
            </a:r>
            <a:endParaRPr lang="pt-BR" sz="3600" dirty="0"/>
          </a:p>
          <a:p>
            <a:pPr algn="just"/>
            <a:r>
              <a:rPr lang="pt-BR" sz="3600" b="1" dirty="0"/>
              <a:t>2</a:t>
            </a:r>
            <a:r>
              <a:rPr lang="pt-BR" sz="3600" dirty="0"/>
              <a:t>. </a:t>
            </a:r>
            <a:r>
              <a:rPr lang="pt-BR" sz="3600" b="1" dirty="0"/>
              <a:t>FÁRMACO-QUÍMICO</a:t>
            </a:r>
            <a:r>
              <a:rPr lang="pt-BR" sz="3600" dirty="0"/>
              <a:t>-composto por medicamentos genéricos, fitoterápicos e suplementos alimentares</a:t>
            </a:r>
            <a:r>
              <a:rPr lang="pt-BR" sz="3600" dirty="0" smtClean="0"/>
              <a:t>;</a:t>
            </a:r>
          </a:p>
          <a:p>
            <a:endParaRPr lang="pt-BR" sz="3600" dirty="0"/>
          </a:p>
          <a:p>
            <a:pPr algn="just"/>
            <a:r>
              <a:rPr lang="pt-BR" sz="3600" b="1" dirty="0"/>
              <a:t>3</a:t>
            </a:r>
            <a:r>
              <a:rPr lang="pt-BR" sz="3600" dirty="0"/>
              <a:t>. </a:t>
            </a:r>
            <a:r>
              <a:rPr lang="pt-BR" sz="3600" b="1" dirty="0"/>
              <a:t>EMPRESAS DE TECNOLOGIA – </a:t>
            </a:r>
            <a:r>
              <a:rPr lang="pt-BR" sz="3600" dirty="0"/>
              <a:t>composto por produtos de soluções corporativas; </a:t>
            </a:r>
            <a:r>
              <a:rPr lang="pt-BR" sz="3600" dirty="0" err="1"/>
              <a:t>softwres</a:t>
            </a:r>
            <a:r>
              <a:rPr lang="pt-BR" sz="3600" dirty="0"/>
              <a:t> e aplicativos para gestão, e outros.</a:t>
            </a:r>
            <a:endParaRPr lang="pt-BR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PERFIL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3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6035" y="789872"/>
            <a:ext cx="8266747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>
              <a:latin typeface="Century Gothic" pitchFamily="34" charset="0"/>
            </a:endParaRPr>
          </a:p>
          <a:p>
            <a:pPr marL="0" indent="0" algn="ctr">
              <a:buNone/>
            </a:pPr>
            <a:endParaRPr lang="pt-BR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pt-BR" sz="3600" b="1" dirty="0" smtClean="0">
                <a:latin typeface="Century Gothic" pitchFamily="34" charset="0"/>
              </a:rPr>
              <a:t>Os Benefícios da INFRAESTRUTURA para INDÚSTRIAS no perímetro da </a:t>
            </a:r>
          </a:p>
          <a:p>
            <a:pPr marL="0" indent="0" algn="ctr">
              <a:buNone/>
            </a:pPr>
            <a:r>
              <a:rPr lang="pt-BR" sz="3600" b="1" dirty="0" smtClean="0">
                <a:latin typeface="Century Gothic" pitchFamily="34" charset="0"/>
              </a:rPr>
              <a:t>ZPE </a:t>
            </a:r>
            <a:r>
              <a:rPr lang="pt-BR" sz="3600" b="1" dirty="0" smtClean="0">
                <a:latin typeface="Century Gothic" pitchFamily="34" charset="0"/>
              </a:rPr>
              <a:t>PARNAÍBA</a:t>
            </a:r>
          </a:p>
          <a:p>
            <a:pPr marL="0" indent="0" algn="ctr">
              <a:buNone/>
            </a:pPr>
            <a:endParaRPr lang="pt-BR" sz="3600" b="1" dirty="0">
              <a:latin typeface="Century Gothic" pitchFamily="34" charset="0"/>
            </a:endParaRPr>
          </a:p>
          <a:p>
            <a:pPr marL="0" lvl="1" indent="0" algn="ctr">
              <a:buNone/>
            </a:pPr>
            <a:r>
              <a:rPr lang="pt-BR" sz="2800" b="1" dirty="0">
                <a:latin typeface="Century Gothic" pitchFamily="34" charset="0"/>
              </a:rPr>
              <a:t>ZPE - </a:t>
            </a:r>
            <a:r>
              <a:rPr lang="pt-BR" sz="2800" b="1" dirty="0" smtClean="0">
                <a:latin typeface="Century Gothic" pitchFamily="34" charset="0"/>
              </a:rPr>
              <a:t>CONDOMÍNIO </a:t>
            </a:r>
            <a:r>
              <a:rPr lang="pt-BR" sz="2800" b="1" dirty="0">
                <a:latin typeface="Century Gothic" pitchFamily="34" charset="0"/>
              </a:rPr>
              <a:t>INDUSTRIAL </a:t>
            </a:r>
          </a:p>
          <a:p>
            <a:pPr marL="0" indent="0" algn="ctr">
              <a:buNone/>
            </a:pPr>
            <a:endParaRPr lang="pt-BR" sz="3600" b="1" dirty="0" smtClean="0">
              <a:latin typeface="Century Gothic" pitchFamily="34" charset="0"/>
            </a:endParaRPr>
          </a:p>
          <a:p>
            <a:pPr lvl="1" algn="just"/>
            <a:endParaRPr lang="pt-BR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259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9659" y="1600200"/>
            <a:ext cx="8266747" cy="4541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264" y="1600200"/>
            <a:ext cx="826674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pt-BR" sz="2800" b="1" dirty="0" smtClean="0">
                <a:latin typeface="Century Gothic" pitchFamily="34" charset="0"/>
              </a:rPr>
              <a:t>Infraestrutura </a:t>
            </a:r>
            <a:r>
              <a:rPr lang="pt-BR" sz="2800" b="1" dirty="0" smtClean="0">
                <a:latin typeface="Century Gothic" pitchFamily="34" charset="0"/>
              </a:rPr>
              <a:t>de DESPACHO </a:t>
            </a:r>
            <a:r>
              <a:rPr lang="pt-BR" sz="2800" b="1" dirty="0" smtClean="0">
                <a:latin typeface="Century Gothic" pitchFamily="34" charset="0"/>
              </a:rPr>
              <a:t>ADUANEIRO</a:t>
            </a:r>
            <a:r>
              <a:rPr lang="pt-BR" sz="2800" b="1" dirty="0" smtClean="0">
                <a:latin typeface="Century Gothic" pitchFamily="34" charset="0"/>
              </a:rPr>
              <a:t>;</a:t>
            </a:r>
            <a:endParaRPr lang="pt-BR" sz="2800" b="1" dirty="0">
              <a:latin typeface="Century Gothic" pitchFamily="34" charset="0"/>
            </a:endParaRPr>
          </a:p>
          <a:p>
            <a:pPr lvl="1" algn="just"/>
            <a:endParaRPr lang="pt-BR" sz="2400" dirty="0" smtClean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 smtClean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16</a:t>
            </a:fld>
            <a:endParaRPr lang="pt-BR" dirty="0"/>
          </a:p>
        </p:txBody>
      </p:sp>
      <p:pic>
        <p:nvPicPr>
          <p:cNvPr id="2051" name="Picture 3" descr="D:\Documents\images-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716" y="2007924"/>
            <a:ext cx="2650362" cy="19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Documents\2015-11-06-00-22-59-14936327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358" y="4772026"/>
            <a:ext cx="2453310" cy="170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2015-11-06-00-29-55-683729940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994" y="3473192"/>
            <a:ext cx="220980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s\2015-11-06-00-32-43--72480111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3504339"/>
            <a:ext cx="1855787" cy="1595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dobrada 8"/>
          <p:cNvSpPr/>
          <p:nvPr/>
        </p:nvSpPr>
        <p:spPr>
          <a:xfrm rot="5400000">
            <a:off x="6225510" y="2510691"/>
            <a:ext cx="813816" cy="86868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dobrada 15"/>
          <p:cNvSpPr/>
          <p:nvPr/>
        </p:nvSpPr>
        <p:spPr>
          <a:xfrm rot="10800000">
            <a:off x="6198078" y="5334379"/>
            <a:ext cx="813816" cy="86868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9" name="Seta dobrada 18"/>
          <p:cNvSpPr/>
          <p:nvPr/>
        </p:nvSpPr>
        <p:spPr>
          <a:xfrm>
            <a:off x="2515968" y="2483259"/>
            <a:ext cx="813816" cy="86868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20" name="Seta dobrada 19"/>
          <p:cNvSpPr/>
          <p:nvPr/>
        </p:nvSpPr>
        <p:spPr>
          <a:xfrm rot="16200000">
            <a:off x="2562450" y="5361812"/>
            <a:ext cx="813816" cy="86868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264" y="1600200"/>
            <a:ext cx="8266747" cy="4541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264" y="1600200"/>
            <a:ext cx="826674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pt-BR" sz="2800" b="1" dirty="0" smtClean="0">
                <a:latin typeface="Century Gothic" pitchFamily="34" charset="0"/>
              </a:rPr>
              <a:t>Infraestrutura administrativa,  segurança física </a:t>
            </a:r>
            <a:r>
              <a:rPr lang="pt-BR" sz="2800" b="1" dirty="0" smtClean="0">
                <a:latin typeface="Century Gothic" pitchFamily="34" charset="0"/>
              </a:rPr>
              <a:t>e jurídica</a:t>
            </a:r>
            <a:endParaRPr lang="pt-BR" sz="2800" b="1" dirty="0" smtClean="0">
              <a:latin typeface="Century Gothic" pitchFamily="34" charset="0"/>
            </a:endParaRPr>
          </a:p>
          <a:p>
            <a:pPr marL="274320" lvl="1" indent="0" algn="just">
              <a:buNone/>
            </a:pPr>
            <a:endParaRPr lang="pt-BR" sz="2400" dirty="0" smtClean="0">
              <a:latin typeface="Century Gothic" pitchFamily="34" charset="0"/>
            </a:endParaRPr>
          </a:p>
          <a:p>
            <a:pPr lvl="1" algn="just"/>
            <a:endParaRPr lang="pt-BR" dirty="0" smtClean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17</a:t>
            </a:fld>
            <a:endParaRPr lang="pt-BR" dirty="0"/>
          </a:p>
        </p:txBody>
      </p:sp>
      <p:pic>
        <p:nvPicPr>
          <p:cNvPr id="3074" name="Picture 2" descr="D:\Documents\images-3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2111" y="2529530"/>
            <a:ext cx="3263900" cy="219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Documents\images-4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4" y="3733800"/>
            <a:ext cx="3997728" cy="249154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ta para a direita 8"/>
          <p:cNvSpPr/>
          <p:nvPr/>
        </p:nvSpPr>
        <p:spPr>
          <a:xfrm rot="20288909">
            <a:off x="4521612" y="3742970"/>
            <a:ext cx="779675" cy="484632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10"/>
          <p:cNvSpPr/>
          <p:nvPr/>
        </p:nvSpPr>
        <p:spPr>
          <a:xfrm rot="20445511">
            <a:off x="4620128" y="4152967"/>
            <a:ext cx="784924" cy="484632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82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9264" y="1600200"/>
            <a:ext cx="8266747" cy="45412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59264" y="1600200"/>
            <a:ext cx="8266747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4320" lvl="1" indent="0" algn="ctr">
              <a:buNone/>
            </a:pPr>
            <a:r>
              <a:rPr lang="pt-BR" sz="2800" b="1" dirty="0" smtClean="0">
                <a:latin typeface="Century Gothic" pitchFamily="34" charset="0"/>
              </a:rPr>
              <a:t>Infraestrutura </a:t>
            </a:r>
            <a:r>
              <a:rPr lang="pt-BR" sz="2800" b="1" dirty="0" smtClean="0">
                <a:latin typeface="Century Gothic" pitchFamily="34" charset="0"/>
              </a:rPr>
              <a:t>de Energia, Agua e Esgoto;</a:t>
            </a: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 smtClean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  <a:p>
            <a:pPr lvl="1" algn="just"/>
            <a:endParaRPr lang="pt-BR" dirty="0">
              <a:latin typeface="Century Gothic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18</a:t>
            </a:fld>
            <a:endParaRPr lang="pt-BR" dirty="0"/>
          </a:p>
        </p:txBody>
      </p:sp>
      <p:pic>
        <p:nvPicPr>
          <p:cNvPr id="4098" name="Picture 2" descr="D:\Documents\IMG-20150903-WA000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76500"/>
            <a:ext cx="3295650" cy="37510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Documents\downloadfile-5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97" y="2296498"/>
            <a:ext cx="3466441" cy="381679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34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marL="0" indent="0" algn="ctr">
              <a:buNone/>
            </a:pPr>
            <a:r>
              <a:rPr lang="pt-BR" b="1" dirty="0" smtClean="0">
                <a:latin typeface="Century Gothic" pitchFamily="34" charset="0"/>
              </a:rPr>
              <a:t>OUTROS BENEFÍCIOS</a:t>
            </a:r>
            <a:endParaRPr lang="pt-BR" b="1" dirty="0">
              <a:latin typeface="Century Gothic" pitchFamily="34" charset="0"/>
            </a:endParaRPr>
          </a:p>
          <a:p>
            <a:pPr marL="274320" lvl="1" indent="0" algn="just">
              <a:buNone/>
            </a:pPr>
            <a:endParaRPr lang="pt-BR" dirty="0" smtClean="0">
              <a:latin typeface="Century Gothic" pitchFamily="34" charset="0"/>
            </a:endParaRPr>
          </a:p>
          <a:p>
            <a:pPr lvl="1" algn="just"/>
            <a:r>
              <a:rPr lang="pt-BR" sz="2400" b="1" dirty="0" smtClean="0">
                <a:latin typeface="Century Gothic" pitchFamily="34" charset="0"/>
              </a:rPr>
              <a:t>Isenção tributária ampla, inclusive para os serviços que contrata; </a:t>
            </a:r>
            <a:endParaRPr lang="pt-BR" sz="2400" b="1" dirty="0" smtClean="0">
              <a:latin typeface="Century Gothic" pitchFamily="34" charset="0"/>
            </a:endParaRPr>
          </a:p>
          <a:p>
            <a:pPr lvl="1" algn="just"/>
            <a:endParaRPr lang="pt-BR" sz="2400" b="1" dirty="0" smtClean="0">
              <a:latin typeface="Century Gothic" pitchFamily="34" charset="0"/>
            </a:endParaRPr>
          </a:p>
          <a:p>
            <a:pPr lvl="1" algn="just"/>
            <a:r>
              <a:rPr lang="pt-BR" sz="2400" b="1" dirty="0" smtClean="0">
                <a:latin typeface="Century Gothic" pitchFamily="34" charset="0"/>
              </a:rPr>
              <a:t>Regime simplificado de importação dos insumos que utiliza em seu processo</a:t>
            </a:r>
            <a:r>
              <a:rPr lang="pt-BR" sz="2400" b="1" dirty="0">
                <a:latin typeface="Century Gothic" pitchFamily="34" charset="0"/>
              </a:rPr>
              <a:t>;</a:t>
            </a:r>
            <a:endParaRPr lang="pt-BR" sz="2400" b="1" dirty="0" smtClean="0">
              <a:latin typeface="Century Gothic" pitchFamily="34" charset="0"/>
            </a:endParaRPr>
          </a:p>
          <a:p>
            <a:pPr lvl="1" algn="just"/>
            <a:endParaRPr lang="pt-BR" sz="2400" b="1" dirty="0" smtClean="0">
              <a:latin typeface="Century Gothic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27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9828" y="2187056"/>
            <a:ext cx="8266747" cy="222117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B0F0"/>
                </a:solidFill>
                <a:latin typeface="Century Gothic" pitchFamily="34" charset="0"/>
              </a:rPr>
              <a:t>Por que </a:t>
            </a:r>
            <a:r>
              <a:rPr lang="pt-BR" sz="4800" b="1" dirty="0" smtClean="0">
                <a:latin typeface="Century Gothic" pitchFamily="34" charset="0"/>
              </a:rPr>
              <a:t>a ZPE </a:t>
            </a:r>
            <a:r>
              <a:rPr lang="pt-BR" sz="4800" b="1" dirty="0" smtClean="0">
                <a:latin typeface="Century Gothic" pitchFamily="34" charset="0"/>
              </a:rPr>
              <a:t>PARNAÍBA</a:t>
            </a:r>
            <a:r>
              <a:rPr lang="pt-BR" sz="4800" b="1" dirty="0" smtClean="0">
                <a:latin typeface="Century Gothic" pitchFamily="34" charset="0"/>
              </a:rPr>
              <a:t>?</a:t>
            </a:r>
            <a:endParaRPr lang="pt-BR" sz="4800" b="1" dirty="0"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560519" y="4012442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6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 descr="D:\Documents\ZPE\SEMINARIO\RESULTADOS ESPERADOS EM UMA ZP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48" y="1602622"/>
            <a:ext cx="6794341" cy="486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 descr="papel timbr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440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962811" y="2792443"/>
            <a:ext cx="78201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Century Gothic" pitchFamily="34" charset="0"/>
              </a:rPr>
              <a:t>O Governo do Estado e do Município </a:t>
            </a:r>
            <a:r>
              <a:rPr lang="pt-BR" sz="3600" b="1" dirty="0" smtClean="0">
                <a:latin typeface="Century Gothic" pitchFamily="34" charset="0"/>
              </a:rPr>
              <a:t>oferecem </a:t>
            </a:r>
            <a:r>
              <a:rPr lang="pt-BR" sz="3600" b="1" dirty="0">
                <a:latin typeface="Century Gothic" pitchFamily="34" charset="0"/>
              </a:rPr>
              <a:t>ainda mais vantagens para </a:t>
            </a:r>
            <a:r>
              <a:rPr lang="pt-BR" sz="3600" b="1" dirty="0" smtClean="0">
                <a:latin typeface="Century Gothic" pitchFamily="34" charset="0"/>
              </a:rPr>
              <a:t>quem </a:t>
            </a:r>
            <a:r>
              <a:rPr lang="pt-BR" sz="3600" b="1" dirty="0">
                <a:latin typeface="Century Gothic" pitchFamily="34" charset="0"/>
              </a:rPr>
              <a:t>se </a:t>
            </a:r>
            <a:r>
              <a:rPr lang="pt-BR" sz="3600" b="1" dirty="0" smtClean="0">
                <a:latin typeface="Century Gothic" pitchFamily="34" charset="0"/>
              </a:rPr>
              <a:t>instalar</a:t>
            </a:r>
            <a:endParaRPr lang="pt-BR" sz="3600" b="1" dirty="0">
              <a:latin typeface="Century Gothic" pitchFamily="34" charset="0"/>
            </a:endParaRPr>
          </a:p>
        </p:txBody>
      </p: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62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76209" y="1954581"/>
            <a:ext cx="782016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>
              <a:latin typeface="Century Gothic" pitchFamily="34" charset="0"/>
            </a:endParaRPr>
          </a:p>
          <a:p>
            <a:pPr lvl="1" algn="ctr"/>
            <a:r>
              <a:rPr lang="pt-BR" sz="2400" b="1" dirty="0" smtClean="0">
                <a:latin typeface="Century Gothic" pitchFamily="34" charset="0"/>
              </a:rPr>
              <a:t>INCENTIVOS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BR" sz="2400" dirty="0" smtClean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400" dirty="0" smtClean="0">
                <a:latin typeface="Century Gothic" pitchFamily="34" charset="0"/>
              </a:rPr>
              <a:t>Isenção </a:t>
            </a:r>
            <a:r>
              <a:rPr lang="pt-BR" sz="2400" dirty="0">
                <a:latin typeface="Century Gothic" pitchFamily="34" charset="0"/>
              </a:rPr>
              <a:t>de todas as taxas estaduais e municipais</a:t>
            </a:r>
            <a:r>
              <a:rPr lang="pt-BR" sz="2400" dirty="0" smtClean="0">
                <a:latin typeface="Century Gothic" pitchFamily="34" charset="0"/>
              </a:rPr>
              <a:t>;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BR" sz="2400" dirty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400" dirty="0">
                <a:latin typeface="Century Gothic" pitchFamily="34" charset="0"/>
              </a:rPr>
              <a:t>Isenção do ICMS nas saídas dentro do país;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pt-BR" sz="2400" dirty="0" smtClean="0">
              <a:latin typeface="Century Gothic" pitchFamily="34" charset="0"/>
            </a:endParaRP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400" dirty="0" smtClean="0">
                <a:latin typeface="Century Gothic" pitchFamily="34" charset="0"/>
              </a:rPr>
              <a:t>Projeto </a:t>
            </a:r>
            <a:r>
              <a:rPr lang="pt-BR" sz="2400" dirty="0">
                <a:latin typeface="Century Gothic" pitchFamily="34" charset="0"/>
              </a:rPr>
              <a:t>de lei em andamento de iniciativa do executivo que exclui a cobrança do ICMS sobre a energia elétrica das </a:t>
            </a:r>
            <a:r>
              <a:rPr lang="pt-BR" sz="2400" dirty="0" smtClean="0">
                <a:latin typeface="Century Gothic" pitchFamily="34" charset="0"/>
              </a:rPr>
              <a:t>industrias na ZPE.</a:t>
            </a:r>
            <a:endParaRPr lang="pt-BR" sz="2400" dirty="0">
              <a:latin typeface="Century Gothic" pitchFamily="34" charset="0"/>
            </a:endParaRPr>
          </a:p>
        </p:txBody>
      </p: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59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76207" y="3005122"/>
            <a:ext cx="78201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pt-BR" sz="3600" b="1" dirty="0" smtClean="0">
                <a:latin typeface="Century Gothic" pitchFamily="34" charset="0"/>
              </a:rPr>
              <a:t>LOCALIZAÇÃO </a:t>
            </a:r>
            <a:r>
              <a:rPr lang="pt-BR" sz="3600" b="1" dirty="0" smtClean="0">
                <a:latin typeface="Century Gothic" pitchFamily="34" charset="0"/>
              </a:rPr>
              <a:t>HIDROGRÁFICA </a:t>
            </a:r>
            <a:endParaRPr lang="pt-BR" sz="3600" b="1" dirty="0" smtClean="0">
              <a:latin typeface="Century Gothic" pitchFamily="34" charset="0"/>
            </a:endParaRPr>
          </a:p>
          <a:p>
            <a:pPr lvl="1" algn="ctr"/>
            <a:r>
              <a:rPr lang="pt-BR" sz="3600" b="1" dirty="0" smtClean="0">
                <a:latin typeface="Century Gothic" pitchFamily="34" charset="0"/>
              </a:rPr>
              <a:t>NATURALMENTE PRIVILEGIADA</a:t>
            </a:r>
            <a:endParaRPr lang="pt-BR" sz="3600" dirty="0">
              <a:latin typeface="Century Gothic" pitchFamily="34" charset="0"/>
            </a:endParaRPr>
          </a:p>
        </p:txBody>
      </p: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97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DIFERENCIAL</a:t>
            </a:r>
            <a:endParaRPr lang="pt-BR" sz="3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676209" y="1954581"/>
            <a:ext cx="782016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 smtClean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  <a:p>
            <a:pPr algn="just"/>
            <a:endParaRPr lang="pt-BR" b="1" dirty="0">
              <a:latin typeface="Century Gothic" pitchFamily="34" charset="0"/>
            </a:endParaRPr>
          </a:p>
        </p:txBody>
      </p:sp>
      <p:pic>
        <p:nvPicPr>
          <p:cNvPr id="7" name="Imagem 6" descr="papel timbrad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39338" y="729879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Documents\ZPE\SEMINARIO\MAPA HIDRICO PARNAIB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069" y="1405719"/>
            <a:ext cx="3589405" cy="458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824254" y="6125771"/>
            <a:ext cx="41892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pt-BR" sz="1100" b="1" dirty="0" smtClean="0">
                <a:latin typeface="Arial Black" pitchFamily="34" charset="0"/>
              </a:rPr>
              <a:t>FONTE: ANA – Agência Nacional de águas</a:t>
            </a:r>
            <a:endParaRPr lang="pt-BR" sz="1100" b="1" dirty="0">
              <a:latin typeface="Arial Black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76209" y="1626442"/>
            <a:ext cx="78201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Região Hidrográfica do </a:t>
            </a:r>
            <a:r>
              <a:rPr lang="pt-BR" sz="2400" b="1" dirty="0" smtClean="0"/>
              <a:t>Parnaíba</a:t>
            </a:r>
            <a:endParaRPr lang="pt-BR" sz="2400" b="1" dirty="0"/>
          </a:p>
        </p:txBody>
      </p:sp>
      <p:sp>
        <p:nvSpPr>
          <p:cNvPr id="11" name="Retângulo 10"/>
          <p:cNvSpPr/>
          <p:nvPr/>
        </p:nvSpPr>
        <p:spPr>
          <a:xfrm>
            <a:off x="191070" y="2296955"/>
            <a:ext cx="5233000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/>
              <a:t>Região </a:t>
            </a:r>
            <a:r>
              <a:rPr lang="pt-BR" sz="2000" dirty="0"/>
              <a:t>Hidrográfica do Parnaíba é </a:t>
            </a:r>
            <a:r>
              <a:rPr lang="pt-BR" sz="2000" dirty="0" smtClean="0"/>
              <a:t>HIDROLOGICAMENTE a </a:t>
            </a:r>
            <a:r>
              <a:rPr lang="pt-BR" sz="2000" dirty="0"/>
              <a:t>segunda mais importante </a:t>
            </a:r>
            <a:r>
              <a:rPr lang="pt-BR" sz="2000" dirty="0" smtClean="0"/>
              <a:t>da </a:t>
            </a:r>
            <a:r>
              <a:rPr lang="pt-BR" sz="2000" dirty="0"/>
              <a:t>Região Nordeste. </a:t>
            </a:r>
            <a:endParaRPr lang="pt-BR" sz="2000" dirty="0" smtClean="0"/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/>
              <a:t>Sua </a:t>
            </a:r>
            <a:r>
              <a:rPr lang="pt-BR" sz="2000" dirty="0"/>
              <a:t>região hidrográfica é a mais extensa dentre as 25 bacias da Vertente </a:t>
            </a:r>
            <a:r>
              <a:rPr lang="pt-BR" sz="2000" dirty="0" smtClean="0"/>
              <a:t>Nordeste;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/>
              <a:t>Os </a:t>
            </a:r>
            <a:r>
              <a:rPr lang="pt-BR" sz="2000" dirty="0"/>
              <a:t>aquíferos da região apresentam o maior potencial hídrico da Região </a:t>
            </a:r>
            <a:r>
              <a:rPr lang="pt-BR" sz="2000" dirty="0" smtClean="0"/>
              <a:t>Nordeste;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pt-BR" sz="2000" dirty="0" smtClean="0"/>
              <a:t>Ocupa </a:t>
            </a:r>
            <a:r>
              <a:rPr lang="pt-BR" sz="2000" dirty="0"/>
              <a:t>uma área de 333.056 km², o equivalente a 3,9% do território nacional, e drena a quase totalidade do estado do Piauí (99%)</a:t>
            </a:r>
            <a:endParaRPr lang="pt-BR" sz="2000" dirty="0" smtClean="0"/>
          </a:p>
          <a:p>
            <a:pPr marL="742950" lvl="1" indent="-285750" algn="just">
              <a:buFont typeface="Arial" pitchFamily="34" charset="0"/>
              <a:buChar char="•"/>
            </a:pPr>
            <a:endParaRPr lang="pt-BR" sz="2000" dirty="0">
              <a:latin typeface="Century Gothic" pitchFamily="34" charset="0"/>
            </a:endParaRPr>
          </a:p>
        </p:txBody>
      </p:sp>
      <p:sp>
        <p:nvSpPr>
          <p:cNvPr id="3" name="Elipse 2"/>
          <p:cNvSpPr/>
          <p:nvPr/>
        </p:nvSpPr>
        <p:spPr>
          <a:xfrm>
            <a:off x="7218771" y="1505091"/>
            <a:ext cx="1794703" cy="1166031"/>
          </a:xfrm>
          <a:prstGeom prst="ellipse">
            <a:avLst/>
          </a:prstGeom>
          <a:noFill/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915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60519" y="2246763"/>
            <a:ext cx="8266747" cy="2221173"/>
          </a:xfrm>
        </p:spPr>
        <p:txBody>
          <a:bodyPr>
            <a:normAutofit/>
          </a:bodyPr>
          <a:lstStyle/>
          <a:p>
            <a:pPr algn="ctr"/>
            <a:r>
              <a:rPr lang="pt-BR" sz="4800" b="1" dirty="0" smtClean="0">
                <a:solidFill>
                  <a:srgbClr val="00B0F0"/>
                </a:solidFill>
                <a:latin typeface="Century Gothic" pitchFamily="34" charset="0"/>
              </a:rPr>
              <a:t>Porque </a:t>
            </a:r>
            <a:r>
              <a:rPr lang="pt-BR" sz="4800" b="1" dirty="0" smtClean="0">
                <a:latin typeface="Century Gothic" pitchFamily="34" charset="0"/>
              </a:rPr>
              <a:t>é a ZPE do </a:t>
            </a:r>
            <a:r>
              <a:rPr lang="pt-BR" sz="4800" b="1" dirty="0" smtClean="0">
                <a:latin typeface="Century Gothic" pitchFamily="34" charset="0"/>
              </a:rPr>
              <a:t>PIAUÍ !</a:t>
            </a:r>
            <a:endParaRPr lang="pt-BR" sz="4800" b="1" dirty="0" smtClean="0">
              <a:latin typeface="Century Gothic" pitchFamily="34" charset="0"/>
            </a:endParaRPr>
          </a:p>
          <a:p>
            <a:pPr algn="ctr"/>
            <a:endParaRPr lang="pt-BR" sz="4800" b="1" dirty="0">
              <a:latin typeface="Century Gothic" pitchFamily="34" charset="0"/>
            </a:endParaRPr>
          </a:p>
        </p:txBody>
      </p:sp>
      <p:cxnSp>
        <p:nvCxnSpPr>
          <p:cNvPr id="5" name="Conector reto 4"/>
          <p:cNvCxnSpPr/>
          <p:nvPr/>
        </p:nvCxnSpPr>
        <p:spPr>
          <a:xfrm flipV="1">
            <a:off x="560519" y="4012442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11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PIAUÍ - </a:t>
            </a:r>
            <a:r>
              <a:rPr lang="pt-BR" dirty="0" smtClean="0">
                <a:solidFill>
                  <a:schemeClr val="tx1"/>
                </a:solidFill>
              </a:rPr>
              <a:t>ZPE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sz="3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PILARES</a:t>
            </a:r>
            <a:endParaRPr lang="pt-BR" sz="3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D:\Documents\ZPE\SEMINARIO\CARNAUBA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3" y="1629682"/>
            <a:ext cx="4660788" cy="311962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s\ZPE\SEMINARIO\opala-negra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27" y="3058108"/>
            <a:ext cx="3382389" cy="338238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9" name="Imagem 8" descr="papel timbrado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359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chemeClr val="tx1"/>
                </a:solidFill>
              </a:rPr>
              <a:t>PIAUÍ - </a:t>
            </a:r>
            <a:r>
              <a:rPr lang="pt-BR" dirty="0" smtClean="0">
                <a:solidFill>
                  <a:schemeClr val="tx1"/>
                </a:solidFill>
              </a:rPr>
              <a:t>ZPE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PILARES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D:\Documents\ZPE\SEMINARIO\acerola-300x2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3" y="1499255"/>
            <a:ext cx="3017640" cy="22129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Documents\ZPE\SEMINARIO\u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19" y="4080681"/>
            <a:ext cx="3223420" cy="230112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Documents\ZPE\SEMINARIO\mama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256" y="4080681"/>
            <a:ext cx="3057191" cy="23744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Documents\ZPE\SEMINARIO\caju 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1" y="2605723"/>
            <a:ext cx="3426690" cy="227860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Documents\ZPE\SEMINARIO\cacho de co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101" y="1650085"/>
            <a:ext cx="2949742" cy="22123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 descr="papel timbrado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PIAUÍ - </a:t>
            </a:r>
            <a:r>
              <a:rPr lang="pt-BR" dirty="0" smtClean="0">
                <a:solidFill>
                  <a:schemeClr val="tx1"/>
                </a:solidFill>
              </a:rPr>
              <a:t>ZPE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PILARES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D:\Documents\ZPE\SEMINARIO\soj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99" y="1509310"/>
            <a:ext cx="3704582" cy="27858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Documents\ZPE\SEMINARIO\colheita-soj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90" y="4183347"/>
            <a:ext cx="4370134" cy="241313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D:\Documents\ZPE\SEMINARIO\soja aramazenhag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58" y="1709336"/>
            <a:ext cx="3898224" cy="25858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papel timbrado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0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>
            <a:noAutofit/>
          </a:bodyPr>
          <a:lstStyle/>
          <a:p>
            <a:pPr algn="ctr"/>
            <a:r>
              <a:rPr lang="pt-BR" sz="4400" b="1" dirty="0" smtClean="0">
                <a:solidFill>
                  <a:srgbClr val="0070C0"/>
                </a:solidFill>
                <a:latin typeface="Century Gothic" pitchFamily="34" charset="0"/>
              </a:rPr>
              <a:t/>
            </a:r>
            <a:br>
              <a:rPr lang="pt-BR" sz="4400" b="1" dirty="0" smtClean="0">
                <a:solidFill>
                  <a:srgbClr val="0070C0"/>
                </a:solidFill>
                <a:latin typeface="Century Gothic" pitchFamily="34" charset="0"/>
              </a:rPr>
            </a:br>
            <a:r>
              <a:rPr lang="pt-BR" sz="4400" b="1" dirty="0" smtClean="0">
                <a:solidFill>
                  <a:srgbClr val="0070C0"/>
                </a:solidFill>
                <a:latin typeface="Century Gothic" pitchFamily="34" charset="0"/>
              </a:rPr>
              <a:t>ZPE </a:t>
            </a:r>
            <a:r>
              <a:rPr lang="pt-BR" sz="4400" b="1" dirty="0">
                <a:solidFill>
                  <a:srgbClr val="0070C0"/>
                </a:solidFill>
                <a:latin typeface="Century Gothic" pitchFamily="34" charset="0"/>
              </a:rPr>
              <a:t>DE PARNAÍBA</a:t>
            </a:r>
            <a:br>
              <a:rPr lang="pt-BR" sz="4400" b="1" dirty="0">
                <a:solidFill>
                  <a:srgbClr val="0070C0"/>
                </a:solidFill>
                <a:latin typeface="Century Gothic" pitchFamily="34" charset="0"/>
              </a:rPr>
            </a:br>
            <a:endParaRPr lang="pt-BR" dirty="0">
              <a:solidFill>
                <a:srgbClr val="0070C0"/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/>
          <p:cNvSpPr/>
          <p:nvPr/>
        </p:nvSpPr>
        <p:spPr>
          <a:xfrm>
            <a:off x="785391" y="1558119"/>
            <a:ext cx="78201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 smtClean="0">
                <a:latin typeface="Century Gothic" pitchFamily="34" charset="0"/>
              </a:rPr>
              <a:t>INSTALADA em ÁREA de </a:t>
            </a:r>
            <a:r>
              <a:rPr lang="pt-BR" sz="2800" dirty="0">
                <a:latin typeface="Century Gothic" pitchFamily="34" charset="0"/>
              </a:rPr>
              <a:t>313 </a:t>
            </a:r>
            <a:r>
              <a:rPr lang="pt-BR" sz="2800" dirty="0" smtClean="0">
                <a:latin typeface="Century Gothic" pitchFamily="34" charset="0"/>
              </a:rPr>
              <a:t>hectares;</a:t>
            </a:r>
            <a:endParaRPr lang="pt-BR" sz="2800" dirty="0" smtClean="0">
              <a:latin typeface="Century Gothic" pitchFamily="34" charset="0"/>
            </a:endParaRPr>
          </a:p>
          <a:p>
            <a:pPr algn="ctr"/>
            <a:r>
              <a:rPr lang="pt-BR" sz="2800" dirty="0" smtClean="0">
                <a:latin typeface="Century Gothic" pitchFamily="34" charset="0"/>
              </a:rPr>
              <a:t>Município de PARNAÍBA a</a:t>
            </a:r>
            <a:r>
              <a:rPr lang="pt-BR" sz="2800" dirty="0" smtClean="0">
                <a:latin typeface="Century Gothic" pitchFamily="34" charset="0"/>
              </a:rPr>
              <a:t>s </a:t>
            </a:r>
            <a:r>
              <a:rPr lang="pt-BR" sz="2800" dirty="0" smtClean="0">
                <a:latin typeface="Century Gothic" pitchFamily="34" charset="0"/>
              </a:rPr>
              <a:t>margens do RIO PARNAÍBA e da BR 343.</a:t>
            </a:r>
          </a:p>
          <a:p>
            <a:endParaRPr lang="pt-BR" sz="2000" dirty="0">
              <a:latin typeface="Century Gothic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7</a:t>
            </a:fld>
            <a:endParaRPr lang="pt-BR"/>
          </a:p>
        </p:txBody>
      </p:sp>
      <p:pic>
        <p:nvPicPr>
          <p:cNvPr id="1026" name="Picture 2" descr="D:\Documents\downloadfile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74" y="2895600"/>
            <a:ext cx="6807200" cy="38290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19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9264" y="533400"/>
            <a:ext cx="8266747" cy="990600"/>
          </a:xfrm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LOCALIZAÇÃO</a:t>
            </a:r>
          </a:p>
        </p:txBody>
      </p:sp>
      <p:cxnSp>
        <p:nvCxnSpPr>
          <p:cNvPr id="6" name="Conector reto 5"/>
          <p:cNvCxnSpPr/>
          <p:nvPr/>
        </p:nvCxnSpPr>
        <p:spPr>
          <a:xfrm flipV="1">
            <a:off x="560519" y="1405719"/>
            <a:ext cx="86247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409" y="1554848"/>
            <a:ext cx="6830835" cy="47231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Imagem 6" descr="papel timbrad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58646" y="725514"/>
            <a:ext cx="674136" cy="468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36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ZPE PARNAÍBA </a:t>
            </a:r>
            <a:r>
              <a:rPr lang="pt-BR" sz="30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LOCALIZAÇÃO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3314" name="Picture 2" descr="Rotas possíveis a partir da ZPE Parnaíb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13" y="1555845"/>
            <a:ext cx="8335097" cy="48858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31077-E3E6-48A9-A291-C25BB0F14853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534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lh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rilh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2491</TotalTime>
  <Words>405</Words>
  <Application>Microsoft Office PowerPoint</Application>
  <PresentationFormat>Personalizar</PresentationFormat>
  <Paragraphs>127</Paragraphs>
  <Slides>24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Brilho</vt:lpstr>
      <vt:lpstr> </vt:lpstr>
      <vt:lpstr>Apresentação do PowerPoint</vt:lpstr>
      <vt:lpstr>Apresentação do PowerPoint</vt:lpstr>
      <vt:lpstr>PIAUÍ - ZPE PILARES</vt:lpstr>
      <vt:lpstr>PIAUÍ - ZPE PILARES</vt:lpstr>
      <vt:lpstr>PIAUÍ - ZPE PILARES</vt:lpstr>
      <vt:lpstr> ZPE DE PARNAÍBA </vt:lpstr>
      <vt:lpstr>ZPE PARNAÍBA LOCALIZAÇÃO</vt:lpstr>
      <vt:lpstr>ZPE PARNAÍBA LOCALIZAÇÃO</vt:lpstr>
      <vt:lpstr>ZPE PARNAÍBA </vt:lpstr>
      <vt:lpstr>Apresentação do PowerPoint</vt:lpstr>
      <vt:lpstr>CENÁRIO GLOBAL DADOS</vt:lpstr>
      <vt:lpstr>ZPE PARNAÍBA PERFIL</vt:lpstr>
      <vt:lpstr>ZPE PARNAÍBA PERFIL</vt:lpstr>
      <vt:lpstr>ZPE PARNAÍBA DIFERENCIAL</vt:lpstr>
      <vt:lpstr>ZPE PARNAÍBA DIFERENCIAL</vt:lpstr>
      <vt:lpstr>ZPE PARNAÍBA DIFERENCIAL</vt:lpstr>
      <vt:lpstr>ZPE PARNAÍBA DIFERENCIAL</vt:lpstr>
      <vt:lpstr>ZPE PARNAÍBA DIFERENCIAL</vt:lpstr>
      <vt:lpstr>ZPE PARNAÍBA DIFERENCIAL</vt:lpstr>
      <vt:lpstr>ZPE PARNAÍBA DIFERENCIAL</vt:lpstr>
      <vt:lpstr>ZPE PARNAÍBA DIFERENCIAL</vt:lpstr>
      <vt:lpstr>ZPE PARNAÍBA DIFERENCIAL</vt:lpstr>
      <vt:lpstr>ZPE PARNAÍBA DIFERENCIAL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Roger Jacob</dc:creator>
  <cp:lastModifiedBy>Usuario</cp:lastModifiedBy>
  <cp:revision>128</cp:revision>
  <cp:lastPrinted>2015-08-28T05:21:24Z</cp:lastPrinted>
  <dcterms:created xsi:type="dcterms:W3CDTF">2015-08-26T17:25:27Z</dcterms:created>
  <dcterms:modified xsi:type="dcterms:W3CDTF">2015-11-06T04:48:05Z</dcterms:modified>
</cp:coreProperties>
</file>