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4"/>
  </p:notesMasterIdLst>
  <p:handoutMasterIdLst>
    <p:handoutMasterId r:id="rId15"/>
  </p:handoutMasterIdLst>
  <p:sldIdLst>
    <p:sldId id="431" r:id="rId2"/>
    <p:sldId id="599" r:id="rId3"/>
    <p:sldId id="610" r:id="rId4"/>
    <p:sldId id="611" r:id="rId5"/>
    <p:sldId id="605" r:id="rId6"/>
    <p:sldId id="614" r:id="rId7"/>
    <p:sldId id="612" r:id="rId8"/>
    <p:sldId id="551" r:id="rId9"/>
    <p:sldId id="579" r:id="rId10"/>
    <p:sldId id="582" r:id="rId11"/>
    <p:sldId id="615" r:id="rId12"/>
    <p:sldId id="603" r:id="rId13"/>
  </p:sldIdLst>
  <p:sldSz cx="9144000" cy="6858000" type="screen4x3"/>
  <p:notesSz cx="6669088" cy="97536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FFFF00"/>
    <a:srgbClr val="000000"/>
    <a:srgbClr val="FF0000"/>
    <a:srgbClr val="669900"/>
    <a:srgbClr val="009900"/>
    <a:srgbClr val="FF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24" autoAdjust="0"/>
  </p:normalViewPr>
  <p:slideViewPr>
    <p:cSldViewPr>
      <p:cViewPr varScale="1">
        <p:scale>
          <a:sx n="92" d="100"/>
          <a:sy n="92" d="100"/>
        </p:scale>
        <p:origin x="-9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54" y="-90"/>
      </p:cViewPr>
      <p:guideLst>
        <p:guide orient="horz" pos="3073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>
            <a:lvl1pPr defTabSz="913407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439" y="4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>
            <a:lvl1pPr algn="r" defTabSz="913407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63592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b" anchorCtr="0" compatLnSpc="1">
            <a:prstTxWarp prst="textNoShape">
              <a:avLst/>
            </a:prstTxWarp>
          </a:bodyPr>
          <a:lstStyle>
            <a:lvl1pPr defTabSz="913407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439" y="9263592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b" anchorCtr="0" compatLnSpc="1">
            <a:prstTxWarp prst="textNoShape">
              <a:avLst/>
            </a:prstTxWarp>
          </a:bodyPr>
          <a:lstStyle>
            <a:lvl1pPr algn="r" defTabSz="913407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1BB4D5C-427E-437B-ACE9-922103844F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2134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>
            <a:lvl1pPr defTabSz="913407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439" y="4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>
            <a:lvl1pPr algn="r" defTabSz="913407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1838"/>
            <a:ext cx="4872037" cy="3656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607" y="4633462"/>
            <a:ext cx="5335875" cy="438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63592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b" anchorCtr="0" compatLnSpc="1">
            <a:prstTxWarp prst="textNoShape">
              <a:avLst/>
            </a:prstTxWarp>
          </a:bodyPr>
          <a:lstStyle>
            <a:lvl1pPr defTabSz="913407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3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439" y="9263592"/>
            <a:ext cx="2890141" cy="4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7" rIns="91416" bIns="45707" numCol="1" anchor="b" anchorCtr="0" compatLnSpc="1">
            <a:prstTxWarp prst="textNoShape">
              <a:avLst/>
            </a:prstTxWarp>
          </a:bodyPr>
          <a:lstStyle>
            <a:lvl1pPr algn="r" defTabSz="913407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1A34312-B67E-4046-B07D-2E48BBD0064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1539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A34312-B67E-4046-B07D-2E48BBD00641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476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A34312-B67E-4046-B07D-2E48BBD00641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5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A34312-B67E-4046-B07D-2E48BBD00641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A34312-B67E-4046-B07D-2E48BBD00641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29479" indent="-280569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2227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57118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2009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469006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1791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36682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1573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FCA95A0A-894E-4A62-A28D-1B93AC6F3BFF}" type="slidenum">
              <a:rPr lang="pt-BR" smtClean="0">
                <a:latin typeface="Arial" pitchFamily="34" charset="0"/>
              </a:rPr>
              <a:pPr/>
              <a:t>8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Comentar sobre a tabela exposta ao final.</a:t>
            </a:r>
          </a:p>
        </p:txBody>
      </p:sp>
    </p:spTree>
    <p:extLst>
      <p:ext uri="{BB962C8B-B14F-4D97-AF65-F5344CB8AC3E}">
        <p14:creationId xmlns:p14="http://schemas.microsoft.com/office/powerpoint/2010/main" val="427178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29479" indent="-280569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2227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57118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2009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469006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1791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36682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1573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FCA95A0A-894E-4A62-A28D-1B93AC6F3BFF}" type="slidenum">
              <a:rPr lang="pt-BR" smtClean="0">
                <a:latin typeface="Arial" pitchFamily="34" charset="0"/>
              </a:rPr>
              <a:pPr/>
              <a:t>9</a:t>
            </a:fld>
            <a:endParaRPr lang="pt-BR" dirty="0" smtClean="0"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Comentar sobre a tabela exposta ao final.</a:t>
            </a:r>
          </a:p>
        </p:txBody>
      </p:sp>
    </p:spTree>
    <p:extLst>
      <p:ext uri="{BB962C8B-B14F-4D97-AF65-F5344CB8AC3E}">
        <p14:creationId xmlns:p14="http://schemas.microsoft.com/office/powerpoint/2010/main" val="747122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29479" indent="-280569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2227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57118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2009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469006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1791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36682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1573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FCA95A0A-894E-4A62-A28D-1B93AC6F3BFF}" type="slidenum">
              <a:rPr lang="pt-BR" smtClean="0">
                <a:latin typeface="Arial" pitchFamily="34" charset="0"/>
              </a:rPr>
              <a:pPr/>
              <a:t>10</a:t>
            </a:fld>
            <a:endParaRPr lang="pt-BR" dirty="0" smtClean="0"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Comentar sobre a tabela exposta ao final.</a:t>
            </a:r>
          </a:p>
        </p:txBody>
      </p:sp>
    </p:spTree>
    <p:extLst>
      <p:ext uri="{BB962C8B-B14F-4D97-AF65-F5344CB8AC3E}">
        <p14:creationId xmlns:p14="http://schemas.microsoft.com/office/powerpoint/2010/main" val="3113680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29479" indent="-280569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2227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57118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20096" indent="-224455" defTabSz="913407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469006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1791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36682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15737" indent="-224455" defTabSz="9134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FCA95A0A-894E-4A62-A28D-1B93AC6F3BFF}" type="slidenum">
              <a:rPr lang="pt-BR" smtClean="0">
                <a:latin typeface="Arial" pitchFamily="34" charset="0"/>
              </a:rPr>
              <a:pPr/>
              <a:t>11</a:t>
            </a:fld>
            <a:endParaRPr lang="pt-BR" dirty="0" smtClean="0"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Comentar sobre a tabela exposta ao final.</a:t>
            </a:r>
          </a:p>
        </p:txBody>
      </p:sp>
    </p:spTree>
    <p:extLst>
      <p:ext uri="{BB962C8B-B14F-4D97-AF65-F5344CB8AC3E}">
        <p14:creationId xmlns:p14="http://schemas.microsoft.com/office/powerpoint/2010/main" val="311368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3 w 717"/>
                <a:gd name="T1" fmla="*/ 845 h 845"/>
                <a:gd name="T2" fmla="*/ 763 w 717"/>
                <a:gd name="T3" fmla="*/ 821 h 845"/>
                <a:gd name="T4" fmla="*/ 620 w 717"/>
                <a:gd name="T5" fmla="*/ 605 h 845"/>
                <a:gd name="T6" fmla="*/ 429 w 717"/>
                <a:gd name="T7" fmla="*/ 396 h 845"/>
                <a:gd name="T8" fmla="*/ 244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2 w 717"/>
                <a:gd name="T15" fmla="*/ 198 h 845"/>
                <a:gd name="T16" fmla="*/ 423 w 717"/>
                <a:gd name="T17" fmla="*/ 408 h 845"/>
                <a:gd name="T18" fmla="*/ 614 w 717"/>
                <a:gd name="T19" fmla="*/ 623 h 845"/>
                <a:gd name="T20" fmla="*/ 763 w 717"/>
                <a:gd name="T21" fmla="*/ 845 h 845"/>
                <a:gd name="T22" fmla="*/ 76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0 w 407"/>
                <a:gd name="T1" fmla="*/ 414 h 414"/>
                <a:gd name="T2" fmla="*/ 430 w 407"/>
                <a:gd name="T3" fmla="*/ 396 h 414"/>
                <a:gd name="T4" fmla="*/ 245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9 w 407"/>
                <a:gd name="T13" fmla="*/ 204 h 414"/>
                <a:gd name="T14" fmla="*/ 430 w 407"/>
                <a:gd name="T15" fmla="*/ 414 h 414"/>
                <a:gd name="T16" fmla="*/ 430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2 w 586"/>
                <a:gd name="T1" fmla="*/ 0 h 599"/>
                <a:gd name="T2" fmla="*/ 614 w 586"/>
                <a:gd name="T3" fmla="*/ 0 h 599"/>
                <a:gd name="T4" fmla="*/ 430 w 586"/>
                <a:gd name="T5" fmla="*/ 132 h 599"/>
                <a:gd name="T6" fmla="*/ 280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0 w 586"/>
                <a:gd name="T17" fmla="*/ 282 h 599"/>
                <a:gd name="T18" fmla="*/ 436 w 586"/>
                <a:gd name="T19" fmla="*/ 138 h 599"/>
                <a:gd name="T20" fmla="*/ 632 w 586"/>
                <a:gd name="T21" fmla="*/ 0 h 599"/>
                <a:gd name="T22" fmla="*/ 63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2 w 269"/>
                <a:gd name="T1" fmla="*/ 0 h 252"/>
                <a:gd name="T2" fmla="*/ 274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2 w 269"/>
                <a:gd name="T15" fmla="*/ 0 h 252"/>
                <a:gd name="T16" fmla="*/ 292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</p:grpSp>
      <p:sp>
        <p:nvSpPr>
          <p:cNvPr id="218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6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18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32DD-ACC3-4928-8278-C0F46E13ED9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741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2064-1967-426D-BB1E-4C2D7CE4A5A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44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4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4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63996-FDCF-4A5D-A862-9A00FB43C20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165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4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68DED-ED4A-45A9-A133-B4EFA899727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880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4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569AE-106D-4AA1-AFDD-8180713E73A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068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21A4F-AA27-4D16-A68E-3113ABA73CA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317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C3EBF-7877-4F6E-BC1D-E8C2053155A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637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B8749-5AE6-4F56-8963-2F52EE485C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665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997A-DE54-4C3F-AD40-15FFC1093DC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038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8A810-F151-4C54-83F9-EDD2089456F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991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0C3A3-B454-4941-A6C5-4D322583689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688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FA225-3ED2-440D-AE6E-670BF266AAB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152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26BED-FD8C-45A4-B46A-D6FC9453864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632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17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217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217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17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  <p:sp>
            <p:nvSpPr>
              <p:cNvPr id="217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latin typeface="Verdana" charset="0"/>
                  <a:ea typeface="+mn-ea"/>
                </a:endParaRPr>
              </a:p>
            </p:txBody>
          </p:sp>
        </p:grpSp>
        <p:sp>
          <p:nvSpPr>
            <p:cNvPr id="217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217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217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3 w 717"/>
                <a:gd name="T1" fmla="*/ 845 h 845"/>
                <a:gd name="T2" fmla="*/ 763 w 717"/>
                <a:gd name="T3" fmla="*/ 821 h 845"/>
                <a:gd name="T4" fmla="*/ 620 w 717"/>
                <a:gd name="T5" fmla="*/ 605 h 845"/>
                <a:gd name="T6" fmla="*/ 429 w 717"/>
                <a:gd name="T7" fmla="*/ 396 h 845"/>
                <a:gd name="T8" fmla="*/ 244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2 w 717"/>
                <a:gd name="T15" fmla="*/ 198 h 845"/>
                <a:gd name="T16" fmla="*/ 423 w 717"/>
                <a:gd name="T17" fmla="*/ 408 h 845"/>
                <a:gd name="T18" fmla="*/ 614 w 717"/>
                <a:gd name="T19" fmla="*/ 623 h 845"/>
                <a:gd name="T20" fmla="*/ 763 w 717"/>
                <a:gd name="T21" fmla="*/ 845 h 845"/>
                <a:gd name="T22" fmla="*/ 76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0 w 407"/>
                <a:gd name="T1" fmla="*/ 414 h 414"/>
                <a:gd name="T2" fmla="*/ 430 w 407"/>
                <a:gd name="T3" fmla="*/ 396 h 414"/>
                <a:gd name="T4" fmla="*/ 245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9 w 407"/>
                <a:gd name="T13" fmla="*/ 204 h 414"/>
                <a:gd name="T14" fmla="*/ 430 w 407"/>
                <a:gd name="T15" fmla="*/ 414 h 414"/>
                <a:gd name="T16" fmla="*/ 430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217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>
                <a:latin typeface="Verdana" charset="0"/>
                <a:ea typeface="+mn-ea"/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2 w 586"/>
                <a:gd name="T1" fmla="*/ 0 h 599"/>
                <a:gd name="T2" fmla="*/ 614 w 586"/>
                <a:gd name="T3" fmla="*/ 0 h 599"/>
                <a:gd name="T4" fmla="*/ 430 w 586"/>
                <a:gd name="T5" fmla="*/ 132 h 599"/>
                <a:gd name="T6" fmla="*/ 280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0 w 586"/>
                <a:gd name="T17" fmla="*/ 282 h 599"/>
                <a:gd name="T18" fmla="*/ 436 w 586"/>
                <a:gd name="T19" fmla="*/ 138 h 599"/>
                <a:gd name="T20" fmla="*/ 632 w 586"/>
                <a:gd name="T21" fmla="*/ 0 h 599"/>
                <a:gd name="T22" fmla="*/ 63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2 w 269"/>
                <a:gd name="T1" fmla="*/ 0 h 252"/>
                <a:gd name="T2" fmla="*/ 274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2 w 269"/>
                <a:gd name="T15" fmla="*/ 0 h 252"/>
                <a:gd name="T16" fmla="*/ 292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</p:grpSp>
      <p:sp>
        <p:nvSpPr>
          <p:cNvPr id="2171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17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17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pt-BR" dirty="0"/>
              <a:t>Zonas de Processamento de Exportação. Secretaria de Comércio Exterior - SECEX</a:t>
            </a:r>
          </a:p>
        </p:txBody>
      </p:sp>
      <p:sp>
        <p:nvSpPr>
          <p:cNvPr id="217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CC37517A-31F4-4972-B8F6-2A6C0C22D18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171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  <p:sldLayoutId id="2147483678" r:id="rId12"/>
    <p:sldLayoutId id="214748367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5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Brasão da República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6000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259632" y="476672"/>
            <a:ext cx="781236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1300" b="1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MINISTÉRIO DO DESENVOLVIMENTO, INDÚSTRIA E COMÉRCIO EXTERIOR - MDIC</a:t>
            </a:r>
          </a:p>
          <a:p>
            <a:pPr>
              <a:spcAft>
                <a:spcPts val="600"/>
              </a:spcAft>
              <a:defRPr/>
            </a:pPr>
            <a:r>
              <a:rPr lang="pt-BR" sz="1300" b="1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CONSELHO NACIONAL DAS ZONAS DE PROCESSAMENTO DE EXPORTAÇÃO - CZPE</a:t>
            </a:r>
          </a:p>
          <a:p>
            <a:pPr>
              <a:spcAft>
                <a:spcPts val="600"/>
              </a:spcAft>
              <a:defRPr/>
            </a:pPr>
            <a:r>
              <a:rPr lang="pt-BR" sz="1300" b="1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Secretaria Executiva - </a:t>
            </a:r>
            <a:r>
              <a:rPr lang="pt-BR" sz="1300" b="1" dirty="0" smtClean="0">
                <a:solidFill>
                  <a:schemeClr val="bg2"/>
                </a:solidFill>
                <a:latin typeface="+mn-lt"/>
                <a:cs typeface="Times New Roman" pitchFamily="18" charset="0"/>
              </a:rPr>
              <a:t>SE</a:t>
            </a:r>
            <a:endParaRPr lang="pt-BR" sz="1300" b="1" dirty="0">
              <a:solidFill>
                <a:schemeClr val="bg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4" name="AutoShape 10" descr="data:image/jpeg;base64,/9j/4AAQSkZJRgABAQAAAQABAAD/2wCEAAkGBhQQEBUUEhMUFRQVFxAWFxAUEBYUFBUUFhcVFRUUFBQYGyggGBkjGhYUITEiIycpLCwsFh4yNTAqNSYrLCkBCQoKDgwOGg8PGjIkHyApLSk1LjEyNTYqKTAsLSopKSotLCkqLCwqNS0sLSwsLDAsLDAsLC0sKSwsKTAsLCwsKf/AABEIAIcBdQMBIgACEQEDEQH/xAAcAAEAAgMBAQEAAAAAAAAAAAAABQYDBAcCAQj/xABJEAACAQMCAwQEBhEDBAIDAAABAgMABBESIQUGMQcTQVEUImFxFXOBkaGyIyQyQlJTYnKCkpOUscHR0uFUorMXM0PwY4MWJUX/xAAbAQEAAgMBAQAAAAAAAAAAAAAABAUBAwYCB//EADoRAAEDAgIHBAcHBQEAAAAAAAEAAgMEEQUhEhMxUWFxkSJBUvAUJIGhscHRBhUjMkJTYjM0cpKy4f/aAAwDAQACEQMRAD8A7jSlKIlKUoiUpSiJSlKIlKUoiUpSiJSlKIlKUoiUpSiJSlKIlKUoiUpSiJSlKIlKUoiUpSiJSlKIlKUoiUpSiJSlKIlKUoiUpSiJSlKIlKUoiUpSiJSlKIlQXMHMjW8sUEEPf3EokcRmURIkUenXLLIQdKgsoGASSanagOYeW3nliuIJlhniWWPLxd7FJDJpLxSx6lJGVUghhjHjmiLd4BxN7iLVLGsThmUolwk67dGWRMbEb4IB8xUlUBydyt8HxyrqjLTStKwhtxBCpKIgWOIE6VAQdSSSSan6Iq9xfmaVbn0a0tvSJljWWTVOIIokYsqapNLEuxVsKF6DJxW1y1zCL2Jm7topIpHhmgcgmOZMal1LswwVIYdQwrU4ry3Mbr0q0nWGVo1ilSWDvopUQs0bFQ6MrqWbcHcHGK2+WeX/AEOJwZDLLLJJNNMVC95K+ASEGyKAqgKOgUUWFL1Byc0rHdzwTKIxFbrcrMXyJIQWWY40jSUYDIydnB2qcqs858lLxHufsrRGNmDlQSZbaQAT253GA4VN98aelEKleXeKNdWsU7xd0ZUD90X1FVbdMnA3K6SRjYnHhUjXwDGw+avtFlUuDn2WW6lhjt7fTFcG3LScRWKViNGWSExEnZthncgirpVIg5Aliu5Z0eybvbhrgGbh3ezRk6PVSbvhjGnI22JJq70WAtLjXEvRraafTq7mKaXRnGru0Z9OcHGcYziq/wAF51lknt4rm1EPpUbywul0JwQiq7CRdClPVYb7jO1T/HOHek2s0AbT30U0WvGdPeIyasZGcZzjNV/l3s8i4fcpNbd2gMCwzoIR9kZcFZkbOY2JzqG4YY8QDRFbqgucuafg63WbunmzLDH3aH1z3jYygwdTeS7ZO2RU7UTzFwL0tYRr0d1c2txnTq1dzIH0dRjOMZ8PI0WVr8M5tjuboQw4eNrWK6W4D7MskjxhdONsaM9fHGBip6qxwTkZLO/nuonISaML6Nj1Y21mRzGc+qrMS2nGxZj44FnosBQvMnMfovdJHEZridykMAcRhiql3Z5DsiKoyTgnpgHNYuA8yvNPJbXEHo9xGqSaBKJo5IXJUSRyBVJAZSCCoIOOtZOZOXDdGGSKXubi3dnim7sSL66lJI5IyRqRlODggjAIO1Y+BcuSRXEl1czLNcSIkQKRd1FFChLCONNTHdmLEsxzt0xRFP0pSiylQ/NnHzY2rTiMSENAgRpe6UmWVIgTIVOkDXnOPCpiojmngAvrYwEgAvbudSa1IiljlKlc7hghX5fGiLzy5xia5DmaKGMKVCmG9FyGznVqIjXTj1fPOfDFTNafDeDwWwKwQxQhjkrFEkYJ6ZIUDJrcoiqnM3Oj2t3HbxwwuzwvNrmvRbIArqmkExtlvWB+Q1YeGXLSQo7qqsyhiqS96gzuNMmBqGMb4FVzmfkpru7juEe29SF4e6urL0lDqdX1gd4uGGnGfInzqx8MtmjhRHMZZVC/You6j22ASPU2kAYGMnpRYW1VJk7QZl9JlNkWtbWaeGWdLpWlAhPry+jlBlQDkgNnGetXaqRJyDcMLmH0xVtbqeeWWNLX7OUmPrxCZpCFBG2dGdzRZV0ilDKGU5DAEEdCDuCK914hiCKFUYVQAAOgAGAPmr3RFS+U+fZb9oyLe3SOTX//AEVedQuoZNv3QPVemehzV0qkcpcgS2DR+vZOqa8yDh2i5YMWJHpHfHf1sZ09BirvRYCiOa+OmxtXnWPvWVoEEZk7sMZZY4hl9JxgvnoelanAuZ5JrmS1uLcQTRxxy4ScTxtG7MgOsKpVtSnYj21tc2cvC/tHtywUO0DEldQIjljlKlcj7oIV6+NavLXJsfD5pzb6EgnKP3AiAMcijS2mTOTGRg6D9yc4wDiiKxVGcx8bFnbPNoMjDQscKnDSyyMEijU74LOyjODjc+FSdQPMvKgv5IO9kdYYWeQxRs0bvNjTE/eowZdGXO3UsPLcsrc5d40t7axzqCutd4z1R1JWSNtuquGU+6pKoLljlf0AzrHIzQyyCVI3LO8bsoE2ZXYlwzANv0Jbrmp2iKJbj2OILZ6PureS473V00ypFo04/LznPh0qWqtcZ5buHvUu7a4iiZYHgKy2zTAq0iyEjTKmDlR9NWC1VwiiRlZwq6nVSis2NyqknSCfDJ99EWWlKURKUpREpSlESuc8S7QLhZpFQRqqu6gFMnCkrknPXaujVwvikn2xN8bN9dqqcTlfGxugbZqnxWaSNrdA2uVaV5/ufOP9n/msi893PnH+z/zVPjkrYSSufdV1HjPVUHplR4z1VtXne480/U/zXsc6XHmn6n+aqyPWdHrQa2p/cPVefTKjxnqrRHztN4qh9wI/mak7Pmky7AgN+CR/Dzqkq1e1bByOo8a0PrKo7JHD2qbS4vPC4afaG4/VW7jvM8tvCXXSTlQMjbJOMnequvaLdecf7P8AzWbma612Grx1ID7wcGqUktb6KrqXRkueb3I2qdi9U7WtMLrNLQcuN1dF7Qbrzj/Z/wCayrz7c+cf7P8AzVOSWs6SVJdV1HjPVU/plR4z1VuXnq584/2f+azx89T+IjP6JH86qCSVmWStDqyp8Z6rArqhuYefPNXi251LbMAvtxkfPUmvGHIyCpHniudK9SnCOJmNgpPqH6D5ioU1VWAXZK7qr3D8au8R1IFj+rdz7lcvhZ/Z81PhZ/Z81adKrvvWs/dd1XZalm5Z7rj7RoztjCgnp9FVT/qBck/+MezRnHy5rxzpxHSqxA7t6zfmjoPlP1arNupbpVxSVdUY9N8hz4rkMWqJXVIp6a9xu2knluHzVtXnu584/wBn/mtm054m1DXo09DhMY9vWqyLM42O9eM42NbTWzuGUh6qBVR4lQOa6e4945ZXHsXTPhZ/Z81PhZ/Z81QfA7zvIRnqvqn5Oh+bFSFUr8SrWuLTK7Liu4g1U8bZGjIi63PhZ/Z81aHFOcRbD12Go9EAyx+nYe01qca4oLaBpDuRso82OwH/AL4A1y6a+aRy7klmOST/AO9Kn0VRWz9p0rtEcdqqcVrmUgDI2guPuV4n7Srhj6ixqPapY/Kcj+FfF7Qrrzj/AGf+apaS1nSWrY1M4yDz1XHurahxvpnzyVyXn6584/2f+azRc+3Gd+7Ps0EfzqnJJWZJK0uq6jxnqvIragG+mV0Cz5317NhD7Rlfn/rUk3GXAzt0z0rmayVbeE2zJAdZO4JCn70Y/jVbU1lVHmJXcrrpsJxCSpcY5GA2F9Ldz7s+HRaJ7QLknbuwPLRnH016HPtz5x/s/wDNVBJayLLVmaqo8Z6rmPTKg/rPVX7gfN80zlX0dMghcdCBjr7ajLvtAuBIwXQAGYAaMnY43Oa0uUnzOfzG+stV67l+yyfnyfWNaI6ypMrhrDkB3qzlqZvQo3B2Zc7PvysravPtz5x/s/8ANSHCecppJAraMHPRcEYBPn7KoaTVMcuyZuE/S+q1epqypDCQ87N6jUdVO6ojaXkguA6ldC+Fn9nzU+Fn9nzVp0qh+9az913VfRdSzctz4Wf2fNW9w68MmdWMjG49uahakuC9W/R/nVvg2IVUtaxj5CQb5HkStM8bAwkBStKUr6Eq1KUpREpSlESuBcWk+2ZvjZvrtXfa/PHGZPtqf42b67VVYmLtaqXFxdjeZWaOSpjl+1WeYI2cEMdjg7VXI5alODcWNvIHADEBhgnHWuanjcWHR22VFT6DZmmX8txfkryOVYfN/wBb/FR/GOCCFdaMSMgENjO/iCK1155Y/wDiX9c/0rU4hzA84AICqDnSudz7Sap44akOGmclfVs+FuhcIm9rusCM18R6yq9aSSVJ8M4c8x2GF8X8Pk8zUmSzRcrmooXzPDIxclOPDHDSfORT9OP5VSklq/8APaBLAgdA0QHz1zZJKlYb24S7+R+SusUp9S9kfhYB8VJJLVg4Jy+1zGXDhQGK4Kk9ADnr7aqiSV0TkFs2zfGN9VKxXudFFpN23WrCqWOoqNXKLixWD/8ADXH/AJF/VIqMvbJ4G0uPaCDkEew1f6qXOV6pZEBBZdRbHhnGAfbtVVS1Mksmi7NW+K4TS09OZI8iLd+3qopZKyq9aCSVnSSrFzFx9lfOGza4kPmo+cbVndwoJJAA6knAFQq8UFtbx5UlmXIGMLvvu3y9OtQd3xF5jlzt4KNlHuFUzaV0jidguvseHUkk0DHOy7I+C1r5DPO8j9CfVX8kbLny23+Wo7inMaWx7tF1P4qDhV/OPn7KlC4UEnOBknG5wNzgVXfhbhOokWl3ISSTJJdKjEncnSm1fQfs1hMdfI50zS5kYHZHeTsubjLLmVExBseFMtTAB773cczx87BuXu25skJ3VMeQDD6c1Y7K7S4XpuOqnqPcfKom1Thc2ytd2zHxcLPGPfp9apS35algKyxsk8BOO/hOpQD+GvVT09g866XGcAoH0znQs1b2gkbQDbO2434ZqlpcSndII5zrGONiDY7e/f8AJS/BCYpcZ9Rxg+wjcE/SPlqy1V1rdtb5k26jyP8AI+FfG54y86Q2rpI8Pjpm6MOy97buShe0u4ISFfAtIx96hQPrGqMklXrtEtjLapMoP2Njq26K+Bn9YL89c7SSugwwA0wG4m/VcHjUbvSnE8Ph9VIJLV15X4HbzwhmJZ99SB8adyBsN+mDn21QEkrPFMQcg4PmDg1uqYHSNs12id6rKWRkEmnIwPG4rpk3JkJ+5LqfztQ+Yj+dRF9ytLFuuJF/JGG/V8fkJqBtOZrhOkz+5jrH+7NTdlz7IP8AuIrDzX1T/MfwqqMFXFsIcPPnarR0uF1As5hjO8bPd9Ft8tcILt3jghVOwIxqb3eQ/j8tWq4+4b81v4GtHhfMENxsjYb8Btm+TwPyVu3P3Dfmt/A1U1D3vk7YtwXR4dTwQU9oXaV9p3+dy5OstZFlqOWWsiy11pjXzotVw5KfNw3xbfWSqzfS/ZpPz5PrGp7kKTNy3xbfWSqtxCX7PL8ZL9Y1EhZ6w8cB81bSNvQR/wCTvktyOapzleTN1H+n9RqqsctT/KMubyL9P6jV7qmfhO5H4KJRj1mP/JvxC6VSlK5BfTkqS4L1b9H+dRtSXBerfo/zq6wL+/j9v/JWmo/plStKUr6gqlKUpREpSlESvzhxqT7an+On/wCRq/R9fmfjkn23cfHT/wDI1V9eLtCqsSbdrV6SSthJajkkqzcior3ahgGGmTYgEdPI1QTnVsL9wuqSOn1sjYxlc2WlHLWzHLXTfg2L8VH+zX+lR3HeCwmB20KrKrMHVQpBAyM46jw+WqJuJMe4DR2q3l+z0jGFweDYXVMjkqe4dzM6YD+uvyBgPYfH5aq0clbEclS5YGvFnBUEFTLTu0onWPnaO9WXn25V+HllOQXi3+WuYpJVq41dn0CVPDXAw/Wwf5VS0kqZhsOriLf5H4BXFXP6XoS2zLc+YJCkEkrdtuJSIMJI6jrhXZRnzwDUQklZ0kqY+MHaq4tLTcKaHF5TsZZCPIyN/WvKS1HJJWZJKjmIDYFHfpO/MbqTSWpTgtgbiQKPuRgs3kv9T0FRnBYFmmVHfQGONWM7+A9mema6ZYWCQIEjGB9JPmT4mqmuqBCNEbSrXCsL9LdpvPYBz3nh59iyyQKy6SAV6aSNq5txTjcUV1JGoPdq2nVnJDD7rbxAOR57eNXrmTi4tLWSXxAwo83bZfpOfcDXERLk5JyT4+deMIptYHPds2e1dZXYpNROaIDntI7rbvOa6DDIrrkEMp8Qcg1z/iPCWtpSpB05JRvBl8PlHjW3Z3zxHKNg+I6qfzl8f4+2rFZ8binGiZVUnwbdGP5LHofYcH3112D4jLg0rnBumx20d+Wwjlnz4L3JXU2MxiN51cg2X2Hhfj15qtWlW/lgSKWZWZUIKsAcB/YR4gVmTglunraFAG5LMdI9+Tite55iA9WEDy1ker+ivj7+nvq2xb7WNrad0FJGRpCxLrZA7bWJURuGx4a8VFZIMswBtJ93naVOz3SxjLHHkPE+4eNZ+AXyzSlWGNsqCeuOufo299UvvyxySST1JOTW9w6+MUiuPvSDjzHiPlGRXz+Sk7BHeoE/2nlknboDRjBz3kcfoOq6VLCrqVYAqwIKkbEHYgjyrmfMfZ9LCxe2Bkj66BvInsx9+Pdv7PGumxyBlBG4IBB8wdxVOvu1G3jnMYV3RThplK6c+OkffAeeR7M1XYe+pY86gX3juV1XRU8rBrjbcVzjJBwQQR1BGCPeKypJXXUFnxFNQEUw88DWvsP3y/RUXd9m1s26GSP2BtS/MwJ+mrhuLRX0ZWlp8+33KhlwSQi8Tg4efZ71zxJKzJJVh4j2czRqWikWUAE6SND/ACDJBPyiqoklTopY5xeM3VJU0csBtI2ykop8EEHBHiPA1fuXeOm4gdXP2RFOT+EuDhvf4H5POuapJVg5QnInYecUwPuC6v4gVDrqcPjJO0Zrfhc74KgAbHZEKrrLWQSVHrLWQS1blijOjV37OnzdN8U/1o6qXEpftiX4yX65qzdmb5u2+Kf68dU7ikv2xN8bN9dqhQM9akH8W/NWZZ6kwfyd8lspLVh5Lkzexf8A2f8AG9VJJasPJl2qXsJYgDLDJOBkoyjf3kVtq4/wX23H4KJTMtURk+IfFdgpXzVTVXBr6IvtSXBerfo/zqMzUnwTq36P86usC/v4/b/yVoqP6ZUrSlK+oKqSlKURKUpREr8vcek+3Lj4+4/5Gr9Q1+VePyfblx8fcf8AI1RKoXAUGtbdoX1JKkeF8Ve3cPE2lgCM4B2PXYjFQiSVsJJVTJGHCxGSpi0tN25EK3Lz1d/jR+yj/trFecxzzjEkhK/ggBR8oUDPy1XkkrYSSoPokTTdrAPYtcs87xoueSOZUjHLWzHLUYklTXBeCS3JGhcL4yEYUe4+J9grVLosGk42ChMgfI7QYLkrDxlD6BM/hrt1+UsSf4D56pSSV1TtFsVt+ElE6CSHJ8SS25NchSWpGFvE0LnjZpH4BdDJRmnY2M7QM+ZJKkkkrqXZfEptZGwMmVgTjcgImB7tz89ciSSuu9lDZsn+Of6kVR8aFqY8wt+FstUjkVXOceAeiT5UfYpMlPJT98nyeHsPsNQiSV2PjnCFuoGibbO6tjdXH3LD/wB6EiuM3Vu0MjRyDDISCPb7PZ4+41ow2q9Ij0Xfmb7xv+qi4rQaiTSaOy73cFspJXTuUuP+kxaWP2VMBvyh4P8AyPt99coSSt/hvGTayCVT9xkkeDL98p94/lXuto9eyw2jYomH1TqSYO/SciPO5SvaxxzVLHbKdkHeP+ewwgPuXJ/TqipJWHiPFWuJ5Jn+6kZmPsydgPYBgfJXlJKtqWl9HgbHuGfPvU+rcZpC8qQSSs6uDsfmrJytwz0q6ii+9Zstj8BfWbfw2GPlFdvh4bEihVjQAbABFwPoqtxDEGUjg21yc0pcMdUguvYBcUWdioUuzKvRC2VHuH9elZ0krs/oifgL+oP6Vo8a4DHcQsuhQ2DoYKAVbw3HhnGarG4wxxALLDn/AOKRUYHK8Fxk0iB3/DauWpJWzHJUeCQcHYjYjyPlWZJKtnNXJObZbnMnOksVktumQX1qZs9I9vUXyJyRnyG3XahJLVu4jw70mPuwQGJXSWOAGzjc+AwTVV4pwee0fTcRPGfAsPVb81x6rfIam0DYWNLG2DiSeJ4q/ppH1EI0s9HL6LPa3jIwZGZWHRlYqR7iKsVn2gXiDHflh+WiufnIz9NU5JazpLUiamjk/O0HmF7BfH+QkcldJ+0O7kUqZFUEYJSNQcH2+HyVBpJUcktZ0krQ2mjiFmNA5KNO6SXN5J5qQSSrfyJZljNKfuUjdQfymGfoAPziq5y9y7NeNiNcJn1pWHqL8v3x9g+jrXWLXhSW1qY4+io+SerMVOWPtNUuJ1TI26pp7R9wU3DKBz5BM4dlvvK4Kkv8qyrLUckv8qyLLXSmNRXRLoPZY+bxviX+vHVJ4tL9szfGzfXard2Svm+f4l/rxVROMS/bU/x0/wBdqr6Znrso/i35qwEfqrRxK2Y5a2ElqKjmrYjmqwdGq98SlkmrYSaoqOWtiOWoro1DfGpVJq6Z2QXBPpC5OB3JAzsCe8yR8w+auTJLXUexd8tc+6D+MleqVlp2nzsK2ULS2ob7fgV1ClKV0C6dKUpREpSlESqpxLsu4fcSvLJb+u5LMVlkQFj1bSrAZPjgVa64x2icShXjvd3l3d29t6IjD0aWVT33eMB6qK3VdW+PAb00Q7asEA7VdR2RcN/EN+8Tf316HZNw78Q37xN/fUP2d8xTQcIuLm9aZoYXnaCS42nktlCmPVnqWbIGfE46Yqq9lvOki8RUXF0sw4kjyGMS6hbXIkkZIsEnQChxgY3ZR97XnVN3LXqmeEK9XnZ9wmBkWRQjStojVrqQM7fgoNeWPurdHZfw8f8Ahb9vL/dUXzfduvHuEIrsFcX2pAxCtiMY1AHB+Wo7tWs7trqBwl7LYLG3eRWMuiYTam9dlAy4C6MeGx3HjjUxn9IWNRH4R0VxteQ7GPdbdM+bFn+sTUoOFRj736TVe7MuJQz2AME9xOEeRGa7OZ0YHPdye1VZehI/gNvtDnZOFXjIxVlgmIZWKsCF2II3BqO+hpnntRtPMBbmfhizMuS3eJcs29zE0U0euNsZUsw6HIIIOQQQNxVdHY3wv/Tt+8zf31y7g3GNT2A4dd8Rlv3a3NxBLI7W2jTmckMBlA3jkjGd84NdF7SL2SPiPB1SR1V7pg6q7KHXMOzgH1hudj5mt0dNFENGNoA4BYcdPN2a3h2P8M/EN+8Tf31PcL5WtraMRwx6EGTgMxyT1JJOSffVM57vJrri1pwxZ5LeCWKSeWSFtEsunvMRK/htGT+luDgVZOVOS/g55NF1dTRuECwTy94sZGdTKceO3l08dsYkpopRaRoI4hGgMN25Ka+C4/wf9x/rUZxXkazuiGlh1MNtYd1bHkSpGR7659ypweTmAXF3dXl3FpnlihtrefulgCBSCRg5f1hvt08c7WPsl45PPDcwXEhna0uZbdbo9ZUXoWPidjv5Edep1soKaM6TI2g8AF6e4vFnZjipAdlvD/xLft5f7q1TyDwl5Wt9IaUKGeEXMhdUPQsofKg7dan+bpCvD7tlJVhb3RDKSCCInIII3BzXH+z62M5tXkTjpd2jZrkTH0NirZDEncx7YOfbW4Qx+ELRqIvCOi6COxrhf+nb95m/vr0Ox7hn4hv3ib++rpXHO0viUSccjju7u6t7Y2at9rSyqe972UL6qK3UA748BvXrQae5eyxu5dD4NyJZ2ZJgh0ltixd2bHlqZiQPYPKpX4Lj/B/3H+tUbst4xMvD7ma6kma2ilnaCe5B75rRF1BnzuRgH5cgbAVTORufn+FIp5roOnEnuEa070sbRg4FsCucDOyj2MSajvoKaR2k+NpPEBbGvLBZpsF2LiBtrdVaZ1jDMqKXk06nbOlFyd2ODsN9q2vguPy/3H+tUntOu3S84QEd1D30asFcqGXMezAHcew1g7WbK8d7ZokupbNe89Ihspe7nZiBoO2SyjyAPQ5xkEePu2k/ab/qPovWtfvKs172f2Uzl3h9Y7krI65PmQrYz7awjs1sfxLftpf7q0+yviMMto6wz3cpjlcOl6c3EJwMRH8kAfPnp0Fm44kzWswtyBOYpRExxgSlToJzt91jrW8U0QyDR0UZ0ETjctHRRCdndiCD3J285ZCPm1VLzcEhdSroGU9Vb1lPvB2Ncf5HuPRb62S+fi1vdOzIwnmMlndyEFQNX5xXHUdN/Gt/tYun+FrOIG+aN4Ji0FjIyzOQXIKqDg4wCdugNeH0VO83dGDbgF7ja2K+rFr7lb7rsl4ZI2TahT/8ckkY/VVgPorEOx3hn+nb95m/vrL2bWYS3kYLxBNUmNHEX1S+qq+sg8EOr51Ncn5O5w4nb27JGHuPTnkitZXkZzDcqwR9RbOF0HXvt6memut4iaBYBC1p2hdVHZBwz8Q37xN/fWe17LOHRtqFsCfJ5ZHH6rMQfmqG7Dp5WsJhNK8rpd3Ca3kZzhUiGxY5xnJ+WrVzxMycMvWUlWW2uiGUkMCInIII3BBrDomHIgLGrZtsFvR8IiUAKuANgASAB5ADpXr4Lj/B/wBx/rXBeWuLsX4eeH3l/PevJD6VbyPLJbCI/wDdLa1xgeYJwMnIIFX7n6+mueKWfDEnktoZklllmibRLIF14iR/D7g5/O3Bxgxfu2k/ab/qPot+tfvKk5ex/hbMT6MRkk4WeZQPcofAHsFfP+jnDP8ATt+8zf31ARW0nBeMWVvDdTz216Jle2nl71omQAiVD96MkeH3rddsaXaZO7cbhi//AGDxmz1GCwlKyFhLKNenOMY2J69Kmatu5adBu5dA4JyDZWZYwQ6WYAFjI7NjrjLMcDPlUfxDsk4bPK0r251uSzFZpUBY9TpVwMmonsb4lK6XkM0s5MM+Et7osbqGJhlBKzAZzjw22PnXMzxyLu7wy33EkvRcXS20cE0piJBHcqfD7vUCAQcdBXhtPG15eGi577Zr13W7l1wdjHC/9O37zP8A316HY7wz/Tt+8Tf31Gc53l1Hyu0k7PHdCG01urFHDmaEHJXGGIO+PEmo3s7sg11C5i44hCM/eXcpNoxKEHI8QdWR8le9Abl5LG7laB2RcN/EN+8Tf316HZNw78Q37xN/fUN2r2sEWmZ5730iXTDb2VtdNH30mdsIAdvWGW9w6kAzvZtyzPYWem6nkmnkOt9cpkEZIAEaMScgY3PiScbV51bNyxqmeELyOyrh34hv28v99TfA+W7eyVlt49AYgsdTMzY6ZZiTgZO3tNcZ5z7QH+FZLmG6Cx8Plt4ls+9wboFmF0ypnBwTpzjpgjpXc7O7WaNJIyGR1V1YdGVgGUj3gisiJrTcBGxMabgBZqUpXpbEpSlESlKURKhRypF8Im/1Sd8YPR9GV7vRq15xp1as/lY9lTVKIobmvlaPiVv3EzyLGXjdljZV7wIchHJU+rnB2wfVG9aPG+zmzuUQLGtu8ckcqTW0cUUqumdOG0HbfoR4Dyqz0pdFC8T5UiuLy2u3aQSWvfaFUqEbvV0trBUk7dMEVpczchx3syzi4u7eZE0CW2uTGSmc6SpBGM+WM7ZzgVZ6URQ3KvKsPDYO5g1kF2keSR9ckkjY1O7YGTgAbAdK2+OcIS7tpbeQsEmRkYoQGAYYJUkEZ94Nb1KIqrc9nVu4sirzRyWCxpDcIyCUoihdEhKFWUgbjA6noCQd7j3KUV5PazSNIGtJDLGEKhWY6dnypJHqjoRU5Ss3RV7mzki34ksfemRJIjqiuIX7uaM7Z0tg+Q6jw8K8crcjx2DySie6uJpQqvNc3BkYquSqgbDbJ6gkZO+5qyUrF0VI4p2T28s8k0Nxd2jTbzLa3HdJKTkksuk7nJ9m523NWPlvlqDh9usFsmiNcnrlmY9Xdj1Y4HzADAAFSlKXRa3E7BbiCSFyQsqSRsVwGCupUkZBGcHyqm8K7JY7Yx93xDiYSMqVh9NAiwp1aSgjA0nxHtNXulESoaTlWJuIrf6pO9WA24TK93oLF8kac6sk+OPZUzSiKJ5o5dTiFq9tI8iJJp1NEyq5AIbTllOxIGdqjOM9mljc2/cdwkOO7KzQRxxzIUIIKyaT5YOc9T471aaUuiguN8ox3j2ryvLqtJUmQqUGt10/9waNwdP3unrWHmjkiO/eOQz3UEsQZUmtrgxsFbBYY3G+BnYE4G+wqx0rN0UHynyhDw2N1iaSRpXMks8z95LI5++dsD+HifEmpTiNgs8TxSZ0SKyMFYqdLDBwykEbeVbFKwipHC+yeCGeGV7m8nFu2qCC4ue8iiYdCq6R0wMb+A61uc1dnkXELiK4a4uoJYkZEe2mWIhWJJ9YoTncjYjarXSs3RQnLHK/oKuPSru41lTm6n74rgEYQ6RgHO/ur5ypyjDw23EERd1DySBpSrMGfrgqoA2JHToTU5SsIoXlXlSLh0UkcLSMskskxMhUkPJpBA0qPV9Uf1rf4vwxbq3lgcsEmjkjYqQGCupUlSQRnB8Qa26URaHAuDpZ20VvGWKRIqKXILEDpqIAGfcBUfzbyTb8TVBNrV4jqiuIn0TRNtko2D5DqD0HiKn6URVTlvs4gs7g3LS3F1c6dIuLqbvXRehVNhjbbO53PgTXzmbs6ivrpLo3N3BKkXchradYvU1M+50E7lj442FWylZuir3KfJEHDe9aNppZZipluJ5e8lfTnSC2ANsnw8fdWj/0vtDZXFoxleO4mkuCzMneRyvp9aJggC407ZB6kHIOKt9KwigeLcopdcPNjNLM6FY1MxZO+YRsrqS2jSW9QZOnffx3qO4F2ci0mjkW/wCJSCPpDNea4SNJUBk0DIGdh7BVvpS6Km8x9mEN9eC7a6vIZlUIpgnWPQoBB0EoSudTZwd8mpfgPLBtIZIxd3cxckiW5nE0kZ06fsZK4AHXBB3qbpRFVeFdmdjb2vo/cJKCJA000cbztrJJLSBQc74BGMYFS3LPL62FrHbRvJIkYIVpWVn0kkhSVUDAzgbdMVKUoiUpSiJSlKIlKUoiUpSiJSlKIlKUoiUpSiJSlKIlKUoiUpSiJSlKIlKUoiUpSiJSlKIlKUoiUpSiJSlKIlKUoiUpSiJSlKIlKUoiUpSiJSlKIlKUoiUpSiJSlKIv/9k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" name="AutoShape 12" descr="data:image/jpeg;base64,/9j/4AAQSkZJRgABAQAAAQABAAD/2wCEAAkGBhQQEBUUEhMUFRQVFxAWFxAUEBYUFBUUFhcVFRUUFBQYGyggGBkjGhYUITEiIycpLCwsFh4yNTAqNSYrLCkBCQoKDgwOGg8PGjIkHyApLSk1LjEyNTYqKTAsLSopKSotLCkqLCwqNS0sLSwsLDAsLDAsLC0sKSwsKTAsLCwsKf/AABEIAIcBdQMBIgACEQEDEQH/xAAcAAEAAgMBAQEAAAAAAAAAAAAABQYDBAcCAQj/xABJEAACAQMCAwQEBhEDBAIDAAABAgMABBESIQUGMQcTQVEUImFxFXOBkaGyIyQyQlJTYnKCkpOUscHR0uFUorMXM0PwY4MWJUX/xAAbAQEAAgMBAQAAAAAAAAAAAAAABAUBAwYCB//EADoRAAEDAgIHBAcHBQEAAAAAAAEAAgMEEQUhEhMxUWFxkSJBUvAUJIGhscHRBhUjMkJTYjM0cpKy4f/aAAwDAQACEQMRAD8A7jSlKIlKUoiUpSiJSlKIlKUoiUpSiJSlKIlKUoiUpSiJSlKIlKUoiUpSiJSlKIlKUoiUpSiJSlKIlKUoiUpSiJSlKIlKUoiUpSiJSlKIlKUoiUpSiJSlKIlQXMHMjW8sUEEPf3EokcRmURIkUenXLLIQdKgsoGASSanagOYeW3nliuIJlhniWWPLxd7FJDJpLxSx6lJGVUghhjHjmiLd4BxN7iLVLGsThmUolwk67dGWRMbEb4IB8xUlUBydyt8HxyrqjLTStKwhtxBCpKIgWOIE6VAQdSSSSan6Iq9xfmaVbn0a0tvSJljWWTVOIIokYsqapNLEuxVsKF6DJxW1y1zCL2Jm7topIpHhmgcgmOZMal1LswwVIYdQwrU4ry3Mbr0q0nWGVo1ilSWDvopUQs0bFQ6MrqWbcHcHGK2+WeX/AEOJwZDLLLJJNNMVC95K+ASEGyKAqgKOgUUWFL1Byc0rHdzwTKIxFbrcrMXyJIQWWY40jSUYDIydnB2qcqs858lLxHufsrRGNmDlQSZbaQAT253GA4VN98aelEKleXeKNdWsU7xd0ZUD90X1FVbdMnA3K6SRjYnHhUjXwDGw+avtFlUuDn2WW6lhjt7fTFcG3LScRWKViNGWSExEnZthncgirpVIg5Aliu5Z0eybvbhrgGbh3ezRk6PVSbvhjGnI22JJq70WAtLjXEvRraafTq7mKaXRnGru0Z9OcHGcYziq/wAF51lknt4rm1EPpUbywul0JwQiq7CRdClPVYb7jO1T/HOHek2s0AbT30U0WvGdPeIyasZGcZzjNV/l3s8i4fcpNbd2gMCwzoIR9kZcFZkbOY2JzqG4YY8QDRFbqgucuafg63WbunmzLDH3aH1z3jYygwdTeS7ZO2RU7UTzFwL0tYRr0d1c2txnTq1dzIH0dRjOMZ8PI0WVr8M5tjuboQw4eNrWK6W4D7MskjxhdONsaM9fHGBip6qxwTkZLO/nuonISaML6Nj1Y21mRzGc+qrMS2nGxZj44FnosBQvMnMfovdJHEZridykMAcRhiql3Z5DsiKoyTgnpgHNYuA8yvNPJbXEHo9xGqSaBKJo5IXJUSRyBVJAZSCCoIOOtZOZOXDdGGSKXubi3dnim7sSL66lJI5IyRqRlODggjAIO1Y+BcuSRXEl1czLNcSIkQKRd1FFChLCONNTHdmLEsxzt0xRFP0pSiylQ/NnHzY2rTiMSENAgRpe6UmWVIgTIVOkDXnOPCpiojmngAvrYwEgAvbudSa1IiljlKlc7hghX5fGiLzy5xia5DmaKGMKVCmG9FyGznVqIjXTj1fPOfDFTNafDeDwWwKwQxQhjkrFEkYJ6ZIUDJrcoiqnM3Oj2t3HbxwwuzwvNrmvRbIArqmkExtlvWB+Q1YeGXLSQo7qqsyhiqS96gzuNMmBqGMb4FVzmfkpru7juEe29SF4e6urL0lDqdX1gd4uGGnGfInzqx8MtmjhRHMZZVC/You6j22ASPU2kAYGMnpRYW1VJk7QZl9JlNkWtbWaeGWdLpWlAhPry+jlBlQDkgNnGetXaqRJyDcMLmH0xVtbqeeWWNLX7OUmPrxCZpCFBG2dGdzRZV0ilDKGU5DAEEdCDuCK914hiCKFUYVQAAOgAGAPmr3RFS+U+fZb9oyLe3SOTX//AEVedQuoZNv3QPVemehzV0qkcpcgS2DR+vZOqa8yDh2i5YMWJHpHfHf1sZ09BirvRYCiOa+OmxtXnWPvWVoEEZk7sMZZY4hl9JxgvnoelanAuZ5JrmS1uLcQTRxxy4ScTxtG7MgOsKpVtSnYj21tc2cvC/tHtywUO0DEldQIjljlKlcj7oIV6+NavLXJsfD5pzb6EgnKP3AiAMcijS2mTOTGRg6D9yc4wDiiKxVGcx8bFnbPNoMjDQscKnDSyyMEijU74LOyjODjc+FSdQPMvKgv5IO9kdYYWeQxRs0bvNjTE/eowZdGXO3UsPLcsrc5d40t7axzqCutd4z1R1JWSNtuquGU+6pKoLljlf0AzrHIzQyyCVI3LO8bsoE2ZXYlwzANv0Jbrmp2iKJbj2OILZ6PureS473V00ypFo04/LznPh0qWqtcZ5buHvUu7a4iiZYHgKy2zTAq0iyEjTKmDlR9NWC1VwiiRlZwq6nVSis2NyqknSCfDJ99EWWlKURKUpREpSlESuc8S7QLhZpFQRqqu6gFMnCkrknPXaujVwvikn2xN8bN9dqqcTlfGxugbZqnxWaSNrdA2uVaV5/ufOP9n/msi893PnH+z/zVPjkrYSSufdV1HjPVUHplR4z1VtXne480/U/zXsc6XHmn6n+aqyPWdHrQa2p/cPVefTKjxnqrRHztN4qh9wI/mak7Pmky7AgN+CR/Dzqkq1e1bByOo8a0PrKo7JHD2qbS4vPC4afaG4/VW7jvM8tvCXXSTlQMjbJOMnequvaLdecf7P8AzWbma612Grx1ID7wcGqUktb6KrqXRkueb3I2qdi9U7WtMLrNLQcuN1dF7Qbrzj/Z/wCayrz7c+cf7P8AzVOSWs6SVJdV1HjPVU/plR4z1VuXnq584/2f+azx89T+IjP6JH86qCSVmWStDqyp8Z6rArqhuYefPNXi251LbMAvtxkfPUmvGHIyCpHniudK9SnCOJmNgpPqH6D5ioU1VWAXZK7qr3D8au8R1IFj+rdz7lcvhZ/Z81PhZ/Z81adKrvvWs/dd1XZalm5Z7rj7RoztjCgnp9FVT/qBck/+MezRnHy5rxzpxHSqxA7t6zfmjoPlP1arNupbpVxSVdUY9N8hz4rkMWqJXVIp6a9xu2knluHzVtXnu584/wBn/mtm054m1DXo09DhMY9vWqyLM42O9eM42NbTWzuGUh6qBVR4lQOa6e4945ZXHsXTPhZ/Z81PhZ/Z81QfA7zvIRnqvqn5Oh+bFSFUr8SrWuLTK7Liu4g1U8bZGjIi63PhZ/Z81aHFOcRbD12Go9EAyx+nYe01qca4oLaBpDuRso82OwH/AL4A1y6a+aRy7klmOST/AO9Kn0VRWz9p0rtEcdqqcVrmUgDI2guPuV4n7Srhj6ixqPapY/Kcj+FfF7Qrrzj/AGf+apaS1nSWrY1M4yDz1XHurahxvpnzyVyXn6584/2f+azRc+3Gd+7Ps0EfzqnJJWZJK0uq6jxnqvIragG+mV0Cz5317NhD7Rlfn/rUk3GXAzt0z0rmayVbeE2zJAdZO4JCn70Y/jVbU1lVHmJXcrrpsJxCSpcY5GA2F9Ldz7s+HRaJ7QLknbuwPLRnH016HPtz5x/s/wDNVBJayLLVmaqo8Z6rmPTKg/rPVX7gfN80zlX0dMghcdCBjr7ajLvtAuBIwXQAGYAaMnY43Oa0uUnzOfzG+stV67l+yyfnyfWNaI6ypMrhrDkB3qzlqZvQo3B2Zc7PvysravPtz5x/s/8ANSHCecppJAraMHPRcEYBPn7KoaTVMcuyZuE/S+q1epqypDCQ87N6jUdVO6ojaXkguA6ldC+Fn9nzU+Fn9nzVp0qh+9az913VfRdSzctz4Wf2fNW9w68MmdWMjG49uahakuC9W/R/nVvg2IVUtaxj5CQb5HkStM8bAwkBStKUr6Eq1KUpREpSlESuBcWk+2ZvjZvrtXfa/PHGZPtqf42b67VVYmLtaqXFxdjeZWaOSpjl+1WeYI2cEMdjg7VXI5alODcWNvIHADEBhgnHWuanjcWHR22VFT6DZmmX8txfkryOVYfN/wBb/FR/GOCCFdaMSMgENjO/iCK1155Y/wDiX9c/0rU4hzA84AICqDnSudz7Sap44akOGmclfVs+FuhcIm9rusCM18R6yq9aSSVJ8M4c8x2GF8X8Pk8zUmSzRcrmooXzPDIxclOPDHDSfORT9OP5VSklq/8APaBLAgdA0QHz1zZJKlYb24S7+R+SusUp9S9kfhYB8VJJLVg4Jy+1zGXDhQGK4Kk9ADnr7aqiSV0TkFs2zfGN9VKxXudFFpN23WrCqWOoqNXKLixWD/8ADXH/AJF/VIqMvbJ4G0uPaCDkEew1f6qXOV6pZEBBZdRbHhnGAfbtVVS1Mksmi7NW+K4TS09OZI8iLd+3qopZKyq9aCSVnSSrFzFx9lfOGza4kPmo+cbVndwoJJAA6knAFQq8UFtbx5UlmXIGMLvvu3y9OtQd3xF5jlzt4KNlHuFUzaV0jidguvseHUkk0DHOy7I+C1r5DPO8j9CfVX8kbLny23+Wo7inMaWx7tF1P4qDhV/OPn7KlC4UEnOBknG5wNzgVXfhbhOokWl3ISSTJJdKjEncnSm1fQfs1hMdfI50zS5kYHZHeTsubjLLmVExBseFMtTAB773cczx87BuXu25skJ3VMeQDD6c1Y7K7S4XpuOqnqPcfKom1Thc2ytd2zHxcLPGPfp9apS35algKyxsk8BOO/hOpQD+GvVT09g866XGcAoH0znQs1b2gkbQDbO2434ZqlpcSndII5zrGONiDY7e/f8AJS/BCYpcZ9Rxg+wjcE/SPlqy1V1rdtb5k26jyP8AI+FfG54y86Q2rpI8Pjpm6MOy97buShe0u4ISFfAtIx96hQPrGqMklXrtEtjLapMoP2Njq26K+Bn9YL89c7SSugwwA0wG4m/VcHjUbvSnE8Ph9VIJLV15X4HbzwhmJZ99SB8adyBsN+mDn21QEkrPFMQcg4PmDg1uqYHSNs12id6rKWRkEmnIwPG4rpk3JkJ+5LqfztQ+Yj+dRF9ytLFuuJF/JGG/V8fkJqBtOZrhOkz+5jrH+7NTdlz7IP8AuIrDzX1T/MfwqqMFXFsIcPPnarR0uF1As5hjO8bPd9Ft8tcILt3jghVOwIxqb3eQ/j8tWq4+4b81v4GtHhfMENxsjYb8Btm+TwPyVu3P3Dfmt/A1U1D3vk7YtwXR4dTwQU9oXaV9p3+dy5OstZFlqOWWsiy11pjXzotVw5KfNw3xbfWSqzfS/ZpPz5PrGp7kKTNy3xbfWSqtxCX7PL8ZL9Y1EhZ6w8cB81bSNvQR/wCTvktyOapzleTN1H+n9RqqsctT/KMubyL9P6jV7qmfhO5H4KJRj1mP/JvxC6VSlK5BfTkqS4L1b9H+dRtSXBerfo/zq6wL+/j9v/JWmo/plStKUr6gqlKUpREpSlESvzhxqT7an+On/wCRq/R9fmfjkn23cfHT/wDI1V9eLtCqsSbdrV6SSthJajkkqzcior3ahgGGmTYgEdPI1QTnVsL9wuqSOn1sjYxlc2WlHLWzHLXTfg2L8VH+zX+lR3HeCwmB20KrKrMHVQpBAyM46jw+WqJuJMe4DR2q3l+z0jGFweDYXVMjkqe4dzM6YD+uvyBgPYfH5aq0clbEclS5YGvFnBUEFTLTu0onWPnaO9WXn25V+HllOQXi3+WuYpJVq41dn0CVPDXAw/Wwf5VS0kqZhsOriLf5H4BXFXP6XoS2zLc+YJCkEkrdtuJSIMJI6jrhXZRnzwDUQklZ0kqY+MHaq4tLTcKaHF5TsZZCPIyN/WvKS1HJJWZJKjmIDYFHfpO/MbqTSWpTgtgbiQKPuRgs3kv9T0FRnBYFmmVHfQGONWM7+A9mema6ZYWCQIEjGB9JPmT4mqmuqBCNEbSrXCsL9LdpvPYBz3nh59iyyQKy6SAV6aSNq5txTjcUV1JGoPdq2nVnJDD7rbxAOR57eNXrmTi4tLWSXxAwo83bZfpOfcDXERLk5JyT4+deMIptYHPds2e1dZXYpNROaIDntI7rbvOa6DDIrrkEMp8Qcg1z/iPCWtpSpB05JRvBl8PlHjW3Z3zxHKNg+I6qfzl8f4+2rFZ8binGiZVUnwbdGP5LHofYcH3112D4jLg0rnBumx20d+Wwjlnz4L3JXU2MxiN51cg2X2Hhfj15qtWlW/lgSKWZWZUIKsAcB/YR4gVmTglunraFAG5LMdI9+Tite55iA9WEDy1ker+ivj7+nvq2xb7WNrad0FJGRpCxLrZA7bWJURuGx4a8VFZIMswBtJ93naVOz3SxjLHHkPE+4eNZ+AXyzSlWGNsqCeuOufo299UvvyxySST1JOTW9w6+MUiuPvSDjzHiPlGRXz+Sk7BHeoE/2nlknboDRjBz3kcfoOq6VLCrqVYAqwIKkbEHYgjyrmfMfZ9LCxe2Bkj66BvInsx9+Pdv7PGumxyBlBG4IBB8wdxVOvu1G3jnMYV3RThplK6c+OkffAeeR7M1XYe+pY86gX3juV1XRU8rBrjbcVzjJBwQQR1BGCPeKypJXXUFnxFNQEUw88DWvsP3y/RUXd9m1s26GSP2BtS/MwJ+mrhuLRX0ZWlp8+33KhlwSQi8Tg4efZ71zxJKzJJVh4j2czRqWikWUAE6SND/ACDJBPyiqoklTopY5xeM3VJU0csBtI2ykop8EEHBHiPA1fuXeOm4gdXP2RFOT+EuDhvf4H5POuapJVg5QnInYecUwPuC6v4gVDrqcPjJO0Zrfhc74KgAbHZEKrrLWQSVHrLWQS1blijOjV37OnzdN8U/1o6qXEpftiX4yX65qzdmb5u2+Kf68dU7ikv2xN8bN9dqhQM9akH8W/NWZZ6kwfyd8lspLVh5Lkzexf8A2f8AG9VJJasPJl2qXsJYgDLDJOBkoyjf3kVtq4/wX23H4KJTMtURk+IfFdgpXzVTVXBr6IvtSXBerfo/zqMzUnwTq36P86usC/v4/b/yVoqP6ZUrSlK+oKqSlKURKUpREr8vcek+3Lj4+4/5Gr9Q1+VePyfblx8fcf8AI1RKoXAUGtbdoX1JKkeF8Ve3cPE2lgCM4B2PXYjFQiSVsJJVTJGHCxGSpi0tN25EK3Lz1d/jR+yj/trFecxzzjEkhK/ggBR8oUDPy1XkkrYSSoPokTTdrAPYtcs87xoueSOZUjHLWzHLUYklTXBeCS3JGhcL4yEYUe4+J9grVLosGk42ChMgfI7QYLkrDxlD6BM/hrt1+UsSf4D56pSSV1TtFsVt+ElE6CSHJ8SS25NchSWpGFvE0LnjZpH4BdDJRmnY2M7QM+ZJKkkkrqXZfEptZGwMmVgTjcgImB7tz89ciSSuu9lDZsn+Of6kVR8aFqY8wt+FstUjkVXOceAeiT5UfYpMlPJT98nyeHsPsNQiSV2PjnCFuoGibbO6tjdXH3LD/wB6EiuM3Vu0MjRyDDISCPb7PZ4+41ow2q9Ij0Xfmb7xv+qi4rQaiTSaOy73cFspJXTuUuP+kxaWP2VMBvyh4P8AyPt99coSSt/hvGTayCVT9xkkeDL98p94/lXuto9eyw2jYomH1TqSYO/SciPO5SvaxxzVLHbKdkHeP+ewwgPuXJ/TqipJWHiPFWuJ5Jn+6kZmPsydgPYBgfJXlJKtqWl9HgbHuGfPvU+rcZpC8qQSSs6uDsfmrJytwz0q6ii+9Zstj8BfWbfw2GPlFdvh4bEihVjQAbABFwPoqtxDEGUjg21yc0pcMdUguvYBcUWdioUuzKvRC2VHuH9elZ0krs/oifgL+oP6Vo8a4DHcQsuhQ2DoYKAVbw3HhnGarG4wxxALLDn/AOKRUYHK8Fxk0iB3/DauWpJWzHJUeCQcHYjYjyPlWZJKtnNXJObZbnMnOksVktumQX1qZs9I9vUXyJyRnyG3XahJLVu4jw70mPuwQGJXSWOAGzjc+AwTVV4pwee0fTcRPGfAsPVb81x6rfIam0DYWNLG2DiSeJ4q/ppH1EI0s9HL6LPa3jIwZGZWHRlYqR7iKsVn2gXiDHflh+WiufnIz9NU5JazpLUiamjk/O0HmF7BfH+QkcldJ+0O7kUqZFUEYJSNQcH2+HyVBpJUcktZ0krQ2mjiFmNA5KNO6SXN5J5qQSSrfyJZljNKfuUjdQfymGfoAPziq5y9y7NeNiNcJn1pWHqL8v3x9g+jrXWLXhSW1qY4+io+SerMVOWPtNUuJ1TI26pp7R9wU3DKBz5BM4dlvvK4Kkv8qyrLUckv8qyLLXSmNRXRLoPZY+bxviX+vHVJ4tL9szfGzfXard2Svm+f4l/rxVROMS/bU/x0/wBdqr6Znrso/i35qwEfqrRxK2Y5a2ElqKjmrYjmqwdGq98SlkmrYSaoqOWtiOWoro1DfGpVJq6Z2QXBPpC5OB3JAzsCe8yR8w+auTJLXUexd8tc+6D+MleqVlp2nzsK2ULS2ob7fgV1ClKV0C6dKUpREpSlESqpxLsu4fcSvLJb+u5LMVlkQFj1bSrAZPjgVa64x2icShXjvd3l3d29t6IjD0aWVT33eMB6qK3VdW+PAb00Q7asEA7VdR2RcN/EN+8Tf316HZNw78Q37xN/fUP2d8xTQcIuLm9aZoYXnaCS42nktlCmPVnqWbIGfE46Yqq9lvOki8RUXF0sw4kjyGMS6hbXIkkZIsEnQChxgY3ZR97XnVN3LXqmeEK9XnZ9wmBkWRQjStojVrqQM7fgoNeWPurdHZfw8f8Ahb9vL/dUXzfduvHuEIrsFcX2pAxCtiMY1AHB+Wo7tWs7trqBwl7LYLG3eRWMuiYTam9dlAy4C6MeGx3HjjUxn9IWNRH4R0VxteQ7GPdbdM+bFn+sTUoOFRj736TVe7MuJQz2AME9xOEeRGa7OZ0YHPdye1VZehI/gNvtDnZOFXjIxVlgmIZWKsCF2II3BqO+hpnntRtPMBbmfhizMuS3eJcs29zE0U0euNsZUsw6HIIIOQQQNxVdHY3wv/Tt+8zf31y7g3GNT2A4dd8Rlv3a3NxBLI7W2jTmckMBlA3jkjGd84NdF7SL2SPiPB1SR1V7pg6q7KHXMOzgH1hudj5mt0dNFENGNoA4BYcdPN2a3h2P8M/EN+8Tf31PcL5WtraMRwx6EGTgMxyT1JJOSffVM57vJrri1pwxZ5LeCWKSeWSFtEsunvMRK/htGT+luDgVZOVOS/g55NF1dTRuECwTy94sZGdTKceO3l08dsYkpopRaRoI4hGgMN25Ka+C4/wf9x/rUZxXkazuiGlh1MNtYd1bHkSpGR7659ypweTmAXF3dXl3FpnlihtrefulgCBSCRg5f1hvt08c7WPsl45PPDcwXEhna0uZbdbo9ZUXoWPidjv5Edep1soKaM6TI2g8AF6e4vFnZjipAdlvD/xLft5f7q1TyDwl5Wt9IaUKGeEXMhdUPQsofKg7dan+bpCvD7tlJVhb3RDKSCCInIII3BzXH+z62M5tXkTjpd2jZrkTH0NirZDEncx7YOfbW4Qx+ELRqIvCOi6COxrhf+nb95m/vr0Ox7hn4hv3ib++rpXHO0viUSccjju7u6t7Y2at9rSyqe972UL6qK3UA748BvXrQae5eyxu5dD4NyJZ2ZJgh0ltixd2bHlqZiQPYPKpX4Lj/B/3H+tUbst4xMvD7ma6kma2ilnaCe5B75rRF1BnzuRgH5cgbAVTORufn+FIp5roOnEnuEa070sbRg4FsCucDOyj2MSajvoKaR2k+NpPEBbGvLBZpsF2LiBtrdVaZ1jDMqKXk06nbOlFyd2ODsN9q2vguPy/3H+tUntOu3S84QEd1D30asFcqGXMezAHcew1g7WbK8d7ZokupbNe89Ihspe7nZiBoO2SyjyAPQ5xkEePu2k/ab/qPovWtfvKs172f2Uzl3h9Y7krI65PmQrYz7awjs1sfxLftpf7q0+yviMMto6wz3cpjlcOl6c3EJwMRH8kAfPnp0Fm44kzWswtyBOYpRExxgSlToJzt91jrW8U0QyDR0UZ0ETjctHRRCdndiCD3J285ZCPm1VLzcEhdSroGU9Vb1lPvB2Ncf5HuPRb62S+fi1vdOzIwnmMlndyEFQNX5xXHUdN/Gt/tYun+FrOIG+aN4Ji0FjIyzOQXIKqDg4wCdugNeH0VO83dGDbgF7ja2K+rFr7lb7rsl4ZI2TahT/8ckkY/VVgPorEOx3hn+nb95m/vrL2bWYS3kYLxBNUmNHEX1S+qq+sg8EOr51Ncn5O5w4nb27JGHuPTnkitZXkZzDcqwR9RbOF0HXvt6memut4iaBYBC1p2hdVHZBwz8Q37xN/fWe17LOHRtqFsCfJ5ZHH6rMQfmqG7Dp5WsJhNK8rpd3Ca3kZzhUiGxY5xnJ+WrVzxMycMvWUlWW2uiGUkMCInIII3BBrDomHIgLGrZtsFvR8IiUAKuANgASAB5ADpXr4Lj/B/wBx/rXBeWuLsX4eeH3l/PevJD6VbyPLJbCI/wDdLa1xgeYJwMnIIFX7n6+mueKWfDEnktoZklllmibRLIF14iR/D7g5/O3Bxgxfu2k/ab/qPot+tfvKk5ex/hbMT6MRkk4WeZQPcofAHsFfP+jnDP8ATt+8zf31ARW0nBeMWVvDdTz216Jle2nl71omQAiVD96MkeH3rddsaXaZO7cbhi//AGDxmz1GCwlKyFhLKNenOMY2J69Kmatu5adBu5dA4JyDZWZYwQ6WYAFjI7NjrjLMcDPlUfxDsk4bPK0r251uSzFZpUBY9TpVwMmonsb4lK6XkM0s5MM+Et7osbqGJhlBKzAZzjw22PnXMzxyLu7wy33EkvRcXS20cE0piJBHcqfD7vUCAQcdBXhtPG15eGi577Zr13W7l1wdjHC/9O37zP8A316HY7wz/Tt+8Tf31Gc53l1Hyu0k7PHdCG01urFHDmaEHJXGGIO+PEmo3s7sg11C5i44hCM/eXcpNoxKEHI8QdWR8le9Abl5LG7laB2RcN/EN+8Tf316HZNw78Q37xN/fUN2r2sEWmZ5730iXTDb2VtdNH30mdsIAdvWGW9w6kAzvZtyzPYWem6nkmnkOt9cpkEZIAEaMScgY3PiScbV51bNyxqmeELyOyrh34hv28v99TfA+W7eyVlt49AYgsdTMzY6ZZiTgZO3tNcZ5z7QH+FZLmG6Cx8Plt4ls+9wboFmF0ypnBwTpzjpgjpXc7O7WaNJIyGR1V1YdGVgGUj3gisiJrTcBGxMabgBZqUpXpbEpSlESlKURKhRypF8Im/1Sd8YPR9GV7vRq15xp1as/lY9lTVKIobmvlaPiVv3EzyLGXjdljZV7wIchHJU+rnB2wfVG9aPG+zmzuUQLGtu8ckcqTW0cUUqumdOG0HbfoR4Dyqz0pdFC8T5UiuLy2u3aQSWvfaFUqEbvV0trBUk7dMEVpczchx3syzi4u7eZE0CW2uTGSmc6SpBGM+WM7ZzgVZ6URQ3KvKsPDYO5g1kF2keSR9ckkjY1O7YGTgAbAdK2+OcIS7tpbeQsEmRkYoQGAYYJUkEZ94Nb1KIqrc9nVu4sirzRyWCxpDcIyCUoihdEhKFWUgbjA6noCQd7j3KUV5PazSNIGtJDLGEKhWY6dnypJHqjoRU5Ss3RV7mzki34ksfemRJIjqiuIX7uaM7Z0tg+Q6jw8K8crcjx2DySie6uJpQqvNc3BkYquSqgbDbJ6gkZO+5qyUrF0VI4p2T28s8k0Nxd2jTbzLa3HdJKTkksuk7nJ9m523NWPlvlqDh9usFsmiNcnrlmY9Xdj1Y4HzADAAFSlKXRa3E7BbiCSFyQsqSRsVwGCupUkZBGcHyqm8K7JY7Yx93xDiYSMqVh9NAiwp1aSgjA0nxHtNXulESoaTlWJuIrf6pO9WA24TK93oLF8kac6sk+OPZUzSiKJ5o5dTiFq9tI8iJJp1NEyq5AIbTllOxIGdqjOM9mljc2/cdwkOO7KzQRxxzIUIIKyaT5YOc9T471aaUuiguN8ox3j2ryvLqtJUmQqUGt10/9waNwdP3unrWHmjkiO/eOQz3UEsQZUmtrgxsFbBYY3G+BnYE4G+wqx0rN0UHynyhDw2N1iaSRpXMks8z95LI5++dsD+HifEmpTiNgs8TxSZ0SKyMFYqdLDBwykEbeVbFKwipHC+yeCGeGV7m8nFu2qCC4ue8iiYdCq6R0wMb+A61uc1dnkXELiK4a4uoJYkZEe2mWIhWJJ9YoTncjYjarXSs3RQnLHK/oKuPSru41lTm6n74rgEYQ6RgHO/ur5ypyjDw23EERd1DySBpSrMGfrgqoA2JHToTU5SsIoXlXlSLh0UkcLSMskskxMhUkPJpBA0qPV9Uf1rf4vwxbq3lgcsEmjkjYqQGCupUlSQRnB8Qa26URaHAuDpZ20VvGWKRIqKXILEDpqIAGfcBUfzbyTb8TVBNrV4jqiuIn0TRNtko2D5DqD0HiKn6URVTlvs4gs7g3LS3F1c6dIuLqbvXRehVNhjbbO53PgTXzmbs6ivrpLo3N3BKkXchradYvU1M+50E7lj442FWylZuir3KfJEHDe9aNppZZipluJ5e8lfTnSC2ANsnw8fdWj/0vtDZXFoxleO4mkuCzMneRyvp9aJggC407ZB6kHIOKt9KwigeLcopdcPNjNLM6FY1MxZO+YRsrqS2jSW9QZOnffx3qO4F2ci0mjkW/wCJSCPpDNea4SNJUBk0DIGdh7BVvpS6Km8x9mEN9eC7a6vIZlUIpgnWPQoBB0EoSudTZwd8mpfgPLBtIZIxd3cxckiW5nE0kZ06fsZK4AHXBB3qbpRFVeFdmdjb2vo/cJKCJA000cbztrJJLSBQc74BGMYFS3LPL62FrHbRvJIkYIVpWVn0kkhSVUDAzgbdMVKUoiUpSiJSlKIlKUoiUpSiJSlKIlKUoiUpSiJSlKIlKUoiUpSiJSlKIlKUoiUpSiJSlKIlKUoiUpSiJSlKIlKUoiUpSiJSlKIlKUoiUpSiJSlKIlKUoiUpSiJSlKIv/9k="/>
          <p:cNvSpPr>
            <a:spLocks noChangeAspect="1" noChangeArrowheads="1"/>
          </p:cNvSpPr>
          <p:nvPr/>
        </p:nvSpPr>
        <p:spPr bwMode="auto">
          <a:xfrm>
            <a:off x="152400" y="-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6" name="AutoShape 14" descr="data:image/jpeg;base64,/9j/4AAQSkZJRgABAQAAAQABAAD/2wCEAAkGBhQQEBUUEhMUFRQVFxAWFxAUEBYUFBUUFhcVFRUUFBQYGyggGBkjGhYUITEiIycpLCwsFh4yNTAqNSYrLCkBCQoKDgwOGg8PGjIkHyApLSk1LjEyNTYqKTAsLSopKSotLCkqLCwqNS0sLSwsLDAsLDAsLC0sKSwsKTAsLCwsKf/AABEIAIcBdQMBIgACEQEDEQH/xAAcAAEAAgMBAQEAAAAAAAAAAAAABQYDBAcCAQj/xABJEAACAQMCAwQEBhEDBAIDAAABAgMABBESIQUGMQcTQVEUImFxFXOBkaGyIyQyQlJTYnKCkpOUscHR0uFUorMXM0PwY4MWJUX/xAAbAQEAAgMBAQAAAAAAAAAAAAAABAUBAwYCB//EADoRAAEDAgIHBAcHBQEAAAAAAAEAAgMEEQUhEhMxUWFxkSJBUvAUJIGhscHRBhUjMkJTYjM0cpKy4f/aAAwDAQACEQMRAD8A7jSlKIlKUoiUpSiJSlKIlKUoiUpSiJSlKIlKUoiUpSiJSlKIlKUoiUpSiJSlKIlKUoiUpSiJSlKIlKUoiUpSiJSlKIlKUoiUpSiJSlKIlKUoiUpSiJSlKIlQXMHMjW8sUEEPf3EokcRmURIkUenXLLIQdKgsoGASSanagOYeW3nliuIJlhniWWPLxd7FJDJpLxSx6lJGVUghhjHjmiLd4BxN7iLVLGsThmUolwk67dGWRMbEb4IB8xUlUBydyt8HxyrqjLTStKwhtxBCpKIgWOIE6VAQdSSSSan6Iq9xfmaVbn0a0tvSJljWWTVOIIokYsqapNLEuxVsKF6DJxW1y1zCL2Jm7topIpHhmgcgmOZMal1LswwVIYdQwrU4ry3Mbr0q0nWGVo1ilSWDvopUQs0bFQ6MrqWbcHcHGK2+WeX/AEOJwZDLLLJJNNMVC95K+ASEGyKAqgKOgUUWFL1Byc0rHdzwTKIxFbrcrMXyJIQWWY40jSUYDIydnB2qcqs858lLxHufsrRGNmDlQSZbaQAT253GA4VN98aelEKleXeKNdWsU7xd0ZUD90X1FVbdMnA3K6SRjYnHhUjXwDGw+avtFlUuDn2WW6lhjt7fTFcG3LScRWKViNGWSExEnZthncgirpVIg5Aliu5Z0eybvbhrgGbh3ezRk6PVSbvhjGnI22JJq70WAtLjXEvRraafTq7mKaXRnGru0Z9OcHGcYziq/wAF51lknt4rm1EPpUbywul0JwQiq7CRdClPVYb7jO1T/HOHek2s0AbT30U0WvGdPeIyasZGcZzjNV/l3s8i4fcpNbd2gMCwzoIR9kZcFZkbOY2JzqG4YY8QDRFbqgucuafg63WbunmzLDH3aH1z3jYygwdTeS7ZO2RU7UTzFwL0tYRr0d1c2txnTq1dzIH0dRjOMZ8PI0WVr8M5tjuboQw4eNrWK6W4D7MskjxhdONsaM9fHGBip6qxwTkZLO/nuonISaML6Nj1Y21mRzGc+qrMS2nGxZj44FnosBQvMnMfovdJHEZridykMAcRhiql3Z5DsiKoyTgnpgHNYuA8yvNPJbXEHo9xGqSaBKJo5IXJUSRyBVJAZSCCoIOOtZOZOXDdGGSKXubi3dnim7sSL66lJI5IyRqRlODggjAIO1Y+BcuSRXEl1czLNcSIkQKRd1FFChLCONNTHdmLEsxzt0xRFP0pSiylQ/NnHzY2rTiMSENAgRpe6UmWVIgTIVOkDXnOPCpiojmngAvrYwEgAvbudSa1IiljlKlc7hghX5fGiLzy5xia5DmaKGMKVCmG9FyGznVqIjXTj1fPOfDFTNafDeDwWwKwQxQhjkrFEkYJ6ZIUDJrcoiqnM3Oj2t3HbxwwuzwvNrmvRbIArqmkExtlvWB+Q1YeGXLSQo7qqsyhiqS96gzuNMmBqGMb4FVzmfkpru7juEe29SF4e6urL0lDqdX1gd4uGGnGfInzqx8MtmjhRHMZZVC/You6j22ASPU2kAYGMnpRYW1VJk7QZl9JlNkWtbWaeGWdLpWlAhPry+jlBlQDkgNnGetXaqRJyDcMLmH0xVtbqeeWWNLX7OUmPrxCZpCFBG2dGdzRZV0ilDKGU5DAEEdCDuCK914hiCKFUYVQAAOgAGAPmr3RFS+U+fZb9oyLe3SOTX//AEVedQuoZNv3QPVemehzV0qkcpcgS2DR+vZOqa8yDh2i5YMWJHpHfHf1sZ09BirvRYCiOa+OmxtXnWPvWVoEEZk7sMZZY4hl9JxgvnoelanAuZ5JrmS1uLcQTRxxy4ScTxtG7MgOsKpVtSnYj21tc2cvC/tHtywUO0DEldQIjljlKlcj7oIV6+NavLXJsfD5pzb6EgnKP3AiAMcijS2mTOTGRg6D9yc4wDiiKxVGcx8bFnbPNoMjDQscKnDSyyMEijU74LOyjODjc+FSdQPMvKgv5IO9kdYYWeQxRs0bvNjTE/eowZdGXO3UsPLcsrc5d40t7axzqCutd4z1R1JWSNtuquGU+6pKoLljlf0AzrHIzQyyCVI3LO8bsoE2ZXYlwzANv0Jbrmp2iKJbj2OILZ6PureS473V00ypFo04/LznPh0qWqtcZ5buHvUu7a4iiZYHgKy2zTAq0iyEjTKmDlR9NWC1VwiiRlZwq6nVSis2NyqknSCfDJ99EWWlKURKUpREpSlESuc8S7QLhZpFQRqqu6gFMnCkrknPXaujVwvikn2xN8bN9dqqcTlfGxugbZqnxWaSNrdA2uVaV5/ufOP9n/msi893PnH+z/zVPjkrYSSufdV1HjPVUHplR4z1VtXne480/U/zXsc6XHmn6n+aqyPWdHrQa2p/cPVefTKjxnqrRHztN4qh9wI/mak7Pmky7AgN+CR/Dzqkq1e1bByOo8a0PrKo7JHD2qbS4vPC4afaG4/VW7jvM8tvCXXSTlQMjbJOMnequvaLdecf7P8AzWbma612Grx1ID7wcGqUktb6KrqXRkueb3I2qdi9U7WtMLrNLQcuN1dF7Qbrzj/Z/wCayrz7c+cf7P8AzVOSWs6SVJdV1HjPVU/plR4z1VuXnq584/2f+azx89T+IjP6JH86qCSVmWStDqyp8Z6rArqhuYefPNXi251LbMAvtxkfPUmvGHIyCpHniudK9SnCOJmNgpPqH6D5ioU1VWAXZK7qr3D8au8R1IFj+rdz7lcvhZ/Z81PhZ/Z81adKrvvWs/dd1XZalm5Z7rj7RoztjCgnp9FVT/qBck/+MezRnHy5rxzpxHSqxA7t6zfmjoPlP1arNupbpVxSVdUY9N8hz4rkMWqJXVIp6a9xu2knluHzVtXnu584/wBn/mtm054m1DXo09DhMY9vWqyLM42O9eM42NbTWzuGUh6qBVR4lQOa6e4945ZXHsXTPhZ/Z81PhZ/Z81QfA7zvIRnqvqn5Oh+bFSFUr8SrWuLTK7Liu4g1U8bZGjIi63PhZ/Z81aHFOcRbD12Go9EAyx+nYe01qca4oLaBpDuRso82OwH/AL4A1y6a+aRy7klmOST/AO9Kn0VRWz9p0rtEcdqqcVrmUgDI2guPuV4n7Srhj6ixqPapY/Kcj+FfF7Qrrzj/AGf+apaS1nSWrY1M4yDz1XHurahxvpnzyVyXn6584/2f+azRc+3Gd+7Ps0EfzqnJJWZJK0uq6jxnqvIragG+mV0Cz5317NhD7Rlfn/rUk3GXAzt0z0rmayVbeE2zJAdZO4JCn70Y/jVbU1lVHmJXcrrpsJxCSpcY5GA2F9Ldz7s+HRaJ7QLknbuwPLRnH016HPtz5x/s/wDNVBJayLLVmaqo8Z6rmPTKg/rPVX7gfN80zlX0dMghcdCBjr7ajLvtAuBIwXQAGYAaMnY43Oa0uUnzOfzG+stV67l+yyfnyfWNaI6ypMrhrDkB3qzlqZvQo3B2Zc7PvysravPtz5x/s/8ANSHCecppJAraMHPRcEYBPn7KoaTVMcuyZuE/S+q1epqypDCQ87N6jUdVO6ojaXkguA6ldC+Fn9nzU+Fn9nzVp0qh+9az913VfRdSzctz4Wf2fNW9w68MmdWMjG49uahakuC9W/R/nVvg2IVUtaxj5CQb5HkStM8bAwkBStKUr6Eq1KUpREpSlESuBcWk+2ZvjZvrtXfa/PHGZPtqf42b67VVYmLtaqXFxdjeZWaOSpjl+1WeYI2cEMdjg7VXI5alODcWNvIHADEBhgnHWuanjcWHR22VFT6DZmmX8txfkryOVYfN/wBb/FR/GOCCFdaMSMgENjO/iCK1155Y/wDiX9c/0rU4hzA84AICqDnSudz7Sap44akOGmclfVs+FuhcIm9rusCM18R6yq9aSSVJ8M4c8x2GF8X8Pk8zUmSzRcrmooXzPDIxclOPDHDSfORT9OP5VSklq/8APaBLAgdA0QHz1zZJKlYb24S7+R+SusUp9S9kfhYB8VJJLVg4Jy+1zGXDhQGK4Kk9ADnr7aqiSV0TkFs2zfGN9VKxXudFFpN23WrCqWOoqNXKLixWD/8ADXH/AJF/VIqMvbJ4G0uPaCDkEew1f6qXOV6pZEBBZdRbHhnGAfbtVVS1Mksmi7NW+K4TS09OZI8iLd+3qopZKyq9aCSVnSSrFzFx9lfOGza4kPmo+cbVndwoJJAA6knAFQq8UFtbx5UlmXIGMLvvu3y9OtQd3xF5jlzt4KNlHuFUzaV0jidguvseHUkk0DHOy7I+C1r5DPO8j9CfVX8kbLny23+Wo7inMaWx7tF1P4qDhV/OPn7KlC4UEnOBknG5wNzgVXfhbhOokWl3ISSTJJdKjEncnSm1fQfs1hMdfI50zS5kYHZHeTsubjLLmVExBseFMtTAB773cczx87BuXu25skJ3VMeQDD6c1Y7K7S4XpuOqnqPcfKom1Thc2ytd2zHxcLPGPfp9apS35algKyxsk8BOO/hOpQD+GvVT09g866XGcAoH0znQs1b2gkbQDbO2434ZqlpcSndII5zrGONiDY7e/f8AJS/BCYpcZ9Rxg+wjcE/SPlqy1V1rdtb5k26jyP8AI+FfG54y86Q2rpI8Pjpm6MOy97buShe0u4ISFfAtIx96hQPrGqMklXrtEtjLapMoP2Njq26K+Bn9YL89c7SSugwwA0wG4m/VcHjUbvSnE8Ph9VIJLV15X4HbzwhmJZ99SB8adyBsN+mDn21QEkrPFMQcg4PmDg1uqYHSNs12id6rKWRkEmnIwPG4rpk3JkJ+5LqfztQ+Yj+dRF9ytLFuuJF/JGG/V8fkJqBtOZrhOkz+5jrH+7NTdlz7IP8AuIrDzX1T/MfwqqMFXFsIcPPnarR0uF1As5hjO8bPd9Ft8tcILt3jghVOwIxqb3eQ/j8tWq4+4b81v4GtHhfMENxsjYb8Btm+TwPyVu3P3Dfmt/A1U1D3vk7YtwXR4dTwQU9oXaV9p3+dy5OstZFlqOWWsiy11pjXzotVw5KfNw3xbfWSqzfS/ZpPz5PrGp7kKTNy3xbfWSqtxCX7PL8ZL9Y1EhZ6w8cB81bSNvQR/wCTvktyOapzleTN1H+n9RqqsctT/KMubyL9P6jV7qmfhO5H4KJRj1mP/JvxC6VSlK5BfTkqS4L1b9H+dRtSXBerfo/zq6wL+/j9v/JWmo/plStKUr6gqlKUpREpSlESvzhxqT7an+On/wCRq/R9fmfjkn23cfHT/wDI1V9eLtCqsSbdrV6SSthJajkkqzcior3ahgGGmTYgEdPI1QTnVsL9wuqSOn1sjYxlc2WlHLWzHLXTfg2L8VH+zX+lR3HeCwmB20KrKrMHVQpBAyM46jw+WqJuJMe4DR2q3l+z0jGFweDYXVMjkqe4dzM6YD+uvyBgPYfH5aq0clbEclS5YGvFnBUEFTLTu0onWPnaO9WXn25V+HllOQXi3+WuYpJVq41dn0CVPDXAw/Wwf5VS0kqZhsOriLf5H4BXFXP6XoS2zLc+YJCkEkrdtuJSIMJI6jrhXZRnzwDUQklZ0kqY+MHaq4tLTcKaHF5TsZZCPIyN/WvKS1HJJWZJKjmIDYFHfpO/MbqTSWpTgtgbiQKPuRgs3kv9T0FRnBYFmmVHfQGONWM7+A9mema6ZYWCQIEjGB9JPmT4mqmuqBCNEbSrXCsL9LdpvPYBz3nh59iyyQKy6SAV6aSNq5txTjcUV1JGoPdq2nVnJDD7rbxAOR57eNXrmTi4tLWSXxAwo83bZfpOfcDXERLk5JyT4+deMIptYHPds2e1dZXYpNROaIDntI7rbvOa6DDIrrkEMp8Qcg1z/iPCWtpSpB05JRvBl8PlHjW3Z3zxHKNg+I6qfzl8f4+2rFZ8binGiZVUnwbdGP5LHofYcH3112D4jLg0rnBumx20d+Wwjlnz4L3JXU2MxiN51cg2X2Hhfj15qtWlW/lgSKWZWZUIKsAcB/YR4gVmTglunraFAG5LMdI9+Tite55iA9WEDy1ker+ivj7+nvq2xb7WNrad0FJGRpCxLrZA7bWJURuGx4a8VFZIMswBtJ93naVOz3SxjLHHkPE+4eNZ+AXyzSlWGNsqCeuOufo299UvvyxySST1JOTW9w6+MUiuPvSDjzHiPlGRXz+Sk7BHeoE/2nlknboDRjBz3kcfoOq6VLCrqVYAqwIKkbEHYgjyrmfMfZ9LCxe2Bkj66BvInsx9+Pdv7PGumxyBlBG4IBB8wdxVOvu1G3jnMYV3RThplK6c+OkffAeeR7M1XYe+pY86gX3juV1XRU8rBrjbcVzjJBwQQR1BGCPeKypJXXUFnxFNQEUw88DWvsP3y/RUXd9m1s26GSP2BtS/MwJ+mrhuLRX0ZWlp8+33KhlwSQi8Tg4efZ71zxJKzJJVh4j2czRqWikWUAE6SND/ACDJBPyiqoklTopY5xeM3VJU0csBtI2ykop8EEHBHiPA1fuXeOm4gdXP2RFOT+EuDhvf4H5POuapJVg5QnInYecUwPuC6v4gVDrqcPjJO0Zrfhc74KgAbHZEKrrLWQSVHrLWQS1blijOjV37OnzdN8U/1o6qXEpftiX4yX65qzdmb5u2+Kf68dU7ikv2xN8bN9dqhQM9akH8W/NWZZ6kwfyd8lspLVh5Lkzexf8A2f8AG9VJJasPJl2qXsJYgDLDJOBkoyjf3kVtq4/wX23H4KJTMtURk+IfFdgpXzVTVXBr6IvtSXBerfo/zqMzUnwTq36P86usC/v4/b/yVoqP6ZUrSlK+oKqSlKURKUpREr8vcek+3Lj4+4/5Gr9Q1+VePyfblx8fcf8AI1RKoXAUGtbdoX1JKkeF8Ve3cPE2lgCM4B2PXYjFQiSVsJJVTJGHCxGSpi0tN25EK3Lz1d/jR+yj/trFecxzzjEkhK/ggBR8oUDPy1XkkrYSSoPokTTdrAPYtcs87xoueSOZUjHLWzHLUYklTXBeCS3JGhcL4yEYUe4+J9grVLosGk42ChMgfI7QYLkrDxlD6BM/hrt1+UsSf4D56pSSV1TtFsVt+ElE6CSHJ8SS25NchSWpGFvE0LnjZpH4BdDJRmnY2M7QM+ZJKkkkrqXZfEptZGwMmVgTjcgImB7tz89ciSSuu9lDZsn+Of6kVR8aFqY8wt+FstUjkVXOceAeiT5UfYpMlPJT98nyeHsPsNQiSV2PjnCFuoGibbO6tjdXH3LD/wB6EiuM3Vu0MjRyDDISCPb7PZ4+41ow2q9Ij0Xfmb7xv+qi4rQaiTSaOy73cFspJXTuUuP+kxaWP2VMBvyh4P8AyPt99coSSt/hvGTayCVT9xkkeDL98p94/lXuto9eyw2jYomH1TqSYO/SciPO5SvaxxzVLHbKdkHeP+ewwgPuXJ/TqipJWHiPFWuJ5Jn+6kZmPsydgPYBgfJXlJKtqWl9HgbHuGfPvU+rcZpC8qQSSs6uDsfmrJytwz0q6ii+9Zstj8BfWbfw2GPlFdvh4bEihVjQAbABFwPoqtxDEGUjg21yc0pcMdUguvYBcUWdioUuzKvRC2VHuH9elZ0krs/oifgL+oP6Vo8a4DHcQsuhQ2DoYKAVbw3HhnGarG4wxxALLDn/AOKRUYHK8Fxk0iB3/DauWpJWzHJUeCQcHYjYjyPlWZJKtnNXJObZbnMnOksVktumQX1qZs9I9vUXyJyRnyG3XahJLVu4jw70mPuwQGJXSWOAGzjc+AwTVV4pwee0fTcRPGfAsPVb81x6rfIam0DYWNLG2DiSeJ4q/ppH1EI0s9HL6LPa3jIwZGZWHRlYqR7iKsVn2gXiDHflh+WiufnIz9NU5JazpLUiamjk/O0HmF7BfH+QkcldJ+0O7kUqZFUEYJSNQcH2+HyVBpJUcktZ0krQ2mjiFmNA5KNO6SXN5J5qQSSrfyJZljNKfuUjdQfymGfoAPziq5y9y7NeNiNcJn1pWHqL8v3x9g+jrXWLXhSW1qY4+io+SerMVOWPtNUuJ1TI26pp7R9wU3DKBz5BM4dlvvK4Kkv8qyrLUckv8qyLLXSmNRXRLoPZY+bxviX+vHVJ4tL9szfGzfXard2Svm+f4l/rxVROMS/bU/x0/wBdqr6Znrso/i35qwEfqrRxK2Y5a2ElqKjmrYjmqwdGq98SlkmrYSaoqOWtiOWoro1DfGpVJq6Z2QXBPpC5OB3JAzsCe8yR8w+auTJLXUexd8tc+6D+MleqVlp2nzsK2ULS2ob7fgV1ClKV0C6dKUpREpSlESqpxLsu4fcSvLJb+u5LMVlkQFj1bSrAZPjgVa64x2icShXjvd3l3d29t6IjD0aWVT33eMB6qK3VdW+PAb00Q7asEA7VdR2RcN/EN+8Tf316HZNw78Q37xN/fUP2d8xTQcIuLm9aZoYXnaCS42nktlCmPVnqWbIGfE46Yqq9lvOki8RUXF0sw4kjyGMS6hbXIkkZIsEnQChxgY3ZR97XnVN3LXqmeEK9XnZ9wmBkWRQjStojVrqQM7fgoNeWPurdHZfw8f8Ahb9vL/dUXzfduvHuEIrsFcX2pAxCtiMY1AHB+Wo7tWs7trqBwl7LYLG3eRWMuiYTam9dlAy4C6MeGx3HjjUxn9IWNRH4R0VxteQ7GPdbdM+bFn+sTUoOFRj736TVe7MuJQz2AME9xOEeRGa7OZ0YHPdye1VZehI/gNvtDnZOFXjIxVlgmIZWKsCF2II3BqO+hpnntRtPMBbmfhizMuS3eJcs29zE0U0euNsZUsw6HIIIOQQQNxVdHY3wv/Tt+8zf31y7g3GNT2A4dd8Rlv3a3NxBLI7W2jTmckMBlA3jkjGd84NdF7SL2SPiPB1SR1V7pg6q7KHXMOzgH1hudj5mt0dNFENGNoA4BYcdPN2a3h2P8M/EN+8Tf31PcL5WtraMRwx6EGTgMxyT1JJOSffVM57vJrri1pwxZ5LeCWKSeWSFtEsunvMRK/htGT+luDgVZOVOS/g55NF1dTRuECwTy94sZGdTKceO3l08dsYkpopRaRoI4hGgMN25Ka+C4/wf9x/rUZxXkazuiGlh1MNtYd1bHkSpGR7659ypweTmAXF3dXl3FpnlihtrefulgCBSCRg5f1hvt08c7WPsl45PPDcwXEhna0uZbdbo9ZUXoWPidjv5Edep1soKaM6TI2g8AF6e4vFnZjipAdlvD/xLft5f7q1TyDwl5Wt9IaUKGeEXMhdUPQsofKg7dan+bpCvD7tlJVhb3RDKSCCInIII3BzXH+z62M5tXkTjpd2jZrkTH0NirZDEncx7YOfbW4Qx+ELRqIvCOi6COxrhf+nb95m/vr0Ox7hn4hv3ib++rpXHO0viUSccjju7u6t7Y2at9rSyqe972UL6qK3UA748BvXrQae5eyxu5dD4NyJZ2ZJgh0ltixd2bHlqZiQPYPKpX4Lj/B/3H+tUbst4xMvD7ma6kma2ilnaCe5B75rRF1BnzuRgH5cgbAVTORufn+FIp5roOnEnuEa070sbRg4FsCucDOyj2MSajvoKaR2k+NpPEBbGvLBZpsF2LiBtrdVaZ1jDMqKXk06nbOlFyd2ODsN9q2vguPy/3H+tUntOu3S84QEd1D30asFcqGXMezAHcew1g7WbK8d7ZokupbNe89Ihspe7nZiBoO2SyjyAPQ5xkEePu2k/ab/qPovWtfvKs172f2Uzl3h9Y7krI65PmQrYz7awjs1sfxLftpf7q0+yviMMto6wz3cpjlcOl6c3EJwMRH8kAfPnp0Fm44kzWswtyBOYpRExxgSlToJzt91jrW8U0QyDR0UZ0ETjctHRRCdndiCD3J285ZCPm1VLzcEhdSroGU9Vb1lPvB2Ncf5HuPRb62S+fi1vdOzIwnmMlndyEFQNX5xXHUdN/Gt/tYun+FrOIG+aN4Ji0FjIyzOQXIKqDg4wCdugNeH0VO83dGDbgF7ja2K+rFr7lb7rsl4ZI2TahT/8ckkY/VVgPorEOx3hn+nb95m/vrL2bWYS3kYLxBNUmNHEX1S+qq+sg8EOr51Ncn5O5w4nb27JGHuPTnkitZXkZzDcqwR9RbOF0HXvt6memut4iaBYBC1p2hdVHZBwz8Q37xN/fWe17LOHRtqFsCfJ5ZHH6rMQfmqG7Dp5WsJhNK8rpd3Ca3kZzhUiGxY5xnJ+WrVzxMycMvWUlWW2uiGUkMCInIII3BBrDomHIgLGrZtsFvR8IiUAKuANgASAB5ADpXr4Lj/B/wBx/rXBeWuLsX4eeH3l/PevJD6VbyPLJbCI/wDdLa1xgeYJwMnIIFX7n6+mueKWfDEnktoZklllmibRLIF14iR/D7g5/O3Bxgxfu2k/ab/qPot+tfvKk5ex/hbMT6MRkk4WeZQPcofAHsFfP+jnDP8ATt+8zf31ARW0nBeMWVvDdTz216Jle2nl71omQAiVD96MkeH3rddsaXaZO7cbhi//AGDxmz1GCwlKyFhLKNenOMY2J69Kmatu5adBu5dA4JyDZWZYwQ6WYAFjI7NjrjLMcDPlUfxDsk4bPK0r251uSzFZpUBY9TpVwMmonsb4lK6XkM0s5MM+Et7osbqGJhlBKzAZzjw22PnXMzxyLu7wy33EkvRcXS20cE0piJBHcqfD7vUCAQcdBXhtPG15eGi577Zr13W7l1wdjHC/9O37zP8A316HY7wz/Tt+8Tf31Gc53l1Hyu0k7PHdCG01urFHDmaEHJXGGIO+PEmo3s7sg11C5i44hCM/eXcpNoxKEHI8QdWR8le9Abl5LG7laB2RcN/EN+8Tf316HZNw78Q37xN/fUN2r2sEWmZ5730iXTDb2VtdNH30mdsIAdvWGW9w6kAzvZtyzPYWem6nkmnkOt9cpkEZIAEaMScgY3PiScbV51bNyxqmeELyOyrh34hv28v99TfA+W7eyVlt49AYgsdTMzY6ZZiTgZO3tNcZ5z7QH+FZLmG6Cx8Plt4ls+9wboFmF0ypnBwTpzjpgjpXc7O7WaNJIyGR1V1YdGVgGUj3gisiJrTcBGxMabgBZqUpXpbEpSlESlKURKhRypF8Im/1Sd8YPR9GV7vRq15xp1as/lY9lTVKIobmvlaPiVv3EzyLGXjdljZV7wIchHJU+rnB2wfVG9aPG+zmzuUQLGtu8ckcqTW0cUUqumdOG0HbfoR4Dyqz0pdFC8T5UiuLy2u3aQSWvfaFUqEbvV0trBUk7dMEVpczchx3syzi4u7eZE0CW2uTGSmc6SpBGM+WM7ZzgVZ6URQ3KvKsPDYO5g1kF2keSR9ckkjY1O7YGTgAbAdK2+OcIS7tpbeQsEmRkYoQGAYYJUkEZ94Nb1KIqrc9nVu4sirzRyWCxpDcIyCUoihdEhKFWUgbjA6noCQd7j3KUV5PazSNIGtJDLGEKhWY6dnypJHqjoRU5Ss3RV7mzki34ksfemRJIjqiuIX7uaM7Z0tg+Q6jw8K8crcjx2DySie6uJpQqvNc3BkYquSqgbDbJ6gkZO+5qyUrF0VI4p2T28s8k0Nxd2jTbzLa3HdJKTkksuk7nJ9m523NWPlvlqDh9usFsmiNcnrlmY9Xdj1Y4HzADAAFSlKXRa3E7BbiCSFyQsqSRsVwGCupUkZBGcHyqm8K7JY7Yx93xDiYSMqVh9NAiwp1aSgjA0nxHtNXulESoaTlWJuIrf6pO9WA24TK93oLF8kac6sk+OPZUzSiKJ5o5dTiFq9tI8iJJp1NEyq5AIbTllOxIGdqjOM9mljc2/cdwkOO7KzQRxxzIUIIKyaT5YOc9T471aaUuiguN8ox3j2ryvLqtJUmQqUGt10/9waNwdP3unrWHmjkiO/eOQz3UEsQZUmtrgxsFbBYY3G+BnYE4G+wqx0rN0UHynyhDw2N1iaSRpXMks8z95LI5++dsD+HifEmpTiNgs8TxSZ0SKyMFYqdLDBwykEbeVbFKwipHC+yeCGeGV7m8nFu2qCC4ue8iiYdCq6R0wMb+A61uc1dnkXELiK4a4uoJYkZEe2mWIhWJJ9YoTncjYjarXSs3RQnLHK/oKuPSru41lTm6n74rgEYQ6RgHO/ur5ypyjDw23EERd1DySBpSrMGfrgqoA2JHToTU5SsIoXlXlSLh0UkcLSMskskxMhUkPJpBA0qPV9Uf1rf4vwxbq3lgcsEmjkjYqQGCupUlSQRnB8Qa26URaHAuDpZ20VvGWKRIqKXILEDpqIAGfcBUfzbyTb8TVBNrV4jqiuIn0TRNtko2D5DqD0HiKn6URVTlvs4gs7g3LS3F1c6dIuLqbvXRehVNhjbbO53PgTXzmbs6ivrpLo3N3BKkXchradYvU1M+50E7lj442FWylZuir3KfJEHDe9aNppZZipluJ5e8lfTnSC2ANsnw8fdWj/0vtDZXFoxleO4mkuCzMneRyvp9aJggC407ZB6kHIOKt9KwigeLcopdcPNjNLM6FY1MxZO+YRsrqS2jSW9QZOnffx3qO4F2ci0mjkW/wCJSCPpDNea4SNJUBk0DIGdh7BVvpS6Km8x9mEN9eC7a6vIZlUIpgnWPQoBB0EoSudTZwd8mpfgPLBtIZIxd3cxckiW5nE0kZ06fsZK4AHXBB3qbpRFVeFdmdjb2vo/cJKCJA000cbztrJJLSBQc74BGMYFS3LPL62FrHbRvJIkYIVpWVn0kkhSVUDAzgbdMVKUoiUpSiJSlKIlKUoiUpSiJSlKIlKUoiUpSiJSlKIlKUoiUpSiJSlKIlKUoiUpSiJSlKIlKUoiUpSiJSlKIlKUoiUpSiJSlKIlKUoiUpSiJSlKIlKUoiUpSiJSlKIv/9k="/>
          <p:cNvSpPr>
            <a:spLocks noChangeAspect="1" noChangeArrowheads="1"/>
          </p:cNvSpPr>
          <p:nvPr/>
        </p:nvSpPr>
        <p:spPr bwMode="auto">
          <a:xfrm>
            <a:off x="304800" y="149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AutoShape 16" descr="data:image/jpeg;base64,/9j/4AAQSkZJRgABAQAAAQABAAD/2wCEAAkGBhQQEBUUEhMUFRQVFxAWFxAUEBYUFBUUFhcVFRUUFBQYGyggGBkjGhYUITEiIycpLCwsFh4yNTAqNSYrLCkBCQoKDgwOGg8PGjIkHyApLSk1LjEyNTYqKTAsLSopKSotLCkqLCwqNS0sLSwsLDAsLDAsLC0sKSwsKTAsLCwsKf/AABEIAIcBdQMBIgACEQEDEQH/xAAcAAEAAgMBAQEAAAAAAAAAAAAABQYDBAcCAQj/xABJEAACAQMCAwQEBhEDBAIDAAABAgMABBESIQUGMQcTQVEUImFxFXOBkaGyIyQyQlJTYnKCkpOUscHR0uFUorMXM0PwY4MWJUX/xAAbAQEAAgMBAQAAAAAAAAAAAAAABAUBAwYCB//EADoRAAEDAgIHBAcHBQEAAAAAAAEAAgMEEQUhEhMxUWFxkSJBUvAUJIGhscHRBhUjMkJTYjM0cpKy4f/aAAwDAQACEQMRAD8A7jSlKIlKUoiUpSiJSlKIlKUoiUpSiJSlKIlKUoiUpSiJSlKIlKUoiUpSiJSlKIlKUoiUpSiJSlKIlKUoiUpSiJSlKIlKUoiUpSiJSlKIlKUoiUpSiJSlKIlQXMHMjW8sUEEPf3EokcRmURIkUenXLLIQdKgsoGASSanagOYeW3nliuIJlhniWWPLxd7FJDJpLxSx6lJGVUghhjHjmiLd4BxN7iLVLGsThmUolwk67dGWRMbEb4IB8xUlUBydyt8HxyrqjLTStKwhtxBCpKIgWOIE6VAQdSSSSan6Iq9xfmaVbn0a0tvSJljWWTVOIIokYsqapNLEuxVsKF6DJxW1y1zCL2Jm7topIpHhmgcgmOZMal1LswwVIYdQwrU4ry3Mbr0q0nWGVo1ilSWDvopUQs0bFQ6MrqWbcHcHGK2+WeX/AEOJwZDLLLJJNNMVC95K+ASEGyKAqgKOgUUWFL1Byc0rHdzwTKIxFbrcrMXyJIQWWY40jSUYDIydnB2qcqs858lLxHufsrRGNmDlQSZbaQAT253GA4VN98aelEKleXeKNdWsU7xd0ZUD90X1FVbdMnA3K6SRjYnHhUjXwDGw+avtFlUuDn2WW6lhjt7fTFcG3LScRWKViNGWSExEnZthncgirpVIg5Aliu5Z0eybvbhrgGbh3ezRk6PVSbvhjGnI22JJq70WAtLjXEvRraafTq7mKaXRnGru0Z9OcHGcYziq/wAF51lknt4rm1EPpUbywul0JwQiq7CRdClPVYb7jO1T/HOHek2s0AbT30U0WvGdPeIyasZGcZzjNV/l3s8i4fcpNbd2gMCwzoIR9kZcFZkbOY2JzqG4YY8QDRFbqgucuafg63WbunmzLDH3aH1z3jYygwdTeS7ZO2RU7UTzFwL0tYRr0d1c2txnTq1dzIH0dRjOMZ8PI0WVr8M5tjuboQw4eNrWK6W4D7MskjxhdONsaM9fHGBip6qxwTkZLO/nuonISaML6Nj1Y21mRzGc+qrMS2nGxZj44FnosBQvMnMfovdJHEZridykMAcRhiql3Z5DsiKoyTgnpgHNYuA8yvNPJbXEHo9xGqSaBKJo5IXJUSRyBVJAZSCCoIOOtZOZOXDdGGSKXubi3dnim7sSL66lJI5IyRqRlODggjAIO1Y+BcuSRXEl1czLNcSIkQKRd1FFChLCONNTHdmLEsxzt0xRFP0pSiylQ/NnHzY2rTiMSENAgRpe6UmWVIgTIVOkDXnOPCpiojmngAvrYwEgAvbudSa1IiljlKlc7hghX5fGiLzy5xia5DmaKGMKVCmG9FyGznVqIjXTj1fPOfDFTNafDeDwWwKwQxQhjkrFEkYJ6ZIUDJrcoiqnM3Oj2t3HbxwwuzwvNrmvRbIArqmkExtlvWB+Q1YeGXLSQo7qqsyhiqS96gzuNMmBqGMb4FVzmfkpru7juEe29SF4e6urL0lDqdX1gd4uGGnGfInzqx8MtmjhRHMZZVC/You6j22ASPU2kAYGMnpRYW1VJk7QZl9JlNkWtbWaeGWdLpWlAhPry+jlBlQDkgNnGetXaqRJyDcMLmH0xVtbqeeWWNLX7OUmPrxCZpCFBG2dGdzRZV0ilDKGU5DAEEdCDuCK914hiCKFUYVQAAOgAGAPmr3RFS+U+fZb9oyLe3SOTX//AEVedQuoZNv3QPVemehzV0qkcpcgS2DR+vZOqa8yDh2i5YMWJHpHfHf1sZ09BirvRYCiOa+OmxtXnWPvWVoEEZk7sMZZY4hl9JxgvnoelanAuZ5JrmS1uLcQTRxxy4ScTxtG7MgOsKpVtSnYj21tc2cvC/tHtywUO0DEldQIjljlKlcj7oIV6+NavLXJsfD5pzb6EgnKP3AiAMcijS2mTOTGRg6D9yc4wDiiKxVGcx8bFnbPNoMjDQscKnDSyyMEijU74LOyjODjc+FSdQPMvKgv5IO9kdYYWeQxRs0bvNjTE/eowZdGXO3UsPLcsrc5d40t7axzqCutd4z1R1JWSNtuquGU+6pKoLljlf0AzrHIzQyyCVI3LO8bsoE2ZXYlwzANv0Jbrmp2iKJbj2OILZ6PureS473V00ypFo04/LznPh0qWqtcZ5buHvUu7a4iiZYHgKy2zTAq0iyEjTKmDlR9NWC1VwiiRlZwq6nVSis2NyqknSCfDJ99EWWlKURKUpREpSlESuc8S7QLhZpFQRqqu6gFMnCkrknPXaujVwvikn2xN8bN9dqqcTlfGxugbZqnxWaSNrdA2uVaV5/ufOP9n/msi893PnH+z/zVPjkrYSSufdV1HjPVUHplR4z1VtXne480/U/zXsc6XHmn6n+aqyPWdHrQa2p/cPVefTKjxnqrRHztN4qh9wI/mak7Pmky7AgN+CR/Dzqkq1e1bByOo8a0PrKo7JHD2qbS4vPC4afaG4/VW7jvM8tvCXXSTlQMjbJOMnequvaLdecf7P8AzWbma612Grx1ID7wcGqUktb6KrqXRkueb3I2qdi9U7WtMLrNLQcuN1dF7Qbrzj/Z/wCayrz7c+cf7P8AzVOSWs6SVJdV1HjPVU/plR4z1VuXnq584/2f+azx89T+IjP6JH86qCSVmWStDqyp8Z6rArqhuYefPNXi251LbMAvtxkfPUmvGHIyCpHniudK9SnCOJmNgpPqH6D5ioU1VWAXZK7qr3D8au8R1IFj+rdz7lcvhZ/Z81PhZ/Z81adKrvvWs/dd1XZalm5Z7rj7RoztjCgnp9FVT/qBck/+MezRnHy5rxzpxHSqxA7t6zfmjoPlP1arNupbpVxSVdUY9N8hz4rkMWqJXVIp6a9xu2knluHzVtXnu584/wBn/mtm054m1DXo09DhMY9vWqyLM42O9eM42NbTWzuGUh6qBVR4lQOa6e4945ZXHsXTPhZ/Z81PhZ/Z81QfA7zvIRnqvqn5Oh+bFSFUr8SrWuLTK7Liu4g1U8bZGjIi63PhZ/Z81aHFOcRbD12Go9EAyx+nYe01qca4oLaBpDuRso82OwH/AL4A1y6a+aRy7klmOST/AO9Kn0VRWz9p0rtEcdqqcVrmUgDI2guPuV4n7Srhj6ixqPapY/Kcj+FfF7Qrrzj/AGf+apaS1nSWrY1M4yDz1XHurahxvpnzyVyXn6584/2f+azRc+3Gd+7Ps0EfzqnJJWZJK0uq6jxnqvIragG+mV0Cz5317NhD7Rlfn/rUk3GXAzt0z0rmayVbeE2zJAdZO4JCn70Y/jVbU1lVHmJXcrrpsJxCSpcY5GA2F9Ldz7s+HRaJ7QLknbuwPLRnH016HPtz5x/s/wDNVBJayLLVmaqo8Z6rmPTKg/rPVX7gfN80zlX0dMghcdCBjr7ajLvtAuBIwXQAGYAaMnY43Oa0uUnzOfzG+stV67l+yyfnyfWNaI6ypMrhrDkB3qzlqZvQo3B2Zc7PvysravPtz5x/s/8ANSHCecppJAraMHPRcEYBPn7KoaTVMcuyZuE/S+q1epqypDCQ87N6jUdVO6ojaXkguA6ldC+Fn9nzU+Fn9nzVp0qh+9az913VfRdSzctz4Wf2fNW9w68MmdWMjG49uahakuC9W/R/nVvg2IVUtaxj5CQb5HkStM8bAwkBStKUr6Eq1KUpREpSlESuBcWk+2ZvjZvrtXfa/PHGZPtqf42b67VVYmLtaqXFxdjeZWaOSpjl+1WeYI2cEMdjg7VXI5alODcWNvIHADEBhgnHWuanjcWHR22VFT6DZmmX8txfkryOVYfN/wBb/FR/GOCCFdaMSMgENjO/iCK1155Y/wDiX9c/0rU4hzA84AICqDnSudz7Sap44akOGmclfVs+FuhcIm9rusCM18R6yq9aSSVJ8M4c8x2GF8X8Pk8zUmSzRcrmooXzPDIxclOPDHDSfORT9OP5VSklq/8APaBLAgdA0QHz1zZJKlYb24S7+R+SusUp9S9kfhYB8VJJLVg4Jy+1zGXDhQGK4Kk9ADnr7aqiSV0TkFs2zfGN9VKxXudFFpN23WrCqWOoqNXKLixWD/8ADXH/AJF/VIqMvbJ4G0uPaCDkEew1f6qXOV6pZEBBZdRbHhnGAfbtVVS1Mksmi7NW+K4TS09OZI8iLd+3qopZKyq9aCSVnSSrFzFx9lfOGza4kPmo+cbVndwoJJAA6knAFQq8UFtbx5UlmXIGMLvvu3y9OtQd3xF5jlzt4KNlHuFUzaV0jidguvseHUkk0DHOy7I+C1r5DPO8j9CfVX8kbLny23+Wo7inMaWx7tF1P4qDhV/OPn7KlC4UEnOBknG5wNzgVXfhbhOokWl3ISSTJJdKjEncnSm1fQfs1hMdfI50zS5kYHZHeTsubjLLmVExBseFMtTAB773cczx87BuXu25skJ3VMeQDD6c1Y7K7S4XpuOqnqPcfKom1Thc2ytd2zHxcLPGPfp9apS35algKyxsk8BOO/hOpQD+GvVT09g866XGcAoH0znQs1b2gkbQDbO2434ZqlpcSndII5zrGONiDY7e/f8AJS/BCYpcZ9Rxg+wjcE/SPlqy1V1rdtb5k26jyP8AI+FfG54y86Q2rpI8Pjpm6MOy97buShe0u4ISFfAtIx96hQPrGqMklXrtEtjLapMoP2Njq26K+Bn9YL89c7SSugwwA0wG4m/VcHjUbvSnE8Ph9VIJLV15X4HbzwhmJZ99SB8adyBsN+mDn21QEkrPFMQcg4PmDg1uqYHSNs12id6rKWRkEmnIwPG4rpk3JkJ+5LqfztQ+Yj+dRF9ytLFuuJF/JGG/V8fkJqBtOZrhOkz+5jrH+7NTdlz7IP8AuIrDzX1T/MfwqqMFXFsIcPPnarR0uF1As5hjO8bPd9Ft8tcILt3jghVOwIxqb3eQ/j8tWq4+4b81v4GtHhfMENxsjYb8Btm+TwPyVu3P3Dfmt/A1U1D3vk7YtwXR4dTwQU9oXaV9p3+dy5OstZFlqOWWsiy11pjXzotVw5KfNw3xbfWSqzfS/ZpPz5PrGp7kKTNy3xbfWSqtxCX7PL8ZL9Y1EhZ6w8cB81bSNvQR/wCTvktyOapzleTN1H+n9RqqsctT/KMubyL9P6jV7qmfhO5H4KJRj1mP/JvxC6VSlK5BfTkqS4L1b9H+dRtSXBerfo/zq6wL+/j9v/JWmo/plStKUr6gqlKUpREpSlESvzhxqT7an+On/wCRq/R9fmfjkn23cfHT/wDI1V9eLtCqsSbdrV6SSthJajkkqzcior3ahgGGmTYgEdPI1QTnVsL9wuqSOn1sjYxlc2WlHLWzHLXTfg2L8VH+zX+lR3HeCwmB20KrKrMHVQpBAyM46jw+WqJuJMe4DR2q3l+z0jGFweDYXVMjkqe4dzM6YD+uvyBgPYfH5aq0clbEclS5YGvFnBUEFTLTu0onWPnaO9WXn25V+HllOQXi3+WuYpJVq41dn0CVPDXAw/Wwf5VS0kqZhsOriLf5H4BXFXP6XoS2zLc+YJCkEkrdtuJSIMJI6jrhXZRnzwDUQklZ0kqY+MHaq4tLTcKaHF5TsZZCPIyN/WvKS1HJJWZJKjmIDYFHfpO/MbqTSWpTgtgbiQKPuRgs3kv9T0FRnBYFmmVHfQGONWM7+A9mema6ZYWCQIEjGB9JPmT4mqmuqBCNEbSrXCsL9LdpvPYBz3nh59iyyQKy6SAV6aSNq5txTjcUV1JGoPdq2nVnJDD7rbxAOR57eNXrmTi4tLWSXxAwo83bZfpOfcDXERLk5JyT4+deMIptYHPds2e1dZXYpNROaIDntI7rbvOa6DDIrrkEMp8Qcg1z/iPCWtpSpB05JRvBl8PlHjW3Z3zxHKNg+I6qfzl8f4+2rFZ8binGiZVUnwbdGP5LHofYcH3112D4jLg0rnBumx20d+Wwjlnz4L3JXU2MxiN51cg2X2Hhfj15qtWlW/lgSKWZWZUIKsAcB/YR4gVmTglunraFAG5LMdI9+Tite55iA9WEDy1ker+ivj7+nvq2xb7WNrad0FJGRpCxLrZA7bWJURuGx4a8VFZIMswBtJ93naVOz3SxjLHHkPE+4eNZ+AXyzSlWGNsqCeuOufo299UvvyxySST1JOTW9w6+MUiuPvSDjzHiPlGRXz+Sk7BHeoE/2nlknboDRjBz3kcfoOq6VLCrqVYAqwIKkbEHYgjyrmfMfZ9LCxe2Bkj66BvInsx9+Pdv7PGumxyBlBG4IBB8wdxVOvu1G3jnMYV3RThplK6c+OkffAeeR7M1XYe+pY86gX3juV1XRU8rBrjbcVzjJBwQQR1BGCPeKypJXXUFnxFNQEUw88DWvsP3y/RUXd9m1s26GSP2BtS/MwJ+mrhuLRX0ZWlp8+33KhlwSQi8Tg4efZ71zxJKzJJVh4j2czRqWikWUAE6SND/ACDJBPyiqoklTopY5xeM3VJU0csBtI2ykop8EEHBHiPA1fuXeOm4gdXP2RFOT+EuDhvf4H5POuapJVg5QnInYecUwPuC6v4gVDrqcPjJO0Zrfhc74KgAbHZEKrrLWQSVHrLWQS1blijOjV37OnzdN8U/1o6qXEpftiX4yX65qzdmb5u2+Kf68dU7ikv2xN8bN9dqhQM9akH8W/NWZZ6kwfyd8lspLVh5Lkzexf8A2f8AG9VJJasPJl2qXsJYgDLDJOBkoyjf3kVtq4/wX23H4KJTMtURk+IfFdgpXzVTVXBr6IvtSXBerfo/zqMzUnwTq36P86usC/v4/b/yVoqP6ZUrSlK+oKqSlKURKUpREr8vcek+3Lj4+4/5Gr9Q1+VePyfblx8fcf8AI1RKoXAUGtbdoX1JKkeF8Ve3cPE2lgCM4B2PXYjFQiSVsJJVTJGHCxGSpi0tN25EK3Lz1d/jR+yj/trFecxzzjEkhK/ggBR8oUDPy1XkkrYSSoPokTTdrAPYtcs87xoueSOZUjHLWzHLUYklTXBeCS3JGhcL4yEYUe4+J9grVLosGk42ChMgfI7QYLkrDxlD6BM/hrt1+UsSf4D56pSSV1TtFsVt+ElE6CSHJ8SS25NchSWpGFvE0LnjZpH4BdDJRmnY2M7QM+ZJKkkkrqXZfEptZGwMmVgTjcgImB7tz89ciSSuu9lDZsn+Of6kVR8aFqY8wt+FstUjkVXOceAeiT5UfYpMlPJT98nyeHsPsNQiSV2PjnCFuoGibbO6tjdXH3LD/wB6EiuM3Vu0MjRyDDISCPb7PZ4+41ow2q9Ij0Xfmb7xv+qi4rQaiTSaOy73cFspJXTuUuP+kxaWP2VMBvyh4P8AyPt99coSSt/hvGTayCVT9xkkeDL98p94/lXuto9eyw2jYomH1TqSYO/SciPO5SvaxxzVLHbKdkHeP+ewwgPuXJ/TqipJWHiPFWuJ5Jn+6kZmPsydgPYBgfJXlJKtqWl9HgbHuGfPvU+rcZpC8qQSSs6uDsfmrJytwz0q6ii+9Zstj8BfWbfw2GPlFdvh4bEihVjQAbABFwPoqtxDEGUjg21yc0pcMdUguvYBcUWdioUuzKvRC2VHuH9elZ0krs/oifgL+oP6Vo8a4DHcQsuhQ2DoYKAVbw3HhnGarG4wxxALLDn/AOKRUYHK8Fxk0iB3/DauWpJWzHJUeCQcHYjYjyPlWZJKtnNXJObZbnMnOksVktumQX1qZs9I9vUXyJyRnyG3XahJLVu4jw70mPuwQGJXSWOAGzjc+AwTVV4pwee0fTcRPGfAsPVb81x6rfIam0DYWNLG2DiSeJ4q/ppH1EI0s9HL6LPa3jIwZGZWHRlYqR7iKsVn2gXiDHflh+WiufnIz9NU5JazpLUiamjk/O0HmF7BfH+QkcldJ+0O7kUqZFUEYJSNQcH2+HyVBpJUcktZ0krQ2mjiFmNA5KNO6SXN5J5qQSSrfyJZljNKfuUjdQfymGfoAPziq5y9y7NeNiNcJn1pWHqL8v3x9g+jrXWLXhSW1qY4+io+SerMVOWPtNUuJ1TI26pp7R9wU3DKBz5BM4dlvvK4Kkv8qyrLUckv8qyLLXSmNRXRLoPZY+bxviX+vHVJ4tL9szfGzfXard2Svm+f4l/rxVROMS/bU/x0/wBdqr6Znrso/i35qwEfqrRxK2Y5a2ElqKjmrYjmqwdGq98SlkmrYSaoqOWtiOWoro1DfGpVJq6Z2QXBPpC5OB3JAzsCe8yR8w+auTJLXUexd8tc+6D+MleqVlp2nzsK2ULS2ob7fgV1ClKV0C6dKUpREpSlESqpxLsu4fcSvLJb+u5LMVlkQFj1bSrAZPjgVa64x2icShXjvd3l3d29t6IjD0aWVT33eMB6qK3VdW+PAb00Q7asEA7VdR2RcN/EN+8Tf316HZNw78Q37xN/fUP2d8xTQcIuLm9aZoYXnaCS42nktlCmPVnqWbIGfE46Yqq9lvOki8RUXF0sw4kjyGMS6hbXIkkZIsEnQChxgY3ZR97XnVN3LXqmeEK9XnZ9wmBkWRQjStojVrqQM7fgoNeWPurdHZfw8f8Ahb9vL/dUXzfduvHuEIrsFcX2pAxCtiMY1AHB+Wo7tWs7trqBwl7LYLG3eRWMuiYTam9dlAy4C6MeGx3HjjUxn9IWNRH4R0VxteQ7GPdbdM+bFn+sTUoOFRj736TVe7MuJQz2AME9xOEeRGa7OZ0YHPdye1VZehI/gNvtDnZOFXjIxVlgmIZWKsCF2II3BqO+hpnntRtPMBbmfhizMuS3eJcs29zE0U0euNsZUsw6HIIIOQQQNxVdHY3wv/Tt+8zf31y7g3GNT2A4dd8Rlv3a3NxBLI7W2jTmckMBlA3jkjGd84NdF7SL2SPiPB1SR1V7pg6q7KHXMOzgH1hudj5mt0dNFENGNoA4BYcdPN2a3h2P8M/EN+8Tf31PcL5WtraMRwx6EGTgMxyT1JJOSffVM57vJrri1pwxZ5LeCWKSeWSFtEsunvMRK/htGT+luDgVZOVOS/g55NF1dTRuECwTy94sZGdTKceO3l08dsYkpopRaRoI4hGgMN25Ka+C4/wf9x/rUZxXkazuiGlh1MNtYd1bHkSpGR7659ypweTmAXF3dXl3FpnlihtrefulgCBSCRg5f1hvt08c7WPsl45PPDcwXEhna0uZbdbo9ZUXoWPidjv5Edep1soKaM6TI2g8AF6e4vFnZjipAdlvD/xLft5f7q1TyDwl5Wt9IaUKGeEXMhdUPQsofKg7dan+bpCvD7tlJVhb3RDKSCCInIII3BzXH+z62M5tXkTjpd2jZrkTH0NirZDEncx7YOfbW4Qx+ELRqIvCOi6COxrhf+nb95m/vr0Ox7hn4hv3ib++rpXHO0viUSccjju7u6t7Y2at9rSyqe972UL6qK3UA748BvXrQae5eyxu5dD4NyJZ2ZJgh0ltixd2bHlqZiQPYPKpX4Lj/B/3H+tUbst4xMvD7ma6kma2ilnaCe5B75rRF1BnzuRgH5cgbAVTORufn+FIp5roOnEnuEa070sbRg4FsCucDOyj2MSajvoKaR2k+NpPEBbGvLBZpsF2LiBtrdVaZ1jDMqKXk06nbOlFyd2ODsN9q2vguPy/3H+tUntOu3S84QEd1D30asFcqGXMezAHcew1g7WbK8d7ZokupbNe89Ihspe7nZiBoO2SyjyAPQ5xkEePu2k/ab/qPovWtfvKs172f2Uzl3h9Y7krI65PmQrYz7awjs1sfxLftpf7q0+yviMMto6wz3cpjlcOl6c3EJwMRH8kAfPnp0Fm44kzWswtyBOYpRExxgSlToJzt91jrW8U0QyDR0UZ0ETjctHRRCdndiCD3J285ZCPm1VLzcEhdSroGU9Vb1lPvB2Ncf5HuPRb62S+fi1vdOzIwnmMlndyEFQNX5xXHUdN/Gt/tYun+FrOIG+aN4Ji0FjIyzOQXIKqDg4wCdugNeH0VO83dGDbgF7ja2K+rFr7lb7rsl4ZI2TahT/8ckkY/VVgPorEOx3hn+nb95m/vrL2bWYS3kYLxBNUmNHEX1S+qq+sg8EOr51Ncn5O5w4nb27JGHuPTnkitZXkZzDcqwR9RbOF0HXvt6memut4iaBYBC1p2hdVHZBwz8Q37xN/fWe17LOHRtqFsCfJ5ZHH6rMQfmqG7Dp5WsJhNK8rpd3Ca3kZzhUiGxY5xnJ+WrVzxMycMvWUlWW2uiGUkMCInIII3BBrDomHIgLGrZtsFvR8IiUAKuANgASAB5ADpXr4Lj/B/wBx/rXBeWuLsX4eeH3l/PevJD6VbyPLJbCI/wDdLa1xgeYJwMnIIFX7n6+mueKWfDEnktoZklllmibRLIF14iR/D7g5/O3Bxgxfu2k/ab/qPot+tfvKk5ex/hbMT6MRkk4WeZQPcofAHsFfP+jnDP8ATt+8zf31ARW0nBeMWVvDdTz216Jle2nl71omQAiVD96MkeH3rddsaXaZO7cbhi//AGDxmz1GCwlKyFhLKNenOMY2J69Kmatu5adBu5dA4JyDZWZYwQ6WYAFjI7NjrjLMcDPlUfxDsk4bPK0r251uSzFZpUBY9TpVwMmonsb4lK6XkM0s5MM+Et7osbqGJhlBKzAZzjw22PnXMzxyLu7wy33EkvRcXS20cE0piJBHcqfD7vUCAQcdBXhtPG15eGi577Zr13W7l1wdjHC/9O37zP8A316HY7wz/Tt+8Tf31Gc53l1Hyu0k7PHdCG01urFHDmaEHJXGGIO+PEmo3s7sg11C5i44hCM/eXcpNoxKEHI8QdWR8le9Abl5LG7laB2RcN/EN+8Tf316HZNw78Q37xN/fUN2r2sEWmZ5730iXTDb2VtdNH30mdsIAdvWGW9w6kAzvZtyzPYWem6nkmnkOt9cpkEZIAEaMScgY3PiScbV51bNyxqmeELyOyrh34hv28v99TfA+W7eyVlt49AYgsdTMzY6ZZiTgZO3tNcZ5z7QH+FZLmG6Cx8Plt4ls+9wboFmF0ypnBwTpzjpgjpXc7O7WaNJIyGR1V1YdGVgGUj3gisiJrTcBGxMabgBZqUpXpbEpSlESlKURKhRypF8Im/1Sd8YPR9GV7vRq15xp1as/lY9lTVKIobmvlaPiVv3EzyLGXjdljZV7wIchHJU+rnB2wfVG9aPG+zmzuUQLGtu8ckcqTW0cUUqumdOG0HbfoR4Dyqz0pdFC8T5UiuLy2u3aQSWvfaFUqEbvV0trBUk7dMEVpczchx3syzi4u7eZE0CW2uTGSmc6SpBGM+WM7ZzgVZ6URQ3KvKsPDYO5g1kF2keSR9ckkjY1O7YGTgAbAdK2+OcIS7tpbeQsEmRkYoQGAYYJUkEZ94Nb1KIqrc9nVu4sirzRyWCxpDcIyCUoihdEhKFWUgbjA6noCQd7j3KUV5PazSNIGtJDLGEKhWY6dnypJHqjoRU5Ss3RV7mzki34ksfemRJIjqiuIX7uaM7Z0tg+Q6jw8K8crcjx2DySie6uJpQqvNc3BkYquSqgbDbJ6gkZO+5qyUrF0VI4p2T28s8k0Nxd2jTbzLa3HdJKTkksuk7nJ9m523NWPlvlqDh9usFsmiNcnrlmY9Xdj1Y4HzADAAFSlKXRa3E7BbiCSFyQsqSRsVwGCupUkZBGcHyqm8K7JY7Yx93xDiYSMqVh9NAiwp1aSgjA0nxHtNXulESoaTlWJuIrf6pO9WA24TK93oLF8kac6sk+OPZUzSiKJ5o5dTiFq9tI8iJJp1NEyq5AIbTllOxIGdqjOM9mljc2/cdwkOO7KzQRxxzIUIIKyaT5YOc9T471aaUuiguN8ox3j2ryvLqtJUmQqUGt10/9waNwdP3unrWHmjkiO/eOQz3UEsQZUmtrgxsFbBYY3G+BnYE4G+wqx0rN0UHynyhDw2N1iaSRpXMks8z95LI5++dsD+HifEmpTiNgs8TxSZ0SKyMFYqdLDBwykEbeVbFKwipHC+yeCGeGV7m8nFu2qCC4ue8iiYdCq6R0wMb+A61uc1dnkXELiK4a4uoJYkZEe2mWIhWJJ9YoTncjYjarXSs3RQnLHK/oKuPSru41lTm6n74rgEYQ6RgHO/ur5ypyjDw23EERd1DySBpSrMGfrgqoA2JHToTU5SsIoXlXlSLh0UkcLSMskskxMhUkPJpBA0qPV9Uf1rf4vwxbq3lgcsEmjkjYqQGCupUlSQRnB8Qa26URaHAuDpZ20VvGWKRIqKXILEDpqIAGfcBUfzbyTb8TVBNrV4jqiuIn0TRNtko2D5DqD0HiKn6URVTlvs4gs7g3LS3F1c6dIuLqbvXRehVNhjbbO53PgTXzmbs6ivrpLo3N3BKkXchradYvU1M+50E7lj442FWylZuir3KfJEHDe9aNppZZipluJ5e8lfTnSC2ANsnw8fdWj/0vtDZXFoxleO4mkuCzMneRyvp9aJggC407ZB6kHIOKt9KwigeLcopdcPNjNLM6FY1MxZO+YRsrqS2jSW9QZOnffx3qO4F2ci0mjkW/wCJSCPpDNea4SNJUBk0DIGdh7BVvpS6Km8x9mEN9eC7a6vIZlUIpgnWPQoBB0EoSudTZwd8mpfgPLBtIZIxd3cxckiW5nE0kZ06fsZK4AHXBB3qbpRFVeFdmdjb2vo/cJKCJA000cbztrJJLSBQc74BGMYFS3LPL62FrHbRvJIkYIVpWVn0kkhSVUDAzgbdMVKUoiUpSiJSlKIlKUoiUpSiJSlKIlKUoiUpSiJSlKIlKUoiUpSiJSlKIlKUoiUpSiJSlKIlKUoiUpSiJSlKIlKUoiUpSiJSlKIlKUoiUpSiJSlKIlKUoiUpSiJSlKIv/9k="/>
          <p:cNvSpPr>
            <a:spLocks noChangeAspect="1" noChangeArrowheads="1"/>
          </p:cNvSpPr>
          <p:nvPr/>
        </p:nvSpPr>
        <p:spPr bwMode="auto">
          <a:xfrm>
            <a:off x="457200" y="301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1" name="AutoShape 18" descr="data:image/jpeg;base64,/9j/4AAQSkZJRgABAQAAAQABAAD/2wCEAAkGBhIRDxUQEBMSEBUSDxATFxUQEBAQEBMQGRQVFBUQFRYXGyYeFxkjGRMUIC8hIycpLCwtFR8xNTAqNSYrLCkBCQoKDgwOGg8PGjUkHyQtMSw2NTEvLDMpNio0Kio0Li8wLCwqKS8sKiwyKS0sLCwsLCwsMiwsLDQpLCksLCksKf/AABEIAOEA4QMBIgACEQEDEQH/xAAcAAEAAgMBAQEAAAAAAAAAAAAABQYBBAcCAwj/xABBEAACAgEBBQMGDAUEAgMAAAABAgADEQQFBhIhMRNBUQciYXGBkRQjJDJSVHOSobGy0UJicsHSFRclk5SiRILx/8QAGwEBAAIDAQEAAAAAAAAAAAAAAAQFAQIDBgf/xAA2EQACAgEBBQUGBAYDAAAAAAAAAQIDEQQFEhMhMUFRYaGxFCJxgZHBBkJy0RUkMjPh8CM0Q//aAAwDAQACEQMRAD8A7jERAMRMxAMZiZiAYjMzEAxMxEAREQBERAEREAREQBERAEREAREQBERAEREAREQDEzMTMAREQBERAEREAREQBERAEREAREQBERAEREAREQBERAEREAREQBExEATMwZmAIiIAiIgCIiAIiIAiIgCIiAIiIAiIgCIiAIiIAiIgCIiAIiIBjETMQDEzMTMAREQBERAEREAREQBERAEREAREQBERAEREAREQBERAEREAREQDEREATM+Wp1SVqXsZUUdSxCge0z1TerqHQhlYZBU5BHiDAPcT46rWV1LxWOta+LsFHvM+ldoYBlIIIyCOYI8RAPUT5teoIUkAkEgE8yBjJHqyPfM12hhxKQQe8HIgHuJq6radNRC22JWW+aHYKW6dM9eo982QYBmJrNtKoWdkbEFn0OIcfu6zZgCJ8RrEPIOp84p1Hz+9fX6J9oAia6bQqNhqFiFwMlAwLgeJHWbEARE19ZtGqkA22JWCcAuwUE4JwM+gGAbETylgYAgggjII6ETXv2nTW4R7ERm6KzAMe7kD1gG1ETWTaVRsNQsQ2DqgYcY7+Y6wDZiJq1bUpaw1LYjOucoGBYY65EA2omGYAZPID8pr6TaNVueysSzhODwMGwfA49UA2YifOnUK44kYMOYypyMwD6RPFtqqOJiFA7ycCe4BiJmIBE7f2U1wrNZXiqs4wLASjd3PB6+Bn22FobKdOtdr9ow4ssBgYLEhR6gQPZOe+U7bmoq1a11XWVL2WcVuyZPieEjMqS7yav6zqP8AyLf8pxldh4wV1utVc3Hd6HaNubLe1qrK+zLVF/NtUsjcQAzyPIjH4mfbYWzDp6BUSGPFY5wMKC7s5VR3KOLA9AnFl3j1X1nUf99v+U+1W8mqH/yL/bdYfzM09o8Dg9qRX5Tru8exW1CL2b9lYj5D4z5jKUsT2q3vAkjpdOK61rXkFUAeycp2ZvzepAudnXxyQw9PLrPpvxt+9ey7K+1A4ZspYyk/NxzBz3mQntKSujTKvrnDzy5E6GqqsplbB9Oq7S67e3ftu1dOorZQKqrUKkuueJ6nzlWGR8UeR8ZYhOArvJq/rOo/8i3/ACn1XePVfWdR/wB9v+UncfwIb2lFfl8zqut3VazV/CC4K9vRZ2ZA4T2eCGyOfECARzxy5gyyThtO8+rXpqLvba7fmZNbN38uBAuZnHiCQw93WcLtZOEcxhvfPmdKdpUylifu+hbaNzGTUjULYBxau2+xQPNfLEofQwBAz3hRLWZVqdos6hlsYgjIIY9J7+Fv9NvvGUT/ABRWnh1v6ovo6RtZTGk3YsS5Mmrgq1N14cIRe5sLkozZ6DjI9Sr4SzTjO8+9d7alkqvtRa8L5ljrlurE4PiceyR3+vasAE6jUgHpm+395f1aviQjNxxnsKK3XRrnKKjnHad3zIfb+wPhT6c8ZQUXPYeEkMQabKwAe7nYD7JT90N4bbUat7HZkOcs5JKn88f3li+Fv9NvvGU2p/EMdPa65VvK8S201S1FSsi+TLKi4AHgMSA2jsG19cmpRl4VVVKkuDyYHuIB6dDK9vFvedMAoZmsYchxHAH0jKZfvbq7Dk6i1fQljIP/AFIlho9pS1Md/htLxZB1mor073M5fgd0laG7dh1TWE1cB1S6gEIe2BCKvBxZ5DzfCcvXeLVfWdR/32/5TY0+9GqQ5GotP9djOP8A2Jk16jC5IgfxWGecWdtle2HsC2jU22MysllljjBfI4iCBwk49uJWthb42XN2blg2ORVjg+vwld2nvBqe3sA1FygWMAFtdQAOXQGQqdpOdsqpV7rSz1RLv1lUKo2w95N47jseqq462QfxIy+8ESD3Z3ZbS2OzWdrxVVICVCleEuSvLkV84Y7+R5zm+z94NT2yfKLjmxRhrbGBBODyJ9MxvJvFqRq7FXUXKFIACWuo6A9AfTO/tv8Ay8Ld7M+f+TlHaEZVuzd6PHk/2OxbRqd6XSpuB2RlVjz4SRji9nX2SM3Y3fbRq9XaGytm414lRSrH5/zQBgnn0nI6d5dUGB+E3nBHW6wj2gnnOn16ywgHjboP4jIev2xHR7u9DOfEm6Gftm9jlgl94dnNqNM9SEKzDkWBK5znnibejNnAO14A3PPBnh9HWV/4W/02+8ZJbGvZiwYk4A6nMj6P8QV6q6NKg1n9ifZpnCO9klYmInoyKcc8rjfL1+xH9pTUeW3ywN/yC/Yj+0pSvIc17zKLUxzZIvWi3GL1rZ22OJQ2ODpkZx1kXtrYzaVwrMHDDIIGPYRNfT74apVCLYAFAA8wHkJravallzcVrFzjHcAB4ACU+nq1sbW7Zpw58u3w7DbUvSOrFcGpd/Z49p9Febu85PwfSZ69nZ+YnvdzZaXv8ZYqgH5nPjb0eAE2fKUoVqAOQC2AerzZi3URerrpXVZfkzGl0ko0WXPo8LzRVVeT+y91r76xahThOerEHl7JWFeX3dfevT06VarGIYFsgLnqZ12jbfVUpULLz3Z5G2kopssxc8LHmQ+0tgXadeKwArnGVOQD6eU0VeWLefe2q+k00gniZSWYYAAIbl49JVleZ0Nl9lW9fHEvsRddRTXbil5X3L3uRqyyPWeiEEegHu9+ZN7V1ZrqYrzbBCjxMre5encVWWoBliFHF0OOp95M932MXIc5YHmM9J5fV6eNmtm0+Sa5fTJ7XYtDs0cVN46/HGXggTpatMva6g8bMScDoWPM4HfPtTvJTb5j1kKeWcg4/afDeDbTU2KvY0WArkNcrseuCowwHd+M+Wl2zRZyv0ta5/j07NWw9PC3ED6uU9/odlVaqhW3Zbfc8Y+CK3V6j2SyVFKSiuuVnPxZP7M2caL1upbiRuTA9eA94Pfg4PslxBlb2XUq1gVubF6qWXhbHgRk9JK6Sw5wpBx159J8/wBr1t3STeXFtZ70n2lvpNPXXVvQWFLnjszjsObbwaw2au1j3Pwj0KOgmpUckDOMkDJ7vTJLfLY70ahrMHgsPEG7g3ep8JBq89fpJQnRB19ML0PFaqqUbZb3XL9S9V7kKy5TUBjj6II/AyO1+7V9PPh7RfFMn3iQGn1jp8x2X+lmH5SZ0O+Gpr6sLB4OP7iQXVrq3mM1NdzWPNG7ejsWJQcX3p58mXDdnYvY18b/AD3GT/Kvcso21LflFv2r/nL5sPeSvUjHzHA5qTn2g94nOdr2fKbftn/OQdlcZ6q13rEsL19CbtGun2WqNP8ASm/9+JtbOt+Or+1r/UJjep/ltv8AUv6RNbZlnx9X2tf6hPe9r/Lrf6l/SJcY/m1+l+qK6qvGnl+pejNWp+Y9YnYqvmj1CcVqs5j1idqp+aP6R+UofxH/AOfz+xd7Djh2fL7nuSew/nN6hIySew/nN6h+cqtif96v5+jL3Uf22TMRE+oFOcS8srf8gv2A/tKOry6eWg/8in2A/tKIryLNc2Vl0cyZ03Zu4NFlKWFrMuiscEYyRmRO9O7K6QK6OWDEjDfOB5c/T1kBRvTqlUKtzgKAABw8h4dJ89TtO24g2uzkdOI9JR0aXWwu37Lcx7v9R0vs00q92NeJd59q7MHI5EeHUTZ3l2q11NBc5ZO1Unx+bgyNV5tbw6BqqNOXBBs7V8HqF8zGZPsjDiQb65ePo8kHTRkt5Lpjn9Vgi1efZW7/AP8AJpK86jupsmvUbKFbAefx88cw3FkN75prtXHSQU5LKbwS6dK75OK7snP1eTe7WxfhVhXjChcE/SI/lEhtfo3otaqwYZTj0EdxHon12ZtJqLVtQ81PsI8DOl29ZS3S+bXJkSEIwsXEXLPM68qV6enl5qVpn1ADqZx+7b9rah7wxBdy2Oo4c+apHoGJbt996UfQotR56gcx3qv8Sn8ROdK0ptiaJxhO25c5PHPw6+Zd66/3oqp4S58i317Up1aivUDs27mHTPoPd6pt1buVVDjst80c+gGf3lf2Ru3qNSpelOJQccRZVBPgMnnJU7k64gBlyB0BtQgfjLF6paZuqu/cXasrl8O4ced0d62nfl2P9+82NdvUcdnpxwKOXEeuP5R3e2bO5W1yup4HJIuGMk/xgEj9vbKxrNHZTYa7VKMMcjg8u4gjqI095VlYcirBh6wc/wBpiejqsolCP5l1++Sqnrb+OrJv+l9OxeGDqe39q6alAuqIIfkFI4ifE4lffcnS6gdppbeEHngEOo9nUShba2tZqLjZaefQDuA8BPjpdc9ZzW7If5SRIGn2RbRUuHa4z7e2P0LK7WQtl78Mx8y36rcHVJzQ12geDEN7iMfjK+2VJVhggkEHqCORE2K98NZjHbvj/wCv7SONxJJJySSST3k9TLPTQ1Mcq9p92MlXqY0v+0mviTGxNSU1FbKcHjA9h5Ymjtqz5Vd9tZ+oyS3S2c1+pXAPDWeJj3DwHr/aQe3bPld329n6jMxcXqml1Uef15Ga6pcDL6b32NrZVvyir7av9Qn23xf5fd/Uv6RI/Y9nymn7av8AUJt76n/kLv6l/SIa/m1+h+qO0IYpfxXozQrs5+2dv0+oUopDKfNH8Q8JwdbJspqm+k33mkbaWzfbd33sYz2HXSal6Vy5Zydz7ZfpD3iSuwWBLYIPIdOc/Pi6pvpN95v3nSvI1qGazUAsSBXWeZJ55PjImg2J7NqIW7+ceHg/EmfxTjPh7mM+J1OJjMT1xkoe/fk2faGoW9LVrwnCQwJ9owJWv9jbvrFX3X/aXLfkWtfpq61tcM9mUqtFROFOCWJA/GRe2rdamj0+izbZqGHaWtT5zrWrEqOLoe5T44mOGnzOEoRbbaIFvIraoy2qpUZxzDDn4cxPvX5FLe/UJ7FbP4iWW3a76jTaKwhkc6pUtXmCLE4kcEf1KZp7Z2g1W1hmx7QbKVWpHsresFeZC9LFPUnumOCmauqvuPpsjyUU0MHZ+2YdOMeaD446TG9/k1fW9mVtWs18Q5g4IOPAeiXDbrkaW4qSCKnII6g4lL3Gtv8AhPBZ2tQ+BK5S2w2dqxPK1DkgYwQR6ZEWzqXar3neXi/Q75UY8NLkyA/2Nu+sVfdf9pd93tzG0umSjtA/DnJweZMiNVr7xs2luOwI2t4dRYvF2iaXL5IxzAyEHqJm1rNYF2Zc2zrbbQLEBfL2OlZdRa1ZPMkJxHl4TbVbPp1UFC1ZWe9mKpcJ70Op43p8mvwzDLYtdi8s4OCvgZXv9mLhzOoq9zftLPuvqlOs4NHbZfp+xJsNjO6rb/Dws3ee8T7eUq9l01eG4QdRWG88oChIyCw5gTejR10RVcOnxNLYRtbnJcynN5Frnww1VRBAIwGIwe8cp5HkNu+sV/df9p0Tcx0OkXgYMOJh5tjWqDnoGbn0lb2zp9VdtPUJp+18xNKUYXCuuokHiJUnz846AHpOyqj0NeFBLoTexdzvg2nShXBCDrg8yTkn8ZttsjBCl1BOcA9Tjrgd/WVfefbeq+Gg0La9ehFXamsfFvY4DWK3iBWyHl3mTVmqL7Y0zKTwPsrWOOvDk26XBI8cE/jKizYOjnJzlFtvn1f7k2OqmlursI3ejybHVsti2qjqOE5BwV7vd/eQg8jd31iv3N+0ld1NosNpNUzvqC4vJdbH4UCsuFsrb5vXAOOcn9/GYaI8N3YfG05Y8WGXjBassvNQwyOLuzLGnR10QVcOiIVlcLW5yXMren8kFZqKXsrNnKunErAeHpkTf5Dnz8XqVx/Opz+Akrrtqu2w+0r7SsjUVJk2M2U7ZQxD9eAjPPwn1fVH/RtS1Fnn/Srue4qc8sM3o7pvDSxi203z8eX+DO7DCjjoQY8iN31iv7r/ALTZ0nkVYN8bqFI8EU5PvEmNjLr12jQNXZlewtQBT5rhRgXN/McZx6ZMeUGxxoviuPiN1IxW3CxBYAgHu5TaVMXyMcKvrg9bN3OTTp2dXCo9uSfEnvMpe1PIvbbfZYuoQB3ZsMrZGeeOQlhXT67T7P1BPGCbSa14+2uq0+FDDiBPE2Qx9s8bsawHXBNHbbfpzpS1xsLsq38S8GC3RiOPI9AkWjZtFE5WQ6vrlt+p2nPfioyXJFf2d5Fba7ksbUIQjq2FVsnBzjp6Js7weR+zUal70vRQ+OTBsggY7h6Jr7ubVt/1Gsdo7cWv1qOi2M7GoG3g40PJUHCvMeibG09RqBr7CpuUf6hp61t7Q9jWpVWZGTPRsEZx1MkvSQ4nE7cY+RyW7u4xyyR3+xt31ir7r/tPQ8iF31ir7r/tJbevWldqlLLOGv4JQRxXvSvEXcMRw9TgCbm/usq46aBc9Nlij40WMtdVIwWc9zNjkB6ZvwkYdcO4gB5FLvrFf3X/AGlt3E3GbZ5sZ7BYbAo80EAAc+/1z571axvglGl0htsN4QcdXnW/BwMvYCe8gY9sl9zNqWX6NDeCt1Y7K1TyItTzWPtIz7Y4aXMRqgpZS5k5EzEySDBEYmYgHngEcAznH7z1EAwRHCJmIBjhHSYVABgDE9RAPKoB0AHqmWQHqM+uZiAYCgdOXqjhmYgGOEe+AomYgHkIM5xMlczMQDzwDGMDHh3QKx0wPdPUQDHDBWZiAYxMKgHQAerlPUQDyKwOgHujgHhPUQDwageoB9YmTWD1APrAnqIBjgEBZmIAiIgCIiAIiIAiIgCIiAIiIAiIgCIiAIiIAiIgCIiAIiIAiIgCIiAIiIAiIgCIiAIiIAiIgCIiAIiIAiIgCIiAIiIAiIgCIiAIiIAiIgCIiAIiIAiIgCIiAIiIAiIgCIiAIiIAiIgCIiAIiIAiIgCIiAIiIAiIgCIiAIiIAiIgCIiAIiIAiIgCIiAIiIAiIgCIiAIiIAiIgCIiAIiIAiIgCIiAIiIAiIgCIiAIiIAiIgAxEQBERAEREAREQBERAEREAREQBERAEREAREQBERAEREA//9k="/>
          <p:cNvSpPr>
            <a:spLocks noChangeAspect="1" noChangeArrowheads="1"/>
          </p:cNvSpPr>
          <p:nvPr/>
        </p:nvSpPr>
        <p:spPr bwMode="auto">
          <a:xfrm>
            <a:off x="0" y="-1039813"/>
            <a:ext cx="2143125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80000" y="5040000"/>
            <a:ext cx="8820000" cy="1440000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THAISE PEREIRA PESSOA DUTRA</a:t>
            </a:r>
            <a:endParaRPr lang="pt-BR" sz="2000" b="1" cap="none" spc="0" dirty="0" smtClean="0">
              <a:ln w="12700">
                <a:noFill/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t-BR" b="1" dirty="0" smtClean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Secretária-Executiva do CZPE</a:t>
            </a:r>
          </a:p>
          <a:p>
            <a:pPr algn="ctr"/>
            <a:endParaRPr lang="pt-BR" b="1" dirty="0" smtClean="0">
              <a:ln w="12700">
                <a:noFill/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t-BR" sz="1600" dirty="0">
                <a:ln w="12700">
                  <a:noFill/>
                  <a:prstDash val="solid"/>
                </a:ln>
                <a:solidFill>
                  <a:schemeClr val="bg2"/>
                </a:solidFill>
              </a:rPr>
              <a:t>SEMINÁRIO: EXPORTAÇÃO DE PRODUTOS E SERVIÇOS PRODUZIDOS NAS </a:t>
            </a:r>
            <a:r>
              <a:rPr lang="pt-BR" sz="1600" dirty="0" smtClean="0">
                <a:ln w="12700">
                  <a:noFill/>
                  <a:prstDash val="solid"/>
                </a:ln>
                <a:solidFill>
                  <a:schemeClr val="bg2"/>
                </a:solidFill>
              </a:rPr>
              <a:t>ZPE</a:t>
            </a:r>
          </a:p>
          <a:p>
            <a:pPr algn="ctr"/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bg2"/>
                </a:solidFill>
              </a:rPr>
              <a:t>(Parnaíba/PI</a:t>
            </a:r>
            <a:r>
              <a:rPr lang="en-US" sz="1600" cap="none" spc="0" dirty="0" smtClean="0">
                <a:ln w="12700">
                  <a:noFill/>
                  <a:prstDash val="solid"/>
                </a:ln>
                <a:solidFill>
                  <a:schemeClr val="bg2"/>
                </a:solidFill>
              </a:rPr>
              <a:t> - </a:t>
            </a:r>
            <a:r>
              <a:rPr lang="pt-BR" sz="1600" cap="none" spc="0" dirty="0" smtClean="0">
                <a:ln w="12700">
                  <a:noFill/>
                  <a:prstDash val="solid"/>
                </a:ln>
                <a:solidFill>
                  <a:schemeClr val="bg2"/>
                </a:solidFill>
              </a:rPr>
              <a:t>06/11/2015)</a:t>
            </a:r>
            <a:endParaRPr lang="pt-BR" sz="1400" cap="none" spc="0" dirty="0">
              <a:ln w="12700">
                <a:noFill/>
                <a:prstDash val="solid"/>
              </a:ln>
              <a:solidFill>
                <a:schemeClr val="bg2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79512" y="1800000"/>
            <a:ext cx="8820000" cy="2880000"/>
          </a:xfrm>
          <a:prstGeom prst="roundRect">
            <a:avLst/>
          </a:prstGeom>
          <a:solidFill>
            <a:schemeClr val="bg2"/>
          </a:solidFill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3200" b="1" dirty="0" smtClean="0">
                <a:ln w="28575">
                  <a:noFill/>
                </a:ln>
                <a:solidFill>
                  <a:schemeClr val="tx1"/>
                </a:solidFill>
              </a:rPr>
              <a:t>A IMPORTÂNCIA DAS ZONAS DE PROCESSAMENTO DE EXPORTAÇÃO (ZPE) NA ECONOMIA </a:t>
            </a:r>
            <a:r>
              <a:rPr lang="pt-BR" sz="3200" b="1" dirty="0" smtClean="0">
                <a:ln w="28575">
                  <a:noFill/>
                </a:ln>
                <a:solidFill>
                  <a:schemeClr val="tx1"/>
                </a:solidFill>
              </a:rPr>
              <a:t>BRASILEIRA</a:t>
            </a:r>
            <a:endParaRPr lang="pt-BR" sz="3200" b="1" dirty="0" smtClean="0">
              <a:ln w="28575">
                <a:noFill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/>
        </p:nvCxnSpPr>
        <p:spPr>
          <a:xfrm>
            <a:off x="180000" y="557320"/>
            <a:ext cx="864096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07504" y="776898"/>
            <a:ext cx="89289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 smtClean="0">
                <a:ln w="6350">
                  <a:solidFill>
                    <a:schemeClr val="bg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ZPE DA PARNAÍBA</a:t>
            </a:r>
          </a:p>
          <a:p>
            <a:pPr algn="ctr"/>
            <a:r>
              <a:rPr lang="pt-BR" sz="2000" b="1" dirty="0" smtClean="0">
                <a:ln w="6350">
                  <a:solidFill>
                    <a:schemeClr val="bg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(PARNAÍBA/PI)</a:t>
            </a:r>
            <a:endParaRPr lang="pt-BR" sz="2000" b="1" cap="none" spc="0" dirty="0">
              <a:ln w="6350">
                <a:solidFill>
                  <a:schemeClr val="bg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764784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39840" y="6340490"/>
            <a:ext cx="28803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Entrada</a:t>
            </a:r>
            <a:endParaRPr lang="pt-BR" sz="1000" i="1" dirty="0">
              <a:solidFill>
                <a:schemeClr val="bg2"/>
              </a:solidFill>
            </a:endParaRPr>
          </a:p>
        </p:txBody>
      </p:sp>
      <p:pic>
        <p:nvPicPr>
          <p:cNvPr id="1028" name="Picture 4" descr="N:\2_CGPF\1_ZPEs Novas\Parnaíba (PI)\3 - Visita Técnica - relatórios\2015\2015-06-25_ZPE da Parnaíba-PI (Fotos)\20150625_092315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0" y="4221087"/>
            <a:ext cx="3520190" cy="21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544056"/>
            <a:ext cx="3546516" cy="2307952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5434136" y="3861088"/>
            <a:ext cx="28803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Instalações da Administradora</a:t>
            </a:r>
            <a:endParaRPr lang="pt-BR" sz="1000" i="1" dirty="0">
              <a:solidFill>
                <a:schemeClr val="bg2"/>
              </a:solidFill>
            </a:endParaRPr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740496" cy="21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aixaDeTexto 23"/>
          <p:cNvSpPr txBox="1"/>
          <p:nvPr/>
        </p:nvSpPr>
        <p:spPr>
          <a:xfrm>
            <a:off x="180000" y="3856422"/>
            <a:ext cx="410396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900" dirty="0" smtClean="0">
                <a:solidFill>
                  <a:schemeClr val="bg2"/>
                </a:solidFill>
              </a:rPr>
              <a:t>Visão Aérea</a:t>
            </a:r>
          </a:p>
          <a:p>
            <a:pPr algn="ctr"/>
            <a:r>
              <a:rPr lang="pt-BR" sz="900" dirty="0" smtClean="0">
                <a:solidFill>
                  <a:schemeClr val="bg2"/>
                </a:solidFill>
              </a:rPr>
              <a:t>(Antes da Eletrificação)</a:t>
            </a:r>
            <a:endParaRPr lang="pt-BR" sz="900" dirty="0">
              <a:solidFill>
                <a:schemeClr val="bg2"/>
              </a:solidFill>
            </a:endParaRPr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556792"/>
            <a:ext cx="4103968" cy="229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5089197" y="6356072"/>
            <a:ext cx="3493121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Eletrificação</a:t>
            </a:r>
            <a:endParaRPr lang="pt-BR" sz="900" dirty="0">
              <a:solidFill>
                <a:schemeClr val="bg2"/>
              </a:solidFill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80000" y="76562"/>
            <a:ext cx="86400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sz="2000" i="1" dirty="0" smtClean="0">
                <a:solidFill>
                  <a:schemeClr val="bg2"/>
                </a:solidFill>
                <a:latin typeface="+mn-lt"/>
              </a:rPr>
              <a:t>ZPE </a:t>
            </a:r>
            <a:r>
              <a:rPr lang="pt-BR" sz="2000" i="1" dirty="0" smtClean="0">
                <a:solidFill>
                  <a:schemeClr val="bg2"/>
                </a:solidFill>
                <a:latin typeface="+mn-lt"/>
              </a:rPr>
              <a:t>DA PARNAÍBA/PI – INFORMAÇÕES GERAIS</a:t>
            </a:r>
            <a:endParaRPr lang="pt-BR" sz="1600" i="1" dirty="0" smtClean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8059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/>
        </p:nvCxnSpPr>
        <p:spPr>
          <a:xfrm>
            <a:off x="180000" y="557320"/>
            <a:ext cx="864096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07504" y="776898"/>
            <a:ext cx="89289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 smtClean="0">
                <a:ln w="6350">
                  <a:solidFill>
                    <a:schemeClr val="bg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ZPE DA PARNAÍBA</a:t>
            </a:r>
          </a:p>
          <a:p>
            <a:pPr algn="ctr"/>
            <a:r>
              <a:rPr lang="pt-BR" sz="2000" b="1" dirty="0" smtClean="0">
                <a:ln w="6350">
                  <a:solidFill>
                    <a:schemeClr val="bg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(PARNAÍBA/PI)</a:t>
            </a:r>
            <a:endParaRPr lang="pt-BR" sz="2000" b="1" cap="none" spc="0" dirty="0">
              <a:ln w="6350">
                <a:solidFill>
                  <a:schemeClr val="bg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764784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:\2_CGPF\1_ZPEs Novas\Parnaíba (PI)\3 - Visita Técnica - relatórios\2015\2015-06-25_ZPE da Parnaíba-PI (Fotos)\20150625_090632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96" y="1620000"/>
            <a:ext cx="28764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:\2_CGPF\1_ZPEs Novas\Parnaíba (PI)\3 - Visita Técnica - relatórios\2015\2015-06-25_ZPE da Parnaíba-PI (Fotos)\20150625_092006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7330"/>
            <a:ext cx="28764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:\2_CGPF\1_ZPEs Novas\Parnaíba (PI)\3 - Visita Técnica - relatórios\2015\2015-06-25_ZPE da Parnaíba-PI (Fotos)\20150625_094342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0000"/>
            <a:ext cx="28764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:\2_CGPF\1_ZPEs Novas\Parnaíba (PI)\3 - Visita Técnica - relatórios\2015\2015-06-25_ZPE da Parnaíba-PI (Fotos)\20150625_091156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" y="4100665"/>
            <a:ext cx="28764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107504" y="3645024"/>
            <a:ext cx="28803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Instalações da Aduana</a:t>
            </a:r>
            <a:endParaRPr lang="pt-BR" sz="1000" i="1" dirty="0">
              <a:solidFill>
                <a:schemeClr val="bg2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156176" y="3614827"/>
            <a:ext cx="2880320" cy="2462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Galpões p/ Projetos Industriais</a:t>
            </a:r>
            <a:endParaRPr lang="pt-BR" sz="1000" i="1" dirty="0">
              <a:solidFill>
                <a:schemeClr val="bg2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4991" y="6041330"/>
            <a:ext cx="288032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Instalações da Administradora</a:t>
            </a:r>
          </a:p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(Visão Interna)</a:t>
            </a:r>
            <a:endParaRPr lang="pt-BR" sz="1000" i="1" dirty="0">
              <a:solidFill>
                <a:schemeClr val="bg2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156176" y="6140623"/>
            <a:ext cx="288032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Galpões p/ Projetos Industriais </a:t>
            </a:r>
          </a:p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(Visão Interna)</a:t>
            </a:r>
            <a:endParaRPr lang="pt-BR" sz="1000" i="1" dirty="0">
              <a:solidFill>
                <a:schemeClr val="bg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09" y="4121937"/>
            <a:ext cx="2778035" cy="201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aixaDeTexto 23"/>
          <p:cNvSpPr txBox="1"/>
          <p:nvPr/>
        </p:nvSpPr>
        <p:spPr>
          <a:xfrm>
            <a:off x="2987824" y="6125234"/>
            <a:ext cx="288032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Galpões p/ Projetos </a:t>
            </a:r>
            <a:r>
              <a:rPr lang="pt-BR" sz="1000" dirty="0" smtClean="0">
                <a:solidFill>
                  <a:schemeClr val="bg2"/>
                </a:solidFill>
              </a:rPr>
              <a:t>Industriais</a:t>
            </a:r>
          </a:p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(Visão Externa)</a:t>
            </a:r>
            <a:endParaRPr lang="pt-BR" sz="1000" dirty="0">
              <a:solidFill>
                <a:schemeClr val="bg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44" y="1634196"/>
            <a:ext cx="2781608" cy="196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3059832" y="3604954"/>
            <a:ext cx="288032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Obras do Depósito de Mercadorias</a:t>
            </a:r>
          </a:p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(Em Curso)</a:t>
            </a:r>
            <a:endParaRPr lang="pt-BR" sz="1000" dirty="0">
              <a:solidFill>
                <a:schemeClr val="bg2"/>
              </a:solidFill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80000" y="76562"/>
            <a:ext cx="86400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sz="2000" i="1" dirty="0" smtClean="0">
                <a:solidFill>
                  <a:schemeClr val="bg2"/>
                </a:solidFill>
                <a:latin typeface="+mn-lt"/>
              </a:rPr>
              <a:t>ZPE </a:t>
            </a:r>
            <a:r>
              <a:rPr lang="pt-BR" sz="2000" i="1" dirty="0" smtClean="0">
                <a:solidFill>
                  <a:schemeClr val="bg2"/>
                </a:solidFill>
                <a:latin typeface="+mn-lt"/>
              </a:rPr>
              <a:t>DA PARNAÍBA/PI – INFORMAÇÕES GERAIS</a:t>
            </a:r>
            <a:endParaRPr lang="pt-BR" sz="1600" i="1" dirty="0" smtClean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0660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773238"/>
            <a:ext cx="7772400" cy="792162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dirty="0" smtClean="0">
                <a:solidFill>
                  <a:schemeClr val="hlink"/>
                </a:solidFill>
                <a:latin typeface="Tahoma" charset="0"/>
              </a:rPr>
              <a:t/>
            </a:r>
            <a:br>
              <a:rPr lang="pt-BR" sz="3600" dirty="0" smtClean="0">
                <a:solidFill>
                  <a:schemeClr val="hlink"/>
                </a:solidFill>
                <a:latin typeface="Tahoma" charset="0"/>
              </a:rPr>
            </a:br>
            <a:endParaRPr lang="pt-BR" sz="5200" dirty="0" smtClean="0">
              <a:solidFill>
                <a:schemeClr val="hlink"/>
              </a:solidFill>
              <a:effectLst/>
              <a:latin typeface="Tahoma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180000" y="630000"/>
            <a:ext cx="8820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8820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sz="1700" b="1" i="1" dirty="0" smtClean="0">
                <a:solidFill>
                  <a:schemeClr val="bg2"/>
                </a:solidFill>
                <a:latin typeface="+mn-lt"/>
              </a:rPr>
              <a:t>Contatos</a:t>
            </a:r>
            <a:endParaRPr lang="pt-BR" sz="1700" b="1" i="1" dirty="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0000" y="908720"/>
            <a:ext cx="8712480" cy="525658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b="1" dirty="0" smtClean="0">
              <a:solidFill>
                <a:schemeClr val="bg2"/>
              </a:solidFill>
              <a:ea typeface="ＭＳ Ｐゴシック" pitchFamily="34" charset="-128"/>
              <a:cs typeface="Tahoma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sz="1600" b="1" dirty="0">
              <a:solidFill>
                <a:schemeClr val="bg2"/>
              </a:solidFill>
              <a:ea typeface="ＭＳ Ｐゴシック" pitchFamily="34" charset="-128"/>
              <a:cs typeface="Tahoma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1600" b="1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Ministério </a:t>
            </a:r>
            <a:r>
              <a:rPr lang="pt-BR" sz="1600" b="1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do Desenvolvimento, Indústria e Comércio Exterior – MDIC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1600" b="1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Conselho Nacional das Zonas de Processamento de Exportação - CZPE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1600" b="1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Secretaria Executiva - SE</a:t>
            </a:r>
          </a:p>
          <a:p>
            <a:pPr>
              <a:lnSpc>
                <a:spcPct val="80000"/>
              </a:lnSpc>
            </a:pPr>
            <a:endParaRPr lang="pt-BR" dirty="0" smtClean="0">
              <a:solidFill>
                <a:schemeClr val="bg2"/>
              </a:solidFill>
              <a:ea typeface="ＭＳ Ｐゴシック" pitchFamily="34" charset="-128"/>
              <a:cs typeface="Tahoma" pitchFamily="34" charset="0"/>
            </a:endParaRPr>
          </a:p>
          <a:p>
            <a:pPr marL="285750" indent="-285750">
              <a:lnSpc>
                <a:spcPct val="80000"/>
              </a:lnSpc>
              <a:buSzPct val="120000"/>
              <a:buFont typeface="Times New Roman" pitchFamily="18" charset="0"/>
              <a:buChar char="■"/>
            </a:pPr>
            <a:r>
              <a:rPr lang="pt-BR" u="sng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Endereço</a:t>
            </a:r>
            <a:r>
              <a:rPr lang="pt-BR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: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Esplanada dos Ministérios, Bloco "J“, Sala 100-C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Brasília-DF, CEP: 70053-900, Brasil </a:t>
            </a:r>
          </a:p>
          <a:p>
            <a:pPr>
              <a:lnSpc>
                <a:spcPct val="80000"/>
              </a:lnSpc>
            </a:pPr>
            <a:endParaRPr lang="pt-BR" dirty="0" smtClean="0">
              <a:solidFill>
                <a:schemeClr val="bg2"/>
              </a:solidFill>
              <a:ea typeface="ＭＳ Ｐゴシック" pitchFamily="34" charset="-128"/>
              <a:cs typeface="Tahoma" pitchFamily="34" charset="0"/>
            </a:endParaRPr>
          </a:p>
          <a:p>
            <a:pPr marL="285750" indent="-285750">
              <a:lnSpc>
                <a:spcPct val="80000"/>
              </a:lnSpc>
              <a:buSzPct val="120000"/>
              <a:buFont typeface="Times New Roman" pitchFamily="18" charset="0"/>
              <a:buChar char="■"/>
            </a:pPr>
            <a:r>
              <a:rPr lang="pt-BR" u="sng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Telefone</a:t>
            </a:r>
            <a:r>
              <a:rPr lang="pt-BR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: (61) 2027-7378/7499/7528/8396</a:t>
            </a:r>
          </a:p>
          <a:p>
            <a:pPr>
              <a:lnSpc>
                <a:spcPct val="80000"/>
              </a:lnSpc>
            </a:pPr>
            <a:endParaRPr lang="pt-BR" dirty="0" smtClean="0">
              <a:solidFill>
                <a:schemeClr val="bg2"/>
              </a:solidFill>
              <a:ea typeface="ＭＳ Ｐゴシック" pitchFamily="34" charset="-128"/>
            </a:endParaRPr>
          </a:p>
          <a:p>
            <a:pPr marL="285750" indent="-285750">
              <a:lnSpc>
                <a:spcPct val="80000"/>
              </a:lnSpc>
              <a:buSzPct val="120000"/>
              <a:buFont typeface="Times New Roman" pitchFamily="18" charset="0"/>
              <a:buChar char="■"/>
            </a:pPr>
            <a:r>
              <a:rPr lang="pt-BR" u="sng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Fax</a:t>
            </a:r>
            <a:r>
              <a:rPr lang="pt-BR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: (61) 2027-7016</a:t>
            </a:r>
          </a:p>
          <a:p>
            <a:pPr>
              <a:lnSpc>
                <a:spcPct val="80000"/>
              </a:lnSpc>
            </a:pPr>
            <a:endParaRPr lang="pt-BR" dirty="0" smtClean="0">
              <a:solidFill>
                <a:schemeClr val="bg2"/>
              </a:solidFill>
              <a:ea typeface="ＭＳ Ｐゴシック" pitchFamily="34" charset="-128"/>
              <a:cs typeface="Tahoma" pitchFamily="34" charset="0"/>
            </a:endParaRPr>
          </a:p>
          <a:p>
            <a:pPr marL="285750" indent="-285750">
              <a:lnSpc>
                <a:spcPct val="80000"/>
              </a:lnSpc>
              <a:buSzPct val="120000"/>
              <a:buFont typeface="Times New Roman" pitchFamily="18" charset="0"/>
              <a:buChar char="■"/>
            </a:pPr>
            <a:r>
              <a:rPr lang="pt-BR" u="sng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E-mail</a:t>
            </a:r>
            <a:r>
              <a:rPr lang="pt-BR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: seczpe@mdic.gov.br </a:t>
            </a:r>
          </a:p>
          <a:p>
            <a:pPr>
              <a:lnSpc>
                <a:spcPct val="80000"/>
              </a:lnSpc>
            </a:pPr>
            <a:endParaRPr lang="pt-BR" dirty="0" smtClean="0">
              <a:solidFill>
                <a:schemeClr val="bg2"/>
              </a:solidFill>
              <a:ea typeface="ＭＳ Ｐゴシック" pitchFamily="34" charset="-128"/>
            </a:endParaRPr>
          </a:p>
          <a:p>
            <a:pPr marL="285750" indent="-285750">
              <a:lnSpc>
                <a:spcPct val="80000"/>
              </a:lnSpc>
              <a:buSzPct val="120000"/>
              <a:buFont typeface="Times New Roman" pitchFamily="18" charset="0"/>
              <a:buChar char="■"/>
            </a:pPr>
            <a:r>
              <a:rPr lang="pt-BR" u="sng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Homepage</a:t>
            </a:r>
            <a:r>
              <a:rPr lang="pt-BR" dirty="0" smtClean="0">
                <a:solidFill>
                  <a:schemeClr val="bg2"/>
                </a:solidFill>
                <a:ea typeface="ＭＳ Ｐゴシック" pitchFamily="34" charset="-128"/>
                <a:cs typeface="Tahoma" pitchFamily="34" charset="0"/>
              </a:rPr>
              <a:t>: www.mdic.gov.br </a:t>
            </a:r>
            <a:endParaRPr lang="pt-BR" dirty="0">
              <a:solidFill>
                <a:schemeClr val="bg2"/>
              </a:solidFill>
              <a:ea typeface="ＭＳ Ｐゴシック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8820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CZPE &amp; SE/CZPE – Apresentação Institucional</a:t>
            </a:r>
            <a:endParaRPr lang="en-US" sz="17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720000" y="1440000"/>
            <a:ext cx="8100000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9900"/>
                </a:solidFill>
                <a:latin typeface="+mn-lt"/>
                <a:cs typeface="Times New Roman"/>
              </a:rPr>
              <a:t> </a:t>
            </a:r>
            <a:r>
              <a:rPr lang="pt-BR" u="sng" dirty="0" smtClean="0">
                <a:solidFill>
                  <a:srgbClr val="002060"/>
                </a:solidFill>
                <a:latin typeface="+mn-lt"/>
              </a:rPr>
              <a:t>Membros</a:t>
            </a:r>
            <a:r>
              <a:rPr lang="pt-BR" dirty="0" smtClean="0">
                <a:solidFill>
                  <a:schemeClr val="bg2"/>
                </a:solidFill>
                <a:latin typeface="+mn-lt"/>
              </a:rPr>
              <a:t>:</a:t>
            </a:r>
            <a:endParaRPr lang="pt-BR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80000" y="620688"/>
            <a:ext cx="8640960" cy="0"/>
          </a:xfrm>
          <a:prstGeom prst="line">
            <a:avLst/>
          </a:prstGeom>
          <a:ln w="127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utoShape 36" descr="data:image/jpeg;base64,/9j/4AAQSkZJRgABAQAAAQABAAD/2wCEAAkGBhISEBUQEBQWFRIVGBUYFxcVFxUZFhcYFxsgFBQYGBgdGycfGBwjGRgXHzshIycpLC0sFx8xNTAqNSYrLCkBCQoKDgwOGg8PGiolHyUsMjAsLCkvNiksKSwsLCwsLDAsKSwqLSotLC8sKSwsLCwqLCwsLCwsLywpLywsLCwsLP/AABEIAG0B0AMBIgACEQEDEQH/xAAcAAEAAwEBAQEBAAAAAAAAAAAABQYHBAIDAQj/xABNEAACAQMCAwQFBQwIBAYDAAABAgMABBEFEgYhMQcTQVEiMmFxgRRykbGyFRc0NUJSU2Jzk6HSIzNUgpKztNE2osHwFiQmhMThJUOD/8QAGgEBAAIDAQAAAAAAAAAAAAAAAAECAwQFBv/EADURAAIBAgQEAwYFBAMAAAAAAAABAgMRBBIhMRNBUWFxgaEFMjOR0fAVUrHB4QYUIiNy4vH/2gAMAwEAAhEDEQA/ANxpSlAKUpQCst7avWtfdN9aVqVZb21eta+6b60qk/dNLHfAl5fqWTsr/Fkfz5ftmrdVR7K/xZH8+X7Zq3VMdkZsP8KPghSlKsZyP4h/BLj9jL9g1jvZd+M4vmy/YNbFxD+CXH7GX7BrHey78ZxfNl+waxT95HLxfx6fj+5uVKUrKdQUpSgFKUoBSlKAUpSgFKUoBSlKAUpSgFKUoBSlKAUpSgFKUoBSlKAUpSgFKUoBSlKAUpSgFKUoBSlKAUpSgFKUoBSlKAUpSgFKVwves52wAHzdvUHu/O+FYqtaNPfd7Jat+X33LRi5bHaTXJLq0K9XHw5/VXyOj7uczs58ui/QK+q6RCPyB8cn661JTxk/hxjH/k7v5R09TKlSW7b8P5+hzNxHEOgY/Af9TVM7QLA35hMRC92JAd+ee7bjGM/mmr2+jQn8gfDI+o1SOPtRFg8PdpuWQSZBYgjbtxg4/WPXNc2vH2rFXTg/D+fqRW/s3TfFul99CT4JmW0tFt5TllZzlRlfSYsOuD4+VWWLWIW6OB78j66p+hK91bLcxr6LFhtyNwKnaff0r3JGVOGBB8iMGuZL2vj8NpWgrd1b1TsbdHC4ecFwpaW0LwrAjIOR7K/apENwyHKMR7j/AN5qXs+IyOUoyPzh1+I/2rpYX+oKFV5aqyv5r5/wUqYKcdY6khxD+CXH7GX7BrHey78ZxfNl+wa17W51eynZSCO5l5j5hrIey78ZxfNl+wa7rkpNNPQ87jFbEU0+v7m5UpSsx1BSlKAUpSgIDjfif5BZvcABnyqxq2cM7HoceAAZv7tQnZx2itqLSxTIkciBWUIWwyH0W6nqDt/xCq12q3TXupW2lRHoV348Hl6k/Mi9L+8a49ehGj67FcRjZbSBSQOgRh3Uw/ukB/iK3oUYunZ+81dFG9Ta6VB8Z8R/IrGW6ADMoAQHoXchVz7ATn3A1nvC+kazew/dBdQaNmLGONslH2kr6SD0EUkEY2nlzrXhSzRzN2RZvka9VS4s4mu454rTT4O9mfLO8iv3KLgkAuCBuOM9eXLl6Qqrdl3E13c6jcrdSOQEkbuiTsjbvVBCjwC5K+6uS11i/wBavJltrprS1h6FCQSCSEJ2kFmbaT1wB/HLGhlk81rJeWpXNdGgcFcRy3duTcQtDcRkrIjI6rnwZN3VT7zgg+wmw1mHB3Et5bamdJv5e/BB7uU8znb3i+keZDLkYOSGGM4qP17iLUBr0lpaTEbiqIjnMSboVZn2+O30n8eY6HpUOg3NpWStfyJzaGv0rE+KbjVNHnhme+e4WTccMW2HZguhjYkAEMMFcHr0xVx7UOOJLK3jW35TT52sQDsRQCzAHkW9JQM8uvlVXh3eOV3uMxe81BcZ6zPa2pmtYe+lDINgV25E4JwnPlVAuuFNdhhW6S9llm9EtAGdsbjjADEo2M8xtAwD1xU3xtrl5HoqzuGtrvdEHCMMg7tpwQTgMOeM8s48KlUkpKzT1Fy28M6jLPaRTTx91K4JZMMu05IxhuY5AHn51KZqk6JqN9JocUtt/S3jpyaRl6lyCx3ciQvQHlnFU7WNG1S2tDd3OqNHOBu+TmVgT+qpD7WbHgFx4Z8aKipSaulrYXNnrnv7gxxSSDmURmAPTKgn/pVc7M+IpbywWWc7pVd42bAG7bggkDlnDDp5VPa1+DTfs5PsmsLi4yysm+hRez/tWN9cG2uUSN2XMRQthiObKcnrjmPmn2VM9o/GMunQRyxIjl5NhD7sAbS2Rg+ysP0nRpfkbajAxDW0se7HVQQGSQe58Z9hB8DV07ROJ1v9HtLgYD98VkUfkyCNtw9xyGHsYV0J4eHFVlpsyik7Gv6TdmWCKVgAZI0cgdAWUMQPprrzVRvWvfuRANOUGdooBklRtXuwWZd3olugGfPPhVD4g0zUrK2F1Lqrd+NhNuZW3ekQCFy5Dlc5I24wDWpGipvdLUs3Y2qlUWz4+ddCXUpQGmwUxjCvIJDCpIHQHAY4x44xVX0XRdZ1C3N+L94y+4xxhnUNtJXohCoCQQOR8zRUHq5O1nbzGY1nUZ2SGR0Xc6o7KuCdzBSQMDmckY5VA8B8RXV5FI93bmBlcKoKSLuG0HOH5nny5VHcN6lqJ0y4N/G0c0cchjkOwM42EglVPJlI64GcjxzUb2T8TSvZXVxeTPIIW3FnOSqLGHbH8TU8K0JbOzQvqaVSsb0i61bWpJZYrk2luhwAhYAE8wvoYLkDBJJ8RgeA7uF+K72y1IaXqT98rkBJCckFucZDEZZWPo4bmD48jk8O1dXV1yGY1alZFxfxLfx64La0lPpCNUjYnut0ibdzDyBO/wDu+NcPGH3V0p4rlr95+8JyDuCbgNxUxkldpGeYx0PTlUxwzdtVqtBmNrpmqtxReX8tjG+mIO9lCMSWQMiMu47N/ItkgZPTn44rPeJrHUdPhW4fVWabK7oO8YkE9dqs5DgHr6IGOdUp0c/NX6Buxp/GuvPZWMt1Gqsyd3gNnB3OqHOOfRqcFa897YxXUiqrP3mQucDa7IMZ59FqpcUaw11wybiTG91h3Y5DcJlViB4ZIzj21Ndkv4ot/fN/nPVpU1Gld75regvqW+lKVrFhSlKAUpSgFKUoCPuCZZDCDhFwZCPHPRB/1rKeMbS/+XTdwl13W4bO7E2zG1fV28sZz0rW9MixHuPrOS597c/qxXXWlQp548WXvS18FyXlz73ZTF0uKuGnZLofz/8AJNT/ADb36LinyTU/zb36Liv6ApWxw+5z/wAPX52fz/8AJNT/ADb36LivjcaPfyY7yG6fHTfHM2M9cZHKv6GpTh9yH7OT3myrdmto8enIkqMjBpPRdSrc2JHIjNWWa3VxhwCPbX0oTV3BOOVq6OlTjw4qK5EJecNg84jj9VunwPX66hLi2ZDhwQfr9x8akLjtK0xH7trpNwOPRDsv+NVK/wAankeKeMMpWSNhkMpDKR5gj6xXBx39PUqizU1kfo/Ll5fI36WNlHSWq9SmmRtjoDgSIyH3MCuceYzWavw5eRSHuo5mK8g8KyEEHyZRy5eFbDqOgFfSiyy+XiPd5/XXPot73coB9VuR/wCh+n664+Cq1/Z9dYfEe6/ku67dSuOwVLHQVSL/AMkZV8k1P829+i4p8k1P829+i4r+gKV7Ph9zg/h6/Oz+f/kmp/m3v0XFektNTyPRvfouK36lOH3H4evzsV8L68WGJ5pDhI1Z2Pkqjcf4CvvXyurVJUMcqq6NyZWAZSPIg8jWZdzpmD8K8Kz6xcXN33xgIfduCsx3SZOxcMuNq4HXoRXdxf2UT29q90121x3QBKMj52kgOQTI2MDmeXQVs1hpkMClIIkiUnJWNVUE9MkAdcAfRX2mhV1KOAysCGUgEEHkQQeoIrbeLlmutuhTIrGUxzSanw2Y0y9xblVKjmzdyQRy6kmIg+1ga+fAnana22npbziTvYtyqqKW7zLFlAPQHnjnjpV/1LRDBazDS4oYbggFdscahipzhuWDkblBPTd4VnGn8aTwuz3mkb7zcSJUg7tj7z3bEnOfSB55+m8WqkWktL3tez/8Ieh47IZGk1S8aQbXeOUuvQqzTKWX4EkfCq9w9o1jBdz2msh0KYCMC4UFSc5288OpVgenL21feyXhm5Sa4v7qMxNNkKjAhvScySNtPNRnaBnn19mb3qvDtrc4+UwRykdC6KSB5A9QKtOuo1JLk7bdgo3RmPBVvpcmqBLG2nPckus/et3YAXG5kbBALEqBzz1x1wA/9XfH/wCJWp6bpEFuuy3iSJepCKFBPmcdT7TX59xbfvvlPcxd/wDpdi9502evjPq8uvTlWF11dvXaxbKZj2/epa++f6kp20aRI1vaXSAlIlKOfzd4Uox8hlSM+ZHnWn6jo1vcYFxDHLtzt7xFfGeuNwOM4H0V0tCpXYQCpGCCBjHTGPLFRCvlUbLa/qHG9zO9U7aLVbPvLf0rohf6J0cBTkb9zchgDPQnPL245uPdTmuOH1nuIhFJI8TbAScKX9AnIyCVwceGau0HBVgknepaQBwcgiNOR8wMYB91SV9p8Uyd3NGkiZB2uoZcjocEYqFUpxacVzuLMym/1SeDhi1a3ZkLEI7pkMqFn6Ec1ywVc/rY8agTDo66YZAzTajJHjDGQukpHpHaPRCqcnJzkDxrc002FYu4WNBDgr3YVdmD1G3GMezFcVhwlZQktDbQoWBBKxrkg8iM46EeHSrxxEVfR7305+JGUqnYiw+5rDynkz/hQ/URV01r8Gm/ZyfZNetO0mC3BW3ijiDHJEaKgJ6ZIAGTiul0DAqwBBBBB5gg8iDWvUmpTciyWljKuwu3V7S7jcBkZ1VgehBjwQfYRVA434dksLmS1yxgYiSPPRl5qhP6yhmU/T4iv6L07SILcFbeKOIMckRoqAkcgTgDPKvOo6Lb3GPlEMcu3O3vEV8Z643A4zgfRWzHFZajlbRlculjN+0XVriHR7IQMyJIkSyMhIOO6BVNw5gMc+/bjxqsaxBo0em5ti019Iqc2MhdDkNKWXkqAAMOh6+I51uk2nxPF3Dxo0WAuwqCm0dBtxjAwPorhsuE7KEOsVtCokBV8Rr6Snqrcuany6VEMRGKtZ7305+IcTNrLSXueFgkILSRvI+0cydkzMwA8TsJOPHlXRwF2nWdvpqQzsyywhwFCM3eDcWXaQMDrj0iOY8q06w02GBdkEaRITnbGqqMnkTgDGeQ+io+74MsJZO9ktYGcnJYxrknzPLmffUcaErqSdr3FnyKxw5xbcahpt5NPCkaLHKqMhbDnY2/APgOQznqSPCoDsl04z6Vf245GUsgJ6AtDtH8TWtC0QR90EXu8bdmBt24xt29MY5Yr46fpMEAK28UcQY5IjRUBPTJAAycVXjJKSirXa9CbGR9mHGkOnrPZX+6FhIXyUY4baEdGCgkH0QQcYOT7M+Yrk6vr8c9srdxbmIlyMejETICfIs5wB1xz8DjVtU4atLkhri3ilYdGdFLY8t2M49ldWn6ZDAndwRpEnXaihRnzwB19tXdeN3JLV/IjK9jJ9cH/qqD3w/5ZqQ7efwW2/at9g1okmiW7TC4aGIzDGJCimQYGBh8Z6cq9ahpME4C3EUcoU5AkRXAPTIBBxyqqrpSjK2yJy7mW9pmrXEWmWEcLMkckaiRkJGSsaFELDwILnHjt9lV/ie30aOxC2JMt0+wlyZC6qCC5cclTPq4xn0q3O50yGSLuJI0aLAGxlUpgdBtIxy/hXHacJ2USNHHbQqjjDgRrhx1w2R6Qz4GrQxEYpaPR8ufiQ4md3LZ4RXHkg+IuQDVr7JfxRb++b/OerCuhWwhNuIIu4JyY+7Tuyc7s7MY6gHp1ros7KOFBHCixoM4VFCqMnJwByHMk/Gsc6qlFx73JS1PtSlK1ywpSlAKUpQClKUAApSlAKUpQHmR8AnyBP0V5gnDqHXoRmvTrkEeYxVX0/UWgYo3NckEeRHIkVy8Zj1hKsOJ7krq/R6GxSo8SLtui1VnfbXrUkNkkMZK9+5VyPzFG5l+J2/AEeNaBBcK67kOR/39FQHHnCI1C0MIIWRSHjY9AwBGG8dpBI9nI88Yrr4epDNGe6NeSex/NVaj2GazILiWzJJiaMygeCurKpI8twbn80VULjs81JJO7NpKTnGVAZD7d4O3HvIrWOy7s/ewV57nHyiQBdoORGmc4yORYnBOOXojHjXWxNSHDauYYp3L9ULrekggyxjDDmwHj7ffU1Q15zF4WniqTpz8uz6m1TqOnLMjzGcgH2CvVKVsrYxilKVIFK8TyhVLHwFe6jMr2JtzFKVCX/GVrDdpZSORPJs2qEcg7yVX0gMDmD41ZRb2IJulKVAFKVAarxzZ21ytpO7JK+zaCj7TvO1TuA24zkZzywasouWiQJ+lKgYuOLNrw2CuzXAYqVCPgFV3N6eNvIA+PUYqFFvZAnqVCcP8ZWt6zpbOWaPBbKOuMkgesBnmD0qbo4uLswKUqE1njK1tZo7edysku3YAjsDubYOYBA9LzoouWiBN0qE4h4ytbFkW6cqZNxXCO2dpAPqg49YdamJp1RWdyFVQSxJwABzJJ8ABU5WknbcHulVfh7tHsr2b5PCziQgsu9CocL1256nGTjyB8jVopKLi7SQuKUpVQKUpQClQmkcZWtzcSW0DlpYt28FHUDY3dtzIwfSPhU3UuLjowKUpUAUqK1/ii2skD3UgTdnaMFmbHXaoBJ8OfQZFV607YdNdtpkdM/lSRsF+JGce84rJGnOSukyLou1K8xyBgGUgqQCCDkEHmCD4ivVYyRSlKAUpUHdcZ2kd4ti7kXD7dq7HI9LmvpAbR086lRb2BOUrmvdRihAaV1QMyqu4gbmY4VR5knwFdNQBSq/qPG1vDeJY4ke4cKQsabsbs43HIC8gWOeg51YKs4tbgUpUIOMbX5b9z95+U/m7Hx6ne+tjb6nPrUKLewJulKVAFVzUu0CyglaGWRhIhwwEchwcZ6gYPIirHWe8RdljXV1LcC4VBIQdpjJxgBeu8Z6VWV+RgryqqP8AqV2S330dO/St+6l/lp99HTv0rfupf5arH3ln/tS/uj/PT7yz/wBqX90f56pefQ0+JjPyL78yz/fR079K37qX+Woy74rsriYC3kJduoKOuSPIkYzjw9lRf3ln/tS/uj/PVZ4w4ObTmizKJDJvIIUrt2bf1j+d/CtLHYX+6ounPyfRl4Y3F4d8SUVbn93NEtbt4zuQ4+o+8VYLHX0fk/oN/wAp+Ph8aqXClvLcWKXBO5surDxO1ioPtOBXQRXj4V8Z7Knkfu9HrF+H34nqI8HFwU1z+ZeRX7VOtNSkj9VuXkeY+jw+FTNrxGh5SAqfMcx/uK9LhfbuGraT/wAX32+f1sadTB1I7aknc3Cxo0j8lRSxPXkoyeXjyFVj76OnfpW/dS/y1Ma3cK9ncFGB/oZeh/UNYVwzoRvLlbcOELBjuI3Y2gt0yPKuw6l7OOtziYuvUpTjCC1fU1376OnfpW/dS/y0++jp36Vv3Uv8tVj7yz/2pf3R/np95Z/7Uv7o/wA9Lz6GPiYz8i+/Ms/30dO/St+6l/loO1HTv0rfupP5arH3ln/tS/uj/PXO/ZMVcKLkO2RlVjOQPHJ34X41jqVnTV5ffh1ZaMsbJ2UF9+Zpl++50hHiQzexVOf4nArvrms7TZlmO525sfqA9gr91BWMMgT1yjhffg4/jTDwld1J6OXLolsv3fdnVm1pFcjPL7tamkumt9MtDchCctlvSCnBZQo5Ln8onnkcqqd/r/yvXrOVonhdXto5I39ZHWQkjwyMMDnA69KmewOVB8qQ4En9CcH1io3A/AMf+YVy8WTRtxPb93gkSWqvj88NzB9oUoK7kYxhUlBLZbmvq1cu/G3aIti6W8UZnupACIwSAAx2rnAJJJ6KBk48OWYrS+1OZLlLbU7Q2pkxsfLbeZwNwYernluBOPEeIqvEkc//AIlIhdI5maPunlGUGYAq8sHqcqOXrEV2cacM303dR6jqFih9MxbyYjzwHwdgyPVqipU0op81fnfyF2bJWW9ueh7oYbxRzjbu3I67X5ofg4x//StNtlYIoY5YKMkdCccz9NcXEmji6tJrY/8A7EZQfJuqN8GAPwrUoz4c1Iu1dEbofFavpK6hIfVhZpPnxgiQfFlP0iqN2K6Y0s9zqMvNiSgPm8h72Y/Y/wARqj2/FDxaZcaawILzI3zVH9cv+OOPl+s1brwJoXyTT4ISMPt3yee9/TYH3Z2/3RW1VhwYSXV+hRO7Kx2Va1bzzXKwWcdsVCbmR2YvlmAzkDGME/GvzVu1eVrtrTTbU3LISGbLYO04baFHJQeW4nB8umYTsRB7++x12R49+58V+dhU6JNdRSYEzLFgH1iELiQD3Erkf7VadOKlOTV7W08QnsTSdr7m6gtWtDHI7xxyrIxVomdwnIbPSG0hh06/E++0LWreLUbWOWzjnd+72yO7K0eZdowADnB9Kq9x3dxPxFa90QSj2iSEfnibOD7QpX6vCvv2tfjex90P+fSNOOaNla6Ybdj97dv6+z+bL9pKtvabxTb2tsIZ4u/M5IWLcUDBSCSzDnjJXkM5zjzxUu3X+vs/my/aSrF2j8cyWssNnbRo882CGlGUXc3dpgZHMtnmTgY8c8qqOaNPTr2J6lRuOJ2tmtpL7SBFHDgQspkR0AO7Ck+sep2tjOW8zWhcY8bizsoryKMSrK0YUFinoujSBs7T4KOXtrOu03TNQjtopNQvEl3SgLDGgVFOxiXzhS2PV5j8vrUt2hf8PWH/ALT/ACGqzhGbg+/e3qRe1zru+1m6aEXFrYM8CqDLK2/YGwDIFwvNVORuPl0FW3gvjGPULY3AXu2RisikghSAGyG5ZUgg5wPHyrg0KEDh+MY5GzJP96Mk/SSapHZirHR9TCZ3FZNuOuTCentrG4QlF2VrOxN3cmrntanmmePS7NrhE6ud/MdAQqj0QcHGTk+Qqc4G7REv2eCSMw3MYyYycggHaxGQCCGwCpHLI6+ED2ETR/JbhBjvBKGI8dhRQh92Q/8AGrVpHEGnPey29uEF2C/eFYiCxU/0hMgXDc+XM9airGKcoKO3P6hX3uV3gPWreXVLuKKzjhkTvt0quzNJiYKcggAZPpV+6t2pTNdyWmm2huWiJDtk4yp2thQOShuW4kZPQdMwnZb+O7//ANx/qBXZYcXahql1NHpxgtoo8ZkdQ0pUkqhOQck4JxgAefnklTWdu2iS3f2yL6Ezwd2ltdXRsbq3MFwA2BkkEqNzKVIBU7efiCB7s3ysS4atpI+JhHNN8olUyB5cY3N8nORjJxt9XH6vhW21r4iEYyWXmrlou5iXaqvdaxDPdxtLalY8LnAZVJ7xAemdx3Y8dw86lL5tB1GAQwNDZz5XYzQiIjBGVPqq+RkY3Hng+FTeu8c2zX50q+tl7osAZJWUp6Sbo22leWSQucjBNRHH3Zpp8FpLdREwMi5Vd5ZHbwTDZOW6cj8K2Yy0ipXT5W2K9S5aLZrpWm7Z5u9jgV237dp2ZLBQu4564HPyFU5O1i/mRri104tbLnLku3JfWyVGOQ64zinAXFr22hTXEoMgt5DHECeobYEXPgodyPYOQ6Yrzp02rX9m12bqG0tSsp2xRjdtQkP15rzDc9+fHFUVOzk5pPXd/RE36Fx4K42TUbZplQxvGdroTkA43Aq2BkEewdD8anpXbJNcIyQ2LSXPLZHGzMu3HpO7bBtAJAx456iubsK/B7z3x/Zavn2BRj/zbY54txn2f0h/2qZU4Qzu21reYu3YnuDe057m7Njd2/cT+ljBbG5RuZGVhlTtBPjnHhyzz63rVuuvQwNZxvMTDi4LsHXIOMLjBx76h5xji5cfnL/pa88S/wDFNv77f6jUqnHNdK143IuRHaPrc76vGzQMpt3VYlO/+mCSllZcr+WfR9HPTxrR73tD+T6al7d27RTOzItuSVbcGYDJZQVG1d2ceI65FVDtS/Hdj7rf/UGrd2m8bHT4ECRrJJMWA7wZQKgBckflesoxkdfZgpJTVOKiNrlNTji4tpG1KTSggn27pi0u5lONoDMCFBAHgAcDyFXzVuOVj0oanCm9SIyEY7T6biMgkA4IJPn0qicdadqn3Oae/u49hMWLeJFCkswIBcAZ2+tj0vV+Nfe5/wCEV/u/6qplCEsr720vt5i7Oy17Xbmdoha2JcEosrZkKK7ttChwmAMFTubz6YGT1rrVv/4i+T/I4+/z+E723/g+/wBXGPV9Dr0qU7I4AukQEDmxmY+096y/UoHwqpL/AMXH3n/SVVKGacYq1kyddCycW9pTW90LCztzc3OBkZIAJG4AAAljt9I9AAevXHHovanP8sSy1C0Nu8hVVILci5wmVYc1J5bgevxx8tY40vLnU207ThDG0e4GaUZb0RmQr1wATjGCTjPIdKrxDYXEWtWS3dyLmYvasWChQgM3JAB4cs9B63SphSg1aSV7X31+hDbN2pSlc8yClKUArLe2r1rX3TfWlalWW9tXrWvum+tKpP3TSx3wJeX6lk7K/wAWR/Pl+2asl3pscnrDn5jkf/v41W+yv8WR/Pl+2at1UlShVhlmk13NjCycacWnyRXrjhph6jA+w8j/ALfVXBLpcq9Ub4c/qq4UriVv6ews3eF4+Gq9fqdKONqLfUozxEZDAjwOR4eIrlsNNihmFxFGqSLnBAwOYwfRHLofKrnxD+CXH7GX7BrHey8//k4vmy/YNakfYNSjL/VXa8F/2NfEe0oKpCE6Sd+r29DUYuIJj+QG9wb/AHrqS/uW9WID2tkfWRUvSutTwGIWk8RJ+CS+pklWhygiNWxlf+tlwPzY+X8etdtvbKgwgAH1+8+NfWlbtLDU6bzLV9W7v5v9jFKpKWnIUpStkxmf652PwzXBubeeS2ZiWYIMjJ9YpzBTPPxI59K92vZBbRXFvcRSyAwFGIO1jK6uXLOfM5A5eAFX2lZuPUta5GVFX4y7PrfUdruWjmQYWRMZxnO1gfWAOT4EZPPmah9I7IYknW4u7iW6ZMbVk9X0ea7ssxYA88ZA8wa0ClQq00sqegshSlKxElCveyG2lvjeGRwGlErRYXYTkMwz1wzAk/ONX2lKvKpKVsz2ItYqnBnZ/Hp0k0iSvJ3oUEMFGNpJ5Y+dWd6mmj319J3rT2E25+8L90ImdTtbnk7HJyfAHB8Tz2+oPWOCLG6fvLi3RpD1YblY45DLKQT8azU61pOUm79UQ10Mf+51odZsoNMPeRRtCXcHO9kkaaVy2ADhAOY5csDpWo8Udn8d7dQ3TyujQ7MKoUg7X7zmTz68qldF4TtLQk20CRsRgsMliPLcxLY9malqVK7bTjy6hR6lU404Aj1F4neV4+6DABQpzuKnnn5v8a/eNuz6HUQjOzRyx5CuoB9E8yrKeozz6gjn5mrVSsSqzVrPbYmyM7l7G45IyLi7uJpvRCyu2dig5KqrE9faT7MVMavwAtxp8GnvM+2ApiQKu4iNWRQR09Vv4VbKVZ1pvmLIi7PQVjsVsgxKrD3O8gbsbdm7HTPjUdwTwSmmxyRpI0gkYMSwUYwNuOVWWlUzys11FjOtX7F4HmaW1nktt2cqoDKM9QvNSo9mSPLA5VP8GcA2+nBjGWeVwA0j4zgc9qgclXPPzPLJOBizUq0q05Ryt6CyKpw32fx2d5NeLK7tN3mVYKAu9xKcEc+RGKh7vsfT5S09pdTWwckssfhuOWVWDAhc+BzWh0oq0073FkUfS+ymC2vIruCaVTH1VtrbyQVcsx55YMenLPSrxSlVnOU9ZMJWKxxj2fW2o4aXckqjCyJjOOu1gRhhkk+YycEZNVODsIi3DvbuRkHgsaqceQJZgPorU6VeNepFWTDimQzcI2vyE6eExblduATnru3bvzt3pZPjVS0/saRD3cl5cPbFtxgB2I3z8Ng9B0APtFaNSojVnG9mLIqvB3ASad3wjld1m2+iwX0du7BBHXk2PgK/eB+A000SiOV5O97vO4KMbN2MY8938KtNKh1ZO93vuLIqknAEZ1Qap3r7wQe7wu3lF3PXr051+aj2fRy6lHqRlcPGUIQBdp2Agc+vPNWylOLPryt5CyKjxx2dRai0chkaKWMFQwAYFSc4Kkjoc4II6nrXNcdlkMlhHZSyyO0TO6TYG8Fzlhg5ypz0J8Bzq70qVWmkknsLIzqPsbjaIx3N3cTYXbFkkJD7VQseeBjGcY8OmJj736fcv7lmZzHuyH2ruA7zvsY6Hnke41baVLrTe77iyIvhjQVsrWO1Vi6x7sMwAJ3MX6Dl+Vj4VEjgCP7q/dTvX35z3eF2/wBV3HXr051aqVRVJJt333Fii8R9lcdxdfLIJ5LaYnLGMZy2Nu5cFSpI64PPy5nPO/Y5DvimW5n7+Ng7SuQ7SOCGUtnpgr4efPNaFSrqvUStcZUKUpWEkUpSgFZb21eta+6b60rUqy/tnTLWvum+tKpP3TTx3wJeX6li7K/xZH8+X7Zq3VUuy1cabH8+X7Zq21MdkZcP8KPghSlKsZyP4h/BLj9jL9g1jvZd+M4vmy/YNbFxAP8Ayk/7GX7BrH+zCPGpRfNl+waxT95HLxfx6fj+5uFKUrKdQUpSgFKUoBSlKAUpSgFKUoBSlKAUpSgFKUoBSlKAUpSgFKUoBSlKAUpSgFKUoBSlKAUpSgFKUoBSlKAUpSgFKUoBSlKAUpSgP//Z"/>
          <p:cNvSpPr>
            <a:spLocks noChangeAspect="1" noChangeArrowheads="1"/>
          </p:cNvSpPr>
          <p:nvPr/>
        </p:nvSpPr>
        <p:spPr bwMode="auto">
          <a:xfrm>
            <a:off x="0" y="-506413"/>
            <a:ext cx="4419600" cy="10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179512" y="1440000"/>
            <a:ext cx="540000" cy="360000"/>
          </a:xfrm>
          <a:prstGeom prst="rightArrow">
            <a:avLst/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720000" y="3060000"/>
            <a:ext cx="8280000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 smtClean="0">
                <a:solidFill>
                  <a:srgbClr val="002060"/>
                </a:solidFill>
                <a:latin typeface="+mn-lt"/>
                <a:cs typeface="Times New Roman"/>
              </a:rPr>
              <a:t> </a:t>
            </a:r>
            <a:r>
              <a:rPr lang="pt-BR" u="sng" dirty="0" smtClean="0">
                <a:solidFill>
                  <a:srgbClr val="002060"/>
                </a:solidFill>
                <a:latin typeface="+mn-lt"/>
              </a:rPr>
              <a:t>Atuação</a:t>
            </a:r>
            <a:r>
              <a:rPr lang="pt-BR" dirty="0" smtClean="0">
                <a:solidFill>
                  <a:srgbClr val="002060"/>
                </a:solidFill>
                <a:latin typeface="+mn-lt"/>
              </a:rPr>
              <a:t>:</a:t>
            </a:r>
            <a:endParaRPr lang="pt-BR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" name="Seta para a direita 50"/>
          <p:cNvSpPr/>
          <p:nvPr/>
        </p:nvSpPr>
        <p:spPr>
          <a:xfrm>
            <a:off x="179512" y="3060000"/>
            <a:ext cx="540000" cy="360000"/>
          </a:xfrm>
          <a:prstGeom prst="rightArrow">
            <a:avLst/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de cantos arredondados 2"/>
          <p:cNvSpPr/>
          <p:nvPr/>
        </p:nvSpPr>
        <p:spPr>
          <a:xfrm>
            <a:off x="180000" y="3600000"/>
            <a:ext cx="1620000" cy="117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100" b="1" dirty="0" smtClean="0">
                <a:solidFill>
                  <a:schemeClr val="bg2"/>
                </a:solidFill>
              </a:rPr>
              <a:t>Principal Instância Decisória da Política Nacional de ZPE.</a:t>
            </a:r>
            <a:endParaRPr lang="pt-BR" sz="1100" b="1" dirty="0">
              <a:solidFill>
                <a:schemeClr val="bg2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1890000" y="3870000"/>
            <a:ext cx="1080000" cy="720000"/>
          </a:xfrm>
          <a:prstGeom prst="rightArrow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 smtClean="0">
                <a:solidFill>
                  <a:schemeClr val="bg2"/>
                </a:solidFill>
              </a:rPr>
              <a:t>Exemplos</a:t>
            </a:r>
            <a:endParaRPr lang="pt-BR" sz="1000" b="1" dirty="0">
              <a:solidFill>
                <a:schemeClr val="bg2"/>
              </a:solidFill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3059832" y="3600000"/>
            <a:ext cx="1620000" cy="117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100" b="1" dirty="0" smtClean="0">
                <a:solidFill>
                  <a:schemeClr val="bg2"/>
                </a:solidFill>
              </a:rPr>
              <a:t>Análise das propostas de criação de ZPE. </a:t>
            </a:r>
          </a:p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(Decisão Final = PR)</a:t>
            </a:r>
            <a:endParaRPr lang="pt-BR" sz="1100" dirty="0">
              <a:solidFill>
                <a:schemeClr val="bg2"/>
              </a:solidFill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179512" y="1980000"/>
            <a:ext cx="1170000" cy="90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2"/>
                </a:solidFill>
              </a:rPr>
              <a:t>MDIC</a:t>
            </a:r>
            <a:endParaRPr lang="pt-BR" sz="1200" b="1" dirty="0" smtClean="0">
              <a:solidFill>
                <a:schemeClr val="bg2"/>
              </a:solidFill>
            </a:endParaRPr>
          </a:p>
          <a:p>
            <a:pPr algn="ctr"/>
            <a:r>
              <a:rPr lang="pt-BR" sz="900" b="1" dirty="0" smtClean="0">
                <a:solidFill>
                  <a:schemeClr val="bg2"/>
                </a:solidFill>
              </a:rPr>
              <a:t>(Presidente)</a:t>
            </a:r>
            <a:endParaRPr lang="pt-BR" sz="900" b="1" dirty="0">
              <a:solidFill>
                <a:schemeClr val="bg2"/>
              </a:solidFill>
            </a:endParaRP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1691680" y="1980000"/>
            <a:ext cx="1170000" cy="90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2"/>
                </a:solidFill>
              </a:rPr>
              <a:t>MF</a:t>
            </a:r>
            <a:endParaRPr lang="pt-BR" sz="1600" b="1" dirty="0">
              <a:solidFill>
                <a:schemeClr val="bg2"/>
              </a:solidFill>
            </a:endParaRP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3203848" y="1980000"/>
            <a:ext cx="1170000" cy="90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2"/>
                </a:solidFill>
              </a:rPr>
              <a:t>CC/PR</a:t>
            </a:r>
            <a:endParaRPr lang="pt-BR" sz="1600" b="1" dirty="0">
              <a:solidFill>
                <a:schemeClr val="bg2"/>
              </a:solidFill>
            </a:endParaRP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716016" y="1980000"/>
            <a:ext cx="1170000" cy="90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2"/>
                </a:solidFill>
              </a:rPr>
              <a:t>MMA</a:t>
            </a:r>
            <a:endParaRPr lang="pt-BR" sz="1600" b="1" dirty="0">
              <a:solidFill>
                <a:schemeClr val="bg2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282320" y="1980000"/>
            <a:ext cx="1170000" cy="90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2"/>
                </a:solidFill>
              </a:rPr>
              <a:t>MI</a:t>
            </a:r>
            <a:endParaRPr lang="pt-BR" sz="1600" b="1" dirty="0">
              <a:solidFill>
                <a:schemeClr val="bg2"/>
              </a:solidFill>
            </a:endParaRP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7812360" y="1980000"/>
            <a:ext cx="1170000" cy="90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2"/>
                </a:solidFill>
              </a:rPr>
              <a:t>MP</a:t>
            </a:r>
            <a:endParaRPr lang="pt-BR" sz="1600" b="1" dirty="0">
              <a:solidFill>
                <a:schemeClr val="bg2"/>
              </a:solidFill>
            </a:endParaRPr>
          </a:p>
        </p:txBody>
      </p:sp>
      <p:sp>
        <p:nvSpPr>
          <p:cNvPr id="9" name="Mais 8"/>
          <p:cNvSpPr/>
          <p:nvPr/>
        </p:nvSpPr>
        <p:spPr>
          <a:xfrm>
            <a:off x="1403648" y="2250000"/>
            <a:ext cx="270000" cy="27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Mais 31"/>
          <p:cNvSpPr/>
          <p:nvPr/>
        </p:nvSpPr>
        <p:spPr>
          <a:xfrm>
            <a:off x="2915816" y="2250000"/>
            <a:ext cx="270000" cy="27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Mais 32"/>
          <p:cNvSpPr/>
          <p:nvPr/>
        </p:nvSpPr>
        <p:spPr>
          <a:xfrm>
            <a:off x="4427984" y="2250000"/>
            <a:ext cx="270000" cy="27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Mais 33"/>
          <p:cNvSpPr/>
          <p:nvPr/>
        </p:nvSpPr>
        <p:spPr>
          <a:xfrm>
            <a:off x="5940152" y="2250000"/>
            <a:ext cx="270000" cy="27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Mais 34"/>
          <p:cNvSpPr/>
          <p:nvPr/>
        </p:nvSpPr>
        <p:spPr>
          <a:xfrm>
            <a:off x="7524328" y="2250000"/>
            <a:ext cx="270000" cy="27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de cantos arredondados 40"/>
          <p:cNvSpPr/>
          <p:nvPr/>
        </p:nvSpPr>
        <p:spPr>
          <a:xfrm>
            <a:off x="5220560" y="3600000"/>
            <a:ext cx="1620000" cy="117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100" b="1" dirty="0" smtClean="0">
                <a:solidFill>
                  <a:schemeClr val="bg2"/>
                </a:solidFill>
              </a:rPr>
              <a:t>Aprovação de projetos industriais a serem implantados em ZPE.</a:t>
            </a:r>
            <a:endParaRPr lang="pt-BR" sz="1100" b="1" dirty="0">
              <a:solidFill>
                <a:schemeClr val="bg2"/>
              </a:solidFill>
            </a:endParaRPr>
          </a:p>
        </p:txBody>
      </p:sp>
      <p:sp>
        <p:nvSpPr>
          <p:cNvPr id="43" name="Retângulo de cantos arredondados 42"/>
          <p:cNvSpPr/>
          <p:nvPr/>
        </p:nvSpPr>
        <p:spPr>
          <a:xfrm>
            <a:off x="7380312" y="3600000"/>
            <a:ext cx="1620000" cy="117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100" b="1" dirty="0" smtClean="0">
                <a:solidFill>
                  <a:schemeClr val="bg2"/>
                </a:solidFill>
              </a:rPr>
              <a:t>Outros</a:t>
            </a:r>
            <a:endParaRPr lang="pt-BR" sz="1100" b="1" dirty="0">
              <a:solidFill>
                <a:schemeClr val="bg2"/>
              </a:solidFill>
            </a:endParaRPr>
          </a:p>
        </p:txBody>
      </p:sp>
      <p:sp>
        <p:nvSpPr>
          <p:cNvPr id="44" name="Mais 43"/>
          <p:cNvSpPr/>
          <p:nvPr/>
        </p:nvSpPr>
        <p:spPr>
          <a:xfrm>
            <a:off x="4680000" y="3870000"/>
            <a:ext cx="540000" cy="54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Mais 45"/>
          <p:cNvSpPr/>
          <p:nvPr/>
        </p:nvSpPr>
        <p:spPr>
          <a:xfrm>
            <a:off x="6840000" y="3870000"/>
            <a:ext cx="540000" cy="54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79512" y="4950000"/>
            <a:ext cx="8820000" cy="9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de cantos arredondados 48"/>
          <p:cNvSpPr/>
          <p:nvPr/>
        </p:nvSpPr>
        <p:spPr>
          <a:xfrm>
            <a:off x="2970000" y="5130000"/>
            <a:ext cx="1800000" cy="162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pt-BR" sz="1200" b="1" dirty="0" smtClean="0">
                <a:solidFill>
                  <a:schemeClr val="bg2"/>
                </a:solidFill>
              </a:rPr>
              <a:t>Órgão de apoio técnico e administrativo ao CZPE.</a:t>
            </a:r>
            <a:endParaRPr lang="pt-BR" sz="1200" b="1" dirty="0">
              <a:solidFill>
                <a:schemeClr val="bg2"/>
              </a:solidFill>
            </a:endParaRP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5760000" y="5130000"/>
            <a:ext cx="3240000" cy="45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pt-BR" sz="1200" b="1" dirty="0" smtClean="0">
                <a:solidFill>
                  <a:schemeClr val="bg2"/>
                </a:solidFill>
              </a:rPr>
              <a:t>Análises técnicas, Pareceres, etc.</a:t>
            </a:r>
            <a:endParaRPr lang="pt-BR" sz="1200" b="1" dirty="0">
              <a:solidFill>
                <a:schemeClr val="bg2"/>
              </a:solidFill>
            </a:endParaRP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5760000" y="5670000"/>
            <a:ext cx="3240000" cy="45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pt-BR" sz="1200" b="1" dirty="0" smtClean="0">
                <a:solidFill>
                  <a:schemeClr val="bg2"/>
                </a:solidFill>
              </a:rPr>
              <a:t>Acompanhamento do cumprimento das deliberações.</a:t>
            </a:r>
            <a:endParaRPr lang="pt-BR" sz="1200" b="1" dirty="0">
              <a:solidFill>
                <a:schemeClr val="bg2"/>
              </a:solidFill>
            </a:endParaRP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5760000" y="6210000"/>
            <a:ext cx="3240000" cy="45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pt-BR" sz="1200" b="1" dirty="0" smtClean="0">
                <a:solidFill>
                  <a:schemeClr val="bg2"/>
                </a:solidFill>
              </a:rPr>
              <a:t>Apoio administrativo.</a:t>
            </a:r>
            <a:endParaRPr lang="pt-BR" sz="1200" b="1" dirty="0">
              <a:solidFill>
                <a:schemeClr val="bg2"/>
              </a:solidFill>
            </a:endParaRPr>
          </a:p>
        </p:txBody>
      </p:sp>
      <p:sp>
        <p:nvSpPr>
          <p:cNvPr id="16" name="Texto explicativo em seta para a direita 15"/>
          <p:cNvSpPr/>
          <p:nvPr/>
        </p:nvSpPr>
        <p:spPr>
          <a:xfrm>
            <a:off x="180000" y="5130000"/>
            <a:ext cx="2700000" cy="1620000"/>
          </a:xfrm>
          <a:prstGeom prst="rightArrowCallout">
            <a:avLst>
              <a:gd name="adj1" fmla="val 29474"/>
              <a:gd name="adj2" fmla="val 27932"/>
              <a:gd name="adj3" fmla="val 17121"/>
              <a:gd name="adj4" fmla="val 859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Secretaria-Executiva </a:t>
            </a:r>
          </a:p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do CZPE</a:t>
            </a:r>
          </a:p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(SE/CZPE)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57" name="Seta para a direita 56"/>
          <p:cNvSpPr/>
          <p:nvPr/>
        </p:nvSpPr>
        <p:spPr>
          <a:xfrm>
            <a:off x="4950000" y="5130000"/>
            <a:ext cx="720000" cy="450000"/>
          </a:xfrm>
          <a:prstGeom prst="rightArrow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 dirty="0">
              <a:solidFill>
                <a:schemeClr val="bg2"/>
              </a:solidFill>
            </a:endParaRPr>
          </a:p>
        </p:txBody>
      </p:sp>
      <p:sp>
        <p:nvSpPr>
          <p:cNvPr id="58" name="Seta para a direita 57"/>
          <p:cNvSpPr/>
          <p:nvPr/>
        </p:nvSpPr>
        <p:spPr>
          <a:xfrm>
            <a:off x="4950000" y="5670000"/>
            <a:ext cx="720000" cy="450000"/>
          </a:xfrm>
          <a:prstGeom prst="rightArrow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 dirty="0">
              <a:solidFill>
                <a:schemeClr val="bg2"/>
              </a:solidFill>
            </a:endParaRPr>
          </a:p>
        </p:txBody>
      </p:sp>
      <p:sp>
        <p:nvSpPr>
          <p:cNvPr id="59" name="Seta para a direita 58"/>
          <p:cNvSpPr/>
          <p:nvPr/>
        </p:nvSpPr>
        <p:spPr>
          <a:xfrm>
            <a:off x="4950000" y="6210000"/>
            <a:ext cx="720000" cy="450000"/>
          </a:xfrm>
          <a:prstGeom prst="rightArrow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 dirty="0">
              <a:solidFill>
                <a:schemeClr val="bg2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179512" y="900000"/>
            <a:ext cx="8820000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400" b="1" dirty="0" smtClean="0">
                <a:latin typeface="+mn-lt"/>
                <a:cs typeface="Times New Roman" panose="02020603050405020304" pitchFamily="18" charset="0"/>
              </a:rPr>
              <a:t>CONSELHO NACIONAL DAS ZONAS DE PROCESSAMENTO DE EXPORTAÇÃO - CZPE</a:t>
            </a:r>
            <a:endParaRPr lang="en-US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80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8820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Importância das ZPE – Desafio Estrutural da Economia Brasileira</a:t>
            </a:r>
            <a:endParaRPr lang="en-US" sz="17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80000" y="620688"/>
            <a:ext cx="8640960" cy="0"/>
          </a:xfrm>
          <a:prstGeom prst="line">
            <a:avLst/>
          </a:prstGeom>
          <a:ln w="127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utoShape 36" descr="data:image/jpeg;base64,/9j/4AAQSkZJRgABAQAAAQABAAD/2wCEAAkGBhISEBUQEBQWFRIVGBUYFxcVFxUZFhcYFxsgFBQYGBgdGycfGBwjGRgXHzshIycpLC0sFx8xNTAqNSYrLCkBCQoKDgwOGg8PGiolHyUsMjAsLCkvNiksKSwsLCwsLDAsKSwqLSotLC8sKSwsLCwqLCwsLCwsLywpLywsLCwsLP/AABEIAG0B0AMBIgACEQEDEQH/xAAcAAEAAwEBAQEBAAAAAAAAAAAABQYHBAIDAQj/xABNEAACAQMCAwQFBQwIBAYDAAABAgMABBEFEgYhMQcTQVEiMmFxgRRykbGyFRc0NUJSU2Jzk6HSIzNUgpKztNE2osHwFiQmhMThJUOD/8QAGgEBAAIDAQAAAAAAAAAAAAAAAAECAwQFBv/EADURAAIBAgQEAwYFBAMAAAAAAAABAgMRBBIhMRNBUWFxgaEFMjOR0fAVUrHB4QYUIiNy4vH/2gAMAwEAAhEDEQA/ANxpSlAKUpQCst7avWtfdN9aVqVZb21eta+6b60qk/dNLHfAl5fqWTsr/Fkfz5ftmrdVR7K/xZH8+X7Zq3VMdkZsP8KPghSlKsZyP4h/BLj9jL9g1jvZd+M4vmy/YNbFxD+CXH7GX7BrHey78ZxfNl+waxT95HLxfx6fj+5uVKUrKdQUpSgFKUoBSlKAUpSgFKUoBSlKAUpSgFKUoBSlKAUpSgFKUoBSlKAUpSgFKUoBSlKAUpSgFKUoBSlKAUpSgFKUoBSlKAUpSgFKVwves52wAHzdvUHu/O+FYqtaNPfd7Jat+X33LRi5bHaTXJLq0K9XHw5/VXyOj7uczs58ui/QK+q6RCPyB8cn661JTxk/hxjH/k7v5R09TKlSW7b8P5+hzNxHEOgY/Af9TVM7QLA35hMRC92JAd+ee7bjGM/mmr2+jQn8gfDI+o1SOPtRFg8PdpuWQSZBYgjbtxg4/WPXNc2vH2rFXTg/D+fqRW/s3TfFul99CT4JmW0tFt5TllZzlRlfSYsOuD4+VWWLWIW6OB78j66p+hK91bLcxr6LFhtyNwKnaff0r3JGVOGBB8iMGuZL2vj8NpWgrd1b1TsbdHC4ecFwpaW0LwrAjIOR7K/apENwyHKMR7j/AN5qXs+IyOUoyPzh1+I/2rpYX+oKFV5aqyv5r5/wUqYKcdY6khxD+CXH7GX7BrHey78ZxfNl+wa17W51eynZSCO5l5j5hrIey78ZxfNl+wa7rkpNNPQ87jFbEU0+v7m5UpSsx1BSlKAUpSgIDjfif5BZvcABnyqxq2cM7HoceAAZv7tQnZx2itqLSxTIkciBWUIWwyH0W6nqDt/xCq12q3TXupW2lRHoV348Hl6k/Mi9L+8a49ehGj67FcRjZbSBSQOgRh3Uw/ukB/iK3oUYunZ+81dFG9Ta6VB8Z8R/IrGW6ADMoAQHoXchVz7ATn3A1nvC+kazew/dBdQaNmLGONslH2kr6SD0EUkEY2nlzrXhSzRzN2RZvka9VS4s4mu454rTT4O9mfLO8iv3KLgkAuCBuOM9eXLl6Qqrdl3E13c6jcrdSOQEkbuiTsjbvVBCjwC5K+6uS11i/wBavJltrprS1h6FCQSCSEJ2kFmbaT1wB/HLGhlk81rJeWpXNdGgcFcRy3duTcQtDcRkrIjI6rnwZN3VT7zgg+wmw1mHB3Et5bamdJv5e/BB7uU8znb3i+keZDLkYOSGGM4qP17iLUBr0lpaTEbiqIjnMSboVZn2+O30n8eY6HpUOg3NpWStfyJzaGv0rE+KbjVNHnhme+e4WTccMW2HZguhjYkAEMMFcHr0xVx7UOOJLK3jW35TT52sQDsRQCzAHkW9JQM8uvlVXh3eOV3uMxe81BcZ6zPa2pmtYe+lDINgV25E4JwnPlVAuuFNdhhW6S9llm9EtAGdsbjjADEo2M8xtAwD1xU3xtrl5HoqzuGtrvdEHCMMg7tpwQTgMOeM8s48KlUkpKzT1Fy28M6jLPaRTTx91K4JZMMu05IxhuY5AHn51KZqk6JqN9JocUtt/S3jpyaRl6lyCx3ciQvQHlnFU7WNG1S2tDd3OqNHOBu+TmVgT+qpD7WbHgFx4Z8aKipSaulrYXNnrnv7gxxSSDmURmAPTKgn/pVc7M+IpbywWWc7pVd42bAG7bggkDlnDDp5VPa1+DTfs5PsmsLi4yysm+hRez/tWN9cG2uUSN2XMRQthiObKcnrjmPmn2VM9o/GMunQRyxIjl5NhD7sAbS2Rg+ysP0nRpfkbajAxDW0se7HVQQGSQe58Z9hB8DV07ROJ1v9HtLgYD98VkUfkyCNtw9xyGHsYV0J4eHFVlpsyik7Gv6TdmWCKVgAZI0cgdAWUMQPprrzVRvWvfuRANOUGdooBklRtXuwWZd3olugGfPPhVD4g0zUrK2F1Lqrd+NhNuZW3ekQCFy5Dlc5I24wDWpGipvdLUs3Y2qlUWz4+ddCXUpQGmwUxjCvIJDCpIHQHAY4x44xVX0XRdZ1C3N+L94y+4xxhnUNtJXohCoCQQOR8zRUHq5O1nbzGY1nUZ2SGR0Xc6o7KuCdzBSQMDmckY5VA8B8RXV5FI93bmBlcKoKSLuG0HOH5nny5VHcN6lqJ0y4N/G0c0cchjkOwM42EglVPJlI64GcjxzUb2T8TSvZXVxeTPIIW3FnOSqLGHbH8TU8K0JbOzQvqaVSsb0i61bWpJZYrk2luhwAhYAE8wvoYLkDBJJ8RgeA7uF+K72y1IaXqT98rkBJCckFucZDEZZWPo4bmD48jk8O1dXV1yGY1alZFxfxLfx64La0lPpCNUjYnut0ibdzDyBO/wDu+NcPGH3V0p4rlr95+8JyDuCbgNxUxkldpGeYx0PTlUxwzdtVqtBmNrpmqtxReX8tjG+mIO9lCMSWQMiMu47N/ItkgZPTn44rPeJrHUdPhW4fVWabK7oO8YkE9dqs5DgHr6IGOdUp0c/NX6Buxp/GuvPZWMt1Gqsyd3gNnB3OqHOOfRqcFa897YxXUiqrP3mQucDa7IMZ59FqpcUaw11wybiTG91h3Y5DcJlViB4ZIzj21Ndkv4ot/fN/nPVpU1Gld75regvqW+lKVrFhSlKAUpSgFKUoCPuCZZDCDhFwZCPHPRB/1rKeMbS/+XTdwl13W4bO7E2zG1fV28sZz0rW9MixHuPrOS597c/qxXXWlQp548WXvS18FyXlz73ZTF0uKuGnZLofz/8AJNT/ADb36LinyTU/zb36Liv6ApWxw+5z/wAPX52fz/8AJNT/ADb36LivjcaPfyY7yG6fHTfHM2M9cZHKv6GpTh9yH7OT3myrdmto8enIkqMjBpPRdSrc2JHIjNWWa3VxhwCPbX0oTV3BOOVq6OlTjw4qK5EJecNg84jj9VunwPX66hLi2ZDhwQfr9x8akLjtK0xH7trpNwOPRDsv+NVK/wAankeKeMMpWSNhkMpDKR5gj6xXBx39PUqizU1kfo/Ll5fI36WNlHSWq9SmmRtjoDgSIyH3MCuceYzWavw5eRSHuo5mK8g8KyEEHyZRy5eFbDqOgFfSiyy+XiPd5/XXPot73coB9VuR/wCh+n664+Cq1/Z9dYfEe6/ku67dSuOwVLHQVSL/AMkZV8k1P829+i4p8k1P829+i4r+gKV7Ph9zg/h6/Oz+f/kmp/m3v0XFektNTyPRvfouK36lOH3H4evzsV8L68WGJ5pDhI1Z2Pkqjcf4CvvXyurVJUMcqq6NyZWAZSPIg8jWZdzpmD8K8Kz6xcXN33xgIfduCsx3SZOxcMuNq4HXoRXdxf2UT29q90121x3QBKMj52kgOQTI2MDmeXQVs1hpkMClIIkiUnJWNVUE9MkAdcAfRX2mhV1KOAysCGUgEEHkQQeoIrbeLlmutuhTIrGUxzSanw2Y0y9xblVKjmzdyQRy6kmIg+1ga+fAnana22npbziTvYtyqqKW7zLFlAPQHnjnjpV/1LRDBazDS4oYbggFdscahipzhuWDkblBPTd4VnGn8aTwuz3mkb7zcSJUg7tj7z3bEnOfSB55+m8WqkWktL3tez/8Ieh47IZGk1S8aQbXeOUuvQqzTKWX4EkfCq9w9o1jBdz2msh0KYCMC4UFSc5288OpVgenL21feyXhm5Sa4v7qMxNNkKjAhvScySNtPNRnaBnn19mb3qvDtrc4+UwRykdC6KSB5A9QKtOuo1JLk7bdgo3RmPBVvpcmqBLG2nPckus/et3YAXG5kbBALEqBzz1x1wA/9XfH/wCJWp6bpEFuuy3iSJepCKFBPmcdT7TX59xbfvvlPcxd/wDpdi9502evjPq8uvTlWF11dvXaxbKZj2/epa++f6kp20aRI1vaXSAlIlKOfzd4Uox8hlSM+ZHnWn6jo1vcYFxDHLtzt7xFfGeuNwOM4H0V0tCpXYQCpGCCBjHTGPLFRCvlUbLa/qHG9zO9U7aLVbPvLf0rohf6J0cBTkb9zchgDPQnPL245uPdTmuOH1nuIhFJI8TbAScKX9AnIyCVwceGau0HBVgknepaQBwcgiNOR8wMYB91SV9p8Uyd3NGkiZB2uoZcjocEYqFUpxacVzuLMym/1SeDhi1a3ZkLEI7pkMqFn6Ec1ywVc/rY8agTDo66YZAzTajJHjDGQukpHpHaPRCqcnJzkDxrc002FYu4WNBDgr3YVdmD1G3GMezFcVhwlZQktDbQoWBBKxrkg8iM46EeHSrxxEVfR7305+JGUqnYiw+5rDynkz/hQ/URV01r8Gm/ZyfZNetO0mC3BW3ijiDHJEaKgJ6ZIAGTiul0DAqwBBBBB5gg8iDWvUmpTciyWljKuwu3V7S7jcBkZ1VgehBjwQfYRVA434dksLmS1yxgYiSPPRl5qhP6yhmU/T4iv6L07SILcFbeKOIMckRoqAkcgTgDPKvOo6Lb3GPlEMcu3O3vEV8Z643A4zgfRWzHFZajlbRlculjN+0XVriHR7IQMyJIkSyMhIOO6BVNw5gMc+/bjxqsaxBo0em5ti019Iqc2MhdDkNKWXkqAAMOh6+I51uk2nxPF3Dxo0WAuwqCm0dBtxjAwPorhsuE7KEOsVtCokBV8Rr6Snqrcuany6VEMRGKtZ7305+IcTNrLSXueFgkILSRvI+0cydkzMwA8TsJOPHlXRwF2nWdvpqQzsyywhwFCM3eDcWXaQMDrj0iOY8q06w02GBdkEaRITnbGqqMnkTgDGeQ+io+74MsJZO9ktYGcnJYxrknzPLmffUcaErqSdr3FnyKxw5xbcahpt5NPCkaLHKqMhbDnY2/APgOQznqSPCoDsl04z6Vf245GUsgJ6AtDtH8TWtC0QR90EXu8bdmBt24xt29MY5Yr46fpMEAK28UcQY5IjRUBPTJAAycVXjJKSirXa9CbGR9mHGkOnrPZX+6FhIXyUY4baEdGCgkH0QQcYOT7M+Yrk6vr8c9srdxbmIlyMejETICfIs5wB1xz8DjVtU4atLkhri3ilYdGdFLY8t2M49ldWn6ZDAndwRpEnXaihRnzwB19tXdeN3JLV/IjK9jJ9cH/qqD3w/5ZqQ7efwW2/at9g1okmiW7TC4aGIzDGJCimQYGBh8Z6cq9ahpME4C3EUcoU5AkRXAPTIBBxyqqrpSjK2yJy7mW9pmrXEWmWEcLMkckaiRkJGSsaFELDwILnHjt9lV/ie30aOxC2JMt0+wlyZC6qCC5cclTPq4xn0q3O50yGSLuJI0aLAGxlUpgdBtIxy/hXHacJ2USNHHbQqjjDgRrhx1w2R6Qz4GrQxEYpaPR8ufiQ4md3LZ4RXHkg+IuQDVr7JfxRb++b/OerCuhWwhNuIIu4JyY+7Tuyc7s7MY6gHp1ros7KOFBHCixoM4VFCqMnJwByHMk/Gsc6qlFx73JS1PtSlK1ywpSlAKUpQClKUAApSlAKUpQHmR8AnyBP0V5gnDqHXoRmvTrkEeYxVX0/UWgYo3NckEeRHIkVy8Zj1hKsOJ7krq/R6GxSo8SLtui1VnfbXrUkNkkMZK9+5VyPzFG5l+J2/AEeNaBBcK67kOR/39FQHHnCI1C0MIIWRSHjY9AwBGG8dpBI9nI88Yrr4epDNGe6NeSex/NVaj2GazILiWzJJiaMygeCurKpI8twbn80VULjs81JJO7NpKTnGVAZD7d4O3HvIrWOy7s/ewV57nHyiQBdoORGmc4yORYnBOOXojHjXWxNSHDauYYp3L9ULrekggyxjDDmwHj7ffU1Q15zF4WniqTpz8uz6m1TqOnLMjzGcgH2CvVKVsrYxilKVIFK8TyhVLHwFe6jMr2JtzFKVCX/GVrDdpZSORPJs2qEcg7yVX0gMDmD41ZRb2IJulKVAFKVAarxzZ21ytpO7JK+zaCj7TvO1TuA24zkZzywasouWiQJ+lKgYuOLNrw2CuzXAYqVCPgFV3N6eNvIA+PUYqFFvZAnqVCcP8ZWt6zpbOWaPBbKOuMkgesBnmD0qbo4uLswKUqE1njK1tZo7edysku3YAjsDubYOYBA9LzoouWiBN0qE4h4ytbFkW6cqZNxXCO2dpAPqg49YdamJp1RWdyFVQSxJwABzJJ8ABU5WknbcHulVfh7tHsr2b5PCziQgsu9CocL1256nGTjyB8jVopKLi7SQuKUpVQKUpQClQmkcZWtzcSW0DlpYt28FHUDY3dtzIwfSPhU3UuLjowKUpUAUqK1/ii2skD3UgTdnaMFmbHXaoBJ8OfQZFV607YdNdtpkdM/lSRsF+JGce84rJGnOSukyLou1K8xyBgGUgqQCCDkEHmCD4ivVYyRSlKAUpUHdcZ2kd4ti7kXD7dq7HI9LmvpAbR086lRb2BOUrmvdRihAaV1QMyqu4gbmY4VR5knwFdNQBSq/qPG1vDeJY4ke4cKQsabsbs43HIC8gWOeg51YKs4tbgUpUIOMbX5b9z95+U/m7Hx6ne+tjb6nPrUKLewJulKVAFVzUu0CyglaGWRhIhwwEchwcZ6gYPIirHWe8RdljXV1LcC4VBIQdpjJxgBeu8Z6VWV+RgryqqP8AqV2S330dO/St+6l/lp99HTv0rfupf5arH3ln/tS/uj/PT7yz/wBqX90f56pefQ0+JjPyL78yz/fR079K37qX+Woy74rsriYC3kJduoKOuSPIkYzjw9lRf3ln/tS/uj/PVZ4w4ObTmizKJDJvIIUrt2bf1j+d/CtLHYX+6ounPyfRl4Y3F4d8SUVbn93NEtbt4zuQ4+o+8VYLHX0fk/oN/wAp+Ph8aqXClvLcWKXBO5surDxO1ioPtOBXQRXj4V8Z7Knkfu9HrF+H34nqI8HFwU1z+ZeRX7VOtNSkj9VuXkeY+jw+FTNrxGh5SAqfMcx/uK9LhfbuGraT/wAX32+f1sadTB1I7aknc3Cxo0j8lRSxPXkoyeXjyFVj76OnfpW/dS/y1Ma3cK9ncFGB/oZeh/UNYVwzoRvLlbcOELBjuI3Y2gt0yPKuw6l7OOtziYuvUpTjCC1fU1376OnfpW/dS/y0++jp36Vv3Uv8tVj7yz/2pf3R/np95Z/7Uv7o/wA9Lz6GPiYz8i+/Ms/30dO/St+6l/loO1HTv0rfupP5arH3ln/tS/uj/PXO/ZMVcKLkO2RlVjOQPHJ34X41jqVnTV5ffh1ZaMsbJ2UF9+Zpl++50hHiQzexVOf4nArvrms7TZlmO525sfqA9gr91BWMMgT1yjhffg4/jTDwld1J6OXLolsv3fdnVm1pFcjPL7tamkumt9MtDchCctlvSCnBZQo5Ln8onnkcqqd/r/yvXrOVonhdXto5I39ZHWQkjwyMMDnA69KmewOVB8qQ4En9CcH1io3A/AMf+YVy8WTRtxPb93gkSWqvj88NzB9oUoK7kYxhUlBLZbmvq1cu/G3aIti6W8UZnupACIwSAAx2rnAJJJ6KBk48OWYrS+1OZLlLbU7Q2pkxsfLbeZwNwYernluBOPEeIqvEkc//AIlIhdI5maPunlGUGYAq8sHqcqOXrEV2cacM303dR6jqFih9MxbyYjzwHwdgyPVqipU0op81fnfyF2bJWW9ueh7oYbxRzjbu3I67X5ofg4x//StNtlYIoY5YKMkdCccz9NcXEmji6tJrY/8A7EZQfJuqN8GAPwrUoz4c1Iu1dEbofFavpK6hIfVhZpPnxgiQfFlP0iqN2K6Y0s9zqMvNiSgPm8h72Y/Y/wARqj2/FDxaZcaawILzI3zVH9cv+OOPl+s1brwJoXyTT4ISMPt3yee9/TYH3Z2/3RW1VhwYSXV+hRO7Kx2Va1bzzXKwWcdsVCbmR2YvlmAzkDGME/GvzVu1eVrtrTTbU3LISGbLYO04baFHJQeW4nB8umYTsRB7++x12R49+58V+dhU6JNdRSYEzLFgH1iELiQD3Erkf7VadOKlOTV7W08QnsTSdr7m6gtWtDHI7xxyrIxVomdwnIbPSG0hh06/E++0LWreLUbWOWzjnd+72yO7K0eZdowADnB9Kq9x3dxPxFa90QSj2iSEfnibOD7QpX6vCvv2tfjex90P+fSNOOaNla6Ybdj97dv6+z+bL9pKtvabxTb2tsIZ4u/M5IWLcUDBSCSzDnjJXkM5zjzxUu3X+vs/my/aSrF2j8cyWssNnbRo882CGlGUXc3dpgZHMtnmTgY8c8qqOaNPTr2J6lRuOJ2tmtpL7SBFHDgQspkR0AO7Ck+sep2tjOW8zWhcY8bizsoryKMSrK0YUFinoujSBs7T4KOXtrOu03TNQjtopNQvEl3SgLDGgVFOxiXzhS2PV5j8vrUt2hf8PWH/ALT/ACGqzhGbg+/e3qRe1zru+1m6aEXFrYM8CqDLK2/YGwDIFwvNVORuPl0FW3gvjGPULY3AXu2RisikghSAGyG5ZUgg5wPHyrg0KEDh+MY5GzJP96Mk/SSapHZirHR9TCZ3FZNuOuTCentrG4QlF2VrOxN3cmrntanmmePS7NrhE6ud/MdAQqj0QcHGTk+Qqc4G7REv2eCSMw3MYyYycggHaxGQCCGwCpHLI6+ED2ETR/JbhBjvBKGI8dhRQh92Q/8AGrVpHEGnPey29uEF2C/eFYiCxU/0hMgXDc+XM9airGKcoKO3P6hX3uV3gPWreXVLuKKzjhkTvt0quzNJiYKcggAZPpV+6t2pTNdyWmm2huWiJDtk4yp2thQOShuW4kZPQdMwnZb+O7//ANx/qBXZYcXahql1NHpxgtoo8ZkdQ0pUkqhOQck4JxgAefnklTWdu2iS3f2yL6Ezwd2ltdXRsbq3MFwA2BkkEqNzKVIBU7efiCB7s3ysS4atpI+JhHNN8olUyB5cY3N8nORjJxt9XH6vhW21r4iEYyWXmrlou5iXaqvdaxDPdxtLalY8LnAZVJ7xAemdx3Y8dw86lL5tB1GAQwNDZz5XYzQiIjBGVPqq+RkY3Hng+FTeu8c2zX50q+tl7osAZJWUp6Sbo22leWSQucjBNRHH3Zpp8FpLdREwMi5Vd5ZHbwTDZOW6cj8K2Yy0ipXT5W2K9S5aLZrpWm7Z5u9jgV237dp2ZLBQu4564HPyFU5O1i/mRri104tbLnLku3JfWyVGOQ64zinAXFr22hTXEoMgt5DHECeobYEXPgodyPYOQ6Yrzp02rX9m12bqG0tSsp2xRjdtQkP15rzDc9+fHFUVOzk5pPXd/RE36Fx4K42TUbZplQxvGdroTkA43Aq2BkEewdD8anpXbJNcIyQ2LSXPLZHGzMu3HpO7bBtAJAx456iubsK/B7z3x/Zavn2BRj/zbY54txn2f0h/2qZU4Qzu21reYu3YnuDe057m7Njd2/cT+ljBbG5RuZGVhlTtBPjnHhyzz63rVuuvQwNZxvMTDi4LsHXIOMLjBx76h5xji5cfnL/pa88S/wDFNv77f6jUqnHNdK143IuRHaPrc76vGzQMpt3VYlO/+mCSllZcr+WfR9HPTxrR73tD+T6al7d27RTOzItuSVbcGYDJZQVG1d2ceI65FVDtS/Hdj7rf/UGrd2m8bHT4ECRrJJMWA7wZQKgBckflesoxkdfZgpJTVOKiNrlNTji4tpG1KTSggn27pi0u5lONoDMCFBAHgAcDyFXzVuOVj0oanCm9SIyEY7T6biMgkA4IJPn0qicdadqn3Oae/u49hMWLeJFCkswIBcAZ2+tj0vV+Nfe5/wCEV/u/6qplCEsr720vt5i7Oy17Xbmdoha2JcEosrZkKK7ttChwmAMFTubz6YGT1rrVv/4i+T/I4+/z+E723/g+/wBXGPV9Dr0qU7I4AukQEDmxmY+096y/UoHwqpL/AMXH3n/SVVKGacYq1kyddCycW9pTW90LCztzc3OBkZIAJG4AAAljt9I9AAevXHHovanP8sSy1C0Nu8hVVILci5wmVYc1J5bgevxx8tY40vLnU207ThDG0e4GaUZb0RmQr1wATjGCTjPIdKrxDYXEWtWS3dyLmYvasWChQgM3JAB4cs9B63SphSg1aSV7X31+hDbN2pSlc8yClKUArLe2r1rX3TfWlalWW9tXrWvum+tKpP3TSx3wJeX6lk7K/wAWR/Pl+2asl3pscnrDn5jkf/v41W+yv8WR/Pl+2at1UlShVhlmk13NjCycacWnyRXrjhph6jA+w8j/ALfVXBLpcq9Ub4c/qq4UriVv6ews3eF4+Gq9fqdKONqLfUozxEZDAjwOR4eIrlsNNihmFxFGqSLnBAwOYwfRHLofKrnxD+CXH7GX7BrHey8//k4vmy/YNakfYNSjL/VXa8F/2NfEe0oKpCE6Sd+r29DUYuIJj+QG9wb/AHrqS/uW9WID2tkfWRUvSutTwGIWk8RJ+CS+pklWhygiNWxlf+tlwPzY+X8etdtvbKgwgAH1+8+NfWlbtLDU6bzLV9W7v5v9jFKpKWnIUpStkxmf652PwzXBubeeS2ZiWYIMjJ9YpzBTPPxI59K92vZBbRXFvcRSyAwFGIO1jK6uXLOfM5A5eAFX2lZuPUta5GVFX4y7PrfUdruWjmQYWRMZxnO1gfWAOT4EZPPmah9I7IYknW4u7iW6ZMbVk9X0ea7ssxYA88ZA8wa0ClQq00sqegshSlKxElCveyG2lvjeGRwGlErRYXYTkMwz1wzAk/ONX2lKvKpKVsz2ItYqnBnZ/Hp0k0iSvJ3oUEMFGNpJ5Y+dWd6mmj319J3rT2E25+8L90ImdTtbnk7HJyfAHB8Tz2+oPWOCLG6fvLi3RpD1YblY45DLKQT8azU61pOUm79UQ10Mf+51odZsoNMPeRRtCXcHO9kkaaVy2ADhAOY5csDpWo8Udn8d7dQ3TyujQ7MKoUg7X7zmTz68qldF4TtLQk20CRsRgsMliPLcxLY9malqVK7bTjy6hR6lU404Aj1F4neV4+6DABQpzuKnnn5v8a/eNuz6HUQjOzRyx5CuoB9E8yrKeozz6gjn5mrVSsSqzVrPbYmyM7l7G45IyLi7uJpvRCyu2dig5KqrE9faT7MVMavwAtxp8GnvM+2ApiQKu4iNWRQR09Vv4VbKVZ1pvmLIi7PQVjsVsgxKrD3O8gbsbdm7HTPjUdwTwSmmxyRpI0gkYMSwUYwNuOVWWlUzys11FjOtX7F4HmaW1nktt2cqoDKM9QvNSo9mSPLA5VP8GcA2+nBjGWeVwA0j4zgc9qgclXPPzPLJOBizUq0q05Ryt6CyKpw32fx2d5NeLK7tN3mVYKAu9xKcEc+RGKh7vsfT5S09pdTWwckssfhuOWVWDAhc+BzWh0oq0073FkUfS+ymC2vIruCaVTH1VtrbyQVcsx55YMenLPSrxSlVnOU9ZMJWKxxj2fW2o4aXckqjCyJjOOu1gRhhkk+YycEZNVODsIi3DvbuRkHgsaqceQJZgPorU6VeNepFWTDimQzcI2vyE6eExblduATnru3bvzt3pZPjVS0/saRD3cl5cPbFtxgB2I3z8Ng9B0APtFaNSojVnG9mLIqvB3ASad3wjld1m2+iwX0du7BBHXk2PgK/eB+A000SiOV5O97vO4KMbN2MY8938KtNKh1ZO93vuLIqknAEZ1Qap3r7wQe7wu3lF3PXr051+aj2fRy6lHqRlcPGUIQBdp2Agc+vPNWylOLPryt5CyKjxx2dRai0chkaKWMFQwAYFSc4Kkjoc4II6nrXNcdlkMlhHZSyyO0TO6TYG8Fzlhg5ypz0J8Bzq70qVWmkknsLIzqPsbjaIx3N3cTYXbFkkJD7VQseeBjGcY8OmJj736fcv7lmZzHuyH2ruA7zvsY6Hnke41baVLrTe77iyIvhjQVsrWO1Vi6x7sMwAJ3MX6Dl+Vj4VEjgCP7q/dTvX35z3eF2/wBV3HXr051aqVRVJJt333Fii8R9lcdxdfLIJ5LaYnLGMZy2Nu5cFSpI64PPy5nPO/Y5DvimW5n7+Ng7SuQ7SOCGUtnpgr4efPNaFSrqvUStcZUKUpWEkUpSgFZb21eta+6b60rUqy/tnTLWvum+tKpP3TTx3wJeX6li7K/xZH8+X7Zq3VUuy1cabH8+X7Zq21MdkZcP8KPghSlKsZyP4h/BLj9jL9g1jvZd+M4vmy/YNbFxAP8Ayk/7GX7BrH+zCPGpRfNl+waxT95HLxfx6fj+5uFKUrKdQUpSgFKUoBSlKAUpSgFKUoBSlKAUpSgFKUoBSlKAUpSgFKUoBSlKAUpSgFKUoBSlKAUpSgFKUoBSlKAUpSgFKUoBSlKAUpSgP//Z"/>
          <p:cNvSpPr>
            <a:spLocks noChangeAspect="1" noChangeArrowheads="1"/>
          </p:cNvSpPr>
          <p:nvPr/>
        </p:nvSpPr>
        <p:spPr bwMode="auto">
          <a:xfrm>
            <a:off x="0" y="-506413"/>
            <a:ext cx="4419600" cy="10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2087724" y="909154"/>
            <a:ext cx="1620000" cy="1800000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7º </a:t>
            </a:r>
          </a:p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Economia Mundial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</a:rPr>
              <a:t>(Fonte: FMI)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644008" y="909153"/>
            <a:ext cx="1620000" cy="1800000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25º Exportador Mundial de Bens </a:t>
            </a:r>
          </a:p>
          <a:p>
            <a:pPr algn="ctr"/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</a:rPr>
              <a:t>(Fonte: MDIC)</a:t>
            </a:r>
            <a:endParaRPr 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7272480" y="908720"/>
            <a:ext cx="1620000" cy="1800000"/>
          </a:xfrm>
          <a:prstGeom prst="round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31º Exportador Mundial de Serviços </a:t>
            </a:r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</a:rPr>
              <a:t>(Fonte: MIDC)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Mais 4"/>
          <p:cNvSpPr/>
          <p:nvPr/>
        </p:nvSpPr>
        <p:spPr>
          <a:xfrm>
            <a:off x="3707904" y="1340768"/>
            <a:ext cx="926484" cy="828192"/>
          </a:xfrm>
          <a:prstGeom prst="mathPlus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67744" y="3168377"/>
            <a:ext cx="2043226" cy="213283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sz="1400" b="1" dirty="0" smtClean="0">
              <a:solidFill>
                <a:schemeClr val="bg2"/>
              </a:solidFill>
            </a:endParaRPr>
          </a:p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Aproveitamento do potencial da Economia</a:t>
            </a:r>
            <a:endParaRPr lang="pt-BR" sz="1400" b="1" dirty="0">
              <a:solidFill>
                <a:schemeClr val="bg2"/>
              </a:solidFill>
            </a:endParaRPr>
          </a:p>
        </p:txBody>
      </p:sp>
      <p:sp>
        <p:nvSpPr>
          <p:cNvPr id="18" name="Seta para cima 17"/>
          <p:cNvSpPr/>
          <p:nvPr/>
        </p:nvSpPr>
        <p:spPr>
          <a:xfrm>
            <a:off x="3059832" y="4437112"/>
            <a:ext cx="450052" cy="720080"/>
          </a:xfrm>
          <a:prstGeom prst="up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6804248" y="3140968"/>
            <a:ext cx="2043226" cy="213283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sz="1400" b="1" dirty="0" smtClean="0">
              <a:solidFill>
                <a:schemeClr val="bg2"/>
              </a:solidFill>
            </a:endParaRPr>
          </a:p>
          <a:p>
            <a:pPr algn="ctr"/>
            <a:endParaRPr lang="pt-BR" sz="1400" b="1" dirty="0" smtClean="0">
              <a:solidFill>
                <a:schemeClr val="bg2"/>
              </a:solidFill>
            </a:endParaRPr>
          </a:p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Integração com a Economia Mundial</a:t>
            </a:r>
          </a:p>
        </p:txBody>
      </p:sp>
      <p:sp>
        <p:nvSpPr>
          <p:cNvPr id="21" name="Pentágono 20"/>
          <p:cNvSpPr/>
          <p:nvPr/>
        </p:nvSpPr>
        <p:spPr>
          <a:xfrm>
            <a:off x="4644008" y="3789040"/>
            <a:ext cx="2016224" cy="864096"/>
          </a:xfrm>
          <a:prstGeom prst="homePlat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ZPE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7" name="Texto explicativo em seta para a direita 26"/>
          <p:cNvSpPr/>
          <p:nvPr/>
        </p:nvSpPr>
        <p:spPr>
          <a:xfrm>
            <a:off x="179512" y="908720"/>
            <a:ext cx="1800200" cy="1800000"/>
          </a:xfrm>
          <a:prstGeom prst="rightArrowCallout">
            <a:avLst>
              <a:gd name="adj1" fmla="val 13711"/>
              <a:gd name="adj2" fmla="val 25000"/>
              <a:gd name="adj3" fmla="val 11595"/>
              <a:gd name="adj4" fmla="val 840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ais 28"/>
          <p:cNvSpPr/>
          <p:nvPr/>
        </p:nvSpPr>
        <p:spPr>
          <a:xfrm>
            <a:off x="6309812" y="1340768"/>
            <a:ext cx="926484" cy="828192"/>
          </a:xfrm>
          <a:prstGeom prst="mathPlus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cxnSp>
        <p:nvCxnSpPr>
          <p:cNvPr id="30" name="Conector reto 29"/>
          <p:cNvCxnSpPr/>
          <p:nvPr/>
        </p:nvCxnSpPr>
        <p:spPr>
          <a:xfrm>
            <a:off x="179512" y="2852936"/>
            <a:ext cx="878448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o explicativo em seta para a direita 30"/>
          <p:cNvSpPr/>
          <p:nvPr/>
        </p:nvSpPr>
        <p:spPr>
          <a:xfrm>
            <a:off x="179512" y="3141167"/>
            <a:ext cx="1800200" cy="3325823"/>
          </a:xfrm>
          <a:prstGeom prst="rightArrowCallout">
            <a:avLst>
              <a:gd name="adj1" fmla="val 13711"/>
              <a:gd name="adj2" fmla="val 25000"/>
              <a:gd name="adj3" fmla="val 11595"/>
              <a:gd name="adj4" fmla="val 840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</a:t>
            </a: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eta para cima 31"/>
          <p:cNvSpPr/>
          <p:nvPr/>
        </p:nvSpPr>
        <p:spPr>
          <a:xfrm>
            <a:off x="7596336" y="4437112"/>
            <a:ext cx="450052" cy="720080"/>
          </a:xfrm>
          <a:prstGeom prst="up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2267744" y="5517232"/>
            <a:ext cx="6553216" cy="908695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bg2"/>
                </a:solidFill>
              </a:rPr>
              <a:t>CADEIAS GLOBAIS DE VALOR</a:t>
            </a:r>
            <a:endParaRPr lang="pt-BR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3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68DED-ED4A-45A9-A133-B4EFA8997273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86400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sz="24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Potencial </a:t>
            </a:r>
            <a:r>
              <a:rPr lang="pt-BR" sz="24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de Contribuição das ZPE</a:t>
            </a:r>
            <a:endParaRPr lang="pt-BR" i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5" name="Conector reto 24"/>
          <p:cNvCxnSpPr/>
          <p:nvPr/>
        </p:nvCxnSpPr>
        <p:spPr>
          <a:xfrm>
            <a:off x="180000" y="620688"/>
            <a:ext cx="878448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tângulo de cantos arredondados 25"/>
          <p:cNvSpPr/>
          <p:nvPr/>
        </p:nvSpPr>
        <p:spPr>
          <a:xfrm>
            <a:off x="2123728" y="3087192"/>
            <a:ext cx="1224136" cy="162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endParaRPr lang="pt-BR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3456096" y="3087192"/>
            <a:ext cx="1980000" cy="162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Macroeconômico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 do Estado;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 Jurídica e Burocracia</a:t>
            </a: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e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de Mercado.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5508104" y="3087192"/>
            <a:ext cx="1800000" cy="162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CUSTOS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Tributação</a:t>
            </a: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Financiamento;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de Trabalho;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Infraestrutura.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7380312" y="3087192"/>
            <a:ext cx="1656184" cy="162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 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</a:t>
            </a:r>
          </a:p>
        </p:txBody>
      </p:sp>
      <p:sp>
        <p:nvSpPr>
          <p:cNvPr id="30" name="Texto explicativo em seta para a direita 29"/>
          <p:cNvSpPr/>
          <p:nvPr/>
        </p:nvSpPr>
        <p:spPr>
          <a:xfrm>
            <a:off x="251520" y="3087192"/>
            <a:ext cx="1800200" cy="1620000"/>
          </a:xfrm>
          <a:prstGeom prst="rightArrowCallout">
            <a:avLst>
              <a:gd name="adj1" fmla="val 13711"/>
              <a:gd name="adj2" fmla="val 25000"/>
              <a:gd name="adj3" fmla="val 11595"/>
              <a:gd name="adj4" fmla="val 840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Fatores Chave de Competitividade da </a:t>
            </a:r>
            <a:r>
              <a:rPr lang="pt-BR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Indústria</a:t>
            </a:r>
          </a:p>
          <a:p>
            <a:pPr algn="ctr"/>
            <a:r>
              <a:rPr lang="pt-BR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(Fonte: CNI)</a:t>
            </a:r>
            <a:endParaRPr lang="pt-B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179512" y="4896112"/>
            <a:ext cx="878448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o explicativo em seta para a direita 31"/>
          <p:cNvSpPr/>
          <p:nvPr/>
        </p:nvSpPr>
        <p:spPr>
          <a:xfrm>
            <a:off x="251520" y="5157192"/>
            <a:ext cx="1800200" cy="1440160"/>
          </a:xfrm>
          <a:prstGeom prst="rightArrowCallout">
            <a:avLst>
              <a:gd name="adj1" fmla="val 13711"/>
              <a:gd name="adj2" fmla="val 25000"/>
              <a:gd name="adj3" fmla="val 11595"/>
              <a:gd name="adj4" fmla="val 840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Radiografia do Comércio Exterior Brasileiro</a:t>
            </a:r>
          </a:p>
          <a:p>
            <a:pPr algn="ctr"/>
            <a:r>
              <a:rPr lang="pt-BR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(Fonte: AEB</a:t>
            </a:r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2123728" y="5157192"/>
            <a:ext cx="1620000" cy="144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Dependência da Exportação de Commodities.</a:t>
            </a:r>
            <a:endParaRPr lang="pt-B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3851920" y="5157192"/>
            <a:ext cx="1620000" cy="144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Precificação Exógena desses produtos.</a:t>
            </a:r>
            <a:endParaRPr lang="pt-B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5616296" y="5157192"/>
            <a:ext cx="1620000" cy="144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Redução do Número de Empresas Exportadoras e Aumento das Importadoras</a:t>
            </a:r>
            <a:endParaRPr lang="pt-B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7344488" y="5157192"/>
            <a:ext cx="1620000" cy="144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Elevado Custo Brasil</a:t>
            </a:r>
            <a:endParaRPr lang="pt-B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Conector reto 36"/>
          <p:cNvCxnSpPr/>
          <p:nvPr/>
        </p:nvCxnSpPr>
        <p:spPr>
          <a:xfrm>
            <a:off x="179512" y="2852936"/>
            <a:ext cx="878448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o explicativo em seta para a direita 37"/>
          <p:cNvSpPr/>
          <p:nvPr/>
        </p:nvSpPr>
        <p:spPr>
          <a:xfrm>
            <a:off x="251520" y="908720"/>
            <a:ext cx="1800200" cy="1800000"/>
          </a:xfrm>
          <a:prstGeom prst="rightArrowCallout">
            <a:avLst>
              <a:gd name="adj1" fmla="val 13711"/>
              <a:gd name="adj2" fmla="val 25000"/>
              <a:gd name="adj3" fmla="val 11595"/>
              <a:gd name="adj4" fmla="val 8407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 Brasileiro de ZPE</a:t>
            </a: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2195736" y="1412776"/>
            <a:ext cx="1800000" cy="1287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INCENTIVOS TRIBUTÁRIOS</a:t>
            </a:r>
          </a:p>
        </p:txBody>
      </p:sp>
      <p:sp>
        <p:nvSpPr>
          <p:cNvPr id="40" name="Retângulo de cantos arredondados 39"/>
          <p:cNvSpPr/>
          <p:nvPr/>
        </p:nvSpPr>
        <p:spPr>
          <a:xfrm>
            <a:off x="4644008" y="1412776"/>
            <a:ext cx="1800000" cy="1287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MEDIDAS DE FACILITAÇÃO P/ OPERAÇÕES DE COMÉRCIO EXTERIOR</a:t>
            </a:r>
          </a:p>
          <a:p>
            <a:pPr algn="ctr"/>
            <a:endParaRPr lang="pt-B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tângulo de cantos arredondados 40"/>
          <p:cNvSpPr/>
          <p:nvPr/>
        </p:nvSpPr>
        <p:spPr>
          <a:xfrm>
            <a:off x="7092280" y="1412776"/>
            <a:ext cx="1800000" cy="1287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SEGURANÇA JURÍDICA DE </a:t>
            </a:r>
          </a:p>
          <a:p>
            <a:pPr algn="ctr"/>
            <a:r>
              <a:rPr lang="pt-BR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LONGO PRAZO</a:t>
            </a:r>
          </a:p>
          <a:p>
            <a:pPr algn="ctr"/>
            <a:r>
              <a:rPr lang="pt-BR" sz="14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(20 ANOS)</a:t>
            </a:r>
          </a:p>
          <a:p>
            <a:pPr algn="ctr"/>
            <a:endParaRPr lang="pt-B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ais 41"/>
          <p:cNvSpPr/>
          <p:nvPr/>
        </p:nvSpPr>
        <p:spPr>
          <a:xfrm>
            <a:off x="3995936" y="1628800"/>
            <a:ext cx="576064" cy="720080"/>
          </a:xfrm>
          <a:prstGeom prst="mathPlu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Mais 42"/>
          <p:cNvSpPr/>
          <p:nvPr/>
        </p:nvSpPr>
        <p:spPr>
          <a:xfrm>
            <a:off x="6444208" y="1628800"/>
            <a:ext cx="576064" cy="720080"/>
          </a:xfrm>
          <a:prstGeom prst="mathPlu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4" name="Retângulo de cantos arredondados 43"/>
          <p:cNvSpPr/>
          <p:nvPr/>
        </p:nvSpPr>
        <p:spPr>
          <a:xfrm>
            <a:off x="2195736" y="908720"/>
            <a:ext cx="6696544" cy="43204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COMPETITIVIDADE</a:t>
            </a:r>
            <a:endParaRPr lang="pt-BR" sz="2000" b="1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8820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ZPE – </a:t>
            </a: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Experiência</a:t>
            </a: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Internacional</a:t>
            </a:r>
            <a:endParaRPr lang="en-US" sz="17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80000" y="620688"/>
            <a:ext cx="8640960" cy="0"/>
          </a:xfrm>
          <a:prstGeom prst="line">
            <a:avLst/>
          </a:prstGeom>
          <a:ln w="127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Arrow Callout 35"/>
          <p:cNvSpPr/>
          <p:nvPr/>
        </p:nvSpPr>
        <p:spPr>
          <a:xfrm>
            <a:off x="179512" y="2880000"/>
            <a:ext cx="2160240" cy="2790000"/>
          </a:xfrm>
          <a:prstGeom prst="rightArrowCallout">
            <a:avLst>
              <a:gd name="adj1" fmla="val 28299"/>
              <a:gd name="adj2" fmla="val 34071"/>
              <a:gd name="adj3" fmla="val 14214"/>
              <a:gd name="adj4" fmla="val 78720"/>
            </a:avLst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Modelos</a:t>
            </a:r>
          </a:p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Diversificados</a:t>
            </a:r>
          </a:p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(Exemplos)</a:t>
            </a:r>
          </a:p>
          <a:p>
            <a:pPr algn="ctr"/>
            <a:endParaRPr lang="pt-BR" sz="1400" b="1" dirty="0">
              <a:solidFill>
                <a:schemeClr val="bg2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20000" y="2880000"/>
            <a:ext cx="1980000" cy="279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72000" bIns="36000" rtlCol="0" anchor="t" anchorCtr="0"/>
          <a:lstStyle/>
          <a:p>
            <a:pPr algn="just">
              <a:buFont typeface="Wingdings" pitchFamily="2" charset="2"/>
              <a:buChar char="q"/>
            </a:pPr>
            <a:r>
              <a:rPr lang="pt-BR" sz="1000" dirty="0" smtClean="0">
                <a:solidFill>
                  <a:schemeClr val="bg2"/>
                </a:solidFill>
              </a:rPr>
              <a:t> Áreas específicas e segregadas sobre controle do Estado.</a:t>
            </a:r>
          </a:p>
          <a:p>
            <a:pPr algn="just">
              <a:buFont typeface="Wingdings" pitchFamily="2" charset="2"/>
              <a:buChar char="q"/>
            </a:pPr>
            <a:r>
              <a:rPr lang="pt-BR" sz="1000" dirty="0" smtClean="0">
                <a:solidFill>
                  <a:schemeClr val="bg2"/>
                </a:solidFill>
              </a:rPr>
              <a:t> Exportação de produtos de menor valor agregado.</a:t>
            </a:r>
          </a:p>
          <a:p>
            <a:pPr algn="just">
              <a:buFont typeface="Wingdings" pitchFamily="2" charset="2"/>
              <a:buChar char="q"/>
            </a:pPr>
            <a:endParaRPr lang="pt-BR" sz="900" dirty="0" smtClean="0">
              <a:solidFill>
                <a:schemeClr val="bg2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pt-BR" sz="900" dirty="0" smtClean="0">
              <a:solidFill>
                <a:schemeClr val="bg2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pt-BR" sz="900" dirty="0" smtClean="0">
              <a:solidFill>
                <a:schemeClr val="bg2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r>
              <a:rPr lang="pt-BR" sz="900" dirty="0" smtClean="0">
                <a:solidFill>
                  <a:schemeClr val="bg2"/>
                </a:solidFill>
              </a:rPr>
              <a:t>Comlla EPZ (Bangladesh)</a:t>
            </a:r>
            <a:endParaRPr lang="pt-BR" sz="900" dirty="0">
              <a:solidFill>
                <a:schemeClr val="bg2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752240" y="2880000"/>
            <a:ext cx="1980000" cy="279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72000" bIns="36000" rtlCol="0" anchor="t" anchorCtr="0"/>
          <a:lstStyle/>
          <a:p>
            <a:pPr algn="just">
              <a:buFont typeface="Wingdings" pitchFamily="2" charset="2"/>
              <a:buChar char="q"/>
            </a:pPr>
            <a:r>
              <a:rPr lang="pt-BR" sz="1000" dirty="0" smtClean="0">
                <a:solidFill>
                  <a:schemeClr val="bg2"/>
                </a:solidFill>
              </a:rPr>
              <a:t> Áreas especiais designadas para recepção de investimentos.</a:t>
            </a:r>
          </a:p>
          <a:p>
            <a:pPr algn="just">
              <a:buFont typeface="Wingdings" pitchFamily="2" charset="2"/>
              <a:buChar char="q"/>
            </a:pPr>
            <a:r>
              <a:rPr lang="pt-BR" sz="1000" dirty="0" smtClean="0">
                <a:solidFill>
                  <a:schemeClr val="bg2"/>
                </a:solidFill>
              </a:rPr>
              <a:t> Atividades econômicas variadas. </a:t>
            </a: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r>
              <a:rPr lang="pt-BR" sz="900" dirty="0" smtClean="0">
                <a:solidFill>
                  <a:schemeClr val="bg2"/>
                </a:solidFill>
              </a:rPr>
              <a:t>Shenzen/ China - 1980</a:t>
            </a:r>
          </a:p>
          <a:p>
            <a:pPr algn="ctr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r>
              <a:rPr lang="pt-BR" sz="900" dirty="0" smtClean="0">
                <a:solidFill>
                  <a:schemeClr val="bg2"/>
                </a:solidFill>
              </a:rPr>
              <a:t>Shenzen/China – Hoje</a:t>
            </a: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>
              <a:solidFill>
                <a:schemeClr val="bg2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020000" y="2880000"/>
            <a:ext cx="1980000" cy="279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72000" bIns="36000" rtlCol="0" anchor="t" anchorCtr="0"/>
          <a:lstStyle/>
          <a:p>
            <a:pPr algn="just">
              <a:buFont typeface="Wingdings" pitchFamily="2" charset="2"/>
              <a:buChar char="q"/>
            </a:pPr>
            <a:r>
              <a:rPr lang="pt-BR" sz="1000" dirty="0" smtClean="0">
                <a:solidFill>
                  <a:schemeClr val="bg2"/>
                </a:solidFill>
              </a:rPr>
              <a:t> Centros de atividade econômica diversificada;</a:t>
            </a:r>
          </a:p>
          <a:p>
            <a:pPr algn="just">
              <a:buFont typeface="Wingdings" pitchFamily="2" charset="2"/>
              <a:buChar char="q"/>
            </a:pPr>
            <a:r>
              <a:rPr lang="pt-BR" sz="1000" dirty="0" smtClean="0">
                <a:solidFill>
                  <a:schemeClr val="bg2"/>
                </a:solidFill>
              </a:rPr>
              <a:t> Operações de logísitica e apoio às ao comércio e aos investimentos internacionais. </a:t>
            </a:r>
          </a:p>
          <a:p>
            <a:pPr algn="just">
              <a:buFont typeface="Wingdings" pitchFamily="2" charset="2"/>
              <a:buChar char="q"/>
            </a:pPr>
            <a:endParaRPr lang="pt-BR" sz="850" dirty="0" smtClean="0">
              <a:solidFill>
                <a:schemeClr val="bg2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pt-BR" sz="850" dirty="0" smtClean="0">
              <a:solidFill>
                <a:schemeClr val="bg2"/>
              </a:solidFill>
            </a:endParaRPr>
          </a:p>
          <a:p>
            <a:pPr algn="just"/>
            <a:endParaRPr lang="pt-BR" sz="850" dirty="0" smtClean="0">
              <a:solidFill>
                <a:schemeClr val="bg2"/>
              </a:solidFill>
            </a:endParaRPr>
          </a:p>
          <a:p>
            <a:pPr algn="just"/>
            <a:endParaRPr lang="pt-BR" sz="850" dirty="0" smtClean="0">
              <a:solidFill>
                <a:schemeClr val="bg2"/>
              </a:solidFill>
            </a:endParaRPr>
          </a:p>
          <a:p>
            <a:pPr algn="just"/>
            <a:endParaRPr lang="pt-BR" sz="850" dirty="0" smtClean="0">
              <a:solidFill>
                <a:schemeClr val="bg2"/>
              </a:solidFill>
            </a:endParaRPr>
          </a:p>
          <a:p>
            <a:pPr algn="ctr"/>
            <a:r>
              <a:rPr lang="pt-BR" sz="900" dirty="0" smtClean="0">
                <a:solidFill>
                  <a:schemeClr val="bg2"/>
                </a:solidFill>
              </a:rPr>
              <a:t>Dubai</a:t>
            </a: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just"/>
            <a:endParaRPr lang="pt-BR" sz="900" dirty="0" smtClean="0">
              <a:solidFill>
                <a:schemeClr val="bg2"/>
              </a:solidFill>
            </a:endParaRPr>
          </a:p>
          <a:p>
            <a:pPr algn="ctr"/>
            <a:r>
              <a:rPr lang="pt-BR" sz="900" dirty="0" smtClean="0">
                <a:solidFill>
                  <a:schemeClr val="bg2"/>
                </a:solidFill>
              </a:rPr>
              <a:t>Cingapura</a:t>
            </a:r>
            <a:endParaRPr lang="pt-BR" sz="900" dirty="0">
              <a:solidFill>
                <a:schemeClr val="bg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832" y="3963528"/>
            <a:ext cx="864096" cy="6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2665" y="4683608"/>
            <a:ext cx="1075279" cy="65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8267" y="3824672"/>
            <a:ext cx="9379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8268" y="4616760"/>
            <a:ext cx="939476" cy="62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4328" y="3994671"/>
            <a:ext cx="942650" cy="58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4328" y="4726192"/>
            <a:ext cx="972305" cy="64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tângulo 13"/>
          <p:cNvSpPr/>
          <p:nvPr/>
        </p:nvSpPr>
        <p:spPr>
          <a:xfrm>
            <a:off x="179512" y="2700000"/>
            <a:ext cx="88200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776" y="900000"/>
            <a:ext cx="1008112" cy="6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12360" y="900000"/>
            <a:ext cx="106483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4049" y="900000"/>
            <a:ext cx="1008112" cy="78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51920" y="900000"/>
            <a:ext cx="936104" cy="68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555776" y="1575072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FTZ/EUA</a:t>
            </a:r>
            <a:endParaRPr lang="pt-BR" sz="1000" dirty="0">
              <a:solidFill>
                <a:schemeClr val="bg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51920" y="1575072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ZF -Bogotá</a:t>
            </a:r>
            <a:endParaRPr lang="pt-BR" sz="1000" dirty="0">
              <a:solidFill>
                <a:schemeClr val="bg2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48064" y="1616883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China</a:t>
            </a:r>
            <a:endParaRPr lang="pt-BR" sz="1000" dirty="0">
              <a:solidFill>
                <a:schemeClr val="bg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84368" y="1616883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Uruguai</a:t>
            </a:r>
            <a:endParaRPr lang="pt-BR" sz="1000" dirty="0">
              <a:solidFill>
                <a:schemeClr val="bg2"/>
              </a:solidFill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72200" y="900000"/>
            <a:ext cx="1008112" cy="68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77"/>
          <p:cNvSpPr txBox="1"/>
          <p:nvPr/>
        </p:nvSpPr>
        <p:spPr>
          <a:xfrm>
            <a:off x="6444208" y="1607723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2"/>
                </a:solidFill>
              </a:rPr>
              <a:t>Dubai</a:t>
            </a:r>
            <a:endParaRPr lang="pt-BR" sz="1000" dirty="0">
              <a:solidFill>
                <a:schemeClr val="bg2"/>
              </a:solidFill>
            </a:endParaRPr>
          </a:p>
        </p:txBody>
      </p:sp>
      <p:sp>
        <p:nvSpPr>
          <p:cNvPr id="81" name="Retângulo 13"/>
          <p:cNvSpPr/>
          <p:nvPr/>
        </p:nvSpPr>
        <p:spPr>
          <a:xfrm>
            <a:off x="180000" y="5760000"/>
            <a:ext cx="88200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ight Arrow Callout 81"/>
          <p:cNvSpPr/>
          <p:nvPr/>
        </p:nvSpPr>
        <p:spPr>
          <a:xfrm>
            <a:off x="179512" y="900000"/>
            <a:ext cx="2160240" cy="1620000"/>
          </a:xfrm>
          <a:prstGeom prst="rightArrowCallout">
            <a:avLst>
              <a:gd name="adj1" fmla="val 28299"/>
              <a:gd name="adj2" fmla="val 43307"/>
              <a:gd name="adj3" fmla="val 19527"/>
              <a:gd name="adj4" fmla="val 78720"/>
            </a:avLst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Ampla</a:t>
            </a:r>
          </a:p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Utilização</a:t>
            </a:r>
          </a:p>
          <a:p>
            <a:pPr algn="ctr"/>
            <a:endParaRPr lang="pt-BR" sz="1400" b="1" dirty="0">
              <a:solidFill>
                <a:schemeClr val="bg2"/>
              </a:solidFill>
            </a:endParaRPr>
          </a:p>
        </p:txBody>
      </p:sp>
      <p:sp>
        <p:nvSpPr>
          <p:cNvPr id="83" name="Right Arrow Callout 82"/>
          <p:cNvSpPr/>
          <p:nvPr/>
        </p:nvSpPr>
        <p:spPr>
          <a:xfrm>
            <a:off x="179512" y="5850000"/>
            <a:ext cx="2160240" cy="900000"/>
          </a:xfrm>
          <a:prstGeom prst="rightArrowCallout">
            <a:avLst>
              <a:gd name="adj1" fmla="val 33247"/>
              <a:gd name="adj2" fmla="val 41328"/>
              <a:gd name="adj3" fmla="val 34996"/>
              <a:gd name="adj4" fmla="val 7872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Características Comuns</a:t>
            </a:r>
          </a:p>
          <a:p>
            <a:pPr algn="ctr"/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520000" y="5850000"/>
            <a:ext cx="1890000" cy="90000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pt-BR" sz="950" b="1" dirty="0" smtClean="0">
                <a:solidFill>
                  <a:schemeClr val="tx1"/>
                </a:solidFill>
              </a:rPr>
              <a:t>Áreas geográficas específicas no interior das fronteiras nacionais dos países.</a:t>
            </a:r>
            <a:endParaRPr lang="pt-BR" sz="950" b="1" dirty="0">
              <a:solidFill>
                <a:schemeClr val="tx1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770232" y="5850000"/>
            <a:ext cx="1890000" cy="90000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pt-BR" sz="950" b="1" dirty="0" smtClean="0">
                <a:solidFill>
                  <a:schemeClr val="tx1"/>
                </a:solidFill>
              </a:rPr>
              <a:t>Regras de negócios diferentes daquelas vigentes para as demais partes do território nacional.</a:t>
            </a:r>
            <a:endParaRPr lang="pt-BR" sz="950" b="1" dirty="0">
              <a:solidFill>
                <a:schemeClr val="tx1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7074488" y="5841368"/>
            <a:ext cx="1890000" cy="90000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pt-BR" sz="950" b="1" dirty="0" smtClean="0">
                <a:solidFill>
                  <a:schemeClr val="tx1"/>
                </a:solidFill>
              </a:rPr>
              <a:t>Atração/ facilitação de investimentos (regras de investimento, comércio, controle alfadengário, etc).</a:t>
            </a:r>
            <a:endParaRPr lang="pt-BR" sz="950" b="1" dirty="0">
              <a:solidFill>
                <a:schemeClr val="tx1"/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2610000" y="1980000"/>
            <a:ext cx="6300000" cy="54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100" i="1" dirty="0" smtClean="0">
                <a:solidFill>
                  <a:schemeClr val="bg2"/>
                </a:solidFill>
              </a:rPr>
              <a:t>Existem no mundo cerca de </a:t>
            </a:r>
            <a:r>
              <a:rPr lang="pt-BR" sz="1100" i="1" u="sng" dirty="0" smtClean="0">
                <a:solidFill>
                  <a:schemeClr val="bg2"/>
                </a:solidFill>
              </a:rPr>
              <a:t>3 mil ZPE</a:t>
            </a:r>
            <a:r>
              <a:rPr lang="pt-BR" sz="1100" i="1" dirty="0" smtClean="0">
                <a:solidFill>
                  <a:schemeClr val="bg2"/>
                </a:solidFill>
              </a:rPr>
              <a:t> e recintos congêneres, que geram </a:t>
            </a:r>
            <a:r>
              <a:rPr lang="pt-BR" sz="1100" i="1" u="sng" dirty="0" smtClean="0">
                <a:solidFill>
                  <a:schemeClr val="bg2"/>
                </a:solidFill>
              </a:rPr>
              <a:t>3 milhões de empregos</a:t>
            </a:r>
            <a:r>
              <a:rPr lang="pt-BR" sz="1100" i="1" dirty="0" smtClean="0">
                <a:solidFill>
                  <a:schemeClr val="bg2"/>
                </a:solidFill>
              </a:rPr>
              <a:t>. (Organização Internacional do Trabalho – OIT)</a:t>
            </a:r>
            <a:endParaRPr lang="pt-BR" sz="1100" i="1" dirty="0">
              <a:solidFill>
                <a:schemeClr val="bg2"/>
              </a:solidFill>
            </a:endParaRPr>
          </a:p>
        </p:txBody>
      </p:sp>
      <p:sp>
        <p:nvSpPr>
          <p:cNvPr id="130" name="Mais 8"/>
          <p:cNvSpPr/>
          <p:nvPr/>
        </p:nvSpPr>
        <p:spPr>
          <a:xfrm>
            <a:off x="4427984" y="6165304"/>
            <a:ext cx="270000" cy="270000"/>
          </a:xfrm>
          <a:prstGeom prst="mathPlu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1" name="Mais 8"/>
          <p:cNvSpPr/>
          <p:nvPr/>
        </p:nvSpPr>
        <p:spPr>
          <a:xfrm>
            <a:off x="6750272" y="6165304"/>
            <a:ext cx="270000" cy="270000"/>
          </a:xfrm>
          <a:prstGeom prst="mathPlu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80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8820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Experiência</a:t>
            </a: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Internacional</a:t>
            </a: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- </a:t>
            </a: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Tendências</a:t>
            </a:r>
            <a:endParaRPr lang="en-US" sz="17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80000" y="620688"/>
            <a:ext cx="8640960" cy="0"/>
          </a:xfrm>
          <a:prstGeom prst="line">
            <a:avLst/>
          </a:prstGeom>
          <a:ln w="127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Arrow Callout 35"/>
          <p:cNvSpPr/>
          <p:nvPr/>
        </p:nvSpPr>
        <p:spPr>
          <a:xfrm>
            <a:off x="179512" y="2880000"/>
            <a:ext cx="2160240" cy="1485104"/>
          </a:xfrm>
          <a:prstGeom prst="rightArrowCallout">
            <a:avLst>
              <a:gd name="adj1" fmla="val 28299"/>
              <a:gd name="adj2" fmla="val 34071"/>
              <a:gd name="adj3" fmla="val 14214"/>
              <a:gd name="adj4" fmla="val 78720"/>
            </a:avLst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SERVIÇOS</a:t>
            </a:r>
            <a:endParaRPr lang="pt-BR" sz="1400" b="1" dirty="0" smtClean="0">
              <a:solidFill>
                <a:schemeClr val="bg2"/>
              </a:solidFill>
            </a:endParaRPr>
          </a:p>
          <a:p>
            <a:pPr algn="ctr"/>
            <a:endParaRPr lang="pt-BR" sz="1400" b="1" dirty="0">
              <a:solidFill>
                <a:schemeClr val="bg2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484760" y="2880000"/>
            <a:ext cx="2267760" cy="1485104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PRODUTIVIDADE</a:t>
            </a:r>
            <a:endParaRPr lang="pt-BR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696728" y="2924944"/>
            <a:ext cx="2267760" cy="1485104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COMPETITIVIDADE</a:t>
            </a:r>
            <a:endParaRPr lang="pt-BR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Retângulo 13"/>
          <p:cNvSpPr/>
          <p:nvPr/>
        </p:nvSpPr>
        <p:spPr>
          <a:xfrm>
            <a:off x="179512" y="2700000"/>
            <a:ext cx="88200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Retângulo 13"/>
          <p:cNvSpPr/>
          <p:nvPr/>
        </p:nvSpPr>
        <p:spPr>
          <a:xfrm>
            <a:off x="180000" y="4653136"/>
            <a:ext cx="8820000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ight Arrow Callout 81"/>
          <p:cNvSpPr/>
          <p:nvPr/>
        </p:nvSpPr>
        <p:spPr>
          <a:xfrm>
            <a:off x="179512" y="900000"/>
            <a:ext cx="2160240" cy="1620000"/>
          </a:xfrm>
          <a:prstGeom prst="rightArrowCallout">
            <a:avLst>
              <a:gd name="adj1" fmla="val 28299"/>
              <a:gd name="adj2" fmla="val 43307"/>
              <a:gd name="adj3" fmla="val 19527"/>
              <a:gd name="adj4" fmla="val 78720"/>
            </a:avLst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S</a:t>
            </a:r>
            <a:r>
              <a:rPr lang="pt-BR" sz="1400" b="1" dirty="0" smtClean="0">
                <a:solidFill>
                  <a:schemeClr val="bg2"/>
                </a:solidFill>
              </a:rPr>
              <a:t>ERVITIZAÇÃO</a:t>
            </a:r>
          </a:p>
          <a:p>
            <a:pPr algn="ctr"/>
            <a:endParaRPr lang="pt-BR" sz="1400" b="1" dirty="0">
              <a:solidFill>
                <a:schemeClr val="bg2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79512" y="4972458"/>
            <a:ext cx="1890000" cy="14895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ZPE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546096" y="4972458"/>
            <a:ext cx="1890000" cy="14895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SERVIÇOS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7092280" y="4963826"/>
            <a:ext cx="1890000" cy="14895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GERAÇÃO DE EMPREGO</a:t>
            </a:r>
          </a:p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RENDA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2699792" y="888578"/>
            <a:ext cx="2232248" cy="110026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PROCESSO PRODUTIVO INDUSTRIAL</a:t>
            </a:r>
            <a:endParaRPr lang="pt-BR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6588224" y="888577"/>
            <a:ext cx="2232248" cy="110026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SERVIÇOS</a:t>
            </a:r>
            <a:endParaRPr lang="pt-BR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ta para a esquerda e para a direita 1"/>
          <p:cNvSpPr/>
          <p:nvPr/>
        </p:nvSpPr>
        <p:spPr>
          <a:xfrm>
            <a:off x="5076056" y="1124744"/>
            <a:ext cx="1440160" cy="576064"/>
          </a:xfrm>
          <a:prstGeom prst="leftRightArrow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Mais 2"/>
          <p:cNvSpPr/>
          <p:nvPr/>
        </p:nvSpPr>
        <p:spPr>
          <a:xfrm>
            <a:off x="5004048" y="3068960"/>
            <a:ext cx="1440160" cy="1224136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069512" y="5157192"/>
            <a:ext cx="147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</a:t>
            </a:r>
            <a:endParaRPr lang="pt-BR" sz="5400" b="1" cap="none" spc="0" dirty="0">
              <a:ln w="18000">
                <a:noFill/>
                <a:prstDash val="solid"/>
                <a:miter lim="800000"/>
              </a:ln>
              <a:solidFill>
                <a:schemeClr val="bg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Igual 4"/>
          <p:cNvSpPr/>
          <p:nvPr/>
        </p:nvSpPr>
        <p:spPr>
          <a:xfrm>
            <a:off x="5580112" y="5301208"/>
            <a:ext cx="1440160" cy="864096"/>
          </a:xfrm>
          <a:prstGeom prst="mathEqual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Retângulo de cantos arredondados 40"/>
          <p:cNvSpPr/>
          <p:nvPr/>
        </p:nvSpPr>
        <p:spPr>
          <a:xfrm>
            <a:off x="2699792" y="2204863"/>
            <a:ext cx="6120680" cy="380183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INTEGRAÇÃO CRESCENTE</a:t>
            </a:r>
            <a:endParaRPr lang="pt-BR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41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68DED-ED4A-45A9-A133-B4EFA8997273}" type="slidenum">
              <a:rPr lang="pt-BR" smtClean="0"/>
              <a:pPr>
                <a:defRPr/>
              </a:pPr>
              <a:t>7</a:t>
            </a:fld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2195736" y="715306"/>
            <a:ext cx="1800000" cy="162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3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Agregação de Valor na Produção Primária voltada para Exportação</a:t>
            </a:r>
          </a:p>
          <a:p>
            <a:pPr algn="ctr"/>
            <a:r>
              <a:rPr lang="pt-BR" sz="13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(Foco)</a:t>
            </a:r>
            <a:endParaRPr lang="pt-BR" sz="13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4644208" y="715306"/>
            <a:ext cx="1800000" cy="162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3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 da Efetiva Operação do Regime nas ZPE de Pecém/CE, Parnaíba/PI, e Acre/AC.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092280" y="715306"/>
            <a:ext cx="1800000" cy="16200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3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nível de interesse do regime por parte do setor privado.</a:t>
            </a:r>
          </a:p>
        </p:txBody>
      </p:sp>
      <p:sp>
        <p:nvSpPr>
          <p:cNvPr id="7" name="Texto explicativo em seta para a direita 6"/>
          <p:cNvSpPr/>
          <p:nvPr/>
        </p:nvSpPr>
        <p:spPr>
          <a:xfrm>
            <a:off x="179512" y="715306"/>
            <a:ext cx="1800200" cy="1620000"/>
          </a:xfrm>
          <a:prstGeom prst="rightArrowCallout">
            <a:avLst>
              <a:gd name="adj1" fmla="val 13711"/>
              <a:gd name="adj2" fmla="val 25000"/>
              <a:gd name="adj3" fmla="val 11595"/>
              <a:gd name="adj4" fmla="val 84073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Situação Atual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179512" y="2492896"/>
            <a:ext cx="878448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ta para a direita 8"/>
          <p:cNvSpPr/>
          <p:nvPr/>
        </p:nvSpPr>
        <p:spPr>
          <a:xfrm>
            <a:off x="4067944" y="1372338"/>
            <a:ext cx="504056" cy="288032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>
            <a:off x="6516216" y="1372338"/>
            <a:ext cx="504056" cy="288032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>
            <a:off x="179512" y="4293096"/>
            <a:ext cx="878448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153992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89240"/>
            <a:ext cx="8640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79512" y="5301208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do Pecém/CE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1520" y="6453336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do Pecém/CE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7112"/>
            <a:ext cx="1368152" cy="9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2051720" y="530120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- ZPE do Pecém/CE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661248"/>
            <a:ext cx="1152128" cy="7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1619672" y="6381328"/>
            <a:ext cx="1440160" cy="404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- ZPE do Pecém/CE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7112"/>
            <a:ext cx="1257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3635896" y="5157192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da Parnaíba/PI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631051"/>
            <a:ext cx="1291636" cy="72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5004048" y="6351131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da Parnaíba/PI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661248"/>
            <a:ext cx="1296144" cy="7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3203848" y="6381328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da Parnaíba/PI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1187624" cy="79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5292080" y="5229200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do Acre/AC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37112"/>
            <a:ext cx="1403648" cy="93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7092280" y="5373216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do Acre/AC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661248"/>
            <a:ext cx="108012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7092280" y="6381328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 do Acre/AC</a:t>
            </a:r>
            <a:endParaRPr lang="pt-BR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80000" y="180000"/>
            <a:ext cx="8820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Situação</a:t>
            </a: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Atual</a:t>
            </a:r>
            <a:r>
              <a:rPr lang="en-US" sz="17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e </a:t>
            </a:r>
            <a:r>
              <a:rPr lang="en-US" sz="1700" b="1" i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Perspectivas</a:t>
            </a:r>
            <a:endParaRPr lang="en-US" sz="17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3" name="Conector reto 32"/>
          <p:cNvCxnSpPr/>
          <p:nvPr/>
        </p:nvCxnSpPr>
        <p:spPr>
          <a:xfrm>
            <a:off x="180000" y="620688"/>
            <a:ext cx="8640960" cy="0"/>
          </a:xfrm>
          <a:prstGeom prst="line">
            <a:avLst/>
          </a:prstGeom>
          <a:ln w="127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tângulo de cantos arredondados 11"/>
          <p:cNvSpPr/>
          <p:nvPr/>
        </p:nvSpPr>
        <p:spPr>
          <a:xfrm>
            <a:off x="2160552" y="2636912"/>
            <a:ext cx="1872208" cy="1512168"/>
          </a:xfrm>
          <a:prstGeom prst="round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chemeClr val="bg2"/>
                </a:solidFill>
              </a:rPr>
              <a:t>Plano Nacional de Exportações - PNE</a:t>
            </a:r>
            <a:endParaRPr lang="pt-BR" sz="1200" b="1" dirty="0">
              <a:solidFill>
                <a:schemeClr val="bg2"/>
              </a:solidFill>
            </a:endParaRPr>
          </a:p>
        </p:txBody>
      </p:sp>
      <p:sp>
        <p:nvSpPr>
          <p:cNvPr id="35" name="Retângulo de cantos arredondados 11"/>
          <p:cNvSpPr/>
          <p:nvPr/>
        </p:nvSpPr>
        <p:spPr>
          <a:xfrm>
            <a:off x="4499992" y="2636912"/>
            <a:ext cx="1872208" cy="1512168"/>
          </a:xfrm>
          <a:prstGeom prst="round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150" b="1" dirty="0" smtClean="0">
                <a:solidFill>
                  <a:schemeClr val="bg2"/>
                </a:solidFill>
              </a:rPr>
              <a:t>Comércio Exterior como indutor de </a:t>
            </a:r>
          </a:p>
          <a:p>
            <a:pPr algn="just"/>
            <a:r>
              <a:rPr lang="pt-BR" sz="1150" b="1" dirty="0" smtClean="0">
                <a:solidFill>
                  <a:schemeClr val="bg2"/>
                </a:solidFill>
              </a:rPr>
              <a:t>Competitividade</a:t>
            </a:r>
            <a:endParaRPr lang="pt-BR" sz="1150" b="1" dirty="0">
              <a:solidFill>
                <a:schemeClr val="bg2"/>
              </a:solidFill>
            </a:endParaRPr>
          </a:p>
        </p:txBody>
      </p:sp>
      <p:sp>
        <p:nvSpPr>
          <p:cNvPr id="36" name="Retângulo de cantos arredondados 11"/>
          <p:cNvSpPr/>
          <p:nvPr/>
        </p:nvSpPr>
        <p:spPr>
          <a:xfrm>
            <a:off x="6948264" y="2636912"/>
            <a:ext cx="1872208" cy="158417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Modernização/ aprimoramento do regime brasileiro de ZPE.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7" name="Igual 36"/>
          <p:cNvSpPr/>
          <p:nvPr/>
        </p:nvSpPr>
        <p:spPr>
          <a:xfrm>
            <a:off x="6516216" y="3221736"/>
            <a:ext cx="360000" cy="360000"/>
          </a:xfrm>
          <a:prstGeom prst="mathEqual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Mais 37"/>
          <p:cNvSpPr/>
          <p:nvPr/>
        </p:nvSpPr>
        <p:spPr>
          <a:xfrm>
            <a:off x="4067944" y="3149728"/>
            <a:ext cx="360000" cy="360000"/>
          </a:xfrm>
          <a:prstGeom prst="mathPlus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exto explicativo em seta para a direita 38"/>
          <p:cNvSpPr/>
          <p:nvPr/>
        </p:nvSpPr>
        <p:spPr>
          <a:xfrm>
            <a:off x="179512" y="2601088"/>
            <a:ext cx="1800200" cy="1620000"/>
          </a:xfrm>
          <a:prstGeom prst="rightArrowCallout">
            <a:avLst>
              <a:gd name="adj1" fmla="val 13711"/>
              <a:gd name="adj2" fmla="val 25000"/>
              <a:gd name="adj3" fmla="val 11595"/>
              <a:gd name="adj4" fmla="val 84073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Perspectivas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0000" y="116632"/>
            <a:ext cx="8640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sz="1700" b="1" i="1" dirty="0" smtClean="0">
                <a:solidFill>
                  <a:schemeClr val="bg2"/>
                </a:solidFill>
                <a:latin typeface="+mn-lt"/>
              </a:rPr>
              <a:t>LOCALIZAÇÃO DAS ZPE NO PAÍS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180000" y="557320"/>
            <a:ext cx="864096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5061107" y="1591632"/>
            <a:ext cx="378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Times New Roman" pitchFamily="18" charset="0"/>
              <a:buChar char="■"/>
            </a:pPr>
            <a:r>
              <a:rPr lang="pt-BR" sz="1500" b="1" dirty="0">
                <a:solidFill>
                  <a:schemeClr val="bg2"/>
                </a:solidFill>
              </a:rPr>
              <a:t>As ZPE se encontram em diferentes estágios</a:t>
            </a:r>
            <a:r>
              <a:rPr lang="pt-BR" sz="1500" b="1" dirty="0" smtClean="0">
                <a:solidFill>
                  <a:schemeClr val="bg2"/>
                </a:solidFill>
              </a:rPr>
              <a:t>. As ZPE do Acre, do Ceará, e da </a:t>
            </a:r>
            <a:r>
              <a:rPr lang="pt-BR" sz="1500" b="1" dirty="0" smtClean="0">
                <a:solidFill>
                  <a:srgbClr val="FF0000"/>
                </a:solidFill>
              </a:rPr>
              <a:t>Parnaíba/PI</a:t>
            </a:r>
            <a:r>
              <a:rPr lang="pt-BR" sz="1500" b="1" dirty="0" smtClean="0">
                <a:solidFill>
                  <a:schemeClr val="bg2"/>
                </a:solidFill>
              </a:rPr>
              <a:t> encontram-se em estágio avançado de implantação.</a:t>
            </a:r>
            <a:endParaRPr lang="pt-BR" sz="1500" b="1" dirty="0">
              <a:solidFill>
                <a:schemeClr val="bg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076056" y="3233008"/>
            <a:ext cx="3780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Times New Roman" pitchFamily="18" charset="0"/>
              <a:buChar char="■"/>
            </a:pPr>
            <a:r>
              <a:rPr lang="pt-BR" sz="1500" b="1" dirty="0">
                <a:solidFill>
                  <a:schemeClr val="bg2"/>
                </a:solidFill>
              </a:rPr>
              <a:t>As ZPE do Acre e do Ceará foram alfandegadas pela Receita Federal do Brasil</a:t>
            </a:r>
            <a:r>
              <a:rPr lang="pt-BR" sz="1500" b="1" dirty="0" smtClean="0">
                <a:solidFill>
                  <a:schemeClr val="bg2"/>
                </a:solidFill>
              </a:rPr>
              <a:t>. </a:t>
            </a:r>
            <a:r>
              <a:rPr lang="pt-BR" sz="1500" b="1" dirty="0" smtClean="0">
                <a:solidFill>
                  <a:srgbClr val="FF0000"/>
                </a:solidFill>
              </a:rPr>
              <a:t>A ZPE da Parnaíba/PI encontra-se com processo de alfandegamento em fase de conclusão.</a:t>
            </a:r>
            <a:endParaRPr lang="pt-BR" sz="15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004048" y="5157192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Times New Roman" pitchFamily="18" charset="0"/>
              <a:buChar char="■"/>
            </a:pPr>
            <a:r>
              <a:rPr lang="pt-BR" sz="1500" b="1" dirty="0">
                <a:solidFill>
                  <a:schemeClr val="bg2"/>
                </a:solidFill>
              </a:rPr>
              <a:t>As seguintes ZPE possuem projetos industriais aprovados: Acre </a:t>
            </a:r>
            <a:r>
              <a:rPr lang="pt-BR" sz="1500" b="1" dirty="0" smtClean="0">
                <a:solidFill>
                  <a:schemeClr val="bg2"/>
                </a:solidFill>
              </a:rPr>
              <a:t>(4); </a:t>
            </a:r>
            <a:r>
              <a:rPr lang="pt-BR" sz="1500" b="1" dirty="0" smtClean="0">
                <a:solidFill>
                  <a:srgbClr val="FF0000"/>
                </a:solidFill>
              </a:rPr>
              <a:t>Parnaíba/PI </a:t>
            </a:r>
            <a:r>
              <a:rPr lang="pt-BR" sz="1500" b="1" dirty="0" smtClean="0">
                <a:solidFill>
                  <a:srgbClr val="FF0000"/>
                </a:solidFill>
              </a:rPr>
              <a:t>(3)</a:t>
            </a:r>
            <a:r>
              <a:rPr lang="pt-BR" sz="1500" b="1" dirty="0" smtClean="0">
                <a:solidFill>
                  <a:schemeClr val="bg2"/>
                </a:solidFill>
              </a:rPr>
              <a:t>; </a:t>
            </a:r>
            <a:r>
              <a:rPr lang="pt-BR" sz="1500" b="1" dirty="0">
                <a:solidFill>
                  <a:schemeClr val="bg2"/>
                </a:solidFill>
              </a:rPr>
              <a:t>Ceará </a:t>
            </a:r>
            <a:r>
              <a:rPr lang="pt-BR" sz="1500" b="1" dirty="0" smtClean="0">
                <a:solidFill>
                  <a:schemeClr val="bg2"/>
                </a:solidFill>
              </a:rPr>
              <a:t>(3). </a:t>
            </a:r>
            <a:endParaRPr lang="pt-BR" sz="1500" b="1" dirty="0">
              <a:solidFill>
                <a:schemeClr val="bg2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076056" y="836712"/>
            <a:ext cx="37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Times New Roman" pitchFamily="18" charset="0"/>
              <a:buChar char="■"/>
            </a:pPr>
            <a:r>
              <a:rPr lang="pt-BR" sz="1500" b="1" dirty="0" smtClean="0">
                <a:solidFill>
                  <a:schemeClr val="bg2"/>
                </a:solidFill>
              </a:rPr>
              <a:t>O Brasil possui 23 ZPE criadas, distribuídas em 19 Estados.</a:t>
            </a:r>
            <a:endParaRPr lang="pt-BR" sz="1500" b="1" dirty="0">
              <a:solidFill>
                <a:schemeClr val="bg2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67544" y="836712"/>
            <a:ext cx="4032448" cy="5590303"/>
            <a:chOff x="262278" y="836712"/>
            <a:chExt cx="4032448" cy="5590303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278" y="836712"/>
              <a:ext cx="4032448" cy="5590303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398" y="2632720"/>
              <a:ext cx="9525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442529" y="5784835"/>
              <a:ext cx="13681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700" b="1" dirty="0" smtClean="0">
                  <a:solidFill>
                    <a:schemeClr val="tx1">
                      <a:lumMod val="85000"/>
                    </a:schemeClr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RR: RONDÔNIA</a:t>
              </a:r>
              <a:endParaRPr lang="pt-BR" sz="700" b="1" dirty="0">
                <a:solidFill>
                  <a:schemeClr val="tx1">
                    <a:lumMod val="8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/>
        </p:nvCxnSpPr>
        <p:spPr>
          <a:xfrm>
            <a:off x="180000" y="557320"/>
            <a:ext cx="864096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180000" y="557320"/>
            <a:ext cx="864096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107504" y="776898"/>
            <a:ext cx="89289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 smtClean="0">
                <a:ln w="6350">
                  <a:solidFill>
                    <a:schemeClr val="bg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ZPE DA PARNAÍBA</a:t>
            </a:r>
          </a:p>
          <a:p>
            <a:pPr algn="ctr"/>
            <a:r>
              <a:rPr lang="pt-BR" sz="2000" b="1" dirty="0" smtClean="0">
                <a:ln w="6350">
                  <a:solidFill>
                    <a:schemeClr val="bg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(PARNAÍBA/PI)</a:t>
            </a:r>
            <a:endParaRPr lang="pt-BR" sz="2000" b="1" cap="none" spc="0" dirty="0">
              <a:ln w="6350">
                <a:solidFill>
                  <a:schemeClr val="bg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0000" y="76562"/>
            <a:ext cx="86400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sz="2000" i="1" dirty="0" smtClean="0">
                <a:solidFill>
                  <a:schemeClr val="bg2"/>
                </a:solidFill>
                <a:latin typeface="+mn-lt"/>
              </a:rPr>
              <a:t>ZPE </a:t>
            </a:r>
            <a:r>
              <a:rPr lang="pt-BR" sz="2000" i="1" dirty="0" smtClean="0">
                <a:solidFill>
                  <a:schemeClr val="bg2"/>
                </a:solidFill>
                <a:latin typeface="+mn-lt"/>
              </a:rPr>
              <a:t>DA PARNAÍBA/PI – INFORMAÇÕES GERAIS</a:t>
            </a:r>
            <a:endParaRPr lang="pt-BR" sz="1600" i="1" dirty="0" smtClean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7410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764784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>
            <a:spLocks/>
          </p:cNvSpPr>
          <p:nvPr/>
        </p:nvSpPr>
        <p:spPr>
          <a:xfrm>
            <a:off x="179512" y="1700809"/>
            <a:ext cx="8640488" cy="200824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73050" indent="-273050">
              <a:spcAft>
                <a:spcPts val="300"/>
              </a:spcAft>
              <a:buFont typeface="Times New Roman" pitchFamily="18" charset="0"/>
              <a:buChar char="■"/>
            </a:pPr>
            <a:r>
              <a:rPr lang="pt-BR" sz="1400" u="sng" dirty="0" smtClean="0">
                <a:solidFill>
                  <a:schemeClr val="bg2"/>
                </a:solidFill>
              </a:rPr>
              <a:t>Proponente</a:t>
            </a:r>
            <a:r>
              <a:rPr lang="pt-BR" sz="1400" dirty="0" smtClean="0">
                <a:solidFill>
                  <a:schemeClr val="bg2"/>
                </a:solidFill>
              </a:rPr>
              <a:t>: Governo do Estado do Piauí</a:t>
            </a:r>
          </a:p>
          <a:p>
            <a:pPr marL="273050" indent="-273050">
              <a:spcAft>
                <a:spcPts val="300"/>
              </a:spcAft>
              <a:buFont typeface="Times New Roman" pitchFamily="18" charset="0"/>
              <a:buChar char="■"/>
              <a:tabLst>
                <a:tab pos="3586163" algn="l"/>
              </a:tabLst>
            </a:pPr>
            <a:r>
              <a:rPr lang="pt-BR" sz="1400" u="sng" dirty="0" smtClean="0">
                <a:solidFill>
                  <a:schemeClr val="bg2"/>
                </a:solidFill>
              </a:rPr>
              <a:t>Criação</a:t>
            </a:r>
            <a:r>
              <a:rPr lang="pt-BR" sz="1400" dirty="0" smtClean="0">
                <a:solidFill>
                  <a:schemeClr val="bg2"/>
                </a:solidFill>
              </a:rPr>
              <a:t>: 30/06/2010</a:t>
            </a:r>
          </a:p>
          <a:p>
            <a:pPr marL="273050" indent="-273050">
              <a:spcAft>
                <a:spcPts val="300"/>
              </a:spcAft>
              <a:buFont typeface="Times New Roman" pitchFamily="18" charset="0"/>
              <a:buChar char="■"/>
            </a:pPr>
            <a:r>
              <a:rPr lang="pt-BR" sz="1400" u="sng" dirty="0" smtClean="0">
                <a:solidFill>
                  <a:schemeClr val="bg2"/>
                </a:solidFill>
              </a:rPr>
              <a:t>Tamanho</a:t>
            </a:r>
            <a:r>
              <a:rPr lang="pt-BR" sz="1400" dirty="0" smtClean="0">
                <a:solidFill>
                  <a:schemeClr val="bg2"/>
                </a:solidFill>
              </a:rPr>
              <a:t> (ha): 348,80</a:t>
            </a:r>
          </a:p>
          <a:p>
            <a:pPr marL="273050" indent="-273050" algn="just">
              <a:spcAft>
                <a:spcPts val="300"/>
              </a:spcAft>
              <a:buFont typeface="Times New Roman" pitchFamily="18" charset="0"/>
              <a:buChar char="■"/>
            </a:pPr>
            <a:r>
              <a:rPr lang="pt-BR" sz="1400" u="sng" dirty="0" smtClean="0">
                <a:solidFill>
                  <a:schemeClr val="bg2"/>
                </a:solidFill>
              </a:rPr>
              <a:t>Perfil Industrial Proposto</a:t>
            </a:r>
            <a:r>
              <a:rPr lang="pt-BR" sz="1400" dirty="0">
                <a:solidFill>
                  <a:schemeClr val="bg2"/>
                </a:solidFill>
              </a:rPr>
              <a:t>: </a:t>
            </a:r>
            <a:r>
              <a:rPr lang="pt-BR" sz="1400" dirty="0" smtClean="0">
                <a:solidFill>
                  <a:schemeClr val="bg2"/>
                </a:solidFill>
              </a:rPr>
              <a:t>Indústria farmoquímica, produção </a:t>
            </a:r>
            <a:r>
              <a:rPr lang="pt-BR" sz="1400" dirty="0">
                <a:solidFill>
                  <a:schemeClr val="bg2"/>
                </a:solidFill>
              </a:rPr>
              <a:t>de ceras e </a:t>
            </a:r>
            <a:r>
              <a:rPr lang="pt-BR" sz="1400" dirty="0" smtClean="0">
                <a:solidFill>
                  <a:schemeClr val="bg2"/>
                </a:solidFill>
              </a:rPr>
              <a:t>fibras,  e processamento </a:t>
            </a:r>
            <a:r>
              <a:rPr lang="pt-BR" sz="1400" dirty="0">
                <a:solidFill>
                  <a:schemeClr val="bg2"/>
                </a:solidFill>
              </a:rPr>
              <a:t>de </a:t>
            </a:r>
            <a:r>
              <a:rPr lang="pt-BR" sz="1400" dirty="0" smtClean="0">
                <a:solidFill>
                  <a:schemeClr val="bg2"/>
                </a:solidFill>
              </a:rPr>
              <a:t>alimentos </a:t>
            </a:r>
            <a:r>
              <a:rPr lang="pt-BR" sz="1400" dirty="0">
                <a:solidFill>
                  <a:schemeClr val="bg2"/>
                </a:solidFill>
              </a:rPr>
              <a:t>(frutas, mel e leite</a:t>
            </a:r>
            <a:r>
              <a:rPr lang="pt-BR" sz="1400" dirty="0" smtClean="0">
                <a:solidFill>
                  <a:schemeClr val="bg2"/>
                </a:solidFill>
              </a:rPr>
              <a:t>).</a:t>
            </a:r>
            <a:endParaRPr lang="pt-BR" sz="1400" dirty="0">
              <a:solidFill>
                <a:schemeClr val="bg2"/>
              </a:solidFill>
            </a:endParaRPr>
          </a:p>
          <a:p>
            <a:pPr marL="273050" indent="-273050" algn="just">
              <a:spcAft>
                <a:spcPts val="300"/>
              </a:spcAft>
              <a:buFont typeface="Times New Roman" pitchFamily="18" charset="0"/>
              <a:buChar char="■"/>
            </a:pPr>
            <a:endParaRPr lang="pt-BR" sz="1400" dirty="0" smtClean="0">
              <a:solidFill>
                <a:schemeClr val="bg2"/>
              </a:solidFill>
            </a:endParaRPr>
          </a:p>
          <a:p>
            <a:pPr marL="273050" indent="-273050" algn="just">
              <a:spcAft>
                <a:spcPts val="300"/>
              </a:spcAft>
              <a:buFont typeface="Times New Roman" pitchFamily="18" charset="0"/>
              <a:buChar char="■"/>
            </a:pPr>
            <a:r>
              <a:rPr lang="pt-BR" sz="1400" u="sng" dirty="0" smtClean="0">
                <a:solidFill>
                  <a:schemeClr val="bg2"/>
                </a:solidFill>
              </a:rPr>
              <a:t>Projetos Industriais Aprovados</a:t>
            </a:r>
            <a:r>
              <a:rPr lang="pt-BR" sz="1400" dirty="0" smtClean="0">
                <a:solidFill>
                  <a:schemeClr val="bg2"/>
                </a:solidFill>
              </a:rPr>
              <a:t>: </a:t>
            </a:r>
          </a:p>
          <a:p>
            <a:pPr marL="742950" lvl="2" indent="-285750" algn="just">
              <a:spcAft>
                <a:spcPts val="300"/>
              </a:spcAft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bg2"/>
                </a:solidFill>
              </a:rPr>
              <a:t>DK </a:t>
            </a:r>
            <a:r>
              <a:rPr lang="pt-BR" sz="1400" dirty="0">
                <a:solidFill>
                  <a:schemeClr val="bg2"/>
                </a:solidFill>
              </a:rPr>
              <a:t>Frutas e Concentrados do Nordeste Ltda</a:t>
            </a:r>
            <a:r>
              <a:rPr lang="pt-BR" sz="1400" dirty="0" smtClean="0">
                <a:solidFill>
                  <a:schemeClr val="bg2"/>
                </a:solidFill>
              </a:rPr>
              <a:t>. (Sucos de Fruta)</a:t>
            </a:r>
          </a:p>
          <a:p>
            <a:pPr marL="742950" lvl="2" indent="-285750" algn="just">
              <a:spcAft>
                <a:spcPts val="300"/>
              </a:spcAft>
              <a:buFont typeface="Arial" pitchFamily="34" charset="0"/>
              <a:buChar char="•"/>
            </a:pPr>
            <a:r>
              <a:rPr lang="pt-BR" sz="1400" dirty="0" err="1">
                <a:solidFill>
                  <a:schemeClr val="bg2"/>
                </a:solidFill>
              </a:rPr>
              <a:t>KTAFarma</a:t>
            </a:r>
            <a:r>
              <a:rPr lang="pt-BR" sz="1400" dirty="0">
                <a:solidFill>
                  <a:schemeClr val="bg2"/>
                </a:solidFill>
              </a:rPr>
              <a:t> Indústria e Comércio Ltda. (Sais de Pilocarpina</a:t>
            </a:r>
            <a:r>
              <a:rPr lang="pt-BR" sz="1400" dirty="0" smtClean="0">
                <a:solidFill>
                  <a:schemeClr val="bg2"/>
                </a:solidFill>
              </a:rPr>
              <a:t>)</a:t>
            </a:r>
          </a:p>
          <a:p>
            <a:pPr marL="742950" lvl="2" indent="-285750" algn="just">
              <a:spcAft>
                <a:spcPts val="300"/>
              </a:spcAft>
              <a:buFont typeface="Arial" pitchFamily="34" charset="0"/>
              <a:buChar char="•"/>
            </a:pPr>
            <a:r>
              <a:rPr lang="pt-BR" sz="1400" dirty="0" err="1" smtClean="0">
                <a:solidFill>
                  <a:schemeClr val="bg2"/>
                </a:solidFill>
              </a:rPr>
              <a:t>Agrocera</a:t>
            </a:r>
            <a:r>
              <a:rPr lang="pt-BR" sz="1400" dirty="0" smtClean="0">
                <a:solidFill>
                  <a:schemeClr val="bg2"/>
                </a:solidFill>
              </a:rPr>
              <a:t> Piauí Ind. Com. E Exp. de Cera Vegetal Ltda. (carnaúba)</a:t>
            </a:r>
          </a:p>
          <a:p>
            <a:pPr marL="742950" lvl="2" indent="-285750" algn="just">
              <a:spcAft>
                <a:spcPts val="300"/>
              </a:spcAft>
              <a:buFont typeface="Arial" pitchFamily="34" charset="0"/>
              <a:buChar char="•"/>
            </a:pPr>
            <a:endParaRPr lang="pt-BR" sz="1400" dirty="0" smtClean="0">
              <a:solidFill>
                <a:schemeClr val="bg2"/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180000" y="3429000"/>
            <a:ext cx="2700000" cy="288032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>
                <a:solidFill>
                  <a:schemeClr val="bg2"/>
                </a:solidFill>
              </a:rPr>
              <a:t>Aproveitamento das matérias-primas disponíveis na região</a:t>
            </a:r>
          </a:p>
          <a:p>
            <a:pPr algn="ctr"/>
            <a:endParaRPr lang="pt-BR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203848" y="3429000"/>
            <a:ext cx="2700000" cy="288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chemeClr val="bg2"/>
                </a:solidFill>
              </a:rPr>
              <a:t>Logística Portuária</a:t>
            </a:r>
          </a:p>
          <a:p>
            <a:pPr algn="ctr"/>
            <a:r>
              <a:rPr lang="pt-BR" sz="1200" b="1" dirty="0" smtClean="0">
                <a:solidFill>
                  <a:schemeClr val="bg2"/>
                </a:solidFill>
              </a:rPr>
              <a:t>Efetiva + Projetada</a:t>
            </a:r>
            <a:endParaRPr lang="pt-BR" sz="1200" dirty="0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192480" y="3429000"/>
            <a:ext cx="2700000" cy="288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1200" b="1" dirty="0" smtClean="0">
                <a:solidFill>
                  <a:schemeClr val="bg2"/>
                </a:solidFill>
              </a:rPr>
              <a:t>Empresas Regionais c/ Operações de Exportação Regulares</a:t>
            </a:r>
            <a:endParaRPr lang="pt-BR" sz="1200" b="1" dirty="0">
              <a:solidFill>
                <a:schemeClr val="bg2"/>
              </a:solidFill>
            </a:endParaRPr>
          </a:p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0" y="4327251"/>
            <a:ext cx="1219200" cy="9144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84" y="4327251"/>
            <a:ext cx="1152144" cy="7680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0" y="5210520"/>
            <a:ext cx="1225296" cy="8107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84" y="5241651"/>
            <a:ext cx="1152144" cy="81076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79" y="4453138"/>
            <a:ext cx="2449002" cy="151476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75856" y="484941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 smtClean="0">
                <a:solidFill>
                  <a:schemeClr val="bg2"/>
                </a:solidFill>
              </a:rPr>
              <a:t>Porto de Itaqui/MA</a:t>
            </a:r>
          </a:p>
          <a:p>
            <a:pPr algn="ctr"/>
            <a:r>
              <a:rPr lang="pt-BR" sz="700" b="1" dirty="0" smtClean="0">
                <a:solidFill>
                  <a:schemeClr val="bg2"/>
                </a:solidFill>
              </a:rPr>
              <a:t>(500km)</a:t>
            </a:r>
            <a:endParaRPr lang="pt-BR" sz="700" b="1" dirty="0">
              <a:solidFill>
                <a:schemeClr val="bg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99" y="4149080"/>
            <a:ext cx="10820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9079"/>
            <a:ext cx="1083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ixaDeTexto 23"/>
          <p:cNvSpPr txBox="1"/>
          <p:nvPr/>
        </p:nvSpPr>
        <p:spPr>
          <a:xfrm>
            <a:off x="4427984" y="486916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 smtClean="0">
                <a:solidFill>
                  <a:schemeClr val="bg2"/>
                </a:solidFill>
              </a:rPr>
              <a:t>Porto de Pecém/CE</a:t>
            </a:r>
          </a:p>
          <a:p>
            <a:pPr algn="ctr"/>
            <a:r>
              <a:rPr lang="pt-BR" sz="700" b="1" dirty="0" smtClean="0">
                <a:solidFill>
                  <a:schemeClr val="bg2"/>
                </a:solidFill>
              </a:rPr>
              <a:t>(450km)</a:t>
            </a:r>
            <a:endParaRPr lang="pt-BR" sz="700" b="1" dirty="0">
              <a:solidFill>
                <a:schemeClr val="bg2"/>
              </a:solidFill>
            </a:endParaRPr>
          </a:p>
        </p:txBody>
      </p:sp>
      <p:pic>
        <p:nvPicPr>
          <p:cNvPr id="25" name="Imagem 24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220000"/>
            <a:ext cx="1080120" cy="720000"/>
          </a:xfrm>
          <a:prstGeom prst="rect">
            <a:avLst/>
          </a:prstGeom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20000"/>
            <a:ext cx="1080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ixaDeTexto 27"/>
          <p:cNvSpPr txBox="1"/>
          <p:nvPr/>
        </p:nvSpPr>
        <p:spPr>
          <a:xfrm>
            <a:off x="3419872" y="594928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 smtClean="0">
                <a:solidFill>
                  <a:schemeClr val="bg2"/>
                </a:solidFill>
              </a:rPr>
              <a:t>Porto de Luis Correia/PI</a:t>
            </a:r>
          </a:p>
          <a:p>
            <a:pPr algn="ctr"/>
            <a:r>
              <a:rPr lang="pt-BR" sz="700" b="1" dirty="0" smtClean="0">
                <a:solidFill>
                  <a:schemeClr val="bg2"/>
                </a:solidFill>
              </a:rPr>
              <a:t>(Projetado)</a:t>
            </a:r>
            <a:endParaRPr lang="pt-BR" sz="7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59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13358</TotalTime>
  <Words>1012</Words>
  <Application>Microsoft Office PowerPoint</Application>
  <PresentationFormat>Apresentação na tela (4:3)</PresentationFormat>
  <Paragraphs>254</Paragraphs>
  <Slides>12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Globo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Alexandra Ferreira</dc:creator>
  <cp:lastModifiedBy>hdesk</cp:lastModifiedBy>
  <cp:revision>1265</cp:revision>
  <cp:lastPrinted>2015-11-05T01:56:17Z</cp:lastPrinted>
  <dcterms:created xsi:type="dcterms:W3CDTF">2008-04-07T13:49:39Z</dcterms:created>
  <dcterms:modified xsi:type="dcterms:W3CDTF">2015-11-05T02:16:35Z</dcterms:modified>
</cp:coreProperties>
</file>