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877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08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402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4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02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125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79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68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35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59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57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4AE97-1F52-4B83-8E0A-C09B68DABEA2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B67D3-19A3-466B-AA75-B4CAB9390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888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gif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Casa Marc Jacob S.A.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UMA SAGA EMPRESARIAL NO PIAUÍ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7992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9094" y="28420"/>
            <a:ext cx="3810000" cy="2590800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41" y="2824433"/>
            <a:ext cx="3867150" cy="158115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431" y="59707"/>
            <a:ext cx="3810000" cy="29241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14" y="274509"/>
            <a:ext cx="3164446" cy="273546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96" y="866088"/>
            <a:ext cx="2979581" cy="3972775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4" y="2619220"/>
            <a:ext cx="3123223" cy="4164297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803" y="2368504"/>
            <a:ext cx="4968193" cy="3063719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161" y="4150254"/>
            <a:ext cx="2120184" cy="2544221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262" y="3593046"/>
            <a:ext cx="3766528" cy="3190471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653" y="4343280"/>
            <a:ext cx="3581852" cy="2483418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868" y="3446190"/>
            <a:ext cx="20955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5082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245545"/>
              </p:ext>
            </p:extLst>
          </p:nvPr>
        </p:nvGraphicFramePr>
        <p:xfrm>
          <a:off x="943356" y="3570764"/>
          <a:ext cx="10305288" cy="586740"/>
        </p:xfrm>
        <a:graphic>
          <a:graphicData uri="http://schemas.openxmlformats.org/drawingml/2006/table">
            <a:tbl>
              <a:tblPr/>
              <a:tblGrid>
                <a:gridCol w="10305288"/>
              </a:tblGrid>
              <a:tr h="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8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210300" cy="465772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700" y="2200275"/>
            <a:ext cx="6210300" cy="465772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1583" y="396875"/>
            <a:ext cx="3962400" cy="36068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27" y="2764454"/>
            <a:ext cx="5715000" cy="3648075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840067" y="456607"/>
            <a:ext cx="32020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A method of making </a:t>
            </a:r>
            <a:r>
              <a:rPr lang="en-US" sz="2400" b="1" dirty="0" err="1">
                <a:solidFill>
                  <a:schemeClr val="accent2"/>
                </a:solidFill>
              </a:rPr>
              <a:t>nanocarbon</a:t>
            </a:r>
            <a:r>
              <a:rPr lang="en-US" sz="2400" b="1" dirty="0">
                <a:solidFill>
                  <a:schemeClr val="accent2"/>
                </a:solidFill>
              </a:rPr>
              <a:t> structures from cashew nut shell pyrolysis </a:t>
            </a:r>
            <a:r>
              <a:rPr lang="en-US" sz="2400" b="1" dirty="0" err="1">
                <a:solidFill>
                  <a:schemeClr val="accent2"/>
                </a:solidFill>
              </a:rPr>
              <a:t>vapoursIndian</a:t>
            </a:r>
            <a:r>
              <a:rPr lang="en-US" sz="2400" b="1" dirty="0">
                <a:solidFill>
                  <a:schemeClr val="accent2"/>
                </a:solidFill>
              </a:rPr>
              <a:t> patent application no. 899/MUM/2008 Patent grant no. 252553</a:t>
            </a:r>
          </a:p>
          <a:p>
            <a:r>
              <a:rPr lang="en-US" sz="2400" b="1" dirty="0">
                <a:solidFill>
                  <a:schemeClr val="accent2"/>
                </a:solidFill>
              </a:rPr>
              <a:t>Inventors: </a:t>
            </a:r>
            <a:r>
              <a:rPr lang="en-US" sz="2400" b="1" dirty="0" err="1">
                <a:solidFill>
                  <a:schemeClr val="accent2"/>
                </a:solidFill>
              </a:rPr>
              <a:t>Anuradda</a:t>
            </a:r>
            <a:r>
              <a:rPr lang="en-US" sz="2400" b="1" dirty="0">
                <a:solidFill>
                  <a:schemeClr val="accent2"/>
                </a:solidFill>
              </a:rPr>
              <a:t> Ganesh, S M </a:t>
            </a:r>
            <a:r>
              <a:rPr lang="en-US" sz="2400" b="1" dirty="0" err="1">
                <a:solidFill>
                  <a:schemeClr val="accent2"/>
                </a:solidFill>
              </a:rPr>
              <a:t>Sabeena</a:t>
            </a:r>
            <a:r>
              <a:rPr lang="en-US" sz="2400" b="1" dirty="0">
                <a:solidFill>
                  <a:schemeClr val="accent2"/>
                </a:solidFill>
              </a:rPr>
              <a:t>, and </a:t>
            </a:r>
            <a:r>
              <a:rPr lang="en-US" sz="2400" b="1" dirty="0" err="1">
                <a:solidFill>
                  <a:schemeClr val="accent2"/>
                </a:solidFill>
              </a:rPr>
              <a:t>Piyali</a:t>
            </a:r>
            <a:r>
              <a:rPr lang="en-US" sz="2400" b="1" dirty="0">
                <a:solidFill>
                  <a:schemeClr val="accent2"/>
                </a:solidFill>
              </a:rPr>
              <a:t> Das</a:t>
            </a:r>
          </a:p>
          <a:p>
            <a:r>
              <a:rPr lang="en-US" dirty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744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328" y="2578995"/>
            <a:ext cx="6076950" cy="421005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636"/>
            <a:ext cx="6076950" cy="421005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349285" y="218941"/>
            <a:ext cx="51386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Internet </a:t>
            </a:r>
            <a:r>
              <a:rPr lang="pt-BR" sz="2000" dirty="0"/>
              <a:t>das Coisas e Serviços (</a:t>
            </a:r>
            <a:r>
              <a:rPr lang="pt-BR" sz="2000" dirty="0" err="1"/>
              <a:t>IoT</a:t>
            </a:r>
            <a:r>
              <a:rPr lang="pt-BR" sz="2000" dirty="0" smtClean="0"/>
              <a:t>) </a:t>
            </a:r>
          </a:p>
          <a:p>
            <a:r>
              <a:rPr lang="pt-BR" sz="2000" dirty="0" smtClean="0"/>
              <a:t>M2M </a:t>
            </a:r>
            <a:r>
              <a:rPr lang="pt-BR" sz="2000" dirty="0"/>
              <a:t>– </a:t>
            </a:r>
            <a:r>
              <a:rPr lang="pt-BR" sz="2000" dirty="0" err="1"/>
              <a:t>Machine</a:t>
            </a:r>
            <a:r>
              <a:rPr lang="pt-BR" sz="2000" dirty="0"/>
              <a:t> </a:t>
            </a:r>
            <a:r>
              <a:rPr lang="pt-BR" sz="2000" dirty="0" err="1"/>
              <a:t>to</a:t>
            </a:r>
            <a:r>
              <a:rPr lang="pt-BR" sz="2000" dirty="0"/>
              <a:t> </a:t>
            </a:r>
            <a:r>
              <a:rPr lang="pt-BR" sz="2000" dirty="0" err="1" smtClean="0"/>
              <a:t>Machine</a:t>
            </a:r>
            <a:r>
              <a:rPr lang="pt-BR" sz="2000" dirty="0" smtClean="0"/>
              <a:t>.</a:t>
            </a:r>
          </a:p>
          <a:p>
            <a:r>
              <a:rPr lang="pt-BR" sz="2000" dirty="0"/>
              <a:t>E</a:t>
            </a:r>
            <a:r>
              <a:rPr lang="pt-BR" sz="2000" dirty="0" smtClean="0"/>
              <a:t>mpresas </a:t>
            </a:r>
            <a:r>
              <a:rPr lang="pt-BR" sz="2000" dirty="0"/>
              <a:t>irão estabelecer redes globais que incorporam suas máquinas, sistemas de armazenagem e instalações de produção na forma de Sistemas </a:t>
            </a:r>
            <a:r>
              <a:rPr lang="pt-BR" sz="2000" dirty="0" err="1"/>
              <a:t>Ciberfísicos</a:t>
            </a:r>
            <a:r>
              <a:rPr lang="pt-BR" sz="2000" dirty="0"/>
              <a:t> (CPS).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41668" y="4391696"/>
            <a:ext cx="60273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Sistemas </a:t>
            </a:r>
            <a:r>
              <a:rPr lang="pt-BR" dirty="0" err="1"/>
              <a:t>Ciberfísicos</a:t>
            </a:r>
            <a:r>
              <a:rPr lang="pt-BR" dirty="0"/>
              <a:t> compreendem máquinas inteligentes, sistemas de armazenamento e instalações de produção capazes de autonomamente trocar informações, desencadear ações e controlar independentemente uns aos outros</a:t>
            </a:r>
            <a:r>
              <a:rPr lang="pt-BR" dirty="0" smtClean="0"/>
              <a:t>.</a:t>
            </a:r>
          </a:p>
          <a:p>
            <a:r>
              <a:rPr lang="pt-BR" sz="2000" u="sng" dirty="0" smtClean="0"/>
              <a:t> </a:t>
            </a:r>
            <a:r>
              <a:rPr lang="pt-BR" sz="2000" u="sng" dirty="0"/>
              <a:t>Isso  </a:t>
            </a:r>
            <a:r>
              <a:rPr lang="pt-BR" sz="2000" u="sng" dirty="0" smtClean="0"/>
              <a:t>mudará os </a:t>
            </a:r>
            <a:r>
              <a:rPr lang="pt-BR" sz="2000" u="sng" dirty="0"/>
              <a:t>processos industriais envolvendo manufatura, engenharia, utilização de materiais e a rede de fornecimento (</a:t>
            </a:r>
            <a:r>
              <a:rPr lang="pt-BR" sz="2000" i="1" u="sng" dirty="0" err="1"/>
              <a:t>supply</a:t>
            </a:r>
            <a:r>
              <a:rPr lang="pt-BR" sz="2000" i="1" u="sng" dirty="0"/>
              <a:t> </a:t>
            </a:r>
            <a:r>
              <a:rPr lang="pt-BR" sz="2000" i="1" u="sng" dirty="0" err="1"/>
              <a:t>chain</a:t>
            </a:r>
            <a:r>
              <a:rPr lang="pt-BR" sz="2000" u="sng" dirty="0"/>
              <a:t>) e ciclo de vida do gerenciamento.</a:t>
            </a:r>
          </a:p>
        </p:txBody>
      </p:sp>
    </p:spTree>
    <p:extLst>
      <p:ext uri="{BB962C8B-B14F-4D97-AF65-F5344CB8AC3E}">
        <p14:creationId xmlns:p14="http://schemas.microsoft.com/office/powerpoint/2010/main" val="2405926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838200" y="1173618"/>
            <a:ext cx="10515600" cy="196056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4ª Revolução Industrial</a:t>
            </a:r>
          </a:p>
          <a:p>
            <a:r>
              <a:rPr lang="pt-BR" dirty="0" smtClean="0"/>
              <a:t>Nanotecnologia, </a:t>
            </a:r>
            <a:r>
              <a:rPr lang="pt-BR" dirty="0" err="1" smtClean="0"/>
              <a:t>Nanoeletrônica</a:t>
            </a:r>
            <a:r>
              <a:rPr lang="pt-BR" dirty="0" smtClean="0"/>
              <a:t> e </a:t>
            </a:r>
            <a:r>
              <a:rPr lang="pt-BR" dirty="0" err="1" smtClean="0"/>
              <a:t>Bio-nanotecnologia</a:t>
            </a:r>
            <a:endParaRPr lang="pt-BR" dirty="0"/>
          </a:p>
          <a:p>
            <a:r>
              <a:rPr lang="pt-BR" dirty="0" smtClean="0"/>
              <a:t>Sistemas </a:t>
            </a:r>
            <a:r>
              <a:rPr lang="pt-BR" dirty="0" err="1" smtClean="0"/>
              <a:t>Ciberfísicos</a:t>
            </a:r>
            <a:endParaRPr lang="pt-BR" dirty="0" smtClean="0"/>
          </a:p>
          <a:p>
            <a:r>
              <a:rPr lang="pt-BR" dirty="0" smtClean="0"/>
              <a:t>Cadeias Globais</a:t>
            </a:r>
          </a:p>
          <a:p>
            <a:endParaRPr lang="pt-BR" dirty="0" smtClean="0"/>
          </a:p>
        </p:txBody>
      </p:sp>
      <p:sp>
        <p:nvSpPr>
          <p:cNvPr id="5" name="CaixaDeTexto 4"/>
          <p:cNvSpPr txBox="1"/>
          <p:nvPr/>
        </p:nvSpPr>
        <p:spPr>
          <a:xfrm>
            <a:off x="1243149" y="4108176"/>
            <a:ext cx="10515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Parque industrial antigo – Mais de 17 anos idade média (ABIMAQ)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Cadeias produtivas tradicionais em franca decadência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Legislação arcaica e onerosa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988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ZPE´S COMO AMBIENTE DE POLÍTICA INDUSTRIAL PARA 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194559"/>
            <a:ext cx="10515600" cy="3982403"/>
          </a:xfrm>
        </p:spPr>
        <p:txBody>
          <a:bodyPr/>
          <a:lstStyle/>
          <a:p>
            <a:r>
              <a:rPr lang="pt-BR" dirty="0" smtClean="0"/>
              <a:t>CUMULATIVIDADE DE INCENTIVOS</a:t>
            </a:r>
          </a:p>
          <a:p>
            <a:r>
              <a:rPr lang="pt-BR" dirty="0" smtClean="0"/>
              <a:t>IMPORTAÇÃO DE PLANTAS INDUSTRIAIS USADAS</a:t>
            </a:r>
          </a:p>
          <a:p>
            <a:r>
              <a:rPr lang="pt-BR" dirty="0" smtClean="0"/>
              <a:t>CONDOMÍNIOS INDUSTRIAIS ESTRUTURADOS</a:t>
            </a:r>
          </a:p>
          <a:p>
            <a:r>
              <a:rPr lang="pt-BR" dirty="0" smtClean="0"/>
              <a:t>FOCADOS NO MERCADO GLOBAL</a:t>
            </a:r>
          </a:p>
          <a:p>
            <a:r>
              <a:rPr lang="pt-BR" dirty="0" smtClean="0"/>
              <a:t>ENTENDIMENTO DA NECESSIDADE DE REVISÕES PERIÓDICAS DO MARCO LEGAL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200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97" y="119239"/>
            <a:ext cx="10058400" cy="5655088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3174274" y="5878286"/>
            <a:ext cx="5081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/>
              <a:t>OBRIGADO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199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</TotalTime>
  <Words>211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Tema do Office</vt:lpstr>
      <vt:lpstr>Casa Marc Jacob S.A.</vt:lpstr>
      <vt:lpstr>Apresentação do PowerPoint</vt:lpstr>
      <vt:lpstr>Apresentação do PowerPoint</vt:lpstr>
      <vt:lpstr>Apresentação do PowerPoint</vt:lpstr>
      <vt:lpstr>Apresentação do PowerPoint</vt:lpstr>
      <vt:lpstr>ZPE´S COMO AMBIENTE DE POLÍTICA INDUSTRIAL PARA O BRASIL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Casa Marc Jacob S.A.</dc:title>
  <dc:creator>Roger Jacob</dc:creator>
  <cp:lastModifiedBy>Roger Jacob</cp:lastModifiedBy>
  <cp:revision>27</cp:revision>
  <dcterms:created xsi:type="dcterms:W3CDTF">2015-11-05T13:22:50Z</dcterms:created>
  <dcterms:modified xsi:type="dcterms:W3CDTF">2015-11-06T12:03:49Z</dcterms:modified>
</cp:coreProperties>
</file>