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6" r:id="rId2"/>
  </p:sldMasterIdLst>
  <p:sldIdLst>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40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9CB816A1-4360-436F-9E24-A1EB574BAEDB}" type="datetimeFigureOut">
              <a:rPr lang="pt-BR" smtClean="0"/>
              <a:t>16/10/2015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8491701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CB816A1-4360-436F-9E24-A1EB574BAEDB}" type="datetimeFigureOut">
              <a:rPr lang="pt-BR" smtClean="0"/>
              <a:t>16/10/2015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296878541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CB816A1-4360-436F-9E24-A1EB574BAEDB}" type="datetimeFigureOut">
              <a:rPr lang="pt-BR" smtClean="0"/>
              <a:t>16/10/2015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69162202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p>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3400353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p>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23584688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p>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3103846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6" name="Espaço Reservado para Rodapé 5"/>
          <p:cNvSpPr>
            <a:spLocks noGrp="1"/>
          </p:cNvSpPr>
          <p:nvPr>
            <p:ph type="ftr" sz="quarter" idx="11"/>
          </p:nvPr>
        </p:nvSpPr>
        <p:spPr/>
        <p:txBody>
          <a:bodyPr/>
          <a:lstStyle/>
          <a:p>
            <a:endParaRPr lang="pt-BR">
              <a:solidFill>
                <a:prstClr val="black">
                  <a:tint val="75000"/>
                </a:prstClr>
              </a:solidFill>
            </a:endParaRPr>
          </a:p>
        </p:txBody>
      </p:sp>
      <p:sp>
        <p:nvSpPr>
          <p:cNvPr id="7" name="Espaço Reservado para Número de Slide 6"/>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26354830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8" name="Espaço Reservado para Rodapé 7"/>
          <p:cNvSpPr>
            <a:spLocks noGrp="1"/>
          </p:cNvSpPr>
          <p:nvPr>
            <p:ph type="ftr" sz="quarter" idx="11"/>
          </p:nvPr>
        </p:nvSpPr>
        <p:spPr/>
        <p:txBody>
          <a:bodyPr/>
          <a:lstStyle/>
          <a:p>
            <a:endParaRPr lang="pt-BR">
              <a:solidFill>
                <a:prstClr val="black">
                  <a:tint val="75000"/>
                </a:prstClr>
              </a:solidFill>
            </a:endParaRPr>
          </a:p>
        </p:txBody>
      </p:sp>
      <p:sp>
        <p:nvSpPr>
          <p:cNvPr id="9" name="Espaço Reservado para Número de Slide 8"/>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13743800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4" name="Espaço Reservado para Rodapé 3"/>
          <p:cNvSpPr>
            <a:spLocks noGrp="1"/>
          </p:cNvSpPr>
          <p:nvPr>
            <p:ph type="ftr" sz="quarter" idx="11"/>
          </p:nvPr>
        </p:nvSpPr>
        <p:spPr/>
        <p:txBody>
          <a:bodyPr/>
          <a:lstStyle/>
          <a:p>
            <a:endParaRPr lang="pt-BR">
              <a:solidFill>
                <a:prstClr val="black">
                  <a:tint val="75000"/>
                </a:prstClr>
              </a:solidFill>
            </a:endParaRPr>
          </a:p>
        </p:txBody>
      </p:sp>
      <p:sp>
        <p:nvSpPr>
          <p:cNvPr id="5" name="Espaço Reservado para Número de Slide 4"/>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27413628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3" name="Espaço Reservado para Rodapé 2"/>
          <p:cNvSpPr>
            <a:spLocks noGrp="1"/>
          </p:cNvSpPr>
          <p:nvPr>
            <p:ph type="ftr" sz="quarter" idx="11"/>
          </p:nvPr>
        </p:nvSpPr>
        <p:spPr/>
        <p:txBody>
          <a:bodyPr/>
          <a:lstStyle/>
          <a:p>
            <a:endParaRPr lang="pt-BR">
              <a:solidFill>
                <a:prstClr val="black">
                  <a:tint val="75000"/>
                </a:prstClr>
              </a:solidFill>
            </a:endParaRPr>
          </a:p>
        </p:txBody>
      </p:sp>
      <p:sp>
        <p:nvSpPr>
          <p:cNvPr id="4" name="Espaço Reservado para Número de Slide 3"/>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18971930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6" name="Espaço Reservado para Rodapé 5"/>
          <p:cNvSpPr>
            <a:spLocks noGrp="1"/>
          </p:cNvSpPr>
          <p:nvPr>
            <p:ph type="ftr" sz="quarter" idx="11"/>
          </p:nvPr>
        </p:nvSpPr>
        <p:spPr/>
        <p:txBody>
          <a:bodyPr/>
          <a:lstStyle/>
          <a:p>
            <a:endParaRPr lang="pt-BR">
              <a:solidFill>
                <a:prstClr val="black">
                  <a:tint val="75000"/>
                </a:prstClr>
              </a:solidFill>
            </a:endParaRPr>
          </a:p>
        </p:txBody>
      </p:sp>
      <p:sp>
        <p:nvSpPr>
          <p:cNvPr id="7" name="Espaço Reservado para Número de Slide 6"/>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3807501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CB816A1-4360-436F-9E24-A1EB574BAEDB}" type="datetimeFigureOut">
              <a:rPr lang="pt-BR" smtClean="0"/>
              <a:t>16/10/2015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304215858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6" name="Espaço Reservado para Rodapé 5"/>
          <p:cNvSpPr>
            <a:spLocks noGrp="1"/>
          </p:cNvSpPr>
          <p:nvPr>
            <p:ph type="ftr" sz="quarter" idx="11"/>
          </p:nvPr>
        </p:nvSpPr>
        <p:spPr/>
        <p:txBody>
          <a:bodyPr/>
          <a:lstStyle/>
          <a:p>
            <a:endParaRPr lang="pt-BR">
              <a:solidFill>
                <a:prstClr val="black">
                  <a:tint val="75000"/>
                </a:prstClr>
              </a:solidFill>
            </a:endParaRPr>
          </a:p>
        </p:txBody>
      </p:sp>
      <p:sp>
        <p:nvSpPr>
          <p:cNvPr id="7" name="Espaço Reservado para Número de Slide 6"/>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6099691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p>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15930016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5" name="Espaço Reservado para Rodapé 4"/>
          <p:cNvSpPr>
            <a:spLocks noGrp="1"/>
          </p:cNvSpPr>
          <p:nvPr>
            <p:ph type="ftr" sz="quarter" idx="11"/>
          </p:nvPr>
        </p:nvSpPr>
        <p:spPr/>
        <p:txBody>
          <a:bodyPr/>
          <a:lstStyle/>
          <a:p>
            <a:endParaRPr lang="pt-BR">
              <a:solidFill>
                <a:prstClr val="black">
                  <a:tint val="75000"/>
                </a:prstClr>
              </a:solidFill>
            </a:endParaRPr>
          </a:p>
        </p:txBody>
      </p:sp>
      <p:sp>
        <p:nvSpPr>
          <p:cNvPr id="6" name="Espaço Reservado para Número de Slide 5"/>
          <p:cNvSpPr>
            <a:spLocks noGrp="1"/>
          </p:cNvSpPr>
          <p:nvPr>
            <p:ph type="sldNum" sz="quarter" idx="12"/>
          </p:nvPr>
        </p:nvSpPr>
        <p:spPr/>
        <p:txBody>
          <a:body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630307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9CB816A1-4360-436F-9E24-A1EB574BAEDB}" type="datetimeFigureOut">
              <a:rPr lang="pt-BR" smtClean="0"/>
              <a:t>16/10/2015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98211225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9CB816A1-4360-436F-9E24-A1EB574BAEDB}" type="datetimeFigureOut">
              <a:rPr lang="pt-BR" smtClean="0"/>
              <a:t>16/10/2015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165321105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9CB816A1-4360-436F-9E24-A1EB574BAEDB}" type="datetimeFigureOut">
              <a:rPr lang="pt-BR" smtClean="0"/>
              <a:t>16/10/2015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427830025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9CB816A1-4360-436F-9E24-A1EB574BAEDB}" type="datetimeFigureOut">
              <a:rPr lang="pt-BR" smtClean="0"/>
              <a:t>16/10/2015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358363423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CB816A1-4360-436F-9E24-A1EB574BAEDB}" type="datetimeFigureOut">
              <a:rPr lang="pt-BR" smtClean="0"/>
              <a:t>16/10/2015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348531214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CB816A1-4360-436F-9E24-A1EB574BAEDB}" type="datetimeFigureOut">
              <a:rPr lang="pt-BR" smtClean="0"/>
              <a:t>16/10/2015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1425867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9CB816A1-4360-436F-9E24-A1EB574BAEDB}" type="datetimeFigureOut">
              <a:rPr lang="pt-BR" smtClean="0"/>
              <a:t>16/10/2015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7D146C7-D460-423E-A85C-4CCF7C9BB60E}" type="slidenum">
              <a:rPr lang="pt-BR" smtClean="0"/>
              <a:t>‹nº›</a:t>
            </a:fld>
            <a:endParaRPr lang="pt-BR"/>
          </a:p>
        </p:txBody>
      </p:sp>
    </p:spTree>
    <p:extLst>
      <p:ext uri="{BB962C8B-B14F-4D97-AF65-F5344CB8AC3E}">
        <p14:creationId xmlns:p14="http://schemas.microsoft.com/office/powerpoint/2010/main" val="30622652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B816A1-4360-436F-9E24-A1EB574BAEDB}" type="datetimeFigureOut">
              <a:rPr lang="pt-BR" smtClean="0"/>
              <a:t>16/10/2015</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146C7-D460-423E-A85C-4CCF7C9BB60E}" type="slidenum">
              <a:rPr lang="pt-BR" smtClean="0"/>
              <a:t>‹nº›</a:t>
            </a:fld>
            <a:endParaRPr lang="pt-BR"/>
          </a:p>
        </p:txBody>
      </p:sp>
    </p:spTree>
    <p:extLst>
      <p:ext uri="{BB962C8B-B14F-4D97-AF65-F5344CB8AC3E}">
        <p14:creationId xmlns:p14="http://schemas.microsoft.com/office/powerpoint/2010/main" val="579241002"/>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3A05D-40B1-450B-9BBB-4605C966C564}" type="datetimeFigureOut">
              <a:rPr lang="pt-BR" smtClean="0">
                <a:solidFill>
                  <a:prstClr val="black">
                    <a:tint val="75000"/>
                  </a:prstClr>
                </a:solidFill>
              </a:rPr>
              <a:pPr/>
              <a:t>16/10/2015</a:t>
            </a:fld>
            <a:endParaRPr lang="pt-BR">
              <a:solidFill>
                <a:prstClr val="black">
                  <a:tint val="75000"/>
                </a:prstClr>
              </a:solidFill>
            </a:endParaRP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solidFill>
                <a:prstClr val="black">
                  <a:tint val="75000"/>
                </a:prstClr>
              </a:solidFill>
            </a:endParaRP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51A906-F018-44B3-BD88-701E84D32847}" type="slidenum">
              <a:rPr lang="pt-BR" smtClean="0">
                <a:solidFill>
                  <a:prstClr val="black">
                    <a:tint val="75000"/>
                  </a:prstClr>
                </a:solidFill>
              </a:rPr>
              <a:pPr/>
              <a:t>‹nº›</a:t>
            </a:fld>
            <a:endParaRPr lang="pt-BR">
              <a:solidFill>
                <a:prstClr val="black">
                  <a:tint val="75000"/>
                </a:prstClr>
              </a:solidFill>
            </a:endParaRPr>
          </a:p>
        </p:txBody>
      </p:sp>
    </p:spTree>
    <p:extLst>
      <p:ext uri="{BB962C8B-B14F-4D97-AF65-F5344CB8AC3E}">
        <p14:creationId xmlns:p14="http://schemas.microsoft.com/office/powerpoint/2010/main" val="124636106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3568" y="2060848"/>
            <a:ext cx="7630616" cy="1470025"/>
          </a:xfrm>
        </p:spPr>
        <p:txBody>
          <a:bodyPr>
            <a:noAutofit/>
          </a:bodyPr>
          <a:lstStyle/>
          <a:p>
            <a:r>
              <a:rPr lang="pt-BR" sz="6000" b="1" dirty="0">
                <a:solidFill>
                  <a:srgbClr val="7030A0"/>
                </a:solidFill>
              </a:rPr>
              <a:t>PERFORMANCE   </a:t>
            </a:r>
            <a:r>
              <a:rPr lang="pt-BR" sz="6000" b="1" dirty="0" smtClean="0">
                <a:solidFill>
                  <a:srgbClr val="7030A0"/>
                </a:solidFill>
              </a:rPr>
              <a:t>E PROGNÓSTICO DO PIM</a:t>
            </a:r>
            <a:endParaRPr lang="pt-BR" sz="6000" b="1" dirty="0">
              <a:solidFill>
                <a:srgbClr val="7030A0"/>
              </a:solidFill>
            </a:endParaRPr>
          </a:p>
        </p:txBody>
      </p:sp>
      <p:sp>
        <p:nvSpPr>
          <p:cNvPr id="3" name="Subtítulo 2"/>
          <p:cNvSpPr>
            <a:spLocks noGrp="1"/>
          </p:cNvSpPr>
          <p:nvPr>
            <p:ph type="subTitle" idx="1"/>
          </p:nvPr>
        </p:nvSpPr>
        <p:spPr>
          <a:xfrm>
            <a:off x="1475656" y="4437112"/>
            <a:ext cx="6400800" cy="1752600"/>
          </a:xfrm>
        </p:spPr>
        <p:txBody>
          <a:bodyPr/>
          <a:lstStyle/>
          <a:p>
            <a:r>
              <a:rPr lang="pt-BR" sz="2000" dirty="0">
                <a:solidFill>
                  <a:schemeClr val="tx1"/>
                </a:solidFill>
              </a:rPr>
              <a:t>Econ. Jose Laredo</a:t>
            </a:r>
          </a:p>
          <a:p>
            <a:r>
              <a:rPr lang="pt-BR" sz="2000" dirty="0">
                <a:solidFill>
                  <a:schemeClr val="tx1"/>
                </a:solidFill>
              </a:rPr>
              <a:t>Econ. Marcello D. Laredo</a:t>
            </a:r>
          </a:p>
          <a:p>
            <a:r>
              <a:rPr lang="pt-BR" sz="2000" dirty="0">
                <a:solidFill>
                  <a:schemeClr val="tx1"/>
                </a:solidFill>
              </a:rPr>
              <a:t>Econ. Caroline Gonçalves - Assistente</a:t>
            </a:r>
          </a:p>
          <a:p>
            <a:pPr algn="l"/>
            <a:endParaRPr lang="pt-BR" dirty="0"/>
          </a:p>
        </p:txBody>
      </p:sp>
      <p:pic>
        <p:nvPicPr>
          <p:cNvPr id="1026" name="Imagem 1" descr="Descrição: marca contrel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38987" y="188640"/>
            <a:ext cx="2145878" cy="1319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aixaDeTexto 3"/>
          <p:cNvSpPr txBox="1"/>
          <p:nvPr/>
        </p:nvSpPr>
        <p:spPr>
          <a:xfrm>
            <a:off x="2771800" y="6107402"/>
            <a:ext cx="3960441" cy="646331"/>
          </a:xfrm>
          <a:prstGeom prst="rect">
            <a:avLst/>
          </a:prstGeom>
          <a:noFill/>
        </p:spPr>
        <p:txBody>
          <a:bodyPr wrap="square" rtlCol="0">
            <a:spAutoFit/>
          </a:bodyPr>
          <a:lstStyle/>
          <a:p>
            <a:r>
              <a:rPr lang="pt-BR" b="1" dirty="0"/>
              <a:t>ATUALIZADO EM </a:t>
            </a:r>
            <a:r>
              <a:rPr lang="pt-BR" b="1" dirty="0" smtClean="0"/>
              <a:t>17/SETEMBRO/2015</a:t>
            </a:r>
            <a:endParaRPr lang="pt-BR" dirty="0"/>
          </a:p>
          <a:p>
            <a:endParaRPr lang="pt-BR" dirty="0"/>
          </a:p>
        </p:txBody>
      </p:sp>
    </p:spTree>
    <p:extLst>
      <p:ext uri="{BB962C8B-B14F-4D97-AF65-F5344CB8AC3E}">
        <p14:creationId xmlns:p14="http://schemas.microsoft.com/office/powerpoint/2010/main" val="3869324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2008" y="-27384"/>
            <a:ext cx="9252520" cy="1143000"/>
          </a:xfrm>
        </p:spPr>
        <p:txBody>
          <a:bodyPr>
            <a:normAutofit fontScale="90000"/>
          </a:bodyPr>
          <a:lstStyle/>
          <a:p>
            <a:r>
              <a:rPr lang="pt-BR" b="1" dirty="0">
                <a:solidFill>
                  <a:srgbClr val="7030A0"/>
                </a:solidFill>
              </a:rPr>
              <a:t>PERFORMANCE </a:t>
            </a:r>
            <a:r>
              <a:rPr lang="pt-BR" b="1" dirty="0" smtClean="0">
                <a:solidFill>
                  <a:srgbClr val="7030A0"/>
                </a:solidFill>
              </a:rPr>
              <a:t>E PROGNÓSTICO  </a:t>
            </a:r>
            <a:r>
              <a:rPr lang="pt-BR" b="1" dirty="0">
                <a:solidFill>
                  <a:srgbClr val="7030A0"/>
                </a:solidFill>
              </a:rPr>
              <a:t>DO  PIM</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3549" y="908720"/>
            <a:ext cx="7992888" cy="5877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7426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txBox="1">
            <a:spLocks/>
          </p:cNvSpPr>
          <p:nvPr/>
        </p:nvSpPr>
        <p:spPr>
          <a:xfrm>
            <a:off x="-72008" y="-27384"/>
            <a:ext cx="9252520" cy="1143000"/>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b="1" dirty="0" smtClean="0">
                <a:solidFill>
                  <a:srgbClr val="7030A0"/>
                </a:solidFill>
              </a:rPr>
              <a:t>PERFORMANCE E PROGNÓSTICO  DO  PIM</a:t>
            </a:r>
            <a:endParaRPr lang="pt-BR" b="1" dirty="0">
              <a:solidFill>
                <a:srgbClr val="7030A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764" y="908720"/>
            <a:ext cx="8784976"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1028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36512" y="-27384"/>
            <a:ext cx="9252520" cy="1143000"/>
          </a:xfrm>
        </p:spPr>
        <p:txBody>
          <a:bodyPr>
            <a:normAutofit fontScale="90000"/>
          </a:bodyPr>
          <a:lstStyle/>
          <a:p>
            <a:r>
              <a:rPr lang="pt-BR" b="1" dirty="0" smtClean="0">
                <a:solidFill>
                  <a:srgbClr val="7030A0"/>
                </a:solidFill>
              </a:rPr>
              <a:t>PERFORMANCE E PROGNÓSTICO  </a:t>
            </a:r>
            <a:r>
              <a:rPr lang="pt-BR" b="1" dirty="0">
                <a:solidFill>
                  <a:srgbClr val="7030A0"/>
                </a:solidFill>
              </a:rPr>
              <a:t>DO  PIM</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850240"/>
            <a:ext cx="8496944" cy="5891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8871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72008" y="-27384"/>
            <a:ext cx="9252520" cy="1143000"/>
          </a:xfrm>
        </p:spPr>
        <p:txBody>
          <a:bodyPr>
            <a:normAutofit fontScale="90000"/>
          </a:bodyPr>
          <a:lstStyle/>
          <a:p>
            <a:r>
              <a:rPr lang="pt-BR" b="1" dirty="0">
                <a:solidFill>
                  <a:srgbClr val="7030A0"/>
                </a:solidFill>
              </a:rPr>
              <a:t>PERFORMANCE </a:t>
            </a:r>
            <a:r>
              <a:rPr lang="pt-BR" b="1" dirty="0" smtClean="0">
                <a:solidFill>
                  <a:srgbClr val="7030A0"/>
                </a:solidFill>
              </a:rPr>
              <a:t>E PROGNÓSTICO  </a:t>
            </a:r>
            <a:r>
              <a:rPr lang="pt-BR" b="1" dirty="0">
                <a:solidFill>
                  <a:srgbClr val="7030A0"/>
                </a:solidFill>
              </a:rPr>
              <a:t>DO  PIM</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908720"/>
            <a:ext cx="8928991"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3229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44624"/>
            <a:ext cx="8928992" cy="6669360"/>
          </a:xfrm>
        </p:spPr>
        <p:txBody>
          <a:bodyPr>
            <a:normAutofit fontScale="47500" lnSpcReduction="20000"/>
          </a:bodyPr>
          <a:lstStyle/>
          <a:p>
            <a:pPr marL="0" indent="0" algn="ctr">
              <a:buNone/>
            </a:pPr>
            <a:r>
              <a:rPr lang="pt-BR" sz="3400" b="1" u="sng" dirty="0"/>
              <a:t>C O N C L U S Ã O</a:t>
            </a:r>
            <a:r>
              <a:rPr lang="pt-BR" sz="3400" b="1" dirty="0"/>
              <a:t>:</a:t>
            </a:r>
            <a:endParaRPr lang="pt-BR" sz="3400" dirty="0"/>
          </a:p>
          <a:p>
            <a:pPr marL="0" indent="0" algn="just">
              <a:buNone/>
            </a:pPr>
            <a:endParaRPr lang="pt-BR" sz="3400" dirty="0"/>
          </a:p>
          <a:p>
            <a:pPr marL="0" indent="0" algn="just">
              <a:buNone/>
            </a:pPr>
            <a:r>
              <a:rPr lang="pt-BR" sz="3400" b="1" dirty="0" smtClean="0"/>
              <a:t>1</a:t>
            </a:r>
            <a:r>
              <a:rPr lang="pt-BR" sz="3400" b="1" dirty="0"/>
              <a:t>. ALEM DE FATURAMENTO E NÚMERO DE </a:t>
            </a:r>
            <a:r>
              <a:rPr lang="pt-BR" sz="3400" b="1" dirty="0" smtClean="0"/>
              <a:t>EMPREGOS</a:t>
            </a:r>
            <a:r>
              <a:rPr lang="pt-BR" sz="3400" b="1" dirty="0"/>
              <a:t> </a:t>
            </a:r>
            <a:endParaRPr lang="pt-BR" sz="3400" dirty="0"/>
          </a:p>
          <a:p>
            <a:pPr marL="0" indent="0" algn="just">
              <a:buNone/>
            </a:pPr>
            <a:endParaRPr lang="pt-BR" sz="3400" b="1" dirty="0" smtClean="0"/>
          </a:p>
          <a:p>
            <a:pPr marL="0" indent="0" algn="just">
              <a:buNone/>
            </a:pPr>
            <a:r>
              <a:rPr lang="pt-BR" sz="3400" b="1" dirty="0"/>
              <a:t>	</a:t>
            </a:r>
            <a:r>
              <a:rPr lang="pt-BR" sz="3400" b="1" dirty="0" smtClean="0"/>
              <a:t>ALERTA-SE </a:t>
            </a:r>
            <a:r>
              <a:rPr lang="pt-BR" sz="3400" b="1" dirty="0"/>
              <a:t>aos novos gestores do PIM para os resultados encontrados, que foram possíveis graças à alternativa de se analisar outros indicadores além de faturamento e número de empregos, pois o que alimenta a solidez e a estabilidade do PIM é o incremento da taxa de natalidade de novos negócios, que precisa ser suficiente para compensar as perdas naturais de fábricas que encerram suas linhas de produção por inúmeras razões, que se contrapõem à única motivação pela qual nascem no PIM: as </a:t>
            </a:r>
            <a:r>
              <a:rPr lang="pt-BR" sz="3400" b="1" dirty="0" err="1"/>
              <a:t>VTCs</a:t>
            </a:r>
            <a:r>
              <a:rPr lang="pt-BR" sz="3400" b="1" dirty="0"/>
              <a:t> Vantagens Tributárias comparativas;</a:t>
            </a:r>
            <a:endParaRPr lang="pt-BR" sz="3400" dirty="0"/>
          </a:p>
          <a:p>
            <a:pPr marL="0" indent="0" algn="just">
              <a:buNone/>
            </a:pPr>
            <a:endParaRPr lang="pt-BR" sz="3400" dirty="0"/>
          </a:p>
          <a:p>
            <a:pPr marL="0" indent="0" algn="just">
              <a:buNone/>
            </a:pPr>
            <a:r>
              <a:rPr lang="pt-BR" sz="3400" b="1" dirty="0" smtClean="0"/>
              <a:t>2.  MEDIÇÃO </a:t>
            </a:r>
            <a:r>
              <a:rPr lang="pt-BR" sz="3400" b="1" dirty="0"/>
              <a:t>MAIS </a:t>
            </a:r>
            <a:r>
              <a:rPr lang="pt-BR" sz="3400" b="1" dirty="0" smtClean="0"/>
              <a:t>CONSISTENTE</a:t>
            </a:r>
            <a:endParaRPr lang="pt-BR" sz="3400" dirty="0"/>
          </a:p>
          <a:p>
            <a:pPr marL="0" indent="0" algn="just">
              <a:buNone/>
            </a:pPr>
            <a:r>
              <a:rPr lang="pt-BR" sz="3400" b="1" dirty="0"/>
              <a:t> </a:t>
            </a:r>
            <a:endParaRPr lang="pt-BR" sz="3400" dirty="0"/>
          </a:p>
          <a:p>
            <a:pPr marL="0" indent="0" algn="just">
              <a:buNone/>
            </a:pPr>
            <a:r>
              <a:rPr lang="pt-BR" sz="3400" b="1" dirty="0" smtClean="0"/>
              <a:t>	A </a:t>
            </a:r>
            <a:r>
              <a:rPr lang="pt-BR" sz="3400" b="1" dirty="0"/>
              <a:t>análise da performance do modelo sob o prisma de sua taxa de   natalidade nos autoriza a afirmar que é uma eficiente forma de MEDIÇÃO, permitindo aferir corretamente seu desempenho e sugerir caminhos para suas melhorias;</a:t>
            </a:r>
            <a:endParaRPr lang="pt-BR" sz="3400" dirty="0"/>
          </a:p>
          <a:p>
            <a:pPr marL="0" indent="0" algn="just">
              <a:buNone/>
            </a:pPr>
            <a:endParaRPr lang="pt-BR" sz="3400" dirty="0"/>
          </a:p>
          <a:p>
            <a:pPr marL="0" indent="0" algn="just">
              <a:buNone/>
            </a:pPr>
            <a:r>
              <a:rPr lang="pt-BR" sz="3400" b="1" dirty="0"/>
              <a:t>3. DECRÉSCIMO DOS NÍVEIS DE CRESCIMENTO</a:t>
            </a:r>
            <a:endParaRPr lang="pt-BR" sz="3400" dirty="0"/>
          </a:p>
          <a:p>
            <a:pPr marL="0" indent="0" algn="just">
              <a:buNone/>
            </a:pPr>
            <a:r>
              <a:rPr lang="pt-BR" sz="3400" b="1" dirty="0"/>
              <a:t> </a:t>
            </a:r>
            <a:endParaRPr lang="pt-BR" sz="3400" dirty="0"/>
          </a:p>
          <a:p>
            <a:pPr marL="0" indent="0" algn="just">
              <a:buNone/>
            </a:pPr>
            <a:r>
              <a:rPr lang="pt-BR" sz="3400" b="1" dirty="0" smtClean="0"/>
              <a:t>	Conclui-se </a:t>
            </a:r>
            <a:r>
              <a:rPr lang="pt-BR" sz="3400" b="1" dirty="0"/>
              <a:t>que as médias positivas de crescimento </a:t>
            </a:r>
            <a:r>
              <a:rPr lang="pt-BR" sz="3400" b="1" dirty="0" smtClean="0"/>
              <a:t>nominais acumuladas no período estudado, </a:t>
            </a:r>
            <a:r>
              <a:rPr lang="pt-BR" sz="3400" b="1" dirty="0"/>
              <a:t>não refletem o comportamento histórico de decréscimo anual que vem ocorrendo tanto nos projetos de IMPLANTAÇÃO como em todos os demais PROJETOS, inclusive os de SERVIÇOS</a:t>
            </a:r>
            <a:r>
              <a:rPr lang="pt-BR" sz="3400" b="1" dirty="0" smtClean="0"/>
              <a:t>;</a:t>
            </a:r>
          </a:p>
          <a:p>
            <a:pPr marL="0" indent="0" algn="just">
              <a:buNone/>
            </a:pPr>
            <a:endParaRPr lang="pt-BR" sz="3400" dirty="0"/>
          </a:p>
          <a:p>
            <a:pPr marL="0" indent="0" algn="just">
              <a:buNone/>
            </a:pPr>
            <a:r>
              <a:rPr lang="pt-BR" sz="3400" b="1" dirty="0"/>
              <a:t>4. DESAQUECIMENTO PERSISTENTE</a:t>
            </a:r>
            <a:endParaRPr lang="pt-BR" sz="3400" dirty="0"/>
          </a:p>
          <a:p>
            <a:pPr marL="0" indent="0" algn="just">
              <a:buNone/>
            </a:pPr>
            <a:r>
              <a:rPr lang="pt-BR" sz="3400" b="1" dirty="0"/>
              <a:t> </a:t>
            </a:r>
            <a:endParaRPr lang="pt-BR" sz="3400" dirty="0"/>
          </a:p>
          <a:p>
            <a:pPr marL="0" indent="0" algn="just">
              <a:buNone/>
            </a:pPr>
            <a:r>
              <a:rPr lang="pt-BR" sz="3400" b="1" dirty="0" smtClean="0"/>
              <a:t>	Há </a:t>
            </a:r>
            <a:r>
              <a:rPr lang="pt-BR" sz="3400" b="1" dirty="0"/>
              <a:t>uma clara tendência de redução na vinda de novos projetos de IMPLANTAÇÃO o que evidencia também uma QUEDA na velocidade de iniciativa das fábricas existentes em AMPLIAR, DIVERSIFICAR  e ATUALIZAR  seus projetos, fora a constatação de um </a:t>
            </a:r>
            <a:r>
              <a:rPr lang="pt-BR" sz="3400" b="1" dirty="0" smtClean="0"/>
              <a:t>GAP de 40%, considerado </a:t>
            </a:r>
            <a:r>
              <a:rPr lang="pt-BR" sz="3400" b="1" dirty="0"/>
              <a:t>elevado entre os projetos aprovados e o número de fábricas funcionando em 31/12 de cada ano</a:t>
            </a:r>
            <a:r>
              <a:rPr lang="pt-BR" sz="3400" b="1" dirty="0" smtClean="0"/>
              <a:t>.   </a:t>
            </a:r>
            <a:endParaRPr lang="pt-BR" sz="3400" dirty="0"/>
          </a:p>
          <a:p>
            <a:pPr marL="0" indent="0" algn="just">
              <a:buNone/>
            </a:pPr>
            <a:endParaRPr lang="pt-BR" dirty="0"/>
          </a:p>
        </p:txBody>
      </p:sp>
    </p:spTree>
    <p:extLst>
      <p:ext uri="{BB962C8B-B14F-4D97-AF65-F5344CB8AC3E}">
        <p14:creationId xmlns:p14="http://schemas.microsoft.com/office/powerpoint/2010/main" val="40912431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07504" y="188640"/>
            <a:ext cx="8856984" cy="6408712"/>
          </a:xfrm>
        </p:spPr>
        <p:txBody>
          <a:bodyPr>
            <a:normAutofit fontScale="47500" lnSpcReduction="20000"/>
          </a:bodyPr>
          <a:lstStyle/>
          <a:p>
            <a:pPr marL="0" indent="0" algn="just">
              <a:buNone/>
            </a:pPr>
            <a:r>
              <a:rPr lang="pt-BR" sz="3400" b="1" dirty="0" smtClean="0"/>
              <a:t>5</a:t>
            </a:r>
            <a:r>
              <a:rPr lang="pt-BR" sz="3400" b="1" dirty="0"/>
              <a:t>. PROGNÓSTICO DO PIM.</a:t>
            </a:r>
            <a:endParaRPr lang="pt-BR" sz="3400" dirty="0"/>
          </a:p>
          <a:p>
            <a:pPr marL="0" indent="0" algn="just">
              <a:buNone/>
            </a:pPr>
            <a:r>
              <a:rPr lang="pt-BR" sz="3400" b="1" dirty="0"/>
              <a:t> </a:t>
            </a:r>
            <a:endParaRPr lang="pt-BR" sz="3400" dirty="0"/>
          </a:p>
          <a:p>
            <a:pPr marL="0" indent="0" algn="just">
              <a:buNone/>
            </a:pPr>
            <a:r>
              <a:rPr lang="pt-BR" sz="3400" b="1" dirty="0" smtClean="0"/>
              <a:t>	Mantendo-se </a:t>
            </a:r>
            <a:r>
              <a:rPr lang="pt-BR" sz="3400" b="1" dirty="0"/>
              <a:t>essa tendência, o prognóstico para o  PIM indica que há um desaquecimento contínuo do modelo e esse quadro requer a modernização dos métodos gerenciais empregados até então, com a necessária definição de metas e avaliações de desempenho, bem como, a maior integração entre as agências responsáveis pelos incentivos, SUFRAMA – SEPLAN – SEFAZ - PMM, unidas no esforço de venda e captação de negócios para o modelo; </a:t>
            </a:r>
            <a:endParaRPr lang="pt-BR" sz="3400" dirty="0"/>
          </a:p>
          <a:p>
            <a:pPr marL="0" indent="0" algn="just">
              <a:buNone/>
            </a:pPr>
            <a:endParaRPr lang="pt-BR" sz="3400" dirty="0"/>
          </a:p>
          <a:p>
            <a:pPr marL="0" indent="0" algn="just">
              <a:buNone/>
            </a:pPr>
            <a:r>
              <a:rPr lang="pt-BR" sz="3400" b="1" dirty="0"/>
              <a:t>6. MAIS MARKETING PARA O PIM. </a:t>
            </a:r>
            <a:endParaRPr lang="pt-BR" sz="3400" dirty="0"/>
          </a:p>
          <a:p>
            <a:pPr marL="0" indent="0" algn="just">
              <a:buNone/>
            </a:pPr>
            <a:r>
              <a:rPr lang="pt-BR" sz="3400" b="1" dirty="0"/>
              <a:t> </a:t>
            </a:r>
            <a:endParaRPr lang="pt-BR" sz="3400" dirty="0"/>
          </a:p>
          <a:p>
            <a:pPr marL="0" indent="0" algn="just">
              <a:buNone/>
            </a:pPr>
            <a:r>
              <a:rPr lang="pt-BR" sz="3400" b="1" dirty="0" smtClean="0"/>
              <a:t>	A </a:t>
            </a:r>
            <a:r>
              <a:rPr lang="pt-BR" sz="3400" b="1" dirty="0"/>
              <a:t>tendência de queda de projetos de implantação para novas fábricas poderá ser revertida através de um trabalho profissional de marketing visando à promoção do modelo e atração de novos negócios estabelecendo-se METAS  ANUAIS QUANTITATIVAS DE CAPTAÇÃO DE NOVOS PROJETOS  com avaliações sistemáticas tendo as classes empresariais e consultores especializados como membros ativos desse esforço concentrado.</a:t>
            </a:r>
            <a:endParaRPr lang="pt-BR" sz="3400" dirty="0"/>
          </a:p>
          <a:p>
            <a:pPr marL="0" indent="0" algn="just">
              <a:buNone/>
            </a:pPr>
            <a:endParaRPr lang="pt-BR" sz="3400" dirty="0"/>
          </a:p>
          <a:p>
            <a:pPr marL="0" indent="0" algn="just">
              <a:buNone/>
            </a:pPr>
            <a:r>
              <a:rPr lang="pt-BR" sz="3400" b="1" dirty="0"/>
              <a:t>7. OUTRAS MEDIDAS DE GESTÃO DO MODELO.</a:t>
            </a:r>
            <a:endParaRPr lang="pt-BR" sz="3400" dirty="0"/>
          </a:p>
          <a:p>
            <a:pPr marL="0" indent="0" algn="just">
              <a:buNone/>
            </a:pPr>
            <a:r>
              <a:rPr lang="pt-BR" sz="3400" b="1" dirty="0"/>
              <a:t> </a:t>
            </a:r>
            <a:endParaRPr lang="pt-BR" sz="3400" dirty="0"/>
          </a:p>
          <a:p>
            <a:pPr marL="0" indent="0" algn="just">
              <a:buNone/>
            </a:pPr>
            <a:r>
              <a:rPr lang="pt-BR" sz="3400" b="1" dirty="0" smtClean="0"/>
              <a:t>	Além </a:t>
            </a:r>
            <a:r>
              <a:rPr lang="pt-BR" sz="3400" b="1" dirty="0"/>
              <a:t>disso, podemos sugerir que sejam inseridos incentivos extrafiscais na legislação dos incentivos fiscais do Estado, transformando as pesquisas de necessidades de insumos e bens finais em perfis de oportunidades industriais, para nortear a escolha dos investimentos mais demandados, intensificando o trabalho de buscar a entrada efetiva de mais parceiros na gestão do modelo como a PMM, por exemplo, consubstanciada nas garantias de prazo de vigência do PIM, prorrogada por mais 50 anos.</a:t>
            </a:r>
            <a:endParaRPr lang="pt-BR" sz="3400" dirty="0"/>
          </a:p>
          <a:p>
            <a:pPr marL="0" indent="0" algn="just">
              <a:buNone/>
            </a:pPr>
            <a:endParaRPr lang="pt-BR" dirty="0"/>
          </a:p>
        </p:txBody>
      </p:sp>
    </p:spTree>
    <p:extLst>
      <p:ext uri="{BB962C8B-B14F-4D97-AF65-F5344CB8AC3E}">
        <p14:creationId xmlns:p14="http://schemas.microsoft.com/office/powerpoint/2010/main" val="21765102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3047949335"/>
              </p:ext>
            </p:extLst>
          </p:nvPr>
        </p:nvGraphicFramePr>
        <p:xfrm>
          <a:off x="395536" y="620688"/>
          <a:ext cx="8496944" cy="4608514"/>
        </p:xfrm>
        <a:graphic>
          <a:graphicData uri="http://schemas.openxmlformats.org/drawingml/2006/table">
            <a:tbl>
              <a:tblPr/>
              <a:tblGrid>
                <a:gridCol w="6215288"/>
                <a:gridCol w="2281656"/>
              </a:tblGrid>
              <a:tr h="1228727">
                <a:tc gridSpan="2">
                  <a:txBody>
                    <a:bodyPr/>
                    <a:lstStyle/>
                    <a:p>
                      <a:pPr algn="ctr">
                        <a:spcAft>
                          <a:spcPts val="0"/>
                        </a:spcAft>
                      </a:pPr>
                      <a:r>
                        <a:rPr lang="pt-BR" sz="2500" dirty="0">
                          <a:latin typeface="Arial"/>
                          <a:ea typeface="MS Mincho"/>
                          <a:cs typeface="Times New Roman"/>
                        </a:rPr>
                        <a:t>PERÍODO 2005-2014 </a:t>
                      </a:r>
                      <a:endParaRPr lang="pt-BR" sz="1300" dirty="0">
                        <a:latin typeface="Arial"/>
                        <a:ea typeface="MS Mincho"/>
                        <a:cs typeface="Times New Roman"/>
                      </a:endParaRPr>
                    </a:p>
                    <a:p>
                      <a:pPr algn="ctr">
                        <a:spcAft>
                          <a:spcPts val="0"/>
                        </a:spcAft>
                      </a:pPr>
                      <a:r>
                        <a:rPr lang="pt-BR" sz="1700" b="1" dirty="0">
                          <a:solidFill>
                            <a:srgbClr val="00B0F0"/>
                          </a:solidFill>
                          <a:latin typeface="Arial"/>
                          <a:ea typeface="MS Mincho"/>
                          <a:cs typeface="Times New Roman"/>
                        </a:rPr>
                        <a:t>(Média Geométrica)</a:t>
                      </a:r>
                      <a:endParaRPr lang="pt-BR" sz="1300" dirty="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pt-BR"/>
                    </a:p>
                  </a:txBody>
                  <a:tcPr/>
                </a:tc>
              </a:tr>
              <a:tr h="1013465">
                <a:tc>
                  <a:txBody>
                    <a:bodyPr/>
                    <a:lstStyle/>
                    <a:p>
                      <a:pPr>
                        <a:spcAft>
                          <a:spcPts val="0"/>
                        </a:spcAft>
                      </a:pPr>
                      <a:r>
                        <a:rPr lang="pt-BR" sz="1700">
                          <a:latin typeface="Arial"/>
                          <a:ea typeface="MS Mincho"/>
                          <a:cs typeface="Times New Roman"/>
                        </a:rPr>
                        <a:t>Demanda Anual por Projetos de Implantação no PIM</a:t>
                      </a:r>
                      <a:endParaRPr lang="pt-BR" sz="130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700" b="1">
                          <a:solidFill>
                            <a:srgbClr val="FF0000"/>
                          </a:solidFill>
                          <a:latin typeface="Arial"/>
                          <a:ea typeface="MS Mincho"/>
                          <a:cs typeface="Times New Roman"/>
                        </a:rPr>
                        <a:t>-11,27%</a:t>
                      </a:r>
                      <a:r>
                        <a:rPr lang="pt-BR" sz="1700">
                          <a:solidFill>
                            <a:srgbClr val="FF0000"/>
                          </a:solidFill>
                          <a:latin typeface="Arial"/>
                          <a:ea typeface="MS Mincho"/>
                          <a:cs typeface="Times New Roman"/>
                        </a:rPr>
                        <a:t> </a:t>
                      </a:r>
                      <a:endParaRPr lang="pt-BR" sz="130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6732">
                <a:tc rowSpan="2">
                  <a:txBody>
                    <a:bodyPr/>
                    <a:lstStyle/>
                    <a:p>
                      <a:pPr>
                        <a:spcAft>
                          <a:spcPts val="0"/>
                        </a:spcAft>
                      </a:pPr>
                      <a:r>
                        <a:rPr lang="pt-BR" sz="1700">
                          <a:latin typeface="Arial"/>
                          <a:ea typeface="MS Mincho"/>
                          <a:cs typeface="Times New Roman"/>
                        </a:rPr>
                        <a:t>Fábricas com chave ligada em 31/12/14 com Laudos de Produção Vigentes</a:t>
                      </a:r>
                      <a:endParaRPr lang="pt-BR" sz="130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700" b="1">
                          <a:solidFill>
                            <a:srgbClr val="FF0000"/>
                          </a:solidFill>
                          <a:latin typeface="Arial"/>
                          <a:ea typeface="MS Mincho"/>
                          <a:cs typeface="Times New Roman"/>
                        </a:rPr>
                        <a:t>490 </a:t>
                      </a:r>
                      <a:r>
                        <a:rPr lang="pt-BR" sz="1700">
                          <a:latin typeface="Arial"/>
                          <a:ea typeface="MS Mincho"/>
                          <a:cs typeface="Times New Roman"/>
                        </a:rPr>
                        <a:t>empresas </a:t>
                      </a:r>
                      <a:endParaRPr lang="pt-BR" sz="130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9393">
                <a:tc vMerge="1">
                  <a:txBody>
                    <a:bodyPr/>
                    <a:lstStyle/>
                    <a:p>
                      <a:endParaRPr lang="pt-BR"/>
                    </a:p>
                  </a:txBody>
                  <a:tcPr/>
                </a:tc>
                <a:tc>
                  <a:txBody>
                    <a:bodyPr/>
                    <a:lstStyle/>
                    <a:p>
                      <a:pPr algn="ctr">
                        <a:spcAft>
                          <a:spcPts val="0"/>
                        </a:spcAft>
                      </a:pPr>
                      <a:r>
                        <a:rPr lang="pt-BR" sz="1700" b="1">
                          <a:solidFill>
                            <a:srgbClr val="FF0000"/>
                          </a:solidFill>
                          <a:latin typeface="Arial"/>
                          <a:ea typeface="MS Mincho"/>
                          <a:cs typeface="Times New Roman"/>
                        </a:rPr>
                        <a:t>+2,18%</a:t>
                      </a:r>
                      <a:r>
                        <a:rPr lang="pt-BR" sz="1700">
                          <a:latin typeface="Arial"/>
                          <a:ea typeface="MS Mincho"/>
                          <a:cs typeface="Times New Roman"/>
                        </a:rPr>
                        <a:t> </a:t>
                      </a:r>
                      <a:endParaRPr lang="pt-BR" sz="130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3465">
                <a:tc>
                  <a:txBody>
                    <a:bodyPr/>
                    <a:lstStyle/>
                    <a:p>
                      <a:pPr>
                        <a:spcAft>
                          <a:spcPts val="0"/>
                        </a:spcAft>
                      </a:pPr>
                      <a:r>
                        <a:rPr lang="pt-BR" sz="1700">
                          <a:latin typeface="Arial"/>
                          <a:ea typeface="MS Mincho"/>
                          <a:cs typeface="Times New Roman"/>
                        </a:rPr>
                        <a:t>Projetos de Atualização, Ampliação e Diversificação</a:t>
                      </a:r>
                      <a:endParaRPr lang="pt-BR" sz="130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700" b="1">
                          <a:solidFill>
                            <a:srgbClr val="FF0000"/>
                          </a:solidFill>
                          <a:latin typeface="Arial"/>
                          <a:ea typeface="MS Mincho"/>
                          <a:cs typeface="Times New Roman"/>
                        </a:rPr>
                        <a:t>-8,67%</a:t>
                      </a:r>
                      <a:r>
                        <a:rPr lang="pt-BR" sz="1700">
                          <a:latin typeface="Arial"/>
                          <a:ea typeface="MS Mincho"/>
                          <a:cs typeface="Times New Roman"/>
                        </a:rPr>
                        <a:t> </a:t>
                      </a:r>
                      <a:endParaRPr lang="pt-BR" sz="130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6732">
                <a:tc>
                  <a:txBody>
                    <a:bodyPr/>
                    <a:lstStyle/>
                    <a:p>
                      <a:pPr>
                        <a:spcAft>
                          <a:spcPts val="0"/>
                        </a:spcAft>
                      </a:pPr>
                      <a:r>
                        <a:rPr lang="pt-BR" sz="1700" dirty="0">
                          <a:latin typeface="Arial"/>
                          <a:ea typeface="MS Mincho"/>
                          <a:cs typeface="Times New Roman"/>
                        </a:rPr>
                        <a:t>Projetos de Serviços</a:t>
                      </a:r>
                      <a:endParaRPr lang="pt-BR" sz="1300" dirty="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700" b="1" dirty="0">
                          <a:solidFill>
                            <a:srgbClr val="FF0000"/>
                          </a:solidFill>
                          <a:latin typeface="Arial"/>
                          <a:ea typeface="MS Mincho"/>
                          <a:cs typeface="Times New Roman"/>
                        </a:rPr>
                        <a:t>-15,89%</a:t>
                      </a:r>
                      <a:r>
                        <a:rPr lang="pt-BR" sz="1700" dirty="0">
                          <a:latin typeface="Arial"/>
                          <a:ea typeface="MS Mincho"/>
                          <a:cs typeface="Times New Roman"/>
                        </a:rPr>
                        <a:t> </a:t>
                      </a:r>
                      <a:endParaRPr lang="pt-BR" sz="1300" dirty="0">
                        <a:latin typeface="Arial"/>
                        <a:ea typeface="MS Mincho"/>
                        <a:cs typeface="Times New Roman"/>
                      </a:endParaRPr>
                    </a:p>
                  </a:txBody>
                  <a:tcPr marL="65140" marR="65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50" name="Caixa de Texto 2"/>
          <p:cNvSpPr txBox="1">
            <a:spLocks noChangeArrowheads="1"/>
          </p:cNvSpPr>
          <p:nvPr/>
        </p:nvSpPr>
        <p:spPr bwMode="auto">
          <a:xfrm>
            <a:off x="395536" y="5301208"/>
            <a:ext cx="6480175" cy="49244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spAutoFit/>
          </a:bodyPr>
          <a:lstStyle/>
          <a:p>
            <a:pPr fontAlgn="base">
              <a:spcBef>
                <a:spcPct val="0"/>
              </a:spcBef>
              <a:spcAft>
                <a:spcPct val="0"/>
              </a:spcAft>
            </a:pPr>
            <a:r>
              <a:rPr lang="pt-BR" sz="1400" b="1" dirty="0" smtClean="0">
                <a:solidFill>
                  <a:srgbClr val="FF0000"/>
                </a:solidFill>
                <a:latin typeface="Cambria" pitchFamily="18" charset="0"/>
                <a:ea typeface="MS Mincho" pitchFamily="49" charset="-128"/>
                <a:cs typeface="Times New Roman" pitchFamily="18" charset="0"/>
              </a:rPr>
              <a:t>Fonte: Pautas de Reuniões do CAS e Indicadores Industriais da SUFRAMA.</a:t>
            </a:r>
            <a:endParaRPr lang="pt-BR" sz="600" dirty="0" smtClean="0">
              <a:solidFill>
                <a:prstClr val="black"/>
              </a:solidFill>
              <a:latin typeface="Arial" pitchFamily="34" charset="0"/>
              <a:cs typeface="Arial" pitchFamily="34" charset="0"/>
            </a:endParaRPr>
          </a:p>
          <a:p>
            <a:pPr eaLnBrk="0" fontAlgn="base" hangingPunct="0">
              <a:spcBef>
                <a:spcPct val="0"/>
              </a:spcBef>
              <a:spcAft>
                <a:spcPct val="0"/>
              </a:spcAft>
            </a:pPr>
            <a:r>
              <a:rPr lang="pt-BR" sz="1200" b="1" dirty="0" smtClean="0">
                <a:solidFill>
                  <a:srgbClr val="7030A0"/>
                </a:solidFill>
                <a:latin typeface="Cambria" pitchFamily="18" charset="0"/>
                <a:ea typeface="MS Mincho" pitchFamily="49" charset="-128"/>
                <a:cs typeface="Times New Roman" pitchFamily="18" charset="0"/>
              </a:rPr>
              <a:t>(1) Média geométrica a partir de</a:t>
            </a:r>
            <a:endParaRPr lang="pt-BR" dirty="0" smtClean="0">
              <a:solidFill>
                <a:prstClr val="black"/>
              </a:solidFill>
              <a:latin typeface="Arial" pitchFamily="34" charset="0"/>
              <a:cs typeface="Arial" pitchFamily="34" charset="0"/>
            </a:endParaRPr>
          </a:p>
        </p:txBody>
      </p:sp>
      <p:sp>
        <p:nvSpPr>
          <p:cNvPr id="2051" name="Rectangle 3"/>
          <p:cNvSpPr>
            <a:spLocks noChangeArrowheads="1"/>
          </p:cNvSpPr>
          <p:nvPr/>
        </p:nvSpPr>
        <p:spPr bwMode="auto">
          <a:xfrm>
            <a:off x="0" y="18864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indent="1260475" fontAlgn="base">
              <a:spcBef>
                <a:spcPct val="0"/>
              </a:spcBef>
              <a:spcAft>
                <a:spcPct val="0"/>
              </a:spcAft>
            </a:pPr>
            <a:r>
              <a:rPr lang="pt-BR" sz="2400" b="1" u="sng" dirty="0" smtClean="0">
                <a:solidFill>
                  <a:srgbClr val="7030A0"/>
                </a:solidFill>
                <a:latin typeface="Arial" pitchFamily="34" charset="0"/>
                <a:ea typeface="Times New Roman" pitchFamily="18" charset="0"/>
                <a:cs typeface="Times New Roman" pitchFamily="18" charset="0"/>
              </a:rPr>
              <a:t>PERFORMANCE E PROGNÓSTICO DO  PIM</a:t>
            </a:r>
            <a:endParaRPr lang="pt-BR" sz="600" dirty="0" smtClean="0">
              <a:solidFill>
                <a:prstClr val="black"/>
              </a:solidFill>
              <a:latin typeface="Arial" pitchFamily="34" charset="0"/>
              <a:cs typeface="Arial" pitchFamily="34" charset="0"/>
            </a:endParaRPr>
          </a:p>
          <a:p>
            <a:pPr indent="1260475" eaLnBrk="0" fontAlgn="base" hangingPunct="0">
              <a:spcBef>
                <a:spcPct val="0"/>
              </a:spcBef>
              <a:spcAft>
                <a:spcPct val="0"/>
              </a:spcAft>
            </a:pPr>
            <a:endParaRPr lang="pt-BR" dirty="0" smtClean="0">
              <a:solidFill>
                <a:prstClr val="black"/>
              </a:solidFill>
              <a:latin typeface="Arial" pitchFamily="34" charset="0"/>
              <a:cs typeface="Arial" pitchFamily="34" charset="0"/>
            </a:endParaRPr>
          </a:p>
        </p:txBody>
      </p:sp>
      <p:sp>
        <p:nvSpPr>
          <p:cNvPr id="2052" name="Rectangle 4"/>
          <p:cNvSpPr>
            <a:spLocks noChangeArrowheads="1"/>
          </p:cNvSpPr>
          <p:nvPr/>
        </p:nvSpPr>
        <p:spPr bwMode="auto">
          <a:xfrm>
            <a:off x="395536" y="602128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pt-BR" sz="1200" b="1" dirty="0" smtClean="0">
                <a:solidFill>
                  <a:srgbClr val="7030A0"/>
                </a:solidFill>
                <a:latin typeface="Cambria" pitchFamily="18" charset="0"/>
                <a:ea typeface="MS Mincho" pitchFamily="49" charset="-128"/>
                <a:cs typeface="Times New Roman" pitchFamily="18" charset="0"/>
              </a:rPr>
              <a:t>  </a:t>
            </a:r>
          </a:p>
          <a:p>
            <a:pPr eaLnBrk="0" fontAlgn="base" hangingPunct="0">
              <a:spcBef>
                <a:spcPct val="0"/>
              </a:spcBef>
              <a:spcAft>
                <a:spcPct val="0"/>
              </a:spcAft>
            </a:pPr>
            <a:r>
              <a:rPr lang="pt-BR" sz="1200" b="1" dirty="0" smtClean="0">
                <a:solidFill>
                  <a:srgbClr val="7030A0"/>
                </a:solidFill>
                <a:latin typeface="Cambria" pitchFamily="18" charset="0"/>
                <a:ea typeface="MS Mincho" pitchFamily="49" charset="-128"/>
                <a:cs typeface="Times New Roman" pitchFamily="18" charset="0"/>
              </a:rPr>
              <a:t>(2) Projetos Plenos + Simplificados.</a:t>
            </a:r>
            <a:endParaRPr lang="pt-BR" sz="600" dirty="0" smtClean="0">
              <a:solidFill>
                <a:prstClr val="black"/>
              </a:solidFill>
              <a:latin typeface="Arial" pitchFamily="34" charset="0"/>
              <a:cs typeface="Arial" pitchFamily="34" charset="0"/>
            </a:endParaRPr>
          </a:p>
          <a:p>
            <a:pPr eaLnBrk="0" fontAlgn="base" hangingPunct="0">
              <a:spcBef>
                <a:spcPct val="0"/>
              </a:spcBef>
              <a:spcAft>
                <a:spcPct val="0"/>
              </a:spcAft>
            </a:pPr>
            <a:r>
              <a:rPr lang="pt-BR" sz="1200" b="1" dirty="0" smtClean="0">
                <a:solidFill>
                  <a:srgbClr val="7030A0"/>
                </a:solidFill>
                <a:latin typeface="Cambria" pitchFamily="18" charset="0"/>
                <a:ea typeface="MS Mincho" pitchFamily="49" charset="-128"/>
                <a:cs typeface="Times New Roman" pitchFamily="18" charset="0"/>
              </a:rPr>
              <a:t>Cálculos: Controle Consultoria Ltda.</a:t>
            </a:r>
            <a:endParaRPr lang="pt-BR" sz="600" dirty="0" smtClean="0">
              <a:solidFill>
                <a:prstClr val="black"/>
              </a:solidFill>
              <a:latin typeface="Arial" pitchFamily="34" charset="0"/>
              <a:cs typeface="Arial" pitchFamily="34" charset="0"/>
            </a:endParaRPr>
          </a:p>
          <a:p>
            <a:pPr eaLnBrk="0" fontAlgn="base" hangingPunct="0">
              <a:spcBef>
                <a:spcPct val="0"/>
              </a:spcBef>
              <a:spcAft>
                <a:spcPct val="0"/>
              </a:spcAft>
            </a:pPr>
            <a:r>
              <a:rPr lang="pt-BR" sz="1200" b="1" dirty="0" smtClean="0">
                <a:solidFill>
                  <a:srgbClr val="7030A0"/>
                </a:solidFill>
                <a:latin typeface="Cambria" pitchFamily="18" charset="0"/>
                <a:ea typeface="MS Mincho" pitchFamily="49" charset="-128"/>
                <a:cs typeface="Times New Roman" pitchFamily="18" charset="0"/>
              </a:rPr>
              <a:t>Dados atualizados em 17/09/15.</a:t>
            </a:r>
            <a:endParaRPr lang="pt-BR" dirty="0" smtClean="0">
              <a:solidFill>
                <a:prstClr val="black"/>
              </a:solidFill>
              <a:latin typeface="Arial" pitchFamily="34" charset="0"/>
              <a:cs typeface="Arial" pitchFamily="34" charset="0"/>
            </a:endParaRPr>
          </a:p>
        </p:txBody>
      </p:sp>
      <p:pic>
        <p:nvPicPr>
          <p:cNvPr id="2049" name="Imagem 1"/>
          <p:cNvPicPr>
            <a:picLocks noChangeAspect="1" noChangeArrowheads="1"/>
          </p:cNvPicPr>
          <p:nvPr/>
        </p:nvPicPr>
        <p:blipFill>
          <a:blip r:embed="rId2" cstate="print"/>
          <a:srcRect/>
          <a:stretch>
            <a:fillRect/>
          </a:stretch>
        </p:blipFill>
        <p:spPr bwMode="auto">
          <a:xfrm>
            <a:off x="2843808" y="5517232"/>
            <a:ext cx="1390650" cy="342900"/>
          </a:xfrm>
          <a:prstGeom prst="rect">
            <a:avLst/>
          </a:prstGeom>
          <a:noFill/>
        </p:spPr>
      </p:pic>
    </p:spTree>
    <p:extLst>
      <p:ext uri="{BB962C8B-B14F-4D97-AF65-F5344CB8AC3E}">
        <p14:creationId xmlns:p14="http://schemas.microsoft.com/office/powerpoint/2010/main" val="74952419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TotalTime>
  <Words>164</Words>
  <Application>Microsoft Office PowerPoint</Application>
  <PresentationFormat>Apresentação na tela (4:3)</PresentationFormat>
  <Paragraphs>55</Paragraphs>
  <Slides>8</Slides>
  <Notes>0</Notes>
  <HiddenSlides>0</HiddenSlides>
  <MMClips>0</MMClips>
  <ScaleCrop>false</ScaleCrop>
  <HeadingPairs>
    <vt:vector size="4" baseType="variant">
      <vt:variant>
        <vt:lpstr>Tema</vt:lpstr>
      </vt:variant>
      <vt:variant>
        <vt:i4>2</vt:i4>
      </vt:variant>
      <vt:variant>
        <vt:lpstr>Títulos de slides</vt:lpstr>
      </vt:variant>
      <vt:variant>
        <vt:i4>8</vt:i4>
      </vt:variant>
    </vt:vector>
  </HeadingPairs>
  <TitlesOfParts>
    <vt:vector size="10" baseType="lpstr">
      <vt:lpstr>Tema do Office</vt:lpstr>
      <vt:lpstr>1_Tema do Office</vt:lpstr>
      <vt:lpstr>PERFORMANCE   E PROGNÓSTICO DO PIM</vt:lpstr>
      <vt:lpstr>PERFORMANCE E PROGNÓSTICO  DO  PIM</vt:lpstr>
      <vt:lpstr>Apresentação do PowerPoint</vt:lpstr>
      <vt:lpstr>PERFORMANCE E PROGNÓSTICO  DO  PIM</vt:lpstr>
      <vt:lpstr>PERFORMANCE E PROGNÓSTICO  DO  PIM</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ECONÔMICA DO PIM</dc:title>
  <dc:creator>Tecnico01</dc:creator>
  <cp:lastModifiedBy>Câmara dos Deputados</cp:lastModifiedBy>
  <cp:revision>21</cp:revision>
  <dcterms:created xsi:type="dcterms:W3CDTF">2014-11-19T18:59:40Z</dcterms:created>
  <dcterms:modified xsi:type="dcterms:W3CDTF">2015-10-16T19:58:23Z</dcterms:modified>
</cp:coreProperties>
</file>