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60" r:id="rId1"/>
    <p:sldMasterId id="2147483972" r:id="rId2"/>
  </p:sldMasterIdLst>
  <p:notesMasterIdLst>
    <p:notesMasterId r:id="rId30"/>
  </p:notesMasterIdLst>
  <p:handoutMasterIdLst>
    <p:handoutMasterId r:id="rId31"/>
  </p:handoutMasterIdLst>
  <p:sldIdLst>
    <p:sldId id="655" r:id="rId3"/>
    <p:sldId id="715" r:id="rId4"/>
    <p:sldId id="732" r:id="rId5"/>
    <p:sldId id="733" r:id="rId6"/>
    <p:sldId id="734" r:id="rId7"/>
    <p:sldId id="735" r:id="rId8"/>
    <p:sldId id="737" r:id="rId9"/>
    <p:sldId id="716" r:id="rId10"/>
    <p:sldId id="739" r:id="rId11"/>
    <p:sldId id="736" r:id="rId12"/>
    <p:sldId id="741" r:id="rId13"/>
    <p:sldId id="717" r:id="rId14"/>
    <p:sldId id="720" r:id="rId15"/>
    <p:sldId id="722" r:id="rId16"/>
    <p:sldId id="723" r:id="rId17"/>
    <p:sldId id="724" r:id="rId18"/>
    <p:sldId id="727" r:id="rId19"/>
    <p:sldId id="726" r:id="rId20"/>
    <p:sldId id="730" r:id="rId21"/>
    <p:sldId id="731" r:id="rId22"/>
    <p:sldId id="718" r:id="rId23"/>
    <p:sldId id="682" r:id="rId24"/>
    <p:sldId id="692" r:id="rId25"/>
    <p:sldId id="687" r:id="rId26"/>
    <p:sldId id="728" r:id="rId27"/>
    <p:sldId id="738" r:id="rId28"/>
    <p:sldId id="740" r:id="rId29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AD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5" autoAdjust="0"/>
    <p:restoredTop sz="93011" autoAdjust="0"/>
  </p:normalViewPr>
  <p:slideViewPr>
    <p:cSldViewPr snapToGrid="0" snapToObjects="1">
      <p:cViewPr varScale="1">
        <p:scale>
          <a:sx n="102" d="100"/>
          <a:sy n="102" d="100"/>
        </p:scale>
        <p:origin x="1650" y="114"/>
      </p:cViewPr>
      <p:guideLst>
        <p:guide orient="horz" pos="2160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3248" y="-104"/>
      </p:cViewPr>
      <p:guideLst>
        <p:guide orient="horz" pos="2909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afael.leao\AppData\Local\Microsoft\Windows\Temporary%20Internet%20Files\Content.Outlook\KBWDM3JL\C&#243;pia%20de%20Tabela%20ZFM%20(2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afael.leao\AppData\Local\Microsoft\Windows\Temporary%20Internet%20Files\Content.Outlook\KBWDM3JL\C&#243;pia%20de%20Tabela%20ZFM%20(2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rafael.leao\AppData\Local\Microsoft\Windows\Temporary%20Internet%20Files\Content.Outlook\KBWDM3JL\C&#243;pia%20de%20Tabela%20ZFM%20(2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rafael.leao\AppData\Local\Microsoft\Windows\Temporary%20Internet%20Files\Content.Outlook\KBWDM3JL\C&#243;pia%20de%20Tabela%20ZFM%20(2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rafael.leao\AppData\Local\Microsoft\Windows\Temporary%20Internet%20Files\Content.Outlook\KBWDM3JL\C&#243;pia%20de%20Tabela%20ZFM%20(2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rafael.leao\AppData\Local\Microsoft\Windows\Temporary%20Internet%20Files\Content.Outlook\KBWDM3JL\C&#243;pia%20de%20Tabela%20ZFM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pt-BR" sz="1600" dirty="0">
                <a:solidFill>
                  <a:schemeClr val="tx2"/>
                </a:solidFill>
              </a:rPr>
              <a:t>Total de receitas líquidas de </a:t>
            </a:r>
            <a:r>
              <a:rPr lang="pt-BR" sz="1600" dirty="0" smtClean="0">
                <a:solidFill>
                  <a:schemeClr val="tx2"/>
                </a:solidFill>
              </a:rPr>
              <a:t>vendas</a:t>
            </a:r>
            <a:endParaRPr lang="pt-BR" sz="1600" baseline="0" dirty="0">
              <a:solidFill>
                <a:schemeClr val="tx2"/>
              </a:solidFill>
            </a:endParaRPr>
          </a:p>
          <a:p>
            <a:pPr algn="l">
              <a:defRPr/>
            </a:pPr>
            <a:r>
              <a:rPr lang="pt-BR" sz="1000" b="0" baseline="0" dirty="0">
                <a:solidFill>
                  <a:schemeClr val="tx2"/>
                </a:solidFill>
              </a:rPr>
              <a:t>Número índice (base: 2007 = 100)</a:t>
            </a:r>
            <a:endParaRPr lang="pt-BR" sz="1000" b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2.3681102362204678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486505298081783E-2"/>
          <c:y val="0.18408810901832837"/>
          <c:w val="0.90705555508077451"/>
          <c:h val="0.64142278157354471"/>
        </c:manualLayout>
      </c:layout>
      <c:lineChart>
        <c:grouping val="standard"/>
        <c:varyColors val="0"/>
        <c:ser>
          <c:idx val="0"/>
          <c:order val="0"/>
          <c:tx>
            <c:strRef>
              <c:f>Plan3!$A$46</c:f>
              <c:strCache>
                <c:ptCount val="1"/>
                <c:pt idx="0">
                  <c:v>Amazonas</c:v>
                </c:pt>
              </c:strCache>
            </c:strRef>
          </c:tx>
          <c:marker>
            <c:symbol val="none"/>
          </c:marker>
          <c:cat>
            <c:numRef>
              <c:f>Plan3!$B$45:$G$45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Plan3!$B$46:$G$46</c:f>
              <c:numCache>
                <c:formatCode>#,##0</c:formatCode>
                <c:ptCount val="6"/>
                <c:pt idx="0">
                  <c:v>100</c:v>
                </c:pt>
                <c:pt idx="1">
                  <c:v>106.83076153582275</c:v>
                </c:pt>
                <c:pt idx="2">
                  <c:v>96.823572638536888</c:v>
                </c:pt>
                <c:pt idx="3">
                  <c:v>103.38881865443167</c:v>
                </c:pt>
                <c:pt idx="4">
                  <c:v>105.04215868610525</c:v>
                </c:pt>
                <c:pt idx="5">
                  <c:v>106.87412705290581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Plan3!$A$47</c:f>
              <c:strCache>
                <c:ptCount val="1"/>
                <c:pt idx="0">
                  <c:v>São Paulo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Plan3!$B$45:$G$45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Plan3!$B$47:$G$47</c:f>
              <c:numCache>
                <c:formatCode>#,##0</c:formatCode>
                <c:ptCount val="6"/>
                <c:pt idx="0">
                  <c:v>100</c:v>
                </c:pt>
                <c:pt idx="1">
                  <c:v>108.13818204123658</c:v>
                </c:pt>
                <c:pt idx="2">
                  <c:v>96.744626350837621</c:v>
                </c:pt>
                <c:pt idx="3">
                  <c:v>105.82168265474398</c:v>
                </c:pt>
                <c:pt idx="4">
                  <c:v>107.49958350121118</c:v>
                </c:pt>
                <c:pt idx="5">
                  <c:v>108.39736033146509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Plan3!$A$48</c:f>
              <c:strCache>
                <c:ptCount val="1"/>
                <c:pt idx="0">
                  <c:v>Centro-Sul</c:v>
                </c:pt>
              </c:strCache>
            </c:strRef>
          </c:tx>
          <c:marker>
            <c:symbol val="none"/>
          </c:marker>
          <c:cat>
            <c:numRef>
              <c:f>Plan3!$B$45:$G$45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Plan3!$B$48:$G$48</c:f>
              <c:numCache>
                <c:formatCode>#,##0</c:formatCode>
                <c:ptCount val="6"/>
                <c:pt idx="0">
                  <c:v>100</c:v>
                </c:pt>
                <c:pt idx="1">
                  <c:v>110.26762952834983</c:v>
                </c:pt>
                <c:pt idx="2">
                  <c:v>99.109305763216355</c:v>
                </c:pt>
                <c:pt idx="3">
                  <c:v>109.38942628361477</c:v>
                </c:pt>
                <c:pt idx="4">
                  <c:v>113.94332234379121</c:v>
                </c:pt>
                <c:pt idx="5">
                  <c:v>116.52465758782068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Plan3!$A$49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Plan3!$B$45:$G$45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Plan3!$B$49:$G$49</c:f>
              <c:numCache>
                <c:formatCode>#,##0</c:formatCode>
                <c:ptCount val="6"/>
                <c:pt idx="0">
                  <c:v>100</c:v>
                </c:pt>
                <c:pt idx="1">
                  <c:v>111.07137721545382</c:v>
                </c:pt>
                <c:pt idx="2">
                  <c:v>100.22288734567792</c:v>
                </c:pt>
                <c:pt idx="3">
                  <c:v>111.51692139888642</c:v>
                </c:pt>
                <c:pt idx="4">
                  <c:v>116.66191636541549</c:v>
                </c:pt>
                <c:pt idx="5">
                  <c:v>119.97209769861972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334808"/>
        <c:axId val="600483952"/>
      </c:lineChart>
      <c:catAx>
        <c:axId val="313334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0483952"/>
        <c:crosses val="autoZero"/>
        <c:auto val="1"/>
        <c:lblAlgn val="ctr"/>
        <c:lblOffset val="100"/>
        <c:noMultiLvlLbl val="0"/>
      </c:catAx>
      <c:valAx>
        <c:axId val="600483952"/>
        <c:scaling>
          <c:orientation val="minMax"/>
          <c:min val="90"/>
        </c:scaling>
        <c:delete val="0"/>
        <c:axPos val="l"/>
        <c:majorGridlines>
          <c:spPr>
            <a:ln>
              <a:solidFill>
                <a:schemeClr val="accent1">
                  <a:alpha val="3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313334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952075593904165"/>
          <c:y val="0.89915877329214255"/>
          <c:w val="0.7722530415902682"/>
          <c:h val="6.4216938285993591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pt-BR" sz="1600">
                <a:solidFill>
                  <a:schemeClr val="tx2"/>
                </a:solidFill>
              </a:rPr>
              <a:t>Valor</a:t>
            </a:r>
            <a:r>
              <a:rPr lang="pt-BR" sz="1600" baseline="0">
                <a:solidFill>
                  <a:schemeClr val="tx2"/>
                </a:solidFill>
              </a:rPr>
              <a:t> Bruto da Produção Industrial (VBPI)</a:t>
            </a:r>
          </a:p>
          <a:p>
            <a:pPr algn="l">
              <a:defRPr/>
            </a:pPr>
            <a:r>
              <a:rPr lang="pt-BR" sz="1000" b="0" baseline="0">
                <a:solidFill>
                  <a:schemeClr val="tx2"/>
                </a:solidFill>
              </a:rPr>
              <a:t>Número índice (base: 2007 = 100)</a:t>
            </a:r>
            <a:endParaRPr lang="pt-BR" sz="1000" b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2.3681102362204678E-3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Plan2!$B$10</c:f>
              <c:strCache>
                <c:ptCount val="1"/>
                <c:pt idx="0">
                  <c:v>Amazonas</c:v>
                </c:pt>
              </c:strCache>
            </c:strRef>
          </c:tx>
          <c:marker>
            <c:symbol val="none"/>
          </c:marker>
          <c:cat>
            <c:numRef>
              <c:f>Plan2!$C$9:$H$9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Plan2!$C$10:$H$10</c:f>
              <c:numCache>
                <c:formatCode>#,##0</c:formatCode>
                <c:ptCount val="6"/>
                <c:pt idx="0">
                  <c:v>100</c:v>
                </c:pt>
                <c:pt idx="1">
                  <c:v>107.60923808379556</c:v>
                </c:pt>
                <c:pt idx="2">
                  <c:v>92.544711126111963</c:v>
                </c:pt>
                <c:pt idx="3">
                  <c:v>102.58308919579184</c:v>
                </c:pt>
                <c:pt idx="4">
                  <c:v>103.07779922710311</c:v>
                </c:pt>
                <c:pt idx="5">
                  <c:v>101.24500566546668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Plan2!$B$11</c:f>
              <c:strCache>
                <c:ptCount val="1"/>
                <c:pt idx="0">
                  <c:v>São Paulo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Plan2!$C$9:$H$9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Plan2!$C$11:$H$11</c:f>
              <c:numCache>
                <c:formatCode>#,##0</c:formatCode>
                <c:ptCount val="6"/>
                <c:pt idx="0">
                  <c:v>100</c:v>
                </c:pt>
                <c:pt idx="1">
                  <c:v>107.85065972327894</c:v>
                </c:pt>
                <c:pt idx="2">
                  <c:v>95.085545391194429</c:v>
                </c:pt>
                <c:pt idx="3">
                  <c:v>104.45688057582323</c:v>
                </c:pt>
                <c:pt idx="4">
                  <c:v>106.77045799508929</c:v>
                </c:pt>
                <c:pt idx="5">
                  <c:v>106.5962383332125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Plan2!$B$12</c:f>
              <c:strCache>
                <c:ptCount val="1"/>
                <c:pt idx="0">
                  <c:v>Centro-Sul</c:v>
                </c:pt>
              </c:strCache>
            </c:strRef>
          </c:tx>
          <c:marker>
            <c:symbol val="none"/>
          </c:marker>
          <c:cat>
            <c:numRef>
              <c:f>Plan2!$C$9:$H$9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Plan2!$C$12:$H$12</c:f>
              <c:numCache>
                <c:formatCode>#,##0</c:formatCode>
                <c:ptCount val="6"/>
                <c:pt idx="0">
                  <c:v>100</c:v>
                </c:pt>
                <c:pt idx="1">
                  <c:v>110.78824100373537</c:v>
                </c:pt>
                <c:pt idx="2">
                  <c:v>96.752866542682241</c:v>
                </c:pt>
                <c:pt idx="3">
                  <c:v>108.30617366938799</c:v>
                </c:pt>
                <c:pt idx="4">
                  <c:v>112.47675327193105</c:v>
                </c:pt>
                <c:pt idx="5">
                  <c:v>113.69492527136129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Plan2!$B$13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Plan2!$C$9:$H$9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Plan2!$C$13:$H$13</c:f>
              <c:numCache>
                <c:formatCode>#,##0</c:formatCode>
                <c:ptCount val="6"/>
                <c:pt idx="0">
                  <c:v>100</c:v>
                </c:pt>
                <c:pt idx="1">
                  <c:v>111.12040290711533</c:v>
                </c:pt>
                <c:pt idx="2">
                  <c:v>97.827561315723131</c:v>
                </c:pt>
                <c:pt idx="3">
                  <c:v>110.16567334598184</c:v>
                </c:pt>
                <c:pt idx="4">
                  <c:v>114.74132168678668</c:v>
                </c:pt>
                <c:pt idx="5">
                  <c:v>116.50813658275476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0484736"/>
        <c:axId val="600485128"/>
      </c:lineChart>
      <c:catAx>
        <c:axId val="60048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0485128"/>
        <c:crosses val="autoZero"/>
        <c:auto val="1"/>
        <c:lblAlgn val="ctr"/>
        <c:lblOffset val="100"/>
        <c:noMultiLvlLbl val="0"/>
      </c:catAx>
      <c:valAx>
        <c:axId val="600485128"/>
        <c:scaling>
          <c:orientation val="minMax"/>
          <c:min val="90"/>
        </c:scaling>
        <c:delete val="0"/>
        <c:axPos val="l"/>
        <c:majorGridlines>
          <c:spPr>
            <a:ln>
              <a:solidFill>
                <a:schemeClr val="accent1">
                  <a:alpha val="3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6004847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pt-BR" sz="1600" dirty="0">
                <a:solidFill>
                  <a:schemeClr val="tx2"/>
                </a:solidFill>
              </a:rPr>
              <a:t>Valor</a:t>
            </a:r>
            <a:r>
              <a:rPr lang="pt-BR" sz="1600" baseline="0" dirty="0">
                <a:solidFill>
                  <a:schemeClr val="tx2"/>
                </a:solidFill>
              </a:rPr>
              <a:t> da Transformação Industrial (VTI)</a:t>
            </a:r>
          </a:p>
          <a:p>
            <a:pPr algn="l">
              <a:defRPr/>
            </a:pPr>
            <a:r>
              <a:rPr lang="pt-BR" sz="1000" b="0" baseline="0" dirty="0">
                <a:solidFill>
                  <a:schemeClr val="tx2"/>
                </a:solidFill>
              </a:rPr>
              <a:t>Número índice (base: 2007 = 100)</a:t>
            </a:r>
            <a:endParaRPr lang="pt-BR" sz="1000" b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2.3681102362204678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605343786965103E-2"/>
          <c:y val="0.18408810901832837"/>
          <c:w val="0.88293671179537436"/>
          <c:h val="0.64142278157354471"/>
        </c:manualLayout>
      </c:layout>
      <c:lineChart>
        <c:grouping val="standard"/>
        <c:varyColors val="0"/>
        <c:ser>
          <c:idx val="0"/>
          <c:order val="0"/>
          <c:tx>
            <c:strRef>
              <c:f>Plan2!$B$4</c:f>
              <c:strCache>
                <c:ptCount val="1"/>
                <c:pt idx="0">
                  <c:v>Amazonas</c:v>
                </c:pt>
              </c:strCache>
            </c:strRef>
          </c:tx>
          <c:marker>
            <c:symbol val="none"/>
          </c:marker>
          <c:cat>
            <c:numRef>
              <c:f>Plan2!$C$3:$H$3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Plan2!$C$4:$H$4</c:f>
              <c:numCache>
                <c:formatCode>#,##0</c:formatCode>
                <c:ptCount val="6"/>
                <c:pt idx="0">
                  <c:v>100</c:v>
                </c:pt>
                <c:pt idx="1">
                  <c:v>108.84266924888647</c:v>
                </c:pt>
                <c:pt idx="2">
                  <c:v>98.423095953325983</c:v>
                </c:pt>
                <c:pt idx="3">
                  <c:v>107.03844951588843</c:v>
                </c:pt>
                <c:pt idx="4">
                  <c:v>100.86346331402933</c:v>
                </c:pt>
                <c:pt idx="5">
                  <c:v>96.550828508217521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Plan2!$B$5</c:f>
              <c:strCache>
                <c:ptCount val="1"/>
                <c:pt idx="0">
                  <c:v>São Paulo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Plan2!$C$3:$H$3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Plan2!$C$5:$H$5</c:f>
              <c:numCache>
                <c:formatCode>#,##0</c:formatCode>
                <c:ptCount val="6"/>
                <c:pt idx="0">
                  <c:v>100</c:v>
                </c:pt>
                <c:pt idx="1">
                  <c:v>108.59987334047219</c:v>
                </c:pt>
                <c:pt idx="2">
                  <c:v>98.442530199657512</c:v>
                </c:pt>
                <c:pt idx="3">
                  <c:v>109.4418578470941</c:v>
                </c:pt>
                <c:pt idx="4">
                  <c:v>113.02147888472838</c:v>
                </c:pt>
                <c:pt idx="5">
                  <c:v>111.18907980962214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Plan2!$B$6</c:f>
              <c:strCache>
                <c:ptCount val="1"/>
                <c:pt idx="0">
                  <c:v>Centro-Sul</c:v>
                </c:pt>
              </c:strCache>
            </c:strRef>
          </c:tx>
          <c:marker>
            <c:symbol val="none"/>
          </c:marker>
          <c:cat>
            <c:numRef>
              <c:f>Plan2!$C$3:$H$3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Plan2!$C$6:$H$6</c:f>
              <c:numCache>
                <c:formatCode>#,##0</c:formatCode>
                <c:ptCount val="6"/>
                <c:pt idx="0">
                  <c:v>100</c:v>
                </c:pt>
                <c:pt idx="1">
                  <c:v>112.72244926485098</c:v>
                </c:pt>
                <c:pt idx="2">
                  <c:v>100.63393126320588</c:v>
                </c:pt>
                <c:pt idx="3">
                  <c:v>115.85969041148869</c:v>
                </c:pt>
                <c:pt idx="4">
                  <c:v>121.50987670079387</c:v>
                </c:pt>
                <c:pt idx="5">
                  <c:v>121.01373176035521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Plan2!$B$7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Plan2!$C$3:$H$3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Plan2!$C$7:$H$7</c:f>
              <c:numCache>
                <c:formatCode>#,##0</c:formatCode>
                <c:ptCount val="6"/>
                <c:pt idx="0">
                  <c:v>100</c:v>
                </c:pt>
                <c:pt idx="1">
                  <c:v>113.75999526643193</c:v>
                </c:pt>
                <c:pt idx="2">
                  <c:v>101.8100848054265</c:v>
                </c:pt>
                <c:pt idx="3">
                  <c:v>118.39138474974365</c:v>
                </c:pt>
                <c:pt idx="4">
                  <c:v>124.51360769686457</c:v>
                </c:pt>
                <c:pt idx="5">
                  <c:v>124.52486224303587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4787120"/>
        <c:axId val="364787512"/>
      </c:lineChart>
      <c:catAx>
        <c:axId val="36478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4787512"/>
        <c:crosses val="autoZero"/>
        <c:auto val="1"/>
        <c:lblAlgn val="ctr"/>
        <c:lblOffset val="100"/>
        <c:noMultiLvlLbl val="0"/>
      </c:catAx>
      <c:valAx>
        <c:axId val="364787512"/>
        <c:scaling>
          <c:orientation val="minMax"/>
          <c:min val="90"/>
        </c:scaling>
        <c:delete val="0"/>
        <c:axPos val="l"/>
        <c:majorGridlines>
          <c:spPr>
            <a:ln>
              <a:solidFill>
                <a:schemeClr val="accent1">
                  <a:alpha val="3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364787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27964829706045"/>
          <c:y val="0.89205627416317745"/>
          <c:w val="0.6546395894420427"/>
          <c:h val="8.3717191601049873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pt-BR" sz="1600" dirty="0">
                <a:solidFill>
                  <a:schemeClr val="tx2"/>
                </a:solidFill>
              </a:rPr>
              <a:t>Índice</a:t>
            </a:r>
            <a:r>
              <a:rPr lang="pt-BR" sz="1600" baseline="0" dirty="0">
                <a:solidFill>
                  <a:schemeClr val="tx2"/>
                </a:solidFill>
              </a:rPr>
              <a:t> de Densidade Industrial</a:t>
            </a:r>
          </a:p>
          <a:p>
            <a:pPr algn="l">
              <a:defRPr/>
            </a:pPr>
            <a:r>
              <a:rPr lang="pt-BR" sz="1000" b="0" baseline="0" dirty="0">
                <a:solidFill>
                  <a:schemeClr val="tx2"/>
                </a:solidFill>
              </a:rPr>
              <a:t>VTI / VBPI</a:t>
            </a:r>
            <a:endParaRPr lang="pt-BR" sz="1000" b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2.3681102362204678E-3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Plan2!$B$17</c:f>
              <c:strCache>
                <c:ptCount val="1"/>
                <c:pt idx="0">
                  <c:v>Amazonas</c:v>
                </c:pt>
              </c:strCache>
            </c:strRef>
          </c:tx>
          <c:marker>
            <c:symbol val="none"/>
          </c:marker>
          <c:dPt>
            <c:idx val="3"/>
            <c:bubble3D val="0"/>
          </c:dPt>
          <c:cat>
            <c:numRef>
              <c:f>Plan2!$C$16:$H$16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Plan2!$C$17:$H$17</c:f>
              <c:numCache>
                <c:formatCode>0%</c:formatCode>
                <c:ptCount val="6"/>
                <c:pt idx="0">
                  <c:v>0.4593613458214692</c:v>
                </c:pt>
                <c:pt idx="1">
                  <c:v>0.46462660566405894</c:v>
                </c:pt>
                <c:pt idx="2">
                  <c:v>0.4885397043967723</c:v>
                </c:pt>
                <c:pt idx="3">
                  <c:v>0.47931220057544266</c:v>
                </c:pt>
                <c:pt idx="4">
                  <c:v>0.44949326236647302</c:v>
                </c:pt>
                <c:pt idx="5">
                  <c:v>0.43806327267400663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Plan2!$B$18</c:f>
              <c:strCache>
                <c:ptCount val="1"/>
                <c:pt idx="0">
                  <c:v>São Paulo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Plan2!$C$16:$H$16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Plan2!$C$18:$H$18</c:f>
              <c:numCache>
                <c:formatCode>0%</c:formatCode>
                <c:ptCount val="6"/>
                <c:pt idx="0">
                  <c:v>0.41627835327529633</c:v>
                </c:pt>
                <c:pt idx="1">
                  <c:v>0.41917014282592913</c:v>
                </c:pt>
                <c:pt idx="2">
                  <c:v>0.4309750151316063</c:v>
                </c:pt>
                <c:pt idx="3">
                  <c:v>0.43614433164034155</c:v>
                </c:pt>
                <c:pt idx="4">
                  <c:v>0.44064993255940993</c:v>
                </c:pt>
                <c:pt idx="5">
                  <c:v>0.43421426280221426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Plan2!$B$19</c:f>
              <c:strCache>
                <c:ptCount val="1"/>
                <c:pt idx="0">
                  <c:v>Centro-Sul</c:v>
                </c:pt>
              </c:strCache>
            </c:strRef>
          </c:tx>
          <c:marker>
            <c:symbol val="none"/>
          </c:marker>
          <c:cat>
            <c:numRef>
              <c:f>Plan2!$C$16:$H$16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Plan2!$C$19:$H$19</c:f>
              <c:numCache>
                <c:formatCode>0%</c:formatCode>
                <c:ptCount val="6"/>
                <c:pt idx="0">
                  <c:v>0.4233731123533459</c:v>
                </c:pt>
                <c:pt idx="1">
                  <c:v>0.43076461675876793</c:v>
                </c:pt>
                <c:pt idx="2">
                  <c:v>0.4403559523320249</c:v>
                </c:pt>
                <c:pt idx="3">
                  <c:v>0.45290010775878092</c:v>
                </c:pt>
                <c:pt idx="4">
                  <c:v>0.45737464128353739</c:v>
                </c:pt>
                <c:pt idx="5">
                  <c:v>0.45062662322519592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Plan2!$B$20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Plan2!$C$16:$H$16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Plan2!$C$20:$H$20</c:f>
              <c:numCache>
                <c:formatCode>0%</c:formatCode>
                <c:ptCount val="6"/>
                <c:pt idx="0">
                  <c:v>0.42463347214178393</c:v>
                </c:pt>
                <c:pt idx="1">
                  <c:v>0.43472036203105519</c:v>
                </c:pt>
                <c:pt idx="2">
                  <c:v>0.44192014222304205</c:v>
                </c:pt>
                <c:pt idx="3">
                  <c:v>0.45633946810339304</c:v>
                </c:pt>
                <c:pt idx="4">
                  <c:v>0.46079864505611878</c:v>
                </c:pt>
                <c:pt idx="5">
                  <c:v>0.45385177527647835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4788296"/>
        <c:axId val="364788688"/>
      </c:lineChart>
      <c:catAx>
        <c:axId val="364788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4788688"/>
        <c:crosses val="autoZero"/>
        <c:auto val="1"/>
        <c:lblAlgn val="ctr"/>
        <c:lblOffset val="100"/>
        <c:noMultiLvlLbl val="0"/>
      </c:catAx>
      <c:valAx>
        <c:axId val="364788688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alpha val="30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3647882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pt-BR" sz="1600" dirty="0">
                <a:solidFill>
                  <a:schemeClr val="tx2"/>
                </a:solidFill>
              </a:rPr>
              <a:t>Pessoal </a:t>
            </a:r>
            <a:r>
              <a:rPr lang="pt-BR" sz="1600" dirty="0" smtClean="0">
                <a:solidFill>
                  <a:schemeClr val="tx2"/>
                </a:solidFill>
              </a:rPr>
              <a:t>Ocupado</a:t>
            </a:r>
          </a:p>
          <a:p>
            <a:pPr algn="l">
              <a:defRPr/>
            </a:pPr>
            <a:r>
              <a:rPr lang="pt-BR" sz="1000" b="0" baseline="0" dirty="0" smtClean="0">
                <a:solidFill>
                  <a:schemeClr val="tx2"/>
                </a:solidFill>
              </a:rPr>
              <a:t>Número </a:t>
            </a:r>
            <a:r>
              <a:rPr lang="pt-BR" sz="1000" b="0" baseline="0" dirty="0">
                <a:solidFill>
                  <a:schemeClr val="tx2"/>
                </a:solidFill>
              </a:rPr>
              <a:t>índice (base: 2007 = 100)</a:t>
            </a:r>
            <a:endParaRPr lang="pt-BR" sz="1000" b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2.3681102362204678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605343786965103E-2"/>
          <c:y val="0.18408810901832837"/>
          <c:w val="0.88293671179537436"/>
          <c:h val="0.64142278157354471"/>
        </c:manualLayout>
      </c:layout>
      <c:lineChart>
        <c:grouping val="standard"/>
        <c:varyColors val="0"/>
        <c:ser>
          <c:idx val="0"/>
          <c:order val="0"/>
          <c:tx>
            <c:strRef>
              <c:f>Plan3!$A$22</c:f>
              <c:strCache>
                <c:ptCount val="1"/>
                <c:pt idx="0">
                  <c:v>Amazonas</c:v>
                </c:pt>
              </c:strCache>
            </c:strRef>
          </c:tx>
          <c:marker>
            <c:symbol val="none"/>
          </c:marker>
          <c:cat>
            <c:numRef>
              <c:f>Plan3!$B$21:$G$21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Plan3!$B$22:$G$22</c:f>
              <c:numCache>
                <c:formatCode>#,##0</c:formatCode>
                <c:ptCount val="6"/>
                <c:pt idx="0">
                  <c:v>100</c:v>
                </c:pt>
                <c:pt idx="1">
                  <c:v>103.1114487973018</c:v>
                </c:pt>
                <c:pt idx="2">
                  <c:v>99.564508357733217</c:v>
                </c:pt>
                <c:pt idx="3">
                  <c:v>108.68666839627888</c:v>
                </c:pt>
                <c:pt idx="4">
                  <c:v>121.12134464993885</c:v>
                </c:pt>
                <c:pt idx="5">
                  <c:v>115.21070382862013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Plan3!$A$23</c:f>
              <c:strCache>
                <c:ptCount val="1"/>
                <c:pt idx="0">
                  <c:v>São Paulo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Plan3!$B$21:$G$21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Plan3!$B$23:$G$23</c:f>
              <c:numCache>
                <c:formatCode>#,##0</c:formatCode>
                <c:ptCount val="6"/>
                <c:pt idx="0">
                  <c:v>100</c:v>
                </c:pt>
                <c:pt idx="1">
                  <c:v>105.63884603879967</c:v>
                </c:pt>
                <c:pt idx="2">
                  <c:v>104.11743221288481</c:v>
                </c:pt>
                <c:pt idx="3">
                  <c:v>111.26180003831614</c:v>
                </c:pt>
                <c:pt idx="4">
                  <c:v>112.78556381490195</c:v>
                </c:pt>
                <c:pt idx="5">
                  <c:v>113.69981411491896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Plan3!$A$24</c:f>
              <c:strCache>
                <c:ptCount val="1"/>
                <c:pt idx="0">
                  <c:v>Centro-Sul</c:v>
                </c:pt>
              </c:strCache>
            </c:strRef>
          </c:tx>
          <c:marker>
            <c:symbol val="none"/>
          </c:marker>
          <c:cat>
            <c:numRef>
              <c:f>Plan3!$B$21:$G$21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Plan3!$B$24:$G$24</c:f>
              <c:numCache>
                <c:formatCode>#,##0</c:formatCode>
                <c:ptCount val="6"/>
                <c:pt idx="0">
                  <c:v>100</c:v>
                </c:pt>
                <c:pt idx="1">
                  <c:v>104.74946656488532</c:v>
                </c:pt>
                <c:pt idx="2">
                  <c:v>104.87820600570417</c:v>
                </c:pt>
                <c:pt idx="3">
                  <c:v>112.32768133228095</c:v>
                </c:pt>
                <c:pt idx="4">
                  <c:v>114.69104108714623</c:v>
                </c:pt>
                <c:pt idx="5">
                  <c:v>116.33790565195783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Plan3!$A$25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Plan3!$B$21:$G$21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Plan3!$B$25:$G$25</c:f>
              <c:numCache>
                <c:formatCode>#,##0</c:formatCode>
                <c:ptCount val="6"/>
                <c:pt idx="0">
                  <c:v>100</c:v>
                </c:pt>
                <c:pt idx="1">
                  <c:v>104.75230943623887</c:v>
                </c:pt>
                <c:pt idx="2">
                  <c:v>105.6995170430049</c:v>
                </c:pt>
                <c:pt idx="3">
                  <c:v>113.40068872721251</c:v>
                </c:pt>
                <c:pt idx="4">
                  <c:v>116.57260955767282</c:v>
                </c:pt>
                <c:pt idx="5">
                  <c:v>117.43549520494949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765304"/>
        <c:axId val="359765696"/>
      </c:lineChart>
      <c:catAx>
        <c:axId val="359765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9765696"/>
        <c:crosses val="autoZero"/>
        <c:auto val="1"/>
        <c:lblAlgn val="ctr"/>
        <c:lblOffset val="100"/>
        <c:noMultiLvlLbl val="0"/>
      </c:catAx>
      <c:valAx>
        <c:axId val="359765696"/>
        <c:scaling>
          <c:orientation val="minMax"/>
          <c:min val="90"/>
        </c:scaling>
        <c:delete val="0"/>
        <c:axPos val="l"/>
        <c:majorGridlines>
          <c:spPr>
            <a:ln>
              <a:solidFill>
                <a:schemeClr val="accent1">
                  <a:alpha val="3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359765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952075593904165"/>
          <c:y val="0.89915877329214255"/>
          <c:w val="0.7722530415902682"/>
          <c:h val="6.4216938285993591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>
                <a:solidFill>
                  <a:schemeClr val="tx2"/>
                </a:solidFill>
              </a:rPr>
              <a:t>Remuneração</a:t>
            </a:r>
            <a:r>
              <a:rPr lang="pt-BR" sz="1600" baseline="0" dirty="0">
                <a:solidFill>
                  <a:schemeClr val="tx2"/>
                </a:solidFill>
              </a:rPr>
              <a:t> Média</a:t>
            </a:r>
            <a:r>
              <a:rPr lang="pt-BR" sz="1600" dirty="0">
                <a:solidFill>
                  <a:schemeClr val="tx2"/>
                </a:solidFill>
              </a:rPr>
              <a:t> (R$ </a:t>
            </a:r>
            <a:r>
              <a:rPr lang="pt-BR" sz="1600" b="1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Mil)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0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Salários, retiradas e outras remunerações (R$ Mil)/Pessoal Ocupado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 sz="1600" baseline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2.3681102362204678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605343786965103E-2"/>
          <c:y val="0.18408810901832837"/>
          <c:w val="0.88293671179537436"/>
          <c:h val="0.64142278157354471"/>
        </c:manualLayout>
      </c:layout>
      <c:lineChart>
        <c:grouping val="standard"/>
        <c:varyColors val="0"/>
        <c:ser>
          <c:idx val="0"/>
          <c:order val="0"/>
          <c:tx>
            <c:strRef>
              <c:f>Plan5!$A$11</c:f>
              <c:strCache>
                <c:ptCount val="1"/>
                <c:pt idx="0">
                  <c:v>Amazonas</c:v>
                </c:pt>
              </c:strCache>
            </c:strRef>
          </c:tx>
          <c:marker>
            <c:symbol val="none"/>
          </c:marker>
          <c:cat>
            <c:numRef>
              <c:f>Plan5!$B$10:$G$10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Plan5!$B$11:$G$11</c:f>
              <c:numCache>
                <c:formatCode>#,##0</c:formatCode>
                <c:ptCount val="6"/>
                <c:pt idx="0">
                  <c:v>19.775517957080908</c:v>
                </c:pt>
                <c:pt idx="1">
                  <c:v>20.364226561757647</c:v>
                </c:pt>
                <c:pt idx="2">
                  <c:v>20.285842653089432</c:v>
                </c:pt>
                <c:pt idx="3">
                  <c:v>20.773460215843951</c:v>
                </c:pt>
                <c:pt idx="4">
                  <c:v>20.978277115341918</c:v>
                </c:pt>
                <c:pt idx="5">
                  <c:v>22.818038805215519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Plan5!$A$12</c:f>
              <c:strCache>
                <c:ptCount val="1"/>
                <c:pt idx="0">
                  <c:v>São Paulo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Plan5!$B$10:$G$10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Plan5!$B$12:$G$12</c:f>
              <c:numCache>
                <c:formatCode>#,##0</c:formatCode>
                <c:ptCount val="6"/>
                <c:pt idx="0">
                  <c:v>23.657397903605023</c:v>
                </c:pt>
                <c:pt idx="1">
                  <c:v>24.383473176124927</c:v>
                </c:pt>
                <c:pt idx="2">
                  <c:v>24.749638055783414</c:v>
                </c:pt>
                <c:pt idx="3">
                  <c:v>24.573651765908966</c:v>
                </c:pt>
                <c:pt idx="4">
                  <c:v>25.753121036904538</c:v>
                </c:pt>
                <c:pt idx="5">
                  <c:v>26.628179118521423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Plan5!$A$13</c:f>
              <c:strCache>
                <c:ptCount val="1"/>
                <c:pt idx="0">
                  <c:v>Centro-Sul</c:v>
                </c:pt>
              </c:strCache>
            </c:strRef>
          </c:tx>
          <c:marker>
            <c:symbol val="none"/>
          </c:marker>
          <c:cat>
            <c:numRef>
              <c:f>Plan5!$B$10:$G$10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Plan5!$B$13:$G$13</c:f>
              <c:numCache>
                <c:formatCode>#,##0</c:formatCode>
                <c:ptCount val="6"/>
                <c:pt idx="0">
                  <c:v>19.998200796850828</c:v>
                </c:pt>
                <c:pt idx="1">
                  <c:v>20.734728281547461</c:v>
                </c:pt>
                <c:pt idx="2">
                  <c:v>21.01196921325516</c:v>
                </c:pt>
                <c:pt idx="3">
                  <c:v>21.455350694898751</c:v>
                </c:pt>
                <c:pt idx="4">
                  <c:v>22.289762009686697</c:v>
                </c:pt>
                <c:pt idx="5">
                  <c:v>23.148046529312694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Plan5!$A$14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Plan5!$B$10:$G$10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Plan5!$B$14:$G$14</c:f>
              <c:numCache>
                <c:formatCode>#,##0</c:formatCode>
                <c:ptCount val="6"/>
                <c:pt idx="0">
                  <c:v>18.387425385736798</c:v>
                </c:pt>
                <c:pt idx="1">
                  <c:v>19.10645275600649</c:v>
                </c:pt>
                <c:pt idx="2">
                  <c:v>19.357303030134307</c:v>
                </c:pt>
                <c:pt idx="3">
                  <c:v>19.796605128719371</c:v>
                </c:pt>
                <c:pt idx="4">
                  <c:v>20.488414649436528</c:v>
                </c:pt>
                <c:pt idx="5">
                  <c:v>21.429085987658009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766480"/>
        <c:axId val="357536872"/>
      </c:lineChart>
      <c:catAx>
        <c:axId val="35976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7536872"/>
        <c:crosses val="autoZero"/>
        <c:auto val="1"/>
        <c:lblAlgn val="ctr"/>
        <c:lblOffset val="100"/>
        <c:noMultiLvlLbl val="0"/>
      </c:catAx>
      <c:valAx>
        <c:axId val="357536872"/>
        <c:scaling>
          <c:orientation val="minMax"/>
          <c:min val="15"/>
        </c:scaling>
        <c:delete val="0"/>
        <c:axPos val="l"/>
        <c:majorGridlines>
          <c:spPr>
            <a:ln>
              <a:solidFill>
                <a:schemeClr val="accent1">
                  <a:alpha val="3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359766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952075593904165"/>
          <c:y val="0.89915877329214255"/>
          <c:w val="0.7722530415902682"/>
          <c:h val="6.4216938285993591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0.93056</cdr:y>
    </cdr:from>
    <cdr:to>
      <cdr:x>0.15625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0" y="2552700"/>
          <a:ext cx="7143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pt-BR" sz="800">
              <a:solidFill>
                <a:schemeClr val="bg1">
                  <a:lumMod val="50000"/>
                </a:schemeClr>
              </a:solidFill>
            </a:rPr>
            <a:t>Fonte: PIA/IBGE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0.93056</cdr:y>
    </cdr:from>
    <cdr:to>
      <cdr:x>0.15625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0" y="2552700"/>
          <a:ext cx="7143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pt-BR" sz="800">
              <a:solidFill>
                <a:schemeClr val="bg1">
                  <a:lumMod val="50000"/>
                </a:schemeClr>
              </a:solidFill>
            </a:rPr>
            <a:t>Fonte: PIA/IBGE</a:t>
          </a:r>
        </a:p>
      </cdr:txBody>
    </cdr:sp>
  </cdr:relSizeAnchor>
  <cdr:relSizeAnchor xmlns:cdr="http://schemas.openxmlformats.org/drawingml/2006/chartDrawing">
    <cdr:from>
      <cdr:x>0.12821</cdr:x>
      <cdr:y>0.51764</cdr:y>
    </cdr:from>
    <cdr:to>
      <cdr:x>0.90598</cdr:x>
      <cdr:y>0.51764</cdr:y>
    </cdr:to>
    <cdr:cxnSp macro="">
      <cdr:nvCxnSpPr>
        <cdr:cNvPr id="4" name="Conector reto 3"/>
        <cdr:cNvCxnSpPr/>
      </cdr:nvCxnSpPr>
      <cdr:spPr>
        <a:xfrm xmlns:a="http://schemas.openxmlformats.org/drawingml/2006/main" flipH="1">
          <a:off x="1080120" y="2163688"/>
          <a:ext cx="6552728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accent2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0.59033</cdr:x>
      <cdr:y>0.67268</cdr:y>
    </cdr:from>
    <cdr:to>
      <cdr:x>0.89744</cdr:x>
      <cdr:y>0.84629</cdr:y>
    </cdr:to>
    <cdr:sp macro="" textlink="">
      <cdr:nvSpPr>
        <cdr:cNvPr id="5" name="Retângulo de cantos arredondados 4"/>
        <cdr:cNvSpPr/>
      </cdr:nvSpPr>
      <cdr:spPr>
        <a:xfrm xmlns:a="http://schemas.openxmlformats.org/drawingml/2006/main">
          <a:off x="4973458" y="2811760"/>
          <a:ext cx="2587382" cy="72567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alpha val="2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l"/>
          <a:r>
            <a:rPr lang="pt-BR" sz="1200" dirty="0">
              <a:solidFill>
                <a:schemeClr val="tx2"/>
              </a:solidFill>
            </a:rPr>
            <a:t>Atividade industrial do</a:t>
          </a:r>
          <a:r>
            <a:rPr lang="pt-BR" sz="1200" baseline="0" dirty="0">
              <a:solidFill>
                <a:schemeClr val="tx2"/>
              </a:solidFill>
            </a:rPr>
            <a:t> Amazonas não acompanha recuperação do resto do </a:t>
          </a:r>
          <a:r>
            <a:rPr lang="pt-BR" sz="1200" baseline="0" dirty="0" smtClean="0">
              <a:solidFill>
                <a:schemeClr val="tx2"/>
              </a:solidFill>
            </a:rPr>
            <a:t>Brasil.</a:t>
          </a:r>
          <a:endParaRPr lang="pt-BR" sz="1200" dirty="0">
            <a:solidFill>
              <a:schemeClr val="tx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0.93056</cdr:y>
    </cdr:from>
    <cdr:to>
      <cdr:x>0.15625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-15240" y="3886450"/>
          <a:ext cx="1327648" cy="290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pt-BR" sz="800">
              <a:solidFill>
                <a:schemeClr val="bg1">
                  <a:lumMod val="50000"/>
                </a:schemeClr>
              </a:solidFill>
            </a:rPr>
            <a:t>Fonte: PIA/IBGE</a:t>
          </a:r>
        </a:p>
      </cdr:txBody>
    </cdr:sp>
  </cdr:relSizeAnchor>
  <cdr:relSizeAnchor xmlns:cdr="http://schemas.openxmlformats.org/drawingml/2006/chartDrawing">
    <cdr:from>
      <cdr:x>0.08475</cdr:x>
      <cdr:y>0.17746</cdr:y>
    </cdr:from>
    <cdr:to>
      <cdr:x>0.54169</cdr:x>
      <cdr:y>0.43929</cdr:y>
    </cdr:to>
    <cdr:sp macro="" textlink="">
      <cdr:nvSpPr>
        <cdr:cNvPr id="3" name="Retângulo de cantos arredondados 2"/>
        <cdr:cNvSpPr/>
      </cdr:nvSpPr>
      <cdr:spPr>
        <a:xfrm xmlns:a="http://schemas.openxmlformats.org/drawingml/2006/main">
          <a:off x="720116" y="741158"/>
          <a:ext cx="3882594" cy="109350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alpha val="2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pt-BR" sz="1200" dirty="0">
              <a:solidFill>
                <a:schemeClr val="tx2"/>
              </a:solidFill>
            </a:rPr>
            <a:t>Enquanto a indústria</a:t>
          </a:r>
          <a:r>
            <a:rPr lang="pt-BR" sz="1200" baseline="0" dirty="0">
              <a:solidFill>
                <a:schemeClr val="tx2"/>
              </a:solidFill>
            </a:rPr>
            <a:t> brasileira como um todo mantém um patamar estável de VTI, Amazonas apresenta forte queda a partir de </a:t>
          </a:r>
          <a:r>
            <a:rPr lang="pt-BR" sz="1200" baseline="0" dirty="0" smtClean="0">
              <a:solidFill>
                <a:schemeClr val="tx2"/>
              </a:solidFill>
            </a:rPr>
            <a:t>2010,</a:t>
          </a:r>
          <a:r>
            <a:rPr lang="pt-BR" sz="1200" dirty="0" smtClean="0">
              <a:solidFill>
                <a:schemeClr val="tx2"/>
              </a:solidFill>
            </a:rPr>
            <a:t> motivado pelo expressivo aumento de importações </a:t>
          </a:r>
          <a:r>
            <a:rPr lang="pt-BR" sz="1200" dirty="0" smtClean="0">
              <a:solidFill>
                <a:schemeClr val="tx2"/>
              </a:solidFill>
            </a:rPr>
            <a:t>de componentes (Display de LCD, e motos principalmente).</a:t>
          </a:r>
          <a:endParaRPr lang="pt-BR" sz="1200" dirty="0">
            <a:solidFill>
              <a:schemeClr val="tx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0.93056</cdr:y>
    </cdr:from>
    <cdr:to>
      <cdr:x>0.15625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0" y="2552700"/>
          <a:ext cx="7143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pt-BR" sz="800">
              <a:solidFill>
                <a:schemeClr val="bg1">
                  <a:lumMod val="50000"/>
                </a:schemeClr>
              </a:solidFill>
            </a:rPr>
            <a:t>Fonte: PIA/IBGE</a:t>
          </a:r>
        </a:p>
      </cdr:txBody>
    </cdr:sp>
  </cdr:relSizeAnchor>
  <cdr:relSizeAnchor xmlns:cdr="http://schemas.openxmlformats.org/drawingml/2006/chartDrawing">
    <cdr:from>
      <cdr:x>0.36792</cdr:x>
      <cdr:y>0.67268</cdr:y>
    </cdr:from>
    <cdr:to>
      <cdr:x>0.89938</cdr:x>
      <cdr:y>0.84629</cdr:y>
    </cdr:to>
    <cdr:sp macro="" textlink="">
      <cdr:nvSpPr>
        <cdr:cNvPr id="3" name="Retângulo de cantos arredondados 2"/>
        <cdr:cNvSpPr/>
      </cdr:nvSpPr>
      <cdr:spPr>
        <a:xfrm xmlns:a="http://schemas.openxmlformats.org/drawingml/2006/main">
          <a:off x="3126160" y="2811760"/>
          <a:ext cx="4515786" cy="72567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alpha val="2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pt-BR" sz="1200" dirty="0">
              <a:solidFill>
                <a:schemeClr val="tx2"/>
              </a:solidFill>
            </a:rPr>
            <a:t>A densidade industrial do Amazonas, historicamente superior à média nacional, sofre forte queda </a:t>
          </a:r>
          <a:r>
            <a:rPr lang="pt-BR" sz="1200" baseline="0" dirty="0">
              <a:solidFill>
                <a:schemeClr val="tx2"/>
              </a:solidFill>
            </a:rPr>
            <a:t> de 2009 em diante, situando-se abaixo da média nacional a partir de 2011.</a:t>
          </a:r>
          <a:endParaRPr lang="pt-BR" sz="1200" dirty="0">
            <a:solidFill>
              <a:schemeClr val="tx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0.93056</cdr:y>
    </cdr:from>
    <cdr:to>
      <cdr:x>0.15625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0" y="2552700"/>
          <a:ext cx="7143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pt-BR" sz="800">
              <a:solidFill>
                <a:schemeClr val="bg1">
                  <a:lumMod val="50000"/>
                </a:schemeClr>
              </a:solidFill>
            </a:rPr>
            <a:t>Fonte: PIA/IBGE</a:t>
          </a:r>
        </a:p>
      </cdr:txBody>
    </cdr:sp>
  </cdr:relSizeAnchor>
  <cdr:relSizeAnchor xmlns:cdr="http://schemas.openxmlformats.org/drawingml/2006/chartDrawing">
    <cdr:from>
      <cdr:x>0.08475</cdr:x>
      <cdr:y>0.18966</cdr:y>
    </cdr:from>
    <cdr:to>
      <cdr:x>0.54169</cdr:x>
      <cdr:y>0.41379</cdr:y>
    </cdr:to>
    <cdr:sp macro="" textlink="">
      <cdr:nvSpPr>
        <cdr:cNvPr id="3" name="Retângulo de cantos arredondados 2"/>
        <cdr:cNvSpPr/>
      </cdr:nvSpPr>
      <cdr:spPr>
        <a:xfrm xmlns:a="http://schemas.openxmlformats.org/drawingml/2006/main">
          <a:off x="720080" y="792088"/>
          <a:ext cx="3882594" cy="93610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alpha val="2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pt-BR" sz="1200" dirty="0">
              <a:solidFill>
                <a:schemeClr val="tx2"/>
              </a:solidFill>
            </a:rPr>
            <a:t>Enquanto em 2007 o nº de pessoas ocupadas  nas empresas industriais do Amazonas era </a:t>
          </a:r>
          <a:r>
            <a:rPr lang="pt-BR" sz="1200" baseline="0" dirty="0">
              <a:solidFill>
                <a:schemeClr val="tx2"/>
              </a:solidFill>
            </a:rPr>
            <a:t>de 107.282 pessoas, em 2012, esse nº cresceu para 130.719 </a:t>
          </a:r>
          <a:r>
            <a:rPr lang="pt-BR" sz="1200" baseline="0" dirty="0" smtClean="0">
              <a:solidFill>
                <a:schemeClr val="tx2"/>
              </a:solidFill>
            </a:rPr>
            <a:t>pessoas, </a:t>
          </a:r>
          <a:r>
            <a:rPr lang="pt-BR" sz="1200" baseline="0" dirty="0">
              <a:solidFill>
                <a:schemeClr val="tx2"/>
              </a:solidFill>
            </a:rPr>
            <a:t>o que representa 1,52% do pessoal ocupado em atividades industriais em todo o País. </a:t>
          </a:r>
          <a:endParaRPr lang="pt-BR" sz="1200" dirty="0">
            <a:solidFill>
              <a:schemeClr val="tx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0.93056</cdr:y>
    </cdr:from>
    <cdr:to>
      <cdr:x>0.15625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0" y="2552700"/>
          <a:ext cx="7143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pt-BR" sz="800">
              <a:solidFill>
                <a:schemeClr val="bg1">
                  <a:lumMod val="50000"/>
                </a:schemeClr>
              </a:solidFill>
            </a:rPr>
            <a:t>Fonte: PIA/IBGE</a:t>
          </a:r>
        </a:p>
      </cdr:txBody>
    </cdr:sp>
  </cdr:relSizeAnchor>
  <cdr:relSizeAnchor xmlns:cdr="http://schemas.openxmlformats.org/drawingml/2006/chartDrawing">
    <cdr:from>
      <cdr:x>0</cdr:x>
      <cdr:y>0.93056</cdr:y>
    </cdr:from>
    <cdr:to>
      <cdr:x>0.15625</cdr:x>
      <cdr:y>1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0" y="2552700"/>
          <a:ext cx="7143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pt-BR" sz="800">
              <a:solidFill>
                <a:schemeClr val="bg1">
                  <a:lumMod val="50000"/>
                </a:schemeClr>
              </a:solidFill>
            </a:rPr>
            <a:t>Fonte: PIA/IBGE</a:t>
          </a:r>
        </a:p>
      </cdr:txBody>
    </cdr:sp>
  </cdr:relSizeAnchor>
  <cdr:relSizeAnchor xmlns:cdr="http://schemas.openxmlformats.org/drawingml/2006/chartDrawing">
    <cdr:from>
      <cdr:x>0</cdr:x>
      <cdr:y>0.93056</cdr:y>
    </cdr:from>
    <cdr:to>
      <cdr:x>0.15625</cdr:x>
      <cdr:y>1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0" y="2552700"/>
          <a:ext cx="7143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pt-BR" sz="800">
              <a:solidFill>
                <a:schemeClr val="bg1">
                  <a:lumMod val="50000"/>
                </a:schemeClr>
              </a:solidFill>
            </a:rPr>
            <a:t>Fonte: PIA/IBGE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6B4705-0676-4B35-AF65-8BD98490C1AF}" type="datetimeFigureOut">
              <a:rPr lang="pt-BR"/>
              <a:pPr>
                <a:defRPr/>
              </a:pPr>
              <a:t>07/10/2015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151606-EDF6-438F-8684-FC123C4D91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205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3096" tIns="46548" rIns="93096" bIns="4654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3096" tIns="46548" rIns="93096" bIns="4654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19E45F-7767-416B-889A-6DA195D472BE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6" tIns="46548" rIns="93096" bIns="4654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6263"/>
            <a:ext cx="5486400" cy="4157662"/>
          </a:xfrm>
          <a:prstGeom prst="rect">
            <a:avLst/>
          </a:prstGeom>
        </p:spPr>
        <p:txBody>
          <a:bodyPr vert="horz" lIns="93096" tIns="46548" rIns="93096" bIns="46548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lIns="93096" tIns="46548" rIns="93096" bIns="4654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lIns="93096" tIns="46548" rIns="93096" bIns="4654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3FE163-0C90-4BDF-BE9D-E3ACB87E58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5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3FE163-0C90-4BDF-BE9D-E3ACB87E586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3FE163-0C90-4BDF-BE9D-E3ACB87E586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08477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4200"/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Junho/2011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1E7A-9041-4A10-94DB-54D45D1B24E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09253" y="5988449"/>
            <a:ext cx="3121948" cy="58471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59165" y="6097558"/>
            <a:ext cx="2847975" cy="205437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Outubro/2015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6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4016"/>
            <a:ext cx="6891729" cy="347472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35DB5-9A63-4D96-AB3C-0E7C52341C9F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564B4-D8E5-48A7-9FF7-363E119BA3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17581" y="2084770"/>
            <a:ext cx="7175351" cy="179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437063" y="6354763"/>
            <a:ext cx="168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Junho/2011</a:t>
            </a: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82588" y="6354763"/>
            <a:ext cx="1343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D921E7A-9041-4A10-94DB-54D45D1B24E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09253" y="5988449"/>
            <a:ext cx="3121948" cy="584713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59165" y="6097558"/>
            <a:ext cx="2847975" cy="205437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Outubro/2015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AEAAF-FDB9-4EFA-9CF1-FF890710FEB6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D189A-DC3D-4982-8527-3EDEC2B038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17581" y="2084770"/>
            <a:ext cx="7175351" cy="179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437063" y="6354763"/>
            <a:ext cx="168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Junho/2011</a:t>
            </a: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82588" y="6354763"/>
            <a:ext cx="1343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D921E7A-9041-4A10-94DB-54D45D1B24E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09253" y="5988449"/>
            <a:ext cx="3121948" cy="584713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59165" y="6097558"/>
            <a:ext cx="2847975" cy="205437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Outubro/2015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7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71DA-6B00-42FA-907B-EC4F6A45D7F2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386-42F6-4F9E-8F38-606C2EB4A61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817581" y="2084770"/>
            <a:ext cx="7175351" cy="179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437063" y="6354763"/>
            <a:ext cx="168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Junho/2011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82588" y="6354763"/>
            <a:ext cx="1343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D921E7A-9041-4A10-94DB-54D45D1B24E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09253" y="5988449"/>
            <a:ext cx="3121948" cy="58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30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82A7-583A-4980-A8C6-A7E13292F9D3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B6D65-71D2-4B00-A80F-D470B735CC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06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6C01-2500-4454-B0B4-574BBE26F358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D083-6E42-4F6F-B59F-D309CB3C29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06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6922-AAEC-48C8-8AF2-DDD97CED4364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CBA0-9D6D-4697-8F7F-CE41DE6D69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69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23E11-3C2C-4125-B927-5115B765FB05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8859F-5FEB-4D76-8831-176C280F6A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62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4920-CBC2-461F-A790-137D5ABE66B6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C247F-A4FD-4313-B7B6-41BAE2DEE7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15A4-1FBC-4058-B7EB-1568710DBD17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89D16-D376-487E-BB4D-C66BEC4338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83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63DD7-31B9-4B5F-9D73-A3F610409669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0869-D2BA-4419-8801-5F118BAC16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860927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1277-56D1-4179-964B-18C505BAECD5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C547-4F7D-44BA-8613-E7DA14AB83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17581" y="2084770"/>
            <a:ext cx="7175351" cy="179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437063" y="6354763"/>
            <a:ext cx="168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Junho/2011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82588" y="6354763"/>
            <a:ext cx="1343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D921E7A-9041-4A10-94DB-54D45D1B24E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09253" y="5988449"/>
            <a:ext cx="3121948" cy="584713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59165" y="6097558"/>
            <a:ext cx="2847975" cy="205437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Outubro/2015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21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C986E-7F0D-4129-A2C0-54FFA0BD905D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9CB9-2D50-4569-817B-BC5F9FE27A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65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570C-E046-4B5A-B3F7-F105BC186517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72B0-4205-441E-842B-4E0392697A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99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53E9-1635-42E0-9302-D21EF4E227AF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2F6C-27A1-4C7E-9F7F-F49CEBFDD7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02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B8F80-9756-4732-9283-E601BE423997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0709-A74D-40D2-98D1-ED01BD433D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1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1694272"/>
          </a:xfrm>
          <a:effectLst/>
        </p:spPr>
        <p:txBody>
          <a:bodyPr/>
          <a:lstStyle>
            <a:lvl1pPr algn="l">
              <a:defRPr sz="4600" b="1" cap="none" baseline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EAC1-B11E-4425-A4BD-D9A622033990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BF19A-0ABD-4FCB-89D2-73531BFC2B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17581" y="2084770"/>
            <a:ext cx="7175351" cy="179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437063" y="6354763"/>
            <a:ext cx="168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Junho/2011</a:t>
            </a: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82588" y="6354763"/>
            <a:ext cx="1343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D921E7A-9041-4A10-94DB-54D45D1B24E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09253" y="5988449"/>
            <a:ext cx="3121948" cy="584713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59165" y="6097558"/>
            <a:ext cx="2847975" cy="205437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Outubro/2015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2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1860926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860927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8076A-6E55-4BC0-BF6C-E1B0F51DB666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6C3D5-0D73-4A44-AA82-46A681E425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817581" y="2084770"/>
            <a:ext cx="7175351" cy="179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4437063" y="6354763"/>
            <a:ext cx="168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Junho/2011</a:t>
            </a:r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82588" y="6354763"/>
            <a:ext cx="1343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D921E7A-9041-4A10-94DB-54D45D1B24E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09253" y="5988449"/>
            <a:ext cx="3121948" cy="584713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59165" y="6097558"/>
            <a:ext cx="2847975" cy="205437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Outubro/2015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00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276" y="1986518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63116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986518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62987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02277" y="568437"/>
            <a:ext cx="6891729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8EFB2-8BE3-4FE8-BB3B-0BE628D0F457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6EF0-9456-420A-BE43-F8FA78355B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817581" y="2084770"/>
            <a:ext cx="7175351" cy="179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4437063" y="6354763"/>
            <a:ext cx="168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Junho/2011</a:t>
            </a:r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82588" y="6354763"/>
            <a:ext cx="1343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D921E7A-9041-4A10-94DB-54D45D1B24E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09253" y="5988449"/>
            <a:ext cx="3121948" cy="584713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59165" y="6097558"/>
            <a:ext cx="2847975" cy="205437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Outubro/2015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7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9256E-4C37-4B08-A650-593615265AF7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B3D2-4606-4B60-B764-BC468E56AE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817581" y="2084770"/>
            <a:ext cx="7175351" cy="179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4437063" y="6354763"/>
            <a:ext cx="168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Junho/2011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2588" y="6354763"/>
            <a:ext cx="1343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D921E7A-9041-4A10-94DB-54D45D1B24E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09253" y="5988449"/>
            <a:ext cx="3121948" cy="584713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59165" y="6097558"/>
            <a:ext cx="2847975" cy="205437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Outubro/2015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2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F3FD-06B0-4B78-A4CE-F098C4F24E3A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40930-1C6A-4F85-A52E-885CB6B74B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7581" y="208477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4200"/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4437063" y="6354763"/>
            <a:ext cx="168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Junho/2011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2588" y="6354763"/>
            <a:ext cx="1343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D921E7A-9041-4A10-94DB-54D45D1B24E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09253" y="5988449"/>
            <a:ext cx="3121948" cy="584713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59165" y="6097558"/>
            <a:ext cx="2847975" cy="2054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mtClean="0"/>
              <a:t>Outubro/2015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0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>
            <a:noAutofit/>
          </a:bodyPr>
          <a:lstStyle>
            <a:lvl1pPr marL="0" indent="-228600" algn="l">
              <a:defRPr sz="2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566F7-7153-46C2-ADD6-B67423442C17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7D52-A671-4122-AB26-EDF6AB7E0B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817581" y="2084770"/>
            <a:ext cx="7175351" cy="179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437063" y="6354763"/>
            <a:ext cx="168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Junho/2011</a:t>
            </a: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82588" y="6354763"/>
            <a:ext cx="1343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D921E7A-9041-4A10-94DB-54D45D1B24E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09253" y="5988449"/>
            <a:ext cx="3121948" cy="584713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659165" y="6097558"/>
            <a:ext cx="2847975" cy="2054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mtClean="0"/>
              <a:t>Outubro/2015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/>
          <a:lstStyle>
            <a:lvl1pPr marL="0" indent="0">
              <a:buFont typeface="Georgia" pitchFamily="18" charset="0"/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E038B-2C17-4DDB-8683-DF25F9252C57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FC4F9-4BC2-443C-9458-ABF481A6BF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817581" y="2084770"/>
            <a:ext cx="7175351" cy="179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437063" y="6354763"/>
            <a:ext cx="168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Junho/2011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82588" y="6354763"/>
            <a:ext cx="1343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D921E7A-9041-4A10-94DB-54D45D1B24E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09253" y="5988449"/>
            <a:ext cx="3121948" cy="584713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59165" y="6097558"/>
            <a:ext cx="2847975" cy="205437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Outubro/2015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9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42950" y="1096963"/>
            <a:ext cx="7291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2239963"/>
            <a:ext cx="7291388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37063" y="6354763"/>
            <a:ext cx="168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Junho/2011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2588" y="6354763"/>
            <a:ext cx="1343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CAA2AF-4FA3-4C10-A3C4-1E3B8A81F1A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0" r:id="rId1"/>
    <p:sldLayoutId id="2147486482" r:id="rId2"/>
    <p:sldLayoutId id="2147486483" r:id="rId3"/>
    <p:sldLayoutId id="2147486484" r:id="rId4"/>
    <p:sldLayoutId id="2147486485" r:id="rId5"/>
    <p:sldLayoutId id="2147486486" r:id="rId6"/>
    <p:sldLayoutId id="2147486487" r:id="rId7"/>
    <p:sldLayoutId id="2147486488" r:id="rId8"/>
    <p:sldLayoutId id="2147486489" r:id="rId9"/>
    <p:sldLayoutId id="2147486490" r:id="rId10"/>
    <p:sldLayoutId id="2147486491" r:id="rId11"/>
    <p:sldLayoutId id="214748649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defRPr sz="3600" b="1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7350" indent="-342900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28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08025" indent="-342900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28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25513" indent="-285750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28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85750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28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92250" indent="-285750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28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1B52EE-0A97-4A83-A952-D00DB2D539A2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1B0F1-73D3-4EBD-A139-CF39B3D74A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1" r:id="rId1"/>
    <p:sldLayoutId id="2147486472" r:id="rId2"/>
    <p:sldLayoutId id="2147486473" r:id="rId3"/>
    <p:sldLayoutId id="2147486474" r:id="rId4"/>
    <p:sldLayoutId id="2147486475" r:id="rId5"/>
    <p:sldLayoutId id="2147486476" r:id="rId6"/>
    <p:sldLayoutId id="2147486477" r:id="rId7"/>
    <p:sldLayoutId id="2147486478" r:id="rId8"/>
    <p:sldLayoutId id="2147486479" r:id="rId9"/>
    <p:sldLayoutId id="2147486480" r:id="rId10"/>
    <p:sldLayoutId id="214748648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arcus.simoes@mdic.gov.b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apa-v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28" y="-141091"/>
            <a:ext cx="9592789" cy="715529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-287528" y="1796077"/>
            <a:ext cx="9592789" cy="30492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4213" y="1871484"/>
            <a:ext cx="7831986" cy="2378092"/>
          </a:xfrm>
        </p:spPr>
        <p:txBody>
          <a:bodyPr rtlCol="0"/>
          <a:lstStyle/>
          <a:p>
            <a:pPr marL="0" indent="0"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Zona Franca de Manaus –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integração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MDIC/SDP/DESIT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Manaus,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Outubro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2015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b="17358"/>
          <a:stretch/>
        </p:blipFill>
        <p:spPr>
          <a:xfrm>
            <a:off x="1372315" y="1498772"/>
            <a:ext cx="6391398" cy="158303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b="14645"/>
          <a:stretch/>
        </p:blipFill>
        <p:spPr>
          <a:xfrm>
            <a:off x="1372315" y="3505536"/>
            <a:ext cx="6391398" cy="191621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94690" y="1191495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+mn-lt"/>
              </a:rPr>
              <a:t>PIB</a:t>
            </a:r>
            <a:endParaRPr lang="pt-BR" b="1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99309" y="3154215"/>
            <a:ext cx="1348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+mn-lt"/>
              </a:rPr>
              <a:t>Exportações</a:t>
            </a:r>
            <a:endParaRPr lang="pt-BR" b="1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91127" y="5560503"/>
            <a:ext cx="3804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Fontes: Indicadores de desempenho do PIM, 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93162" y="559782"/>
            <a:ext cx="820891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>
                <a:latin typeface="+mn-lt"/>
              </a:rPr>
              <a:t>O PIM – Polo Industrial de Manaus</a:t>
            </a:r>
            <a:endParaRPr lang="pt-B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49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93162" y="559782"/>
            <a:ext cx="820891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>
                <a:latin typeface="+mn-lt"/>
              </a:rPr>
              <a:t>O PIM – Polo Industrial de Manaus</a:t>
            </a:r>
            <a:endParaRPr lang="pt-BR" sz="3600" dirty="0"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55" y="1430135"/>
            <a:ext cx="7013090" cy="45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3603" y="2130155"/>
            <a:ext cx="8072888" cy="3188977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dirty="0" err="1" smtClean="0">
                <a:solidFill>
                  <a:srgbClr val="002060"/>
                </a:solidFill>
              </a:rPr>
              <a:t>Indústria</a:t>
            </a:r>
            <a:r>
              <a:rPr lang="en-US" dirty="0" smtClean="0">
                <a:solidFill>
                  <a:srgbClr val="002060"/>
                </a:solidFill>
              </a:rPr>
              <a:t> do Amazonas, </a:t>
            </a:r>
            <a:r>
              <a:rPr lang="en-US" dirty="0">
                <a:solidFill>
                  <a:srgbClr val="002060"/>
                </a:solidFill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o Centro-</a:t>
            </a:r>
            <a:r>
              <a:rPr lang="en-US" dirty="0" err="1" smtClean="0">
                <a:solidFill>
                  <a:srgbClr val="002060"/>
                </a:solidFill>
              </a:rPr>
              <a:t>Sul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en-US" dirty="0" smtClean="0">
                <a:solidFill>
                  <a:srgbClr val="002060"/>
                </a:solidFill>
              </a:rPr>
              <a:t> do Brasil e as Crises </a:t>
            </a:r>
            <a:r>
              <a:rPr lang="en-US" dirty="0" err="1" smtClean="0">
                <a:solidFill>
                  <a:srgbClr val="002060"/>
                </a:solidFill>
              </a:rPr>
              <a:t>Econômicas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1800" dirty="0" err="1" smtClean="0">
                <a:solidFill>
                  <a:srgbClr val="002060"/>
                </a:solidFill>
              </a:rPr>
              <a:t>Evolução</a:t>
            </a:r>
            <a:r>
              <a:rPr lang="en-US" sz="1800" dirty="0" smtClean="0">
                <a:solidFill>
                  <a:srgbClr val="002060"/>
                </a:solidFill>
              </a:rPr>
              <a:t> 2007-2012 (IBGE)</a:t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 err="1" smtClean="0">
                <a:solidFill>
                  <a:srgbClr val="002060"/>
                </a:solidFill>
              </a:rPr>
              <a:t>Observatório</a:t>
            </a:r>
            <a:r>
              <a:rPr lang="en-US" sz="1800" dirty="0" smtClean="0">
                <a:solidFill>
                  <a:srgbClr val="002060"/>
                </a:solidFill>
              </a:rPr>
              <a:t> da </a:t>
            </a:r>
            <a:r>
              <a:rPr lang="en-US" sz="1800" dirty="0" err="1" smtClean="0">
                <a:solidFill>
                  <a:srgbClr val="002060"/>
                </a:solidFill>
              </a:rPr>
              <a:t>Indústria</a:t>
            </a:r>
            <a:r>
              <a:rPr lang="en-US" sz="1800" dirty="0" smtClean="0">
                <a:solidFill>
                  <a:srgbClr val="002060"/>
                </a:solidFill>
              </a:rPr>
              <a:t>/SDP</a:t>
            </a: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684213" y="537650"/>
            <a:ext cx="8268717" cy="115516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 smtClean="0">
                <a:solidFill>
                  <a:schemeClr val="bg1"/>
                </a:solidFill>
              </a:rPr>
              <a:t>Análise comparada da atividade industrial do </a:t>
            </a:r>
            <a:r>
              <a:rPr lang="pt-BR" sz="3600" b="1" dirty="0" smtClean="0">
                <a:solidFill>
                  <a:schemeClr val="bg1"/>
                </a:solidFill>
              </a:rPr>
              <a:t>Estado do Amazonas</a:t>
            </a:r>
            <a:endParaRPr lang="pt-BR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790419"/>
              </p:ext>
            </p:extLst>
          </p:nvPr>
        </p:nvGraphicFramePr>
        <p:xfrm>
          <a:off x="539956" y="1918064"/>
          <a:ext cx="8162650" cy="4058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14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036537"/>
              </p:ext>
            </p:extLst>
          </p:nvPr>
        </p:nvGraphicFramePr>
        <p:xfrm>
          <a:off x="408814" y="1979419"/>
          <a:ext cx="8424936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684214" y="537650"/>
            <a:ext cx="8149536" cy="115516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 smtClean="0">
                <a:solidFill>
                  <a:schemeClr val="bg1"/>
                </a:solidFill>
              </a:rPr>
              <a:t>Análise comparada da atividade industrial do </a:t>
            </a:r>
            <a:r>
              <a:rPr lang="pt-BR" sz="3600" b="1" dirty="0" smtClean="0">
                <a:solidFill>
                  <a:schemeClr val="bg1"/>
                </a:solidFill>
              </a:rPr>
              <a:t>Estado do Amazonas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597651"/>
              </p:ext>
            </p:extLst>
          </p:nvPr>
        </p:nvGraphicFramePr>
        <p:xfrm>
          <a:off x="323528" y="1973762"/>
          <a:ext cx="849694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de cantos arredondados 7"/>
          <p:cNvSpPr/>
          <p:nvPr/>
        </p:nvSpPr>
        <p:spPr>
          <a:xfrm>
            <a:off x="684214" y="537650"/>
            <a:ext cx="8149536" cy="115516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 smtClean="0">
                <a:solidFill>
                  <a:schemeClr val="bg1"/>
                </a:solidFill>
              </a:rPr>
              <a:t>Análise comparada da atividade industrial do </a:t>
            </a:r>
            <a:r>
              <a:rPr lang="pt-BR" sz="3600" b="1" dirty="0" smtClean="0">
                <a:solidFill>
                  <a:schemeClr val="bg1"/>
                </a:solidFill>
              </a:rPr>
              <a:t>Estado do Amazonas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130479"/>
              </p:ext>
            </p:extLst>
          </p:nvPr>
        </p:nvGraphicFramePr>
        <p:xfrm>
          <a:off x="323528" y="1968137"/>
          <a:ext cx="8496944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de cantos arredondados 7"/>
          <p:cNvSpPr/>
          <p:nvPr/>
        </p:nvSpPr>
        <p:spPr>
          <a:xfrm>
            <a:off x="684214" y="537650"/>
            <a:ext cx="8149536" cy="115516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 smtClean="0">
                <a:solidFill>
                  <a:schemeClr val="bg1"/>
                </a:solidFill>
              </a:rPr>
              <a:t>Análise comparada da atividade industrial do </a:t>
            </a:r>
            <a:r>
              <a:rPr lang="pt-BR" sz="3600" b="1" dirty="0" smtClean="0">
                <a:solidFill>
                  <a:schemeClr val="bg1"/>
                </a:solidFill>
              </a:rPr>
              <a:t>Estado do Amazonas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357462"/>
              </p:ext>
            </p:extLst>
          </p:nvPr>
        </p:nvGraphicFramePr>
        <p:xfrm>
          <a:off x="323528" y="1877968"/>
          <a:ext cx="849694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de cantos arredondados 7"/>
          <p:cNvSpPr/>
          <p:nvPr/>
        </p:nvSpPr>
        <p:spPr>
          <a:xfrm>
            <a:off x="684214" y="537650"/>
            <a:ext cx="8149536" cy="115516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 smtClean="0">
                <a:solidFill>
                  <a:schemeClr val="bg1"/>
                </a:solidFill>
              </a:rPr>
              <a:t>Análise comparada da atividade industrial do </a:t>
            </a:r>
            <a:r>
              <a:rPr lang="pt-BR" sz="3600" b="1" dirty="0" smtClean="0">
                <a:solidFill>
                  <a:schemeClr val="bg1"/>
                </a:solidFill>
              </a:rPr>
              <a:t>Estado do Amazonas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209214"/>
              </p:ext>
            </p:extLst>
          </p:nvPr>
        </p:nvGraphicFramePr>
        <p:xfrm>
          <a:off x="323528" y="1914979"/>
          <a:ext cx="849694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de cantos arredondados 7"/>
          <p:cNvSpPr/>
          <p:nvPr/>
        </p:nvSpPr>
        <p:spPr>
          <a:xfrm>
            <a:off x="684214" y="537650"/>
            <a:ext cx="8149536" cy="115516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 smtClean="0">
                <a:solidFill>
                  <a:schemeClr val="bg1"/>
                </a:solidFill>
              </a:rPr>
              <a:t>Análise comparada da atividade industrial do </a:t>
            </a:r>
            <a:r>
              <a:rPr lang="pt-BR" sz="3600" b="1" dirty="0" smtClean="0">
                <a:solidFill>
                  <a:schemeClr val="bg1"/>
                </a:solidFill>
              </a:rPr>
              <a:t>Estado do Amazonas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6923" y="1825355"/>
            <a:ext cx="8072888" cy="3188977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>
                <a:solidFill>
                  <a:srgbClr val="002060"/>
                </a:solidFill>
              </a:rPr>
              <a:t>C</a:t>
            </a:r>
            <a:r>
              <a:rPr lang="en-US" dirty="0" err="1" smtClean="0">
                <a:solidFill>
                  <a:srgbClr val="002060"/>
                </a:solidFill>
              </a:rPr>
              <a:t>ontenciosos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Organização</a:t>
            </a:r>
            <a:r>
              <a:rPr lang="en-US" dirty="0" smtClean="0">
                <a:solidFill>
                  <a:srgbClr val="002060"/>
                </a:solidFill>
              </a:rPr>
              <a:t> Mundial do </a:t>
            </a:r>
            <a:r>
              <a:rPr lang="en-US" dirty="0" err="1" smtClean="0">
                <a:solidFill>
                  <a:srgbClr val="002060"/>
                </a:solidFill>
              </a:rPr>
              <a:t>Comércio</a:t>
            </a:r>
            <a:r>
              <a:rPr lang="en-US" dirty="0" smtClean="0">
                <a:solidFill>
                  <a:srgbClr val="002060"/>
                </a:solidFill>
              </a:rPr>
              <a:t> contra as </a:t>
            </a:r>
            <a:r>
              <a:rPr lang="en-US" dirty="0" err="1" smtClean="0">
                <a:solidFill>
                  <a:srgbClr val="002060"/>
                </a:solidFill>
              </a:rPr>
              <a:t>Políticas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Industriais</a:t>
            </a:r>
            <a:r>
              <a:rPr lang="en-US" dirty="0" smtClean="0">
                <a:solidFill>
                  <a:srgbClr val="002060"/>
                </a:solidFill>
              </a:rPr>
              <a:t> e de C&amp;T </a:t>
            </a:r>
            <a:r>
              <a:rPr lang="en-US" dirty="0" err="1" smtClean="0">
                <a:solidFill>
                  <a:srgbClr val="002060"/>
                </a:solidFill>
              </a:rPr>
              <a:t>Brasileiras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84213" y="725100"/>
            <a:ext cx="824142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>
                <a:latin typeface="+mn-lt"/>
              </a:rPr>
              <a:t>Estrutura da apresentação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84213" y="1894897"/>
            <a:ext cx="76368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400" dirty="0">
                <a:latin typeface="+mn-lt"/>
              </a:rPr>
              <a:t>Plano Nacional de </a:t>
            </a:r>
            <a:r>
              <a:rPr lang="pt-BR" sz="2400" dirty="0" smtClean="0">
                <a:latin typeface="+mn-lt"/>
              </a:rPr>
              <a:t>Exportação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 dirty="0">
              <a:latin typeface="+mn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 smtClean="0">
                <a:latin typeface="+mn-lt"/>
              </a:rPr>
              <a:t>Tendências </a:t>
            </a:r>
            <a:r>
              <a:rPr lang="pt-BR" sz="2400" dirty="0">
                <a:latin typeface="+mn-lt"/>
              </a:rPr>
              <a:t>da Nova Política Industrial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 dirty="0">
              <a:latin typeface="+mn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 smtClean="0">
                <a:latin typeface="+mn-lt"/>
              </a:rPr>
              <a:t>O PIM – Polo Industrial da Manaus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 smtClean="0">
                <a:latin typeface="+mn-lt"/>
              </a:rPr>
              <a:t>Contenciosos OMC e os impactos no PIM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 dirty="0">
              <a:latin typeface="+mn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 smtClean="0">
                <a:latin typeface="+mn-lt"/>
              </a:rPr>
              <a:t>Visão do MDIC sobre </a:t>
            </a:r>
            <a:r>
              <a:rPr lang="pt-BR" sz="2400" dirty="0">
                <a:latin typeface="+mn-lt"/>
              </a:rPr>
              <a:t>o Polo Industrial da Manaus</a:t>
            </a:r>
          </a:p>
        </p:txBody>
      </p:sp>
    </p:spTree>
    <p:extLst>
      <p:ext uri="{BB962C8B-B14F-4D97-AF65-F5344CB8AC3E}">
        <p14:creationId xmlns:p14="http://schemas.microsoft.com/office/powerpoint/2010/main" val="11841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2"/>
          <p:cNvSpPr txBox="1">
            <a:spLocks/>
          </p:cNvSpPr>
          <p:nvPr/>
        </p:nvSpPr>
        <p:spPr bwMode="auto">
          <a:xfrm>
            <a:off x="685399" y="2504576"/>
            <a:ext cx="7801082" cy="343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03237" lvl="2" algn="just" eaLnBrk="1" hangingPunct="1">
              <a:buClr>
                <a:srgbClr val="E46C0A"/>
              </a:buClr>
              <a:buSzPct val="128000"/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+mn-lt"/>
              </a:rPr>
              <a:t>Lei de Informática;</a:t>
            </a:r>
          </a:p>
          <a:p>
            <a:pPr marL="503237" lvl="2" algn="just" eaLnBrk="1" hangingPunct="1">
              <a:buClr>
                <a:srgbClr val="E46C0A"/>
              </a:buClr>
              <a:buSzPct val="128000"/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+mn-lt"/>
              </a:rPr>
              <a:t>PADIS;</a:t>
            </a:r>
          </a:p>
          <a:p>
            <a:pPr marL="503237" lvl="2" algn="just" eaLnBrk="1" hangingPunct="1">
              <a:buClr>
                <a:srgbClr val="E46C0A"/>
              </a:buClr>
              <a:buSzPct val="128000"/>
              <a:buFont typeface="Wingdings" panose="05000000000000000000" pitchFamily="2" charset="2"/>
              <a:buChar char="ü"/>
            </a:pPr>
            <a:r>
              <a:rPr lang="en-US" sz="2200" dirty="0" err="1" smtClean="0">
                <a:latin typeface="+mn-lt"/>
              </a:rPr>
              <a:t>Programa</a:t>
            </a:r>
            <a:r>
              <a:rPr lang="en-US" sz="2200" dirty="0" smtClean="0">
                <a:latin typeface="+mn-lt"/>
              </a:rPr>
              <a:t> de </a:t>
            </a:r>
            <a:r>
              <a:rPr lang="en-US" sz="2200" dirty="0" err="1" smtClean="0">
                <a:latin typeface="+mn-lt"/>
              </a:rPr>
              <a:t>Inclusão</a:t>
            </a:r>
            <a:r>
              <a:rPr lang="en-US" sz="2200" dirty="0" smtClean="0">
                <a:latin typeface="+mn-lt"/>
              </a:rPr>
              <a:t> Digital (Lei do </a:t>
            </a:r>
            <a:r>
              <a:rPr lang="en-US" sz="2200" dirty="0" err="1" smtClean="0">
                <a:latin typeface="+mn-lt"/>
              </a:rPr>
              <a:t>Bem</a:t>
            </a:r>
            <a:r>
              <a:rPr lang="en-US" sz="2200" dirty="0" smtClean="0">
                <a:latin typeface="+mn-lt"/>
              </a:rPr>
              <a:t> – </a:t>
            </a:r>
            <a:r>
              <a:rPr lang="en-US" sz="2200" dirty="0" err="1" smtClean="0">
                <a:latin typeface="+mn-lt"/>
              </a:rPr>
              <a:t>revogado</a:t>
            </a:r>
            <a:r>
              <a:rPr lang="en-US" sz="2200" dirty="0" smtClean="0">
                <a:latin typeface="+mn-lt"/>
              </a:rPr>
              <a:t> a </a:t>
            </a:r>
            <a:r>
              <a:rPr lang="en-US" sz="2200" dirty="0" err="1" smtClean="0">
                <a:latin typeface="+mn-lt"/>
              </a:rPr>
              <a:t>partir</a:t>
            </a:r>
            <a:r>
              <a:rPr lang="en-US" sz="2200" dirty="0" smtClean="0">
                <a:latin typeface="+mn-lt"/>
              </a:rPr>
              <a:t> de 1º/12/2015);</a:t>
            </a:r>
          </a:p>
          <a:p>
            <a:pPr marL="503237" lvl="2" algn="just" eaLnBrk="1" hangingPunct="1">
              <a:buClr>
                <a:srgbClr val="E46C0A"/>
              </a:buClr>
              <a:buSzPct val="128000"/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+mn-lt"/>
              </a:rPr>
              <a:t>PPBs</a:t>
            </a:r>
            <a:r>
              <a:rPr lang="en-US" sz="2200" dirty="0" smtClean="0">
                <a:latin typeface="+mn-lt"/>
              </a:rPr>
              <a:t>.</a:t>
            </a:r>
            <a:endParaRPr lang="en-US" sz="2200" dirty="0">
              <a:latin typeface="+mn-lt"/>
            </a:endParaRPr>
          </a:p>
          <a:p>
            <a:pPr marL="503237" lvl="2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A ZFM </a:t>
            </a:r>
            <a:r>
              <a:rPr lang="en-US" sz="2200" dirty="0" err="1" smtClean="0">
                <a:latin typeface="+mn-lt"/>
              </a:rPr>
              <a:t>não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foi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atacada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diretamente</a:t>
            </a:r>
            <a:r>
              <a:rPr lang="en-US" sz="2200" dirty="0" smtClean="0">
                <a:latin typeface="+mn-lt"/>
              </a:rPr>
              <a:t>, mas </a:t>
            </a:r>
            <a:r>
              <a:rPr lang="en-US" sz="2200" dirty="0" err="1" smtClean="0">
                <a:latin typeface="+mn-lt"/>
              </a:rPr>
              <a:t>pode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ser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afetada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indiretamente</a:t>
            </a:r>
            <a:r>
              <a:rPr lang="en-US" sz="2200" dirty="0" smtClean="0">
                <a:latin typeface="+mn-lt"/>
              </a:rPr>
              <a:t> com o </a:t>
            </a:r>
            <a:r>
              <a:rPr lang="en-US" sz="2200" dirty="0" err="1" smtClean="0">
                <a:latin typeface="+mn-lt"/>
              </a:rPr>
              <a:t>questionamento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dos PPBs</a:t>
            </a:r>
            <a:r>
              <a:rPr lang="en-US" sz="2200" dirty="0" smtClean="0">
                <a:latin typeface="+mn-lt"/>
              </a:rPr>
              <a:t>.</a:t>
            </a:r>
          </a:p>
          <a:p>
            <a:pPr marL="503237" lvl="2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+mn-lt"/>
              </a:rPr>
              <a:t>O núcleo da defesa </a:t>
            </a:r>
            <a:r>
              <a:rPr lang="pt-BR" sz="2200" dirty="0">
                <a:latin typeface="+mn-lt"/>
              </a:rPr>
              <a:t>brasileira </a:t>
            </a:r>
            <a:r>
              <a:rPr lang="pt-BR" sz="2200" dirty="0" smtClean="0">
                <a:latin typeface="+mn-lt"/>
              </a:rPr>
              <a:t>tem como foco a pesquisa, o </a:t>
            </a:r>
            <a:r>
              <a:rPr lang="pt-BR" sz="2200" dirty="0">
                <a:latin typeface="+mn-lt"/>
              </a:rPr>
              <a:t>desenvolvimento e </a:t>
            </a:r>
            <a:r>
              <a:rPr lang="pt-BR" sz="2200" dirty="0" smtClean="0">
                <a:latin typeface="+mn-lt"/>
              </a:rPr>
              <a:t>a inovação.</a:t>
            </a:r>
            <a:endParaRPr lang="en-US" sz="2200" dirty="0" smtClean="0">
              <a:latin typeface="+mn-lt"/>
            </a:endParaRPr>
          </a:p>
          <a:p>
            <a:pPr marL="0" indent="0" algn="just" eaLnBrk="1" hangingPunct="1">
              <a:buClr>
                <a:srgbClr val="E46C0A"/>
              </a:buClr>
              <a:buSzPct val="128000"/>
            </a:pPr>
            <a:endParaRPr lang="en-US" sz="2200" dirty="0" smtClean="0">
              <a:latin typeface="+mn-lt"/>
            </a:endParaRPr>
          </a:p>
          <a:p>
            <a:pPr marL="0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endParaRPr lang="en-US" sz="2200" dirty="0">
              <a:latin typeface="+mn-lt"/>
            </a:endParaRPr>
          </a:p>
          <a:p>
            <a:pPr marL="274637" lvl="2" indent="0" algn="just" eaLnBrk="1" hangingPunct="1">
              <a:buClr>
                <a:srgbClr val="E46C0A"/>
              </a:buClr>
              <a:buSzPct val="128000"/>
            </a:pPr>
            <a:endParaRPr lang="en-US" sz="2200" dirty="0" smtClean="0">
              <a:latin typeface="+mn-lt"/>
            </a:endParaRPr>
          </a:p>
          <a:p>
            <a:pPr marL="503237" lvl="2" algn="just" eaLnBrk="1" hangingPunct="1">
              <a:buClr>
                <a:srgbClr val="E46C0A"/>
              </a:buClr>
              <a:buSzPct val="128000"/>
              <a:buFont typeface="Wingdings" panose="05000000000000000000" pitchFamily="2" charset="2"/>
              <a:buChar char="ü"/>
            </a:pPr>
            <a:endParaRPr lang="en-US" sz="2200" dirty="0">
              <a:latin typeface="+mn-lt"/>
            </a:endParaRPr>
          </a:p>
          <a:p>
            <a:pPr marL="503237" lvl="2" algn="just" eaLnBrk="1" hangingPunct="1">
              <a:buClr>
                <a:srgbClr val="E46C0A"/>
              </a:buClr>
              <a:buSzPct val="128000"/>
              <a:buFont typeface="Wingdings" panose="05000000000000000000" pitchFamily="2" charset="2"/>
              <a:buChar char="ü"/>
            </a:pPr>
            <a:endParaRPr lang="en-US" sz="2200" dirty="0" smtClean="0">
              <a:latin typeface="+mn-lt"/>
            </a:endParaRPr>
          </a:p>
          <a:p>
            <a:pPr marL="0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endParaRPr lang="en-US" sz="2200" dirty="0">
              <a:latin typeface="+mn-lt"/>
            </a:endParaRPr>
          </a:p>
          <a:p>
            <a:pPr marL="0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endParaRPr lang="en-US" sz="2200" dirty="0">
              <a:latin typeface="+mn-lt"/>
            </a:endParaRPr>
          </a:p>
          <a:p>
            <a:pPr eaLnBrk="1" hangingPunct="1">
              <a:buClr>
                <a:srgbClr val="E46C0A"/>
              </a:buClr>
              <a:buSzPct val="128000"/>
            </a:pPr>
            <a:endParaRPr lang="en-US" sz="2200" dirty="0">
              <a:latin typeface="+mn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72358" y="746760"/>
            <a:ext cx="825327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>
                <a:latin typeface="+mn-lt"/>
              </a:rPr>
              <a:t>União Europeia e Japão questionam </a:t>
            </a:r>
            <a:r>
              <a:rPr lang="pt-BR" sz="3600" dirty="0">
                <a:latin typeface="+mn-lt"/>
              </a:rPr>
              <a:t>políticas e instrumentos </a:t>
            </a:r>
            <a:r>
              <a:rPr lang="pt-BR" sz="3600" dirty="0" smtClean="0">
                <a:latin typeface="+mn-lt"/>
              </a:rPr>
              <a:t>brasileiros</a:t>
            </a:r>
            <a:endParaRPr lang="pt-B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80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22813" y="2880107"/>
            <a:ext cx="8072888" cy="1009505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Processo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Produtivo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Básico</a:t>
            </a:r>
            <a:r>
              <a:rPr lang="en-US" dirty="0" smtClean="0">
                <a:solidFill>
                  <a:srgbClr val="002060"/>
                </a:solidFill>
              </a:rPr>
              <a:t> (PPB)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ctrTitle"/>
          </p:nvPr>
        </p:nvSpPr>
        <p:spPr>
          <a:xfrm>
            <a:off x="684213" y="1571053"/>
            <a:ext cx="8186832" cy="7970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defRPr/>
            </a:pPr>
            <a:r>
              <a:rPr lang="pt-BR" sz="2400" dirty="0" smtClean="0">
                <a:latin typeface="+mn-lt"/>
              </a:rPr>
              <a:t>Grupo de Técnico Interministerial de Análise de PPB – GTPPB</a:t>
            </a:r>
            <a:br>
              <a:rPr lang="pt-BR" sz="2400" dirty="0" smtClean="0">
                <a:latin typeface="+mn-lt"/>
              </a:rPr>
            </a:br>
            <a:r>
              <a:rPr lang="pt-BR" sz="1600" dirty="0" smtClean="0">
                <a:latin typeface="+mn-lt"/>
              </a:rPr>
              <a:t>Art. 20, Decreto 5.906, de 26 de setembro de 2006. </a:t>
            </a:r>
            <a:endParaRPr lang="en-US" sz="1600" dirty="0" smtClean="0">
              <a:latin typeface="+mn-lt"/>
            </a:endParaRPr>
          </a:p>
        </p:txBody>
      </p:sp>
      <p:sp>
        <p:nvSpPr>
          <p:cNvPr id="14339" name="Espaço Reservado para Conteúdo 2"/>
          <p:cNvSpPr txBox="1">
            <a:spLocks/>
          </p:cNvSpPr>
          <p:nvPr/>
        </p:nvSpPr>
        <p:spPr bwMode="auto">
          <a:xfrm>
            <a:off x="729986" y="4526733"/>
            <a:ext cx="7911094" cy="165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735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30200" indent="-285750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7000"/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  <a:latin typeface="+mn-lt"/>
              </a:rPr>
              <a:t>Finalidade </a:t>
            </a:r>
            <a:r>
              <a:rPr lang="pt-BR" sz="2000" dirty="0">
                <a:solidFill>
                  <a:srgbClr val="000000"/>
                </a:solidFill>
                <a:latin typeface="+mn-lt"/>
              </a:rPr>
              <a:t>de examinar, emitir parecer e </a:t>
            </a:r>
            <a:r>
              <a:rPr lang="pt-BR" sz="2000" b="1" u="sng" dirty="0">
                <a:solidFill>
                  <a:srgbClr val="000000"/>
                </a:solidFill>
                <a:latin typeface="+mn-lt"/>
              </a:rPr>
              <a:t>propor</a:t>
            </a:r>
            <a:r>
              <a:rPr lang="pt-BR" sz="2000" dirty="0">
                <a:solidFill>
                  <a:srgbClr val="000000"/>
                </a:solidFill>
                <a:latin typeface="+mn-lt"/>
              </a:rPr>
              <a:t> a fixação, alteração ou suspensão de etapas dos </a:t>
            </a:r>
            <a:r>
              <a:rPr lang="pt-BR" sz="2000" dirty="0" smtClean="0">
                <a:solidFill>
                  <a:srgbClr val="000000"/>
                </a:solidFill>
                <a:latin typeface="+mn-lt"/>
              </a:rPr>
              <a:t>PPB</a:t>
            </a:r>
            <a:r>
              <a:rPr lang="pt-BR" sz="2000" dirty="0">
                <a:solidFill>
                  <a:srgbClr val="000000"/>
                </a:solidFill>
                <a:latin typeface="+mn-lt"/>
              </a:rPr>
              <a:t>;</a:t>
            </a:r>
            <a:endParaRPr lang="pt-BR" sz="2000" dirty="0" smtClean="0">
              <a:solidFill>
                <a:srgbClr val="000000"/>
              </a:solidFill>
              <a:latin typeface="+mn-lt"/>
            </a:endParaRPr>
          </a:p>
          <a:p>
            <a:pPr marL="330200" indent="-285750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7000"/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latin typeface="+mn-lt"/>
              </a:rPr>
              <a:t>Coordenação: SDP/MDIC;</a:t>
            </a:r>
          </a:p>
          <a:p>
            <a:pPr marL="330200" indent="-285750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7000"/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  <a:latin typeface="+mn-lt"/>
              </a:rPr>
              <a:t>Regulamentação: Portaria MDIC/MCT nº 170, de 4 de agosto de 2010.</a:t>
            </a:r>
          </a:p>
          <a:p>
            <a:pPr marL="330200" indent="-285750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7000"/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rgbClr val="000000"/>
              </a:solidFill>
              <a:latin typeface="+mn-lt"/>
            </a:endParaRPr>
          </a:p>
          <a:p>
            <a:pPr marL="330200" indent="-285750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7000"/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+mn-lt"/>
            </a:endParaRPr>
          </a:p>
          <a:p>
            <a:pPr marL="44450" indent="0" algn="just"/>
            <a:r>
              <a:rPr lang="pt-BR" sz="2000" dirty="0" smtClean="0">
                <a:solidFill>
                  <a:srgbClr val="000000"/>
                </a:solidFill>
                <a:latin typeface="+mn-lt"/>
              </a:rPr>
              <a:t>.</a:t>
            </a:r>
            <a:endParaRPr lang="pt-BR" sz="2000" dirty="0">
              <a:solidFill>
                <a:srgbClr val="000000"/>
              </a:solidFill>
              <a:latin typeface="+mn-lt"/>
            </a:endParaRPr>
          </a:p>
          <a:p>
            <a:pPr marL="44450" indent="0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7000"/>
            </a:pPr>
            <a:endParaRPr lang="pt-BR" sz="2000" dirty="0" smtClean="0">
              <a:latin typeface="+mn-lt"/>
            </a:endParaRPr>
          </a:p>
        </p:txBody>
      </p:sp>
      <p:sp>
        <p:nvSpPr>
          <p:cNvPr id="14340" name="Título 1"/>
          <p:cNvSpPr txBox="1">
            <a:spLocks/>
          </p:cNvSpPr>
          <p:nvPr/>
        </p:nvSpPr>
        <p:spPr bwMode="auto">
          <a:xfrm>
            <a:off x="729985" y="674854"/>
            <a:ext cx="8141059" cy="76835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E46C0A"/>
              </a:buClr>
              <a:buSzPct val="128000"/>
              <a:buFont typeface="Georgia" pitchFamily="18" charset="0"/>
              <a:buNone/>
            </a:pPr>
            <a:r>
              <a:rPr lang="pt-BR" sz="3600" dirty="0" smtClean="0">
                <a:solidFill>
                  <a:schemeClr val="bg1"/>
                </a:solidFill>
                <a:latin typeface="+mn-lt"/>
              </a:rPr>
              <a:t>PPB - Governança</a:t>
            </a:r>
            <a:endParaRPr lang="pt-BR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684214" y="2384041"/>
            <a:ext cx="7690788" cy="218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735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4450" indent="0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7000"/>
            </a:pPr>
            <a:r>
              <a:rPr lang="pt-BR" sz="2400" b="1" dirty="0" smtClean="0">
                <a:latin typeface="+mn-lt"/>
              </a:rPr>
              <a:t>Composição:</a:t>
            </a:r>
          </a:p>
          <a:p>
            <a:pPr marL="44450" indent="0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7000"/>
            </a:pPr>
            <a:r>
              <a:rPr lang="pt-BR" sz="2400" dirty="0" smtClean="0">
                <a:latin typeface="+mn-lt"/>
              </a:rPr>
              <a:t>SDP/MDIC;</a:t>
            </a:r>
          </a:p>
          <a:p>
            <a:pPr marL="44450" indent="0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7000"/>
            </a:pPr>
            <a:r>
              <a:rPr lang="pt-BR" sz="2400" dirty="0" smtClean="0">
                <a:latin typeface="+mn-lt"/>
              </a:rPr>
              <a:t>Suframa;</a:t>
            </a:r>
          </a:p>
          <a:p>
            <a:pPr marL="44450" indent="0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7000"/>
            </a:pPr>
            <a:r>
              <a:rPr lang="pt-BR" sz="2400" dirty="0" smtClean="0">
                <a:latin typeface="+mn-lt"/>
              </a:rPr>
              <a:t>SEPIN ou SETEC/MCTI.</a:t>
            </a:r>
          </a:p>
          <a:p>
            <a:pPr marL="44450" indent="0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7000"/>
            </a:pPr>
            <a:endParaRPr lang="pt-BR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59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ta para baixo 18"/>
          <p:cNvSpPr/>
          <p:nvPr/>
        </p:nvSpPr>
        <p:spPr>
          <a:xfrm>
            <a:off x="6425869" y="3615506"/>
            <a:ext cx="300251" cy="767359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baixo 3"/>
          <p:cNvSpPr/>
          <p:nvPr/>
        </p:nvSpPr>
        <p:spPr>
          <a:xfrm>
            <a:off x="6423771" y="2599403"/>
            <a:ext cx="300251" cy="767359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 para baixo 1"/>
          <p:cNvSpPr/>
          <p:nvPr/>
        </p:nvSpPr>
        <p:spPr>
          <a:xfrm>
            <a:off x="2070136" y="1876076"/>
            <a:ext cx="313902" cy="3875959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40" name="Título 1"/>
          <p:cNvSpPr txBox="1">
            <a:spLocks/>
          </p:cNvSpPr>
          <p:nvPr/>
        </p:nvSpPr>
        <p:spPr bwMode="auto">
          <a:xfrm>
            <a:off x="684213" y="718820"/>
            <a:ext cx="8227775" cy="76835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E46C0A"/>
              </a:buClr>
              <a:buSzPct val="128000"/>
              <a:buFont typeface="Georgia" pitchFamily="18" charset="0"/>
              <a:buNone/>
            </a:pPr>
            <a:r>
              <a:rPr lang="pt-BR" sz="3600" dirty="0" smtClean="0">
                <a:solidFill>
                  <a:schemeClr val="bg1"/>
                </a:solidFill>
                <a:latin typeface="Calibri" pitchFamily="34" charset="0"/>
              </a:rPr>
              <a:t>PPB – Fixação/Alteração</a:t>
            </a:r>
            <a:endParaRPr lang="pt-BR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841337" y="1876076"/>
            <a:ext cx="2893822" cy="91663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700" tIns="12700" rIns="12700" bIns="12700"/>
          <a:lstStyle/>
          <a:p>
            <a:r>
              <a:rPr lang="pt-BR" sz="1600" b="1" dirty="0" smtClean="0">
                <a:solidFill>
                  <a:schemeClr val="bg1"/>
                </a:solidFill>
                <a:effectLst/>
                <a:latin typeface="+mn-lt"/>
              </a:rPr>
              <a:t>Interessado</a:t>
            </a:r>
            <a:r>
              <a:rPr lang="pt-BR" sz="1600" b="1" i="1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1600" b="1" dirty="0" smtClean="0">
                <a:solidFill>
                  <a:schemeClr val="bg1"/>
                </a:solidFill>
                <a:effectLst/>
                <a:latin typeface="+mn-lt"/>
              </a:rPr>
              <a:t>solicita </a:t>
            </a:r>
            <a:r>
              <a:rPr lang="pt-BR" sz="1600" b="1" dirty="0">
                <a:solidFill>
                  <a:schemeClr val="bg1"/>
                </a:solidFill>
                <a:effectLst/>
                <a:latin typeface="+mn-lt"/>
              </a:rPr>
              <a:t>fixação ou alteração de </a:t>
            </a:r>
            <a:r>
              <a:rPr lang="pt-BR" sz="1600" b="1" dirty="0" smtClean="0">
                <a:solidFill>
                  <a:schemeClr val="bg1"/>
                </a:solidFill>
                <a:effectLst/>
                <a:latin typeface="+mn-lt"/>
              </a:rPr>
              <a:t>PPB </a:t>
            </a:r>
            <a:r>
              <a:rPr lang="pt-BR" sz="1600" b="1" dirty="0" smtClean="0">
                <a:solidFill>
                  <a:schemeClr val="bg1"/>
                </a:solidFill>
                <a:latin typeface="+mn-lt"/>
              </a:rPr>
              <a:t>(empresa, associação ou governo)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41337" y="3042301"/>
            <a:ext cx="2893822" cy="64892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700" tIns="12700" rIns="12700" bIns="12700"/>
          <a:lstStyle/>
          <a:p>
            <a:r>
              <a:rPr lang="pt-BR" sz="1600" b="1" dirty="0" smtClean="0">
                <a:solidFill>
                  <a:schemeClr val="bg1"/>
                </a:solidFill>
                <a:effectLst/>
                <a:latin typeface="+mn-lt"/>
              </a:rPr>
              <a:t>Suframa ou SEPIN/SETEC</a:t>
            </a:r>
            <a:r>
              <a:rPr lang="pt-BR" sz="1600" b="1" dirty="0" smtClean="0">
                <a:solidFill>
                  <a:schemeClr val="bg1"/>
                </a:solidFill>
                <a:latin typeface="+mn-lt"/>
              </a:rPr>
              <a:t> ou </a:t>
            </a:r>
            <a:r>
              <a:rPr lang="pt-BR" sz="1600" b="1" dirty="0" smtClean="0">
                <a:solidFill>
                  <a:schemeClr val="bg1"/>
                </a:solidFill>
                <a:effectLst/>
                <a:latin typeface="+mn-lt"/>
              </a:rPr>
              <a:t>SDP</a:t>
            </a:r>
            <a:endParaRPr lang="pt-BR" sz="1600" b="1" dirty="0">
              <a:solidFill>
                <a:schemeClr val="bg1"/>
              </a:solidFill>
              <a:effectLst/>
              <a:latin typeface="+mn-lt"/>
            </a:endParaRPr>
          </a:p>
          <a:p>
            <a:r>
              <a:rPr lang="pt-BR" sz="1600" b="1" dirty="0">
                <a:solidFill>
                  <a:schemeClr val="bg1"/>
                </a:solidFill>
                <a:effectLst/>
                <a:latin typeface="+mn-lt"/>
              </a:rPr>
              <a:t>Encaminha proposta ao </a:t>
            </a:r>
            <a:r>
              <a:rPr lang="pt-BR" sz="1600" b="1" dirty="0" err="1" smtClean="0">
                <a:solidFill>
                  <a:schemeClr val="bg1"/>
                </a:solidFill>
                <a:effectLst/>
                <a:latin typeface="+mn-lt"/>
              </a:rPr>
              <a:t>GT</a:t>
            </a:r>
            <a:r>
              <a:rPr lang="pt-BR" sz="1600" b="1" dirty="0" smtClean="0">
                <a:solidFill>
                  <a:schemeClr val="bg1"/>
                </a:solidFill>
                <a:effectLst/>
                <a:latin typeface="+mn-lt"/>
              </a:rPr>
              <a:t>-PPB</a:t>
            </a:r>
            <a:endParaRPr lang="pt-BR" sz="1600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841337" y="3997643"/>
            <a:ext cx="2893822" cy="85364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700" tIns="12700" rIns="12700" bIns="12700"/>
          <a:lstStyle/>
          <a:p>
            <a:r>
              <a:rPr lang="pt-BR" sz="1600" b="1" dirty="0" err="1" smtClean="0">
                <a:solidFill>
                  <a:schemeClr val="bg1"/>
                </a:solidFill>
                <a:latin typeface="+mn-lt"/>
              </a:rPr>
              <a:t>GT</a:t>
            </a:r>
            <a:r>
              <a:rPr lang="pt-BR" sz="1600" b="1" dirty="0" smtClean="0">
                <a:solidFill>
                  <a:schemeClr val="bg1"/>
                </a:solidFill>
                <a:latin typeface="+mn-lt"/>
              </a:rPr>
              <a:t>-PPB</a:t>
            </a:r>
            <a:endParaRPr lang="pt-BR" sz="1600" b="1" dirty="0">
              <a:solidFill>
                <a:schemeClr val="bg1"/>
              </a:solidFill>
              <a:effectLst/>
              <a:latin typeface="+mn-lt"/>
            </a:endParaRPr>
          </a:p>
          <a:p>
            <a:r>
              <a:rPr lang="pt-BR" sz="1600" b="1" dirty="0">
                <a:solidFill>
                  <a:schemeClr val="bg1"/>
                </a:solidFill>
                <a:effectLst/>
                <a:latin typeface="+mn-lt"/>
              </a:rPr>
              <a:t>Avalia a conveniência do </a:t>
            </a:r>
            <a:r>
              <a:rPr lang="pt-BR" sz="1600" b="1" dirty="0" smtClean="0">
                <a:solidFill>
                  <a:schemeClr val="bg1"/>
                </a:solidFill>
                <a:effectLst/>
                <a:latin typeface="+mn-lt"/>
              </a:rPr>
              <a:t>PPB</a:t>
            </a:r>
          </a:p>
          <a:p>
            <a:r>
              <a:rPr lang="pt-BR" sz="1600" b="1" dirty="0" smtClean="0">
                <a:solidFill>
                  <a:schemeClr val="bg1"/>
                </a:solidFill>
                <a:latin typeface="+mn-lt"/>
              </a:rPr>
              <a:t>Prepara minuta de portaria</a:t>
            </a:r>
            <a:endParaRPr lang="pt-BR" sz="1600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841337" y="5078291"/>
            <a:ext cx="2893822" cy="86481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700" tIns="12700" rIns="12700" bIns="12700"/>
          <a:lstStyle/>
          <a:p>
            <a:r>
              <a:rPr lang="pt-BR" sz="1600" b="1" dirty="0">
                <a:solidFill>
                  <a:schemeClr val="bg1"/>
                </a:solidFill>
                <a:effectLst/>
                <a:latin typeface="+mn-lt"/>
              </a:rPr>
              <a:t>Publicação DOU</a:t>
            </a:r>
          </a:p>
          <a:p>
            <a:r>
              <a:rPr lang="pt-BR" sz="1600" b="1" dirty="0">
                <a:solidFill>
                  <a:schemeClr val="bg1"/>
                </a:solidFill>
                <a:effectLst/>
                <a:latin typeface="+mn-lt"/>
              </a:rPr>
              <a:t>Consulta Pública </a:t>
            </a:r>
          </a:p>
          <a:p>
            <a:r>
              <a:rPr lang="pt-BR" sz="1600" b="1" dirty="0" smtClean="0">
                <a:solidFill>
                  <a:schemeClr val="bg1"/>
                </a:solidFill>
                <a:effectLst/>
                <a:latin typeface="+mn-lt"/>
              </a:rPr>
              <a:t>15 dias para manifestações</a:t>
            </a:r>
            <a:endParaRPr lang="pt-BR" sz="1600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5197321" y="1939067"/>
            <a:ext cx="2893822" cy="85364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700" tIns="12700" rIns="12700" bIns="12700"/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+mn-lt"/>
              </a:rPr>
              <a:t>GT-PPB</a:t>
            </a:r>
            <a:r>
              <a:rPr lang="pt-BR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1600" b="1" dirty="0" smtClean="0">
                <a:solidFill>
                  <a:schemeClr val="bg1"/>
                </a:solidFill>
                <a:latin typeface="+mn-lt"/>
              </a:rPr>
              <a:t>analisa</a:t>
            </a:r>
            <a:r>
              <a:rPr lang="pt-BR" sz="1600" b="1" dirty="0" smtClean="0">
                <a:solidFill>
                  <a:schemeClr val="bg1"/>
                </a:solidFill>
                <a:effectLst/>
                <a:latin typeface="+mn-lt"/>
              </a:rPr>
              <a:t> manifestações à Consulta Pública</a:t>
            </a:r>
            <a:endParaRPr lang="pt-BR" sz="1600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5197321" y="3006067"/>
            <a:ext cx="2893822" cy="9322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700" tIns="12700" rIns="12700" bIns="12700"/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effectLst/>
                <a:latin typeface="+mn-lt"/>
              </a:rPr>
              <a:t>GT-PPB Recomenda aprovação ou indeferimento  da proposta</a:t>
            </a:r>
            <a:endParaRPr lang="pt-BR" sz="1600" b="1" dirty="0"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6" name="Conector angulado 5"/>
          <p:cNvCxnSpPr>
            <a:stCxn id="15" idx="3"/>
            <a:endCxn id="16" idx="1"/>
          </p:cNvCxnSpPr>
          <p:nvPr/>
        </p:nvCxnSpPr>
        <p:spPr>
          <a:xfrm flipV="1">
            <a:off x="3735159" y="2365887"/>
            <a:ext cx="1462162" cy="3144811"/>
          </a:xfrm>
          <a:prstGeom prst="bentConnector3">
            <a:avLst>
              <a:gd name="adj1" fmla="val 25732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5197320" y="4213478"/>
            <a:ext cx="2893822" cy="86481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700" tIns="12700" rIns="12700" bIns="12700"/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effectLst/>
                <a:latin typeface="+mn-lt"/>
              </a:rPr>
              <a:t>Ministros publicam</a:t>
            </a:r>
            <a:endParaRPr lang="pt-BR" sz="1600" b="1" dirty="0">
              <a:solidFill>
                <a:schemeClr val="bg1"/>
              </a:solidFill>
              <a:effectLst/>
              <a:latin typeface="+mn-lt"/>
            </a:endParaRPr>
          </a:p>
          <a:p>
            <a:pPr algn="ctr"/>
            <a:r>
              <a:rPr lang="pt-BR" sz="1600" b="1" dirty="0" smtClean="0">
                <a:solidFill>
                  <a:schemeClr val="bg1"/>
                </a:solidFill>
                <a:effectLst/>
                <a:latin typeface="+mn-lt"/>
              </a:rPr>
              <a:t>Portaria Interministerial </a:t>
            </a:r>
            <a:endParaRPr lang="pt-BR" sz="1600" b="1" dirty="0">
              <a:solidFill>
                <a:schemeClr val="bg1"/>
              </a:solidFill>
              <a:effectLst/>
              <a:latin typeface="+mn-lt"/>
            </a:endParaRPr>
          </a:p>
          <a:p>
            <a:pPr algn="ctr"/>
            <a:r>
              <a:rPr lang="pt-BR" sz="1600" b="1" dirty="0" smtClean="0">
                <a:solidFill>
                  <a:schemeClr val="bg1"/>
                </a:solidFill>
                <a:effectLst/>
                <a:latin typeface="+mn-lt"/>
              </a:rPr>
              <a:t>MDIC / </a:t>
            </a:r>
            <a:r>
              <a:rPr lang="pt-BR" sz="1600" b="1" dirty="0" err="1" smtClean="0">
                <a:solidFill>
                  <a:schemeClr val="bg1"/>
                </a:solidFill>
                <a:effectLst/>
                <a:latin typeface="+mn-lt"/>
              </a:rPr>
              <a:t>MCTI</a:t>
            </a:r>
            <a:endParaRPr lang="pt-BR" sz="1600" b="1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92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ctrTitle"/>
          </p:nvPr>
        </p:nvSpPr>
        <p:spPr>
          <a:xfrm>
            <a:off x="662830" y="1716409"/>
            <a:ext cx="7927525" cy="8493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defRPr/>
            </a:pPr>
            <a:r>
              <a:rPr lang="pt-BR" sz="2200" i="1" dirty="0" smtClean="0">
                <a:latin typeface="+mn-lt"/>
              </a:rPr>
              <a:t>Modus Operandi </a:t>
            </a:r>
            <a:r>
              <a:rPr lang="pt-BR" sz="2200" dirty="0" smtClean="0">
                <a:latin typeface="+mn-lt"/>
              </a:rPr>
              <a:t>do GT-PPB – </a:t>
            </a:r>
            <a:br>
              <a:rPr lang="pt-BR" sz="2200" dirty="0" smtClean="0">
                <a:latin typeface="+mn-lt"/>
              </a:rPr>
            </a:br>
            <a:r>
              <a:rPr lang="pt-BR" sz="2200" dirty="0" smtClean="0">
                <a:latin typeface="+mn-lt"/>
              </a:rPr>
              <a:t>Critérios Portaria MDIC/MCT nº 170/2010</a:t>
            </a:r>
            <a:endParaRPr lang="en-US" sz="2200" i="1" dirty="0" smtClean="0">
              <a:latin typeface="+mn-lt"/>
            </a:endParaRPr>
          </a:p>
        </p:txBody>
      </p:sp>
      <p:sp>
        <p:nvSpPr>
          <p:cNvPr id="14339" name="Espaço Reservado para Conteúdo 2"/>
          <p:cNvSpPr txBox="1">
            <a:spLocks/>
          </p:cNvSpPr>
          <p:nvPr/>
        </p:nvSpPr>
        <p:spPr bwMode="auto">
          <a:xfrm>
            <a:off x="684212" y="2729331"/>
            <a:ext cx="7851551" cy="39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735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4450" indent="0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7000"/>
            </a:pPr>
            <a:r>
              <a:rPr lang="pt-BR" sz="2400" dirty="0" smtClean="0">
                <a:latin typeface="+mn-lt"/>
              </a:rPr>
              <a:t>Art. 6º Na análise prévia devem ser observados os seguintes critérios básicos:</a:t>
            </a:r>
          </a:p>
          <a:p>
            <a:pPr marL="44450" indent="0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7000"/>
            </a:pPr>
            <a:r>
              <a:rPr lang="pt-BR" sz="2400" dirty="0" smtClean="0">
                <a:latin typeface="+mn-lt"/>
              </a:rPr>
              <a:t>I - </a:t>
            </a:r>
            <a:r>
              <a:rPr lang="pt-BR" sz="2400" b="1" u="sng" dirty="0" smtClean="0">
                <a:latin typeface="+mn-lt"/>
              </a:rPr>
              <a:t>equilíbrio inter-regional</a:t>
            </a:r>
            <a:r>
              <a:rPr lang="pt-BR" sz="2400" dirty="0" smtClean="0">
                <a:latin typeface="+mn-lt"/>
              </a:rPr>
              <a:t>;</a:t>
            </a:r>
          </a:p>
          <a:p>
            <a:pPr marL="44450" indent="0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7000"/>
            </a:pPr>
            <a:r>
              <a:rPr lang="pt-BR" sz="2400" dirty="0" smtClean="0">
                <a:latin typeface="+mn-lt"/>
              </a:rPr>
              <a:t>II - </a:t>
            </a:r>
            <a:r>
              <a:rPr lang="pt-BR" sz="2400" b="1" u="sng" dirty="0" smtClean="0">
                <a:latin typeface="+mn-lt"/>
              </a:rPr>
              <a:t>agregação de valor nacional à produção</a:t>
            </a:r>
            <a:r>
              <a:rPr lang="pt-BR" sz="2400" dirty="0" smtClean="0">
                <a:latin typeface="+mn-lt"/>
              </a:rPr>
              <a:t>;</a:t>
            </a:r>
          </a:p>
          <a:p>
            <a:pPr marL="44450" indent="0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7000"/>
            </a:pPr>
            <a:r>
              <a:rPr lang="pt-BR" sz="2400" dirty="0" smtClean="0">
                <a:latin typeface="+mn-lt"/>
              </a:rPr>
              <a:t>III - atingimento das </a:t>
            </a:r>
            <a:r>
              <a:rPr lang="pt-BR" sz="2400" b="1" u="sng" dirty="0" smtClean="0">
                <a:latin typeface="+mn-lt"/>
              </a:rPr>
              <a:t>metas contidas na Política de Desenvolvimento</a:t>
            </a:r>
            <a:r>
              <a:rPr lang="pt-BR" sz="2400" dirty="0" smtClean="0">
                <a:latin typeface="+mn-lt"/>
              </a:rPr>
              <a:t>; e</a:t>
            </a:r>
          </a:p>
          <a:p>
            <a:pPr marL="44450" indent="0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7000"/>
            </a:pPr>
            <a:r>
              <a:rPr lang="pt-BR" sz="2400" dirty="0" err="1" smtClean="0">
                <a:latin typeface="+mn-lt"/>
              </a:rPr>
              <a:t>IV</a:t>
            </a:r>
            <a:r>
              <a:rPr lang="pt-BR" sz="2400" dirty="0" smtClean="0">
                <a:latin typeface="+mn-lt"/>
              </a:rPr>
              <a:t> - incremento de oferta de </a:t>
            </a:r>
            <a:r>
              <a:rPr lang="pt-BR" sz="2400" b="1" u="sng" dirty="0" smtClean="0">
                <a:latin typeface="+mn-lt"/>
              </a:rPr>
              <a:t>emprego</a:t>
            </a:r>
            <a:r>
              <a:rPr lang="pt-BR" sz="2400" dirty="0" smtClean="0">
                <a:latin typeface="+mn-lt"/>
              </a:rPr>
              <a:t> na região envolvida.</a:t>
            </a:r>
          </a:p>
        </p:txBody>
      </p:sp>
      <p:sp>
        <p:nvSpPr>
          <p:cNvPr id="14340" name="Título 1"/>
          <p:cNvSpPr txBox="1">
            <a:spLocks/>
          </p:cNvSpPr>
          <p:nvPr/>
        </p:nvSpPr>
        <p:spPr bwMode="auto">
          <a:xfrm>
            <a:off x="684213" y="614175"/>
            <a:ext cx="8200480" cy="76835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E46C0A"/>
              </a:buClr>
              <a:buSzPct val="128000"/>
              <a:buFont typeface="Georgia" pitchFamily="18" charset="0"/>
              <a:buNone/>
            </a:pPr>
            <a:r>
              <a:rPr lang="pt-BR" sz="3600" dirty="0" smtClean="0">
                <a:solidFill>
                  <a:schemeClr val="bg1"/>
                </a:solidFill>
                <a:latin typeface="+mn-lt"/>
              </a:rPr>
              <a:t>PPB - Análise</a:t>
            </a:r>
            <a:endParaRPr lang="pt-BR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56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93860"/>
              </p:ext>
            </p:extLst>
          </p:nvPr>
        </p:nvGraphicFramePr>
        <p:xfrm>
          <a:off x="1484855" y="1673843"/>
          <a:ext cx="6345044" cy="3434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8559"/>
                <a:gridCol w="1579455"/>
                <a:gridCol w="1255265"/>
                <a:gridCol w="1471765"/>
              </a:tblGrid>
              <a:tr h="87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Tipo </a:t>
                      </a:r>
                      <a:r>
                        <a:rPr lang="pt-BR" sz="2000" dirty="0" smtClean="0">
                          <a:effectLst/>
                        </a:rPr>
                        <a:t>de Portaria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2012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2014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841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ZFM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59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879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Lei 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Informática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21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841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Por Ano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80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484855" y="5283011"/>
            <a:ext cx="4984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2014:  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 smtClean="0"/>
              <a:t>28% Fixação (16 novos produtos ZFM);</a:t>
            </a:r>
            <a:endParaRPr lang="pt-BR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 smtClean="0"/>
              <a:t>72% </a:t>
            </a:r>
            <a:r>
              <a:rPr lang="pt-BR" dirty="0" smtClean="0"/>
              <a:t>Alteração.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684213" y="614175"/>
            <a:ext cx="8200480" cy="76835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E46C0A"/>
              </a:buClr>
              <a:buSzPct val="128000"/>
              <a:buFont typeface="Georgia" pitchFamily="18" charset="0"/>
              <a:buNone/>
            </a:pPr>
            <a:r>
              <a:rPr lang="pt-BR" sz="3600" dirty="0" smtClean="0">
                <a:solidFill>
                  <a:schemeClr val="bg1"/>
                </a:solidFill>
                <a:latin typeface="+mn-lt"/>
              </a:rPr>
              <a:t>PPB - Análise</a:t>
            </a:r>
            <a:endParaRPr lang="pt-BR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2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2"/>
          <p:cNvSpPr txBox="1">
            <a:spLocks/>
          </p:cNvSpPr>
          <p:nvPr/>
        </p:nvSpPr>
        <p:spPr bwMode="auto">
          <a:xfrm>
            <a:off x="681355" y="1826402"/>
            <a:ext cx="8123280" cy="454611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itchFamily="34" charset="0"/>
              </a:rPr>
              <a:t>É um </a:t>
            </a:r>
            <a:r>
              <a:rPr lang="en-US" sz="1400" dirty="0" err="1" smtClean="0">
                <a:latin typeface="Calibri" pitchFamily="34" charset="0"/>
              </a:rPr>
              <a:t>mecanismo</a:t>
            </a:r>
            <a:r>
              <a:rPr lang="en-US" sz="1400" dirty="0" smtClean="0">
                <a:latin typeface="Calibri" pitchFamily="34" charset="0"/>
              </a:rPr>
              <a:t> de </a:t>
            </a:r>
            <a:r>
              <a:rPr lang="en-US" sz="1400" dirty="0" err="1" smtClean="0">
                <a:latin typeface="Calibri" pitchFamily="34" charset="0"/>
              </a:rPr>
              <a:t>política</a:t>
            </a:r>
            <a:r>
              <a:rPr lang="en-US" sz="1400" dirty="0" smtClean="0">
                <a:latin typeface="Calibri" pitchFamily="34" charset="0"/>
              </a:rPr>
              <a:t> industrial horizontal do </a:t>
            </a:r>
            <a:r>
              <a:rPr lang="en-US" sz="1400" dirty="0" err="1" smtClean="0">
                <a:latin typeface="Calibri" pitchFamily="34" charset="0"/>
              </a:rPr>
              <a:t>Governo</a:t>
            </a:r>
            <a:r>
              <a:rPr lang="en-US" sz="1400" dirty="0" smtClean="0">
                <a:latin typeface="Calibri" pitchFamily="34" charset="0"/>
              </a:rPr>
              <a:t> Federal;</a:t>
            </a:r>
          </a:p>
          <a:p>
            <a:pPr marL="342900" indent="-342900" algn="just" eaLnBrk="1" hangingPunct="1">
              <a:buClr>
                <a:srgbClr val="E46C0A"/>
              </a:buClr>
              <a:buSzPct val="128000"/>
              <a:buFont typeface="Arial" pitchFamily="34" charset="0"/>
              <a:buChar char="•"/>
            </a:pPr>
            <a:endParaRPr lang="en-US" sz="1400" dirty="0">
              <a:latin typeface="Calibri" pitchFamily="34" charset="0"/>
            </a:endParaRPr>
          </a:p>
          <a:p>
            <a:pPr marL="285750" indent="-285750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itchFamily="34" charset="0"/>
              </a:rPr>
              <a:t>É </a:t>
            </a:r>
            <a:r>
              <a:rPr lang="en-US" sz="1400" dirty="0" err="1" smtClean="0">
                <a:latin typeface="Calibri" pitchFamily="34" charset="0"/>
              </a:rPr>
              <a:t>importante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fator</a:t>
            </a:r>
            <a:r>
              <a:rPr lang="en-US" sz="1400" dirty="0" smtClean="0">
                <a:latin typeface="Calibri" pitchFamily="34" charset="0"/>
              </a:rPr>
              <a:t> de </a:t>
            </a:r>
            <a:r>
              <a:rPr lang="en-US" sz="1400" dirty="0" err="1">
                <a:latin typeface="Calibri" pitchFamily="34" charset="0"/>
              </a:rPr>
              <a:t>i</a:t>
            </a:r>
            <a:r>
              <a:rPr lang="en-US" sz="1400" dirty="0" err="1" smtClean="0">
                <a:latin typeface="Calibri" pitchFamily="34" charset="0"/>
              </a:rPr>
              <a:t>ntegração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n</a:t>
            </a:r>
            <a:r>
              <a:rPr lang="en-US" sz="1400" dirty="0" err="1" smtClean="0">
                <a:latin typeface="Calibri" pitchFamily="34" charset="0"/>
              </a:rPr>
              <a:t>acional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quando</a:t>
            </a:r>
            <a:r>
              <a:rPr lang="en-US" sz="1400" dirty="0" smtClean="0">
                <a:latin typeface="Calibri" pitchFamily="34" charset="0"/>
              </a:rPr>
              <a:t> :</a:t>
            </a:r>
            <a:endParaRPr lang="en-US" sz="1400" dirty="0">
              <a:latin typeface="Calibri" pitchFamily="34" charset="0"/>
            </a:endParaRPr>
          </a:p>
          <a:p>
            <a:pPr marL="617537" lvl="2" indent="-342900" algn="just" eaLnBrk="1" hangingPunct="1">
              <a:buClr>
                <a:srgbClr val="E46C0A"/>
              </a:buClr>
              <a:buSzPct val="128000"/>
              <a:buFont typeface="Arial" pitchFamily="34" charset="0"/>
              <a:buChar char="•"/>
            </a:pPr>
            <a:r>
              <a:rPr lang="en-US" sz="1400" dirty="0" err="1" smtClean="0">
                <a:latin typeface="Calibri" pitchFamily="34" charset="0"/>
              </a:rPr>
              <a:t>Há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complementariedade</a:t>
            </a:r>
            <a:r>
              <a:rPr lang="en-US" sz="1400" dirty="0" smtClean="0">
                <a:latin typeface="Calibri" pitchFamily="34" charset="0"/>
              </a:rPr>
              <a:t> entre PIM e o restante da </a:t>
            </a:r>
            <a:r>
              <a:rPr lang="en-US" sz="1400" dirty="0" err="1" smtClean="0">
                <a:latin typeface="Calibri" pitchFamily="34" charset="0"/>
              </a:rPr>
              <a:t>indústria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brasileira</a:t>
            </a:r>
            <a:r>
              <a:rPr lang="en-US" sz="1400" dirty="0" smtClean="0">
                <a:latin typeface="Calibri" pitchFamily="34" charset="0"/>
              </a:rPr>
              <a:t>, no </a:t>
            </a:r>
            <a:r>
              <a:rPr lang="en-US" sz="1400" dirty="0" err="1" smtClean="0">
                <a:latin typeface="Calibri" pitchFamily="34" charset="0"/>
              </a:rPr>
              <a:t>atendimento</a:t>
            </a:r>
            <a:r>
              <a:rPr lang="en-US" sz="1400" dirty="0" smtClean="0">
                <a:latin typeface="Calibri" pitchFamily="34" charset="0"/>
              </a:rPr>
              <a:t> do </a:t>
            </a:r>
            <a:r>
              <a:rPr lang="en-US" sz="1400" dirty="0" err="1" smtClean="0">
                <a:latin typeface="Calibri" pitchFamily="34" charset="0"/>
              </a:rPr>
              <a:t>mercado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nacional</a:t>
            </a:r>
            <a:r>
              <a:rPr lang="en-US" sz="1400" dirty="0" smtClean="0">
                <a:latin typeface="Calibri" pitchFamily="34" charset="0"/>
              </a:rPr>
              <a:t>;</a:t>
            </a:r>
          </a:p>
          <a:p>
            <a:pPr marL="617537" lvl="2" indent="-342900" algn="just" eaLnBrk="1" hangingPunct="1">
              <a:buClr>
                <a:srgbClr val="E46C0A"/>
              </a:buClr>
              <a:buSzPct val="128000"/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É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utilizado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como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instrumento</a:t>
            </a:r>
            <a:r>
              <a:rPr lang="en-US" sz="1400" dirty="0" smtClean="0">
                <a:latin typeface="Calibri" pitchFamily="34" charset="0"/>
              </a:rPr>
              <a:t> de </a:t>
            </a:r>
            <a:r>
              <a:rPr lang="en-US" sz="1400" dirty="0" err="1" smtClean="0">
                <a:latin typeface="Calibri" pitchFamily="34" charset="0"/>
              </a:rPr>
              <a:t>manutenção</a:t>
            </a:r>
            <a:r>
              <a:rPr lang="en-US" sz="1400" dirty="0" smtClean="0">
                <a:latin typeface="Calibri" pitchFamily="34" charset="0"/>
              </a:rPr>
              <a:t> e </a:t>
            </a:r>
            <a:r>
              <a:rPr lang="en-US" sz="1400" dirty="0" err="1" smtClean="0">
                <a:latin typeface="Calibri" pitchFamily="34" charset="0"/>
              </a:rPr>
              <a:t>fortalecimento</a:t>
            </a:r>
            <a:r>
              <a:rPr lang="en-US" sz="1400" dirty="0" smtClean="0">
                <a:latin typeface="Calibri" pitchFamily="34" charset="0"/>
              </a:rPr>
              <a:t> da </a:t>
            </a:r>
            <a:r>
              <a:rPr lang="en-US" sz="1400" dirty="0" err="1" smtClean="0">
                <a:latin typeface="Calibri" pitchFamily="34" charset="0"/>
              </a:rPr>
              <a:t>atividade</a:t>
            </a:r>
            <a:r>
              <a:rPr lang="en-US" sz="1400" dirty="0" smtClean="0">
                <a:latin typeface="Calibri" pitchFamily="34" charset="0"/>
              </a:rPr>
              <a:t> industrial </a:t>
            </a:r>
            <a:r>
              <a:rPr lang="en-US" sz="1400" dirty="0" err="1" smtClean="0">
                <a:latin typeface="Calibri" pitchFamily="34" charset="0"/>
              </a:rPr>
              <a:t>brasileira</a:t>
            </a:r>
            <a:r>
              <a:rPr lang="en-US" sz="1400" dirty="0" smtClean="0">
                <a:latin typeface="Calibri" pitchFamily="34" charset="0"/>
              </a:rPr>
              <a:t>. </a:t>
            </a:r>
          </a:p>
          <a:p>
            <a:pPr marL="617537" lvl="2" indent="-342900" algn="just" eaLnBrk="1" hangingPunct="1">
              <a:buClr>
                <a:srgbClr val="E46C0A"/>
              </a:buClr>
              <a:buSzPct val="128000"/>
              <a:buFont typeface="Arial" pitchFamily="34" charset="0"/>
              <a:buChar char="•"/>
            </a:pPr>
            <a:endParaRPr lang="en-US" sz="1400" dirty="0">
              <a:latin typeface="Calibri" pitchFamily="34" charset="0"/>
            </a:endParaRPr>
          </a:p>
          <a:p>
            <a:pPr marL="285750" lvl="1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Calibri" pitchFamily="34" charset="0"/>
              </a:rPr>
              <a:t>Deve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ser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incentivada</a:t>
            </a:r>
            <a:r>
              <a:rPr lang="en-US" sz="1400" dirty="0" smtClean="0">
                <a:latin typeface="Calibri" pitchFamily="34" charset="0"/>
              </a:rPr>
              <a:t> a </a:t>
            </a:r>
            <a:r>
              <a:rPr lang="en-US" sz="1400" dirty="0" err="1" smtClean="0">
                <a:latin typeface="Calibri" pitchFamily="34" charset="0"/>
              </a:rPr>
              <a:t>elevação</a:t>
            </a:r>
            <a:r>
              <a:rPr lang="en-US" sz="1400" dirty="0" smtClean="0">
                <a:latin typeface="Calibri" pitchFamily="34" charset="0"/>
              </a:rPr>
              <a:t> dos </a:t>
            </a:r>
            <a:r>
              <a:rPr lang="en-US" sz="1400" dirty="0" err="1" smtClean="0">
                <a:latin typeface="Calibri" pitchFamily="34" charset="0"/>
              </a:rPr>
              <a:t>índices</a:t>
            </a:r>
            <a:r>
              <a:rPr lang="en-US" sz="1400" dirty="0" smtClean="0">
                <a:latin typeface="Calibri" pitchFamily="34" charset="0"/>
              </a:rPr>
              <a:t> de </a:t>
            </a:r>
            <a:r>
              <a:rPr lang="en-US" sz="1400" dirty="0" err="1" smtClean="0">
                <a:latin typeface="Calibri" pitchFamily="34" charset="0"/>
              </a:rPr>
              <a:t>exportação</a:t>
            </a:r>
            <a:r>
              <a:rPr lang="en-US" sz="1400" dirty="0" smtClean="0">
                <a:latin typeface="Calibri" pitchFamily="34" charset="0"/>
              </a:rPr>
              <a:t> da ZFM com o </a:t>
            </a:r>
            <a:r>
              <a:rPr lang="en-US" sz="1400" dirty="0" err="1" smtClean="0">
                <a:latin typeface="Calibri" pitchFamily="34" charset="0"/>
              </a:rPr>
              <a:t>objetivo</a:t>
            </a:r>
            <a:r>
              <a:rPr lang="en-US" sz="1400" dirty="0" smtClean="0">
                <a:latin typeface="Calibri" pitchFamily="34" charset="0"/>
              </a:rPr>
              <a:t> de </a:t>
            </a:r>
            <a:r>
              <a:rPr lang="en-US" sz="1400" dirty="0" err="1" smtClean="0">
                <a:latin typeface="Calibri" pitchFamily="34" charset="0"/>
              </a:rPr>
              <a:t>mitigar</a:t>
            </a:r>
            <a:r>
              <a:rPr lang="en-US" sz="1400" dirty="0" smtClean="0">
                <a:latin typeface="Calibri" pitchFamily="34" charset="0"/>
              </a:rPr>
              <a:t> o </a:t>
            </a:r>
            <a:r>
              <a:rPr lang="en-US" sz="1400" dirty="0" err="1" smtClean="0">
                <a:latin typeface="Calibri" pitchFamily="34" charset="0"/>
              </a:rPr>
              <a:t>déficit</a:t>
            </a:r>
            <a:r>
              <a:rPr lang="en-US" sz="1400" dirty="0" smtClean="0">
                <a:latin typeface="Calibri" pitchFamily="34" charset="0"/>
              </a:rPr>
              <a:t> da </a:t>
            </a:r>
            <a:r>
              <a:rPr lang="en-US" sz="1400" dirty="0" err="1" smtClean="0">
                <a:latin typeface="Calibri" pitchFamily="34" charset="0"/>
              </a:rPr>
              <a:t>balança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comercial</a:t>
            </a:r>
            <a:r>
              <a:rPr lang="en-US" sz="1400" dirty="0" smtClean="0">
                <a:latin typeface="Calibri" pitchFamily="34" charset="0"/>
              </a:rPr>
              <a:t> de bens </a:t>
            </a:r>
            <a:r>
              <a:rPr lang="en-US" sz="1400" dirty="0" err="1" smtClean="0">
                <a:latin typeface="Calibri" pitchFamily="34" charset="0"/>
              </a:rPr>
              <a:t>manufaturados</a:t>
            </a:r>
            <a:r>
              <a:rPr lang="en-US" sz="1400" dirty="0" smtClean="0">
                <a:latin typeface="Calibri" pitchFamily="34" charset="0"/>
              </a:rPr>
              <a:t>;</a:t>
            </a:r>
          </a:p>
          <a:p>
            <a:pPr marL="217487" lvl="1" indent="-342900" algn="just" eaLnBrk="1" hangingPunct="1">
              <a:buClr>
                <a:srgbClr val="E46C0A"/>
              </a:buClr>
              <a:buSzPct val="128000"/>
              <a:buFont typeface="Arial" pitchFamily="34" charset="0"/>
              <a:buChar char="•"/>
            </a:pPr>
            <a:endParaRPr lang="en-US" sz="1400" dirty="0">
              <a:latin typeface="Calibri" pitchFamily="34" charset="0"/>
            </a:endParaRPr>
          </a:p>
          <a:p>
            <a:pPr marL="285750" lvl="1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Dar </a:t>
            </a:r>
            <a:r>
              <a:rPr lang="en-US" sz="1400" dirty="0" err="1">
                <a:latin typeface="Calibri" pitchFamily="34" charset="0"/>
              </a:rPr>
              <a:t>maior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enfoque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na</a:t>
            </a:r>
            <a:r>
              <a:rPr lang="pt-BR" sz="1400" dirty="0">
                <a:latin typeface="Calibri" pitchFamily="34" charset="0"/>
              </a:rPr>
              <a:t> pesquisa, no desenvolvimento e na </a:t>
            </a:r>
            <a:r>
              <a:rPr lang="pt-BR" sz="1400" dirty="0" smtClean="0">
                <a:latin typeface="Calibri" pitchFamily="34" charset="0"/>
              </a:rPr>
              <a:t>inovação, inclusive como defesa da OMC;</a:t>
            </a:r>
          </a:p>
          <a:p>
            <a:pPr marL="0" lvl="1" indent="0" algn="just" eaLnBrk="1" hangingPunct="1">
              <a:buClr>
                <a:srgbClr val="E46C0A"/>
              </a:buClr>
              <a:buSzPct val="128000"/>
            </a:pPr>
            <a:endParaRPr lang="en-US" sz="1400" dirty="0">
              <a:latin typeface="Calibri" pitchFamily="34" charset="0"/>
            </a:endParaRPr>
          </a:p>
          <a:p>
            <a:pPr marL="285750" lvl="1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itchFamily="34" charset="0"/>
              </a:rPr>
              <a:t>O </a:t>
            </a:r>
            <a:r>
              <a:rPr lang="en-US" sz="1400" dirty="0" smtClean="0">
                <a:latin typeface="Calibri" pitchFamily="34" charset="0"/>
              </a:rPr>
              <a:t>PIM </a:t>
            </a:r>
            <a:r>
              <a:rPr lang="en-US" sz="1400" dirty="0" err="1" smtClean="0">
                <a:latin typeface="Calibri" pitchFamily="34" charset="0"/>
              </a:rPr>
              <a:t>pode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contribuir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significativamente</a:t>
            </a:r>
            <a:r>
              <a:rPr lang="en-US" sz="1400" dirty="0" smtClean="0">
                <a:latin typeface="Calibri" pitchFamily="34" charset="0"/>
              </a:rPr>
              <a:t> para </a:t>
            </a:r>
            <a:r>
              <a:rPr lang="en-US" sz="1400" dirty="0" smtClean="0">
                <a:latin typeface="Calibri" pitchFamily="34" charset="0"/>
              </a:rPr>
              <a:t>a </a:t>
            </a:r>
            <a:r>
              <a:rPr lang="en-US" sz="1400" dirty="0" err="1" smtClean="0">
                <a:latin typeface="Calibri" pitchFamily="34" charset="0"/>
              </a:rPr>
              <a:t>maior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inserção</a:t>
            </a:r>
            <a:r>
              <a:rPr lang="en-US" sz="1400" dirty="0" smtClean="0">
                <a:latin typeface="Calibri" pitchFamily="34" charset="0"/>
              </a:rPr>
              <a:t> do </a:t>
            </a:r>
            <a:r>
              <a:rPr lang="en-US" sz="1400" dirty="0" err="1" smtClean="0">
                <a:latin typeface="Calibri" pitchFamily="34" charset="0"/>
              </a:rPr>
              <a:t>Brasil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nas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cadeias</a:t>
            </a:r>
            <a:r>
              <a:rPr lang="en-US" sz="1400" dirty="0" smtClean="0">
                <a:latin typeface="Calibri" pitchFamily="34" charset="0"/>
              </a:rPr>
              <a:t> de valor, </a:t>
            </a:r>
            <a:r>
              <a:rPr lang="en-US" sz="1400" dirty="0" smtClean="0">
                <a:latin typeface="Calibri" pitchFamily="34" charset="0"/>
              </a:rPr>
              <a:t>inclusive </a:t>
            </a:r>
            <a:r>
              <a:rPr lang="en-US" sz="1400" dirty="0" err="1" smtClean="0">
                <a:latin typeface="Calibri" pitchFamily="34" charset="0"/>
              </a:rPr>
              <a:t>acompanhando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a nova </a:t>
            </a:r>
            <a:r>
              <a:rPr lang="en-US" sz="1400" dirty="0" err="1" smtClean="0">
                <a:latin typeface="Calibri" pitchFamily="34" charset="0"/>
              </a:rPr>
              <a:t>onda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tecnológica</a:t>
            </a:r>
            <a:r>
              <a:rPr lang="en-US" sz="1400" dirty="0" smtClean="0">
                <a:latin typeface="Calibri" pitchFamily="34" charset="0"/>
              </a:rPr>
              <a:t>: </a:t>
            </a:r>
            <a:r>
              <a:rPr lang="en-US" sz="1400" dirty="0" err="1" smtClean="0">
                <a:latin typeface="Calibri" pitchFamily="34" charset="0"/>
              </a:rPr>
              <a:t>IoT</a:t>
            </a:r>
            <a:r>
              <a:rPr lang="en-US" sz="1400" dirty="0" smtClean="0">
                <a:latin typeface="Calibri" pitchFamily="34" charset="0"/>
              </a:rPr>
              <a:t>, Smart Cities, Smart Grid e </a:t>
            </a:r>
            <a:r>
              <a:rPr lang="en-US" sz="1400" dirty="0" err="1" smtClean="0">
                <a:latin typeface="Calibri" pitchFamily="34" charset="0"/>
              </a:rPr>
              <a:t>Comunicação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m</a:t>
            </a:r>
            <a:r>
              <a:rPr lang="en-US" sz="1400" dirty="0" err="1" smtClean="0">
                <a:latin typeface="Calibri" pitchFamily="34" charset="0"/>
              </a:rPr>
              <a:t>áquina</a:t>
            </a:r>
            <a:r>
              <a:rPr lang="en-US" sz="1400" dirty="0" smtClean="0">
                <a:latin typeface="Calibri" pitchFamily="34" charset="0"/>
              </a:rPr>
              <a:t>/</a:t>
            </a:r>
            <a:r>
              <a:rPr lang="en-US" sz="1400" dirty="0" err="1" smtClean="0">
                <a:latin typeface="Calibri" pitchFamily="34" charset="0"/>
              </a:rPr>
              <a:t>máquina</a:t>
            </a:r>
            <a:r>
              <a:rPr lang="en-US" sz="1400" dirty="0" smtClean="0">
                <a:latin typeface="Calibri" pitchFamily="34" charset="0"/>
              </a:rPr>
              <a:t> (M2M);</a:t>
            </a:r>
          </a:p>
          <a:p>
            <a:pPr marL="0" lvl="1" indent="0" algn="just" eaLnBrk="1" hangingPunct="1">
              <a:buClr>
                <a:srgbClr val="E46C0A"/>
              </a:buClr>
              <a:buSzPct val="128000"/>
            </a:pPr>
            <a:endParaRPr lang="en-US" sz="1400" dirty="0" smtClean="0">
              <a:latin typeface="Calibri" pitchFamily="34" charset="0"/>
            </a:endParaRPr>
          </a:p>
          <a:p>
            <a:pPr marL="215900" lvl="1" indent="-215900" algn="just" eaLnBrk="1" hangingPunct="1">
              <a:buClr>
                <a:srgbClr val="E46C0A"/>
              </a:buClr>
              <a:buSzPct val="128000"/>
              <a:buFont typeface="Arial" pitchFamily="34" charset="0"/>
              <a:buChar char="•"/>
            </a:pPr>
            <a:r>
              <a:rPr lang="pt-BR" sz="1400" dirty="0">
                <a:latin typeface="Calibri" pitchFamily="34" charset="0"/>
              </a:rPr>
              <a:t>Uma nova política industrial está em construção e </a:t>
            </a:r>
            <a:r>
              <a:rPr lang="pt-BR" sz="1400" dirty="0" smtClean="0">
                <a:latin typeface="Calibri" pitchFamily="34" charset="0"/>
              </a:rPr>
              <a:t>o PIM está </a:t>
            </a:r>
            <a:r>
              <a:rPr lang="pt-BR" sz="1400" dirty="0">
                <a:latin typeface="Calibri" pitchFamily="34" charset="0"/>
              </a:rPr>
              <a:t>convidado a dialogar com o MDIC para aprofundar o diagnóstico, avaliar a política em vigor e, principalmente, apresentar linha de ação para fortalecer o Brasil nesta área</a:t>
            </a:r>
            <a:r>
              <a:rPr lang="pt-BR" sz="1400" dirty="0" smtClean="0">
                <a:latin typeface="Calibri" pitchFamily="34" charset="0"/>
              </a:rPr>
              <a:t>.</a:t>
            </a:r>
            <a:endParaRPr lang="en-US" sz="1400" dirty="0" smtClean="0">
              <a:latin typeface="Calibri" pitchFamily="34" charset="0"/>
            </a:endParaRPr>
          </a:p>
          <a:p>
            <a:pPr marL="503237" lvl="2" algn="just" eaLnBrk="1" hangingPunct="1">
              <a:buClr>
                <a:srgbClr val="E46C0A"/>
              </a:buClr>
              <a:buSzPct val="128000"/>
              <a:buFont typeface="Wingdings" panose="05000000000000000000" pitchFamily="2" charset="2"/>
              <a:buChar char="ü"/>
            </a:pPr>
            <a:endParaRPr lang="en-US" sz="1400" dirty="0" smtClean="0">
              <a:latin typeface="Calibri" pitchFamily="34" charset="0"/>
            </a:endParaRPr>
          </a:p>
          <a:p>
            <a:pPr marL="503237" lvl="2" algn="just" eaLnBrk="1" hangingPunct="1">
              <a:buClr>
                <a:srgbClr val="E46C0A"/>
              </a:buClr>
              <a:buSzPct val="128000"/>
              <a:buFont typeface="Wingdings" panose="05000000000000000000" pitchFamily="2" charset="2"/>
              <a:buChar char="ü"/>
            </a:pPr>
            <a:endParaRPr lang="en-US" sz="1400" dirty="0">
              <a:latin typeface="Calibri" pitchFamily="34" charset="0"/>
            </a:endParaRPr>
          </a:p>
          <a:p>
            <a:pPr marL="503237" lvl="2" algn="just" eaLnBrk="1" hangingPunct="1">
              <a:buClr>
                <a:srgbClr val="E46C0A"/>
              </a:buClr>
              <a:buSzPct val="128000"/>
              <a:buFont typeface="Wingdings" panose="05000000000000000000" pitchFamily="2" charset="2"/>
              <a:buChar char="ü"/>
            </a:pPr>
            <a:endParaRPr lang="en-US" sz="1400" dirty="0" smtClean="0">
              <a:latin typeface="Calibri" pitchFamily="34" charset="0"/>
            </a:endParaRPr>
          </a:p>
          <a:p>
            <a:pPr marL="0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</a:endParaRPr>
          </a:p>
          <a:p>
            <a:pPr marL="0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</a:endParaRPr>
          </a:p>
          <a:p>
            <a:pPr eaLnBrk="1" hangingPunct="1">
              <a:buClr>
                <a:srgbClr val="E46C0A"/>
              </a:buClr>
              <a:buSzPct val="128000"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93162" y="573318"/>
            <a:ext cx="8208912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/>
              <a:t>Visão do MDIC sobre o Polo Industrial </a:t>
            </a:r>
            <a:r>
              <a:rPr lang="pt-BR" sz="3200" dirty="0" smtClean="0"/>
              <a:t>de </a:t>
            </a:r>
            <a:r>
              <a:rPr lang="pt-BR" sz="3200" dirty="0"/>
              <a:t>Manaus</a:t>
            </a:r>
          </a:p>
        </p:txBody>
      </p:sp>
    </p:spTree>
    <p:extLst>
      <p:ext uri="{BB962C8B-B14F-4D97-AF65-F5344CB8AC3E}">
        <p14:creationId xmlns:p14="http://schemas.microsoft.com/office/powerpoint/2010/main" val="18632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2"/>
          <p:cNvSpPr txBox="1">
            <a:spLocks/>
          </p:cNvSpPr>
          <p:nvPr/>
        </p:nvSpPr>
        <p:spPr bwMode="auto">
          <a:xfrm>
            <a:off x="731044" y="2244998"/>
            <a:ext cx="7681913" cy="26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buClr>
                <a:srgbClr val="E46C0A"/>
              </a:buClr>
              <a:buSzPct val="128000"/>
            </a:pPr>
            <a:r>
              <a:rPr lang="pt-BR" sz="4400" dirty="0" smtClean="0">
                <a:latin typeface="Calibri" pitchFamily="34" charset="0"/>
              </a:rPr>
              <a:t>Obrigado!</a:t>
            </a:r>
          </a:p>
          <a:p>
            <a:pPr marL="0" indent="0" algn="ctr" eaLnBrk="1" hangingPunct="1">
              <a:buClr>
                <a:srgbClr val="E46C0A"/>
              </a:buClr>
              <a:buSzPct val="128000"/>
            </a:pPr>
            <a:endParaRPr lang="pt-BR" sz="4400" dirty="0">
              <a:latin typeface="Calibri" pitchFamily="34" charset="0"/>
            </a:endParaRPr>
          </a:p>
          <a:p>
            <a:pPr marL="0" indent="0" algn="ctr" eaLnBrk="1" hangingPunct="1">
              <a:buClr>
                <a:srgbClr val="E46C0A"/>
              </a:buClr>
              <a:buSzPct val="128000"/>
            </a:pPr>
            <a:r>
              <a:rPr lang="pt-BR" sz="2400" dirty="0" smtClean="0">
                <a:latin typeface="Calibri" pitchFamily="34" charset="0"/>
                <a:hlinkClick r:id="rId3"/>
              </a:rPr>
              <a:t>marcus.simoes@mdic.gov.br</a:t>
            </a:r>
            <a:endParaRPr lang="pt-BR" sz="2400" dirty="0" smtClean="0">
              <a:latin typeface="Calibri" pitchFamily="34" charset="0"/>
            </a:endParaRPr>
          </a:p>
          <a:p>
            <a:pPr marL="0" indent="0" algn="ctr" eaLnBrk="1" hangingPunct="1">
              <a:buClr>
                <a:srgbClr val="E46C0A"/>
              </a:buClr>
              <a:buSzPct val="128000"/>
            </a:pPr>
            <a:r>
              <a:rPr lang="pt-BR" sz="2400" dirty="0" smtClean="0">
                <a:latin typeface="Calibri" pitchFamily="34" charset="0"/>
              </a:rPr>
              <a:t>61 2027-7910</a:t>
            </a:r>
            <a:endParaRPr lang="pt-BR" sz="1100" dirty="0" smtClean="0">
              <a:latin typeface="Calibri" pitchFamily="34" charset="0"/>
            </a:endParaRPr>
          </a:p>
          <a:p>
            <a:pPr marL="617537" lvl="2" indent="-342900" algn="ctr" eaLnBrk="1" hangingPunct="1">
              <a:buClr>
                <a:srgbClr val="E46C0A"/>
              </a:buClr>
              <a:buSzPct val="128000"/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503237" lvl="2" algn="ctr" eaLnBrk="1" hangingPunct="1">
              <a:buClr>
                <a:srgbClr val="E46C0A"/>
              </a:buClr>
              <a:buSzPct val="128000"/>
              <a:buFont typeface="Wingdings" panose="05000000000000000000" pitchFamily="2" charset="2"/>
              <a:buChar char="ü"/>
            </a:pPr>
            <a:endParaRPr lang="en-US" sz="2000" dirty="0" smtClean="0">
              <a:latin typeface="Calibri" pitchFamily="34" charset="0"/>
            </a:endParaRPr>
          </a:p>
          <a:p>
            <a:pPr marL="503237" lvl="2" algn="ctr" eaLnBrk="1" hangingPunct="1">
              <a:buClr>
                <a:srgbClr val="E46C0A"/>
              </a:buClr>
              <a:buSzPct val="128000"/>
              <a:buFont typeface="Wingdings" panose="05000000000000000000" pitchFamily="2" charset="2"/>
              <a:buChar char="ü"/>
            </a:pPr>
            <a:endParaRPr lang="en-US" sz="2000" dirty="0">
              <a:latin typeface="Calibri" pitchFamily="34" charset="0"/>
            </a:endParaRPr>
          </a:p>
          <a:p>
            <a:pPr marL="503237" lvl="2" algn="ctr" eaLnBrk="1" hangingPunct="1">
              <a:buClr>
                <a:srgbClr val="E46C0A"/>
              </a:buClr>
              <a:buSzPct val="128000"/>
              <a:buFont typeface="Wingdings" panose="05000000000000000000" pitchFamily="2" charset="2"/>
              <a:buChar char="ü"/>
            </a:pPr>
            <a:endParaRPr lang="en-US" sz="2000" dirty="0" smtClean="0">
              <a:latin typeface="Calibri" pitchFamily="34" charset="0"/>
            </a:endParaRPr>
          </a:p>
          <a:p>
            <a:pPr marL="0" algn="ctr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0" algn="ctr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algn="ctr" eaLnBrk="1" hangingPunct="1">
              <a:buClr>
                <a:srgbClr val="E46C0A"/>
              </a:buClr>
              <a:buSzPct val="128000"/>
            </a:pP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13986" y="532657"/>
            <a:ext cx="820891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>
                <a:latin typeface="+mn-lt"/>
              </a:rPr>
              <a:t>Plano Nacional de Exportação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13986" y="2594803"/>
            <a:ext cx="8208912" cy="358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00" dirty="0" smtClean="0">
                <a:latin typeface="+mn-lt"/>
              </a:rPr>
              <a:t>O </a:t>
            </a:r>
            <a:r>
              <a:rPr lang="pt-BR" sz="1700" dirty="0">
                <a:latin typeface="+mn-lt"/>
              </a:rPr>
              <a:t>Plano </a:t>
            </a:r>
            <a:r>
              <a:rPr lang="pt-BR" sz="1700" dirty="0" smtClean="0">
                <a:latin typeface="+mn-lt"/>
              </a:rPr>
              <a:t>foi </a:t>
            </a:r>
            <a:r>
              <a:rPr lang="pt-BR" sz="1700" dirty="0">
                <a:latin typeface="+mn-lt"/>
              </a:rPr>
              <a:t>construído em estreita coordenação com o setor </a:t>
            </a:r>
            <a:r>
              <a:rPr lang="pt-BR" sz="1700" dirty="0" smtClean="0">
                <a:latin typeface="+mn-lt"/>
              </a:rPr>
              <a:t>privado;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00" dirty="0">
                <a:latin typeface="+mn-lt"/>
              </a:rPr>
              <a:t>B</a:t>
            </a:r>
            <a:r>
              <a:rPr lang="pt-BR" sz="1700" dirty="0" smtClean="0">
                <a:latin typeface="+mn-lt"/>
              </a:rPr>
              <a:t>usca </a:t>
            </a:r>
            <a:r>
              <a:rPr lang="pt-BR" sz="1700" dirty="0">
                <a:latin typeface="+mn-lt"/>
              </a:rPr>
              <a:t>encorajar a agregação de valor e de intensidade tecnológica nas exportações </a:t>
            </a:r>
            <a:r>
              <a:rPr lang="pt-BR" sz="1700" dirty="0" smtClean="0">
                <a:latin typeface="+mn-lt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00" dirty="0">
                <a:latin typeface="+mn-lt"/>
              </a:rPr>
              <a:t>A</a:t>
            </a:r>
            <a:r>
              <a:rPr lang="pt-BR" sz="1700" dirty="0" smtClean="0">
                <a:latin typeface="+mn-lt"/>
              </a:rPr>
              <a:t>presenta </a:t>
            </a:r>
            <a:r>
              <a:rPr lang="pt-BR" sz="1700" dirty="0">
                <a:latin typeface="+mn-lt"/>
              </a:rPr>
              <a:t>um conjunto de diretrizes e metas para o fortalecimento do comércio exterior brasileiro, entendido como indutor de competitividade, geração de renda e crescimento econômico do </a:t>
            </a:r>
            <a:r>
              <a:rPr lang="pt-BR" sz="1700" dirty="0" smtClean="0">
                <a:latin typeface="+mn-lt"/>
              </a:rPr>
              <a:t>País;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00" dirty="0">
                <a:latin typeface="+mn-lt"/>
              </a:rPr>
              <a:t>A</a:t>
            </a:r>
            <a:r>
              <a:rPr lang="pt-BR" sz="1700" dirty="0" smtClean="0">
                <a:latin typeface="+mn-lt"/>
              </a:rPr>
              <a:t>penas </a:t>
            </a:r>
            <a:r>
              <a:rPr lang="pt-BR" sz="1700" dirty="0">
                <a:latin typeface="+mn-lt"/>
              </a:rPr>
              <a:t>em 2014, as exportações brasileiras de bens geraram US$ 225,1 bilhões em divisas e envolveram cerca de 11,2 milhões de </a:t>
            </a:r>
            <a:r>
              <a:rPr lang="pt-BR" sz="1700" dirty="0" smtClean="0">
                <a:latin typeface="+mn-lt"/>
              </a:rPr>
              <a:t>empregos.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00" dirty="0" smtClean="0">
                <a:latin typeface="+mn-lt"/>
              </a:rPr>
              <a:t>Para </a:t>
            </a:r>
            <a:r>
              <a:rPr lang="pt-BR" sz="1700" dirty="0">
                <a:latin typeface="+mn-lt"/>
              </a:rPr>
              <a:t>cada US$ 1 bilhão exportado, foram mobilizados aproximadamente </a:t>
            </a:r>
            <a:r>
              <a:rPr lang="pt-BR" sz="1700" dirty="0" smtClean="0">
                <a:latin typeface="+mn-lt"/>
              </a:rPr>
              <a:t>50 </a:t>
            </a:r>
            <a:r>
              <a:rPr lang="pt-BR" sz="1700" dirty="0">
                <a:latin typeface="+mn-lt"/>
              </a:rPr>
              <a:t>mil trabalhadores. </a:t>
            </a:r>
            <a:endParaRPr lang="pt-BR" sz="1700" dirty="0" smtClean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91580" y="1347139"/>
            <a:ext cx="756084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Objetivo: fomentar as vendas de bens e serviços brasileiros ao exterior, com foco na sua ampliação, diversificação, consolidação e agregação </a:t>
            </a:r>
            <a:r>
              <a:rPr lang="pt-BR" sz="2000" b="1" dirty="0" smtClean="0"/>
              <a:t>de </a:t>
            </a:r>
            <a:r>
              <a:rPr lang="pt-BR" sz="2000" b="1" dirty="0"/>
              <a:t>valor e de intensidade tecnológica</a:t>
            </a:r>
            <a:r>
              <a:rPr lang="pt-BR" sz="2000" b="1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858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83568" y="1452860"/>
            <a:ext cx="8208912" cy="4493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200" dirty="0" smtClean="0">
                <a:latin typeface="+mn-lt"/>
              </a:rPr>
              <a:t>Representatividade </a:t>
            </a:r>
            <a:r>
              <a:rPr lang="pt-BR" sz="2200" dirty="0">
                <a:latin typeface="+mn-lt"/>
              </a:rPr>
              <a:t>do comércio exterior de bens e serviços na economia </a:t>
            </a:r>
            <a:r>
              <a:rPr lang="pt-BR" sz="2200" dirty="0" smtClean="0">
                <a:latin typeface="+mn-lt"/>
              </a:rPr>
              <a:t>brasileira: </a:t>
            </a:r>
            <a:r>
              <a:rPr lang="pt-BR" sz="2200" b="1" dirty="0" smtClean="0">
                <a:latin typeface="+mn-lt"/>
              </a:rPr>
              <a:t>27,6</a:t>
            </a:r>
            <a:r>
              <a:rPr lang="pt-BR" sz="2200" b="1" dirty="0">
                <a:latin typeface="+mn-lt"/>
              </a:rPr>
              <a:t>%</a:t>
            </a:r>
            <a:r>
              <a:rPr lang="pt-BR" sz="2200" dirty="0">
                <a:latin typeface="+mn-lt"/>
              </a:rPr>
              <a:t> do PIB em 2013 </a:t>
            </a:r>
            <a:r>
              <a:rPr lang="pt-BR" sz="2200" dirty="0" smtClean="0">
                <a:latin typeface="+mn-lt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altLang="pt-BR" sz="2200" dirty="0" smtClean="0">
                <a:latin typeface="+mn-lt"/>
                <a:ea typeface="Calibri" pitchFamily="34" charset="0"/>
                <a:cs typeface="Times New Roman" pitchFamily="18" charset="0"/>
              </a:rPr>
              <a:t>Nas </a:t>
            </a:r>
            <a:r>
              <a:rPr lang="pt-BR" altLang="pt-BR" sz="2200" dirty="0">
                <a:latin typeface="+mn-lt"/>
                <a:ea typeface="Calibri" pitchFamily="34" charset="0"/>
                <a:cs typeface="Times New Roman" pitchFamily="18" charset="0"/>
              </a:rPr>
              <a:t>seis maiores economias do mundo, a média desse indicador alcança </a:t>
            </a:r>
            <a:r>
              <a:rPr lang="pt-BR" altLang="pt-BR" sz="2200" b="1" dirty="0">
                <a:latin typeface="+mn-lt"/>
                <a:ea typeface="Calibri" pitchFamily="34" charset="0"/>
                <a:cs typeface="Times New Roman" pitchFamily="18" charset="0"/>
              </a:rPr>
              <a:t>53,4%</a:t>
            </a:r>
            <a:r>
              <a:rPr lang="pt-BR" altLang="pt-BR" sz="2200" dirty="0">
                <a:latin typeface="+mn-lt"/>
                <a:ea typeface="Calibri" pitchFamily="34" charset="0"/>
                <a:cs typeface="Times New Roman" pitchFamily="18" charset="0"/>
              </a:rPr>
              <a:t> do </a:t>
            </a:r>
            <a:r>
              <a:rPr lang="pt-BR" altLang="pt-BR" sz="2200" dirty="0" smtClean="0">
                <a:latin typeface="+mn-lt"/>
                <a:ea typeface="Calibri" pitchFamily="34" charset="0"/>
                <a:cs typeface="Times New Roman" pitchFamily="18" charset="0"/>
              </a:rPr>
              <a:t>PIB;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O</a:t>
            </a:r>
            <a:r>
              <a:rPr lang="pt-BR" sz="2200" dirty="0" smtClean="0">
                <a:latin typeface="+mn-lt"/>
              </a:rPr>
              <a:t>s países </a:t>
            </a:r>
            <a:r>
              <a:rPr lang="pt-BR" sz="2200" dirty="0">
                <a:latin typeface="+mn-lt"/>
              </a:rPr>
              <a:t>emergentes do grupo do BRICS também apresentam maior espaço do comércio exterior em suas economias: </a:t>
            </a:r>
            <a:endParaRPr lang="pt-BR" sz="220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200" dirty="0" smtClean="0">
                <a:latin typeface="+mn-lt"/>
              </a:rPr>
              <a:t>África </a:t>
            </a:r>
            <a:r>
              <a:rPr lang="pt-BR" sz="2200" dirty="0">
                <a:latin typeface="+mn-lt"/>
              </a:rPr>
              <a:t>do </a:t>
            </a:r>
            <a:r>
              <a:rPr lang="pt-BR" sz="2200" dirty="0" smtClean="0">
                <a:latin typeface="+mn-lt"/>
              </a:rPr>
              <a:t>Sul: </a:t>
            </a:r>
            <a:r>
              <a:rPr lang="pt-BR" sz="2200" b="1" dirty="0" smtClean="0">
                <a:latin typeface="+mn-lt"/>
              </a:rPr>
              <a:t>64,2%</a:t>
            </a:r>
            <a:r>
              <a:rPr lang="pt-BR" sz="2200" dirty="0" smtClean="0">
                <a:latin typeface="+mn-lt"/>
              </a:rPr>
              <a:t>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200" dirty="0" smtClean="0">
                <a:latin typeface="+mn-lt"/>
              </a:rPr>
              <a:t>Índia: </a:t>
            </a:r>
            <a:r>
              <a:rPr lang="pt-BR" sz="2200" b="1" dirty="0" smtClean="0">
                <a:latin typeface="+mn-lt"/>
              </a:rPr>
              <a:t>53,3%</a:t>
            </a:r>
            <a:r>
              <a:rPr lang="pt-BR" sz="2200" dirty="0" smtClean="0">
                <a:latin typeface="+mn-lt"/>
              </a:rPr>
              <a:t>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200" dirty="0" smtClean="0">
                <a:latin typeface="+mn-lt"/>
              </a:rPr>
              <a:t>Rússia: </a:t>
            </a:r>
            <a:r>
              <a:rPr lang="pt-BR" sz="2200" b="1" dirty="0" smtClean="0">
                <a:latin typeface="+mn-lt"/>
              </a:rPr>
              <a:t>50,9%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200" dirty="0" smtClean="0">
                <a:latin typeface="+mn-lt"/>
              </a:rPr>
              <a:t>China: </a:t>
            </a:r>
            <a:r>
              <a:rPr lang="pt-BR" sz="2200" b="1" dirty="0" smtClean="0">
                <a:latin typeface="+mn-lt"/>
              </a:rPr>
              <a:t>50,2%</a:t>
            </a:r>
            <a:endParaRPr lang="pt-BR" sz="2200" b="1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200" dirty="0">
                <a:latin typeface="+mn-lt"/>
              </a:rPr>
              <a:t> </a:t>
            </a:r>
            <a:r>
              <a:rPr lang="pt-BR" sz="2200" dirty="0" smtClean="0">
                <a:latin typeface="+mn-lt"/>
              </a:rPr>
              <a:t>Conclusão: o </a:t>
            </a:r>
            <a:r>
              <a:rPr lang="pt-BR" sz="2200" dirty="0">
                <a:latin typeface="+mn-lt"/>
              </a:rPr>
              <a:t>comércio exterior brasileiro possui </a:t>
            </a:r>
            <a:r>
              <a:rPr lang="pt-BR" sz="2200" u="sng" dirty="0">
                <a:latin typeface="+mn-lt"/>
              </a:rPr>
              <a:t>considerável potencial para crescimento</a:t>
            </a:r>
            <a:r>
              <a:rPr lang="pt-BR" sz="2200" dirty="0">
                <a:latin typeface="+mn-lt"/>
              </a:rPr>
              <a:t>, com benefícios imediatos e relevantes para a economia. </a:t>
            </a:r>
            <a:endParaRPr lang="pt-BR" sz="2200" dirty="0" smtClean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3986" y="532657"/>
            <a:ext cx="820891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>
                <a:latin typeface="+mn-lt"/>
              </a:rPr>
              <a:t>Plano Nacional de Exportação</a:t>
            </a:r>
          </a:p>
        </p:txBody>
      </p:sp>
    </p:spTree>
    <p:extLst>
      <p:ext uri="{BB962C8B-B14F-4D97-AF65-F5344CB8AC3E}">
        <p14:creationId xmlns:p14="http://schemas.microsoft.com/office/powerpoint/2010/main" val="25421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02589" y="726353"/>
            <a:ext cx="820891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>
                <a:latin typeface="+mn-lt"/>
              </a:rPr>
              <a:t>Tendências da Nova Política Industrial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83568" y="1547287"/>
            <a:ext cx="7759392" cy="4216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b="1" dirty="0">
                <a:solidFill>
                  <a:schemeClr val="tx2"/>
                </a:solidFill>
                <a:latin typeface="+mn-lt"/>
              </a:rPr>
              <a:t>MDIC </a:t>
            </a:r>
            <a:r>
              <a:rPr lang="pt-BR" sz="2400" b="1" dirty="0" smtClean="0">
                <a:solidFill>
                  <a:schemeClr val="tx2"/>
                </a:solidFill>
                <a:latin typeface="+mn-lt"/>
              </a:rPr>
              <a:t>é o coordenador da Nova Política Industrial</a:t>
            </a:r>
            <a:endParaRPr lang="pt-BR" sz="2000" b="1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rgbClr val="0070C0"/>
                </a:solidFill>
                <a:latin typeface="+mn-lt"/>
              </a:rPr>
              <a:t>Pontos relevantes da Nova Política</a:t>
            </a:r>
            <a:endParaRPr lang="pt-BR" sz="2000" b="1" dirty="0" smtClean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latin typeface="+mn-lt"/>
              </a:rPr>
              <a:t>Enfoque sistêmico, não </a:t>
            </a:r>
            <a:r>
              <a:rPr lang="pt-BR" sz="2000" dirty="0" smtClean="0">
                <a:latin typeface="+mn-lt"/>
              </a:rPr>
              <a:t>fragmentado;</a:t>
            </a:r>
            <a:endParaRPr lang="pt-BR" sz="20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latin typeface="+mn-lt"/>
              </a:rPr>
              <a:t>Inflexão de um modelo de política de foco setorial para um modelo baseado na produtividade e competitividade;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rgbClr val="0070C0"/>
                </a:solidFill>
                <a:latin typeface="+mn-lt"/>
              </a:rPr>
              <a:t>Alguns objetivos em estudo</a:t>
            </a:r>
          </a:p>
          <a:p>
            <a:pPr marL="342900" indent="-342900" defTabSz="10972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+mn-lt"/>
                <a:ea typeface="Calibri" pitchFamily="34" charset="0"/>
                <a:cs typeface="Times New Roman" pitchFamily="18" charset="0"/>
              </a:rPr>
              <a:t>Inserir o Brasil, de forma qualificada, nas cadeias globais de </a:t>
            </a:r>
            <a:r>
              <a:rPr lang="pt-BR" altLang="pt-BR" sz="2000" dirty="0" smtClean="0">
                <a:latin typeface="+mn-lt"/>
                <a:ea typeface="Calibri" pitchFamily="34" charset="0"/>
                <a:cs typeface="Times New Roman" pitchFamily="18" charset="0"/>
              </a:rPr>
              <a:t>valor </a:t>
            </a:r>
          </a:p>
          <a:p>
            <a:pPr marL="342900" indent="-342900" defTabSz="10972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latin typeface="+mn-lt"/>
                <a:ea typeface="Calibri" pitchFamily="34" charset="0"/>
                <a:cs typeface="Times New Roman" pitchFamily="18" charset="0"/>
              </a:rPr>
              <a:t>Elevar a produtividade da indústria e dos serviços</a:t>
            </a:r>
          </a:p>
          <a:p>
            <a:pPr marL="342900" indent="-342900" defTabSz="10972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+mn-lt"/>
                <a:ea typeface="Calibri" pitchFamily="34" charset="0"/>
                <a:cs typeface="Times New Roman" pitchFamily="18" charset="0"/>
              </a:rPr>
              <a:t>Ampliar </a:t>
            </a:r>
            <a:r>
              <a:rPr lang="pt-BR" altLang="pt-BR" sz="2000" dirty="0" smtClean="0">
                <a:latin typeface="+mn-lt"/>
                <a:ea typeface="Calibri" pitchFamily="34" charset="0"/>
                <a:cs typeface="Times New Roman" pitchFamily="18" charset="0"/>
              </a:rPr>
              <a:t>o investimento </a:t>
            </a:r>
            <a:r>
              <a:rPr lang="pt-BR" altLang="pt-BR" sz="2000" dirty="0">
                <a:latin typeface="+mn-lt"/>
                <a:ea typeface="Calibri" pitchFamily="34" charset="0"/>
                <a:cs typeface="Times New Roman" pitchFamily="18" charset="0"/>
              </a:rPr>
              <a:t>e </a:t>
            </a:r>
            <a:r>
              <a:rPr lang="pt-BR" altLang="pt-BR" sz="2000" dirty="0" smtClean="0">
                <a:latin typeface="+mn-lt"/>
                <a:ea typeface="Calibri" pitchFamily="34" charset="0"/>
                <a:cs typeface="Times New Roman" pitchFamily="18" charset="0"/>
              </a:rPr>
              <a:t>o adensamento </a:t>
            </a:r>
            <a:r>
              <a:rPr lang="pt-BR" altLang="pt-BR" sz="2000" dirty="0">
                <a:latin typeface="+mn-lt"/>
                <a:ea typeface="Calibri" pitchFamily="34" charset="0"/>
                <a:cs typeface="Times New Roman" pitchFamily="18" charset="0"/>
              </a:rPr>
              <a:t>produtivo na </a:t>
            </a:r>
            <a:r>
              <a:rPr lang="pt-BR" altLang="pt-BR" sz="2000" dirty="0" smtClean="0">
                <a:latin typeface="+mn-lt"/>
                <a:ea typeface="Calibri" pitchFamily="34" charset="0"/>
                <a:cs typeface="Times New Roman" pitchFamily="18" charset="0"/>
              </a:rPr>
              <a:t>indústria</a:t>
            </a:r>
          </a:p>
          <a:p>
            <a:pPr marL="342900" indent="-342900" defTabSz="10972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+mn-lt"/>
                <a:ea typeface="Calibri" pitchFamily="34" charset="0"/>
                <a:cs typeface="Times New Roman" pitchFamily="18" charset="0"/>
              </a:rPr>
              <a:t>Aumentar a capacidade de inovação </a:t>
            </a:r>
            <a:r>
              <a:rPr lang="pt-BR" altLang="pt-BR" sz="2000" dirty="0" smtClean="0">
                <a:latin typeface="+mn-lt"/>
                <a:ea typeface="Calibri" pitchFamily="34" charset="0"/>
                <a:cs typeface="Times New Roman" pitchFamily="18" charset="0"/>
              </a:rPr>
              <a:t>empresarial</a:t>
            </a:r>
          </a:p>
          <a:p>
            <a:pPr marL="342900" indent="-342900" defTabSz="10972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+mn-lt"/>
                <a:ea typeface="Calibri" pitchFamily="34" charset="0"/>
                <a:cs typeface="Times New Roman" pitchFamily="18" charset="0"/>
              </a:rPr>
              <a:t>Aprimorar </a:t>
            </a:r>
            <a:r>
              <a:rPr lang="pt-BR" altLang="pt-BR" sz="2000" dirty="0" smtClean="0">
                <a:latin typeface="+mn-lt"/>
                <a:ea typeface="Calibri" pitchFamily="34" charset="0"/>
                <a:cs typeface="Times New Roman" pitchFamily="18" charset="0"/>
              </a:rPr>
              <a:t>o ambiente </a:t>
            </a:r>
            <a:r>
              <a:rPr lang="pt-BR" altLang="pt-BR" sz="2000" dirty="0">
                <a:latin typeface="+mn-lt"/>
                <a:ea typeface="Calibri" pitchFamily="34" charset="0"/>
                <a:cs typeface="Times New Roman" pitchFamily="18" charset="0"/>
              </a:rPr>
              <a:t>de </a:t>
            </a:r>
            <a:r>
              <a:rPr lang="pt-BR" altLang="pt-BR" sz="2000" dirty="0" smtClean="0">
                <a:latin typeface="+mn-lt"/>
                <a:ea typeface="Calibri" pitchFamily="34" charset="0"/>
                <a:cs typeface="Times New Roman" pitchFamily="18" charset="0"/>
              </a:rPr>
              <a:t>negócios</a:t>
            </a:r>
            <a:endParaRPr lang="en-US" sz="1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09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3568" y="1512061"/>
            <a:ext cx="822793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chemeClr val="accent1"/>
                </a:solidFill>
                <a:latin typeface="+mn-lt"/>
              </a:rPr>
              <a:t>Algumas diretrizes em estudo</a:t>
            </a:r>
          </a:p>
          <a:p>
            <a:pPr marL="342900" indent="-342900" defTabSz="10972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Adotar tecnologias </a:t>
            </a:r>
            <a:r>
              <a:rPr lang="pt-BR" altLang="pt-BR" sz="1900" dirty="0">
                <a:latin typeface="+mn-lt"/>
                <a:ea typeface="Calibri" pitchFamily="34" charset="0"/>
                <a:cs typeface="Times New Roman" pitchFamily="18" charset="0"/>
              </a:rPr>
              <a:t>e processos modernos capazes de gerar maior eficiência </a:t>
            </a: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produtiva;</a:t>
            </a:r>
          </a:p>
          <a:p>
            <a:pPr marL="342900" indent="-342900" defTabSz="10972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Aumentar a </a:t>
            </a:r>
            <a:r>
              <a:rPr lang="pt-BR" altLang="pt-BR" sz="1900" dirty="0">
                <a:latin typeface="+mn-lt"/>
                <a:ea typeface="Calibri" pitchFamily="34" charset="0"/>
                <a:cs typeface="Times New Roman" pitchFamily="18" charset="0"/>
              </a:rPr>
              <a:t>qualificação da mão de obra </a:t>
            </a: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adequada </a:t>
            </a:r>
            <a:r>
              <a:rPr lang="pt-BR" altLang="pt-BR" sz="1900" dirty="0">
                <a:latin typeface="+mn-lt"/>
                <a:ea typeface="Calibri" pitchFamily="34" charset="0"/>
                <a:cs typeface="Times New Roman" pitchFamily="18" charset="0"/>
              </a:rPr>
              <a:t>para os novos padrões </a:t>
            </a: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produtivos;</a:t>
            </a:r>
            <a:endParaRPr lang="pt-BR" altLang="pt-BR" sz="1900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indent="-342900" defTabSz="10972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Aprimorar o </a:t>
            </a:r>
            <a:r>
              <a:rPr lang="pt-BR" altLang="pt-BR" sz="1900" dirty="0">
                <a:latin typeface="+mn-lt"/>
                <a:ea typeface="Calibri" pitchFamily="34" charset="0"/>
                <a:cs typeface="Times New Roman" pitchFamily="18" charset="0"/>
              </a:rPr>
              <a:t>ambiente institucional e regulatório para consolidar, internacionalizar e aumentar os investimentos do setor </a:t>
            </a: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produtivo;</a:t>
            </a:r>
          </a:p>
          <a:p>
            <a:pPr marL="342900" indent="-342900" defTabSz="10972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Estimular o </a:t>
            </a:r>
            <a:r>
              <a:rPr lang="pt-BR" altLang="pt-BR" sz="1900" dirty="0">
                <a:latin typeface="+mn-lt"/>
                <a:ea typeface="Calibri" pitchFamily="34" charset="0"/>
                <a:cs typeface="Times New Roman" pitchFamily="18" charset="0"/>
              </a:rPr>
              <a:t>desenvolvimento e a absorção de </a:t>
            </a: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tecnologias para </a:t>
            </a:r>
            <a:r>
              <a:rPr lang="pt-BR" altLang="pt-BR" sz="1900" dirty="0">
                <a:latin typeface="+mn-lt"/>
                <a:ea typeface="Calibri" pitchFamily="34" charset="0"/>
                <a:cs typeface="Times New Roman" pitchFamily="18" charset="0"/>
              </a:rPr>
              <a:t>qualificar a inserção produtiva em bens e serviços de maior valor </a:t>
            </a: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agregado;</a:t>
            </a:r>
            <a:endParaRPr lang="pt-BR" altLang="pt-BR" sz="1900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indent="-342900" defTabSz="10972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Fortalecer segmentos </a:t>
            </a:r>
            <a:r>
              <a:rPr lang="pt-BR" altLang="pt-BR" sz="1900" dirty="0">
                <a:latin typeface="+mn-lt"/>
                <a:ea typeface="Calibri" pitchFamily="34" charset="0"/>
                <a:cs typeface="Times New Roman" pitchFamily="18" charset="0"/>
              </a:rPr>
              <a:t>estratégicos das cadeias </a:t>
            </a: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produtivas </a:t>
            </a:r>
            <a:r>
              <a:rPr lang="pt-BR" altLang="pt-BR" sz="1900" dirty="0">
                <a:latin typeface="+mn-lt"/>
                <a:ea typeface="Calibri" pitchFamily="34" charset="0"/>
                <a:cs typeface="Times New Roman" pitchFamily="18" charset="0"/>
              </a:rPr>
              <a:t>adequados às tendências </a:t>
            </a: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tecnológicas;</a:t>
            </a:r>
          </a:p>
          <a:p>
            <a:pPr marL="342900" indent="-342900" defTabSz="10972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Integrar a </a:t>
            </a:r>
            <a:r>
              <a:rPr lang="pt-BR" altLang="pt-BR" sz="1900" dirty="0">
                <a:latin typeface="+mn-lt"/>
                <a:ea typeface="Calibri" pitchFamily="34" charset="0"/>
                <a:cs typeface="Times New Roman" pitchFamily="18" charset="0"/>
              </a:rPr>
              <a:t>Política de C,T&amp;I e </a:t>
            </a: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a </a:t>
            </a:r>
            <a:r>
              <a:rPr lang="pt-BR" altLang="pt-BR" sz="1900" dirty="0">
                <a:latin typeface="+mn-lt"/>
                <a:ea typeface="Calibri" pitchFamily="34" charset="0"/>
                <a:cs typeface="Times New Roman" pitchFamily="18" charset="0"/>
              </a:rPr>
              <a:t>Política Industrial para promover </a:t>
            </a: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ganhos </a:t>
            </a:r>
            <a:r>
              <a:rPr lang="pt-BR" altLang="pt-BR" sz="1900" dirty="0">
                <a:latin typeface="+mn-lt"/>
                <a:ea typeface="Calibri" pitchFamily="34" charset="0"/>
                <a:cs typeface="Times New Roman" pitchFamily="18" charset="0"/>
              </a:rPr>
              <a:t>de produtividade e </a:t>
            </a: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competitividade;</a:t>
            </a:r>
            <a:endParaRPr lang="pt-BR" altLang="pt-BR" sz="1900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indent="-342900" defTabSz="10972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Incentivar a geração </a:t>
            </a:r>
            <a:r>
              <a:rPr lang="pt-BR" altLang="pt-BR" sz="1900" dirty="0">
                <a:latin typeface="+mn-lt"/>
                <a:ea typeface="Calibri" pitchFamily="34" charset="0"/>
                <a:cs typeface="Times New Roman" pitchFamily="18" charset="0"/>
              </a:rPr>
              <a:t>de conhecimentos em novas tecnologias de fronteira e </a:t>
            </a: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a</a:t>
            </a:r>
            <a:b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superação </a:t>
            </a:r>
            <a:r>
              <a:rPr lang="pt-BR" altLang="pt-BR" sz="1900" dirty="0">
                <a:latin typeface="+mn-lt"/>
                <a:ea typeface="Calibri" pitchFamily="34" charset="0"/>
                <a:cs typeface="Times New Roman" pitchFamily="18" charset="0"/>
              </a:rPr>
              <a:t>de gargalos </a:t>
            </a:r>
            <a:r>
              <a:rPr lang="pt-BR" altLang="pt-BR" sz="1900" dirty="0" smtClean="0">
                <a:latin typeface="+mn-lt"/>
                <a:ea typeface="Calibri" pitchFamily="34" charset="0"/>
                <a:cs typeface="Times New Roman" pitchFamily="18" charset="0"/>
              </a:rPr>
              <a:t>tecnológicos</a:t>
            </a:r>
            <a:endParaRPr lang="pt-BR" altLang="pt-BR" sz="19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2589" y="726353"/>
            <a:ext cx="820891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>
                <a:latin typeface="+mn-lt"/>
              </a:rPr>
              <a:t>Tendências da Nova Política Industrial</a:t>
            </a:r>
          </a:p>
        </p:txBody>
      </p:sp>
    </p:spTree>
    <p:extLst>
      <p:ext uri="{BB962C8B-B14F-4D97-AF65-F5344CB8AC3E}">
        <p14:creationId xmlns:p14="http://schemas.microsoft.com/office/powerpoint/2010/main" val="11697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97123" y="2813652"/>
            <a:ext cx="8072888" cy="751590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>
                <a:solidFill>
                  <a:srgbClr val="002060"/>
                </a:solidFill>
              </a:rPr>
              <a:t>O Polo Industrial de Manaus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2"/>
          <p:cNvSpPr txBox="1">
            <a:spLocks/>
          </p:cNvSpPr>
          <p:nvPr/>
        </p:nvSpPr>
        <p:spPr bwMode="auto">
          <a:xfrm>
            <a:off x="681354" y="1424370"/>
            <a:ext cx="7944031" cy="479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E46C0A"/>
              </a:buClr>
              <a:buSzPct val="128000"/>
            </a:pPr>
            <a:r>
              <a:rPr lang="en-US" sz="2800" dirty="0" err="1" smtClean="0">
                <a:latin typeface="+mn-lt"/>
              </a:rPr>
              <a:t>Alguns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pontos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relevantes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que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incluem</a:t>
            </a:r>
            <a:r>
              <a:rPr lang="en-US" sz="2800" dirty="0" smtClean="0">
                <a:latin typeface="+mn-lt"/>
              </a:rPr>
              <a:t>  a </a:t>
            </a:r>
            <a:r>
              <a:rPr lang="en-US" sz="2800" dirty="0" err="1" smtClean="0">
                <a:latin typeface="+mn-lt"/>
              </a:rPr>
              <a:t>História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da ZFM:</a:t>
            </a:r>
          </a:p>
          <a:p>
            <a:pPr eaLnBrk="1" hangingPunct="1">
              <a:buClr>
                <a:srgbClr val="E46C0A"/>
              </a:buClr>
              <a:buSzPct val="128000"/>
            </a:pPr>
            <a:endParaRPr lang="en-US" sz="1600" dirty="0">
              <a:latin typeface="+mn-lt"/>
            </a:endParaRPr>
          </a:p>
          <a:p>
            <a:pPr marL="0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+mn-lt"/>
              </a:rPr>
              <a:t>Em dezembro de 1991</a:t>
            </a:r>
            <a:r>
              <a:rPr lang="pt-BR" sz="2200" dirty="0">
                <a:latin typeface="+mn-lt"/>
              </a:rPr>
              <a:t>: adoção do Processo Produtivo Básico </a:t>
            </a:r>
            <a:r>
              <a:rPr lang="pt-BR" sz="2200" b="1" dirty="0">
                <a:latin typeface="+mn-lt"/>
              </a:rPr>
              <a:t>(PPB)</a:t>
            </a:r>
            <a:r>
              <a:rPr lang="pt-BR" sz="2200" dirty="0">
                <a:latin typeface="+mn-lt"/>
              </a:rPr>
              <a:t>, em substituição ao Índice Mínimo de Nacionalização;</a:t>
            </a:r>
            <a:endParaRPr lang="pt-BR" sz="2200" dirty="0" smtClean="0">
              <a:latin typeface="+mn-lt"/>
            </a:endParaRPr>
          </a:p>
          <a:p>
            <a:pPr marL="0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+mn-lt"/>
              </a:rPr>
              <a:t>No </a:t>
            </a:r>
            <a:r>
              <a:rPr lang="pt-BR" sz="2200" dirty="0">
                <a:latin typeface="+mn-lt"/>
              </a:rPr>
              <a:t>período de 1996 a </a:t>
            </a:r>
            <a:r>
              <a:rPr lang="pt-BR" sz="2200" dirty="0" smtClean="0">
                <a:latin typeface="+mn-lt"/>
              </a:rPr>
              <a:t>2002: </a:t>
            </a:r>
            <a:r>
              <a:rPr lang="pt-BR" sz="2200" dirty="0">
                <a:latin typeface="+mn-lt"/>
              </a:rPr>
              <a:t> inclusão da </a:t>
            </a:r>
            <a:r>
              <a:rPr lang="pt-BR" sz="2200" b="1" dirty="0">
                <a:latin typeface="+mn-lt"/>
              </a:rPr>
              <a:t>função exportação</a:t>
            </a:r>
            <a:r>
              <a:rPr lang="pt-BR" sz="2200" dirty="0">
                <a:latin typeface="+mn-lt"/>
              </a:rPr>
              <a:t> como política intencional, com objetivo de estimular as vendas externas do </a:t>
            </a:r>
            <a:r>
              <a:rPr lang="pt-BR" sz="2200" dirty="0" smtClean="0">
                <a:latin typeface="+mn-lt"/>
              </a:rPr>
              <a:t>Polo </a:t>
            </a:r>
            <a:r>
              <a:rPr lang="pt-BR" sz="2200" dirty="0">
                <a:latin typeface="+mn-lt"/>
              </a:rPr>
              <a:t>Industrial de </a:t>
            </a:r>
            <a:r>
              <a:rPr lang="pt-BR" sz="2200" dirty="0" smtClean="0">
                <a:latin typeface="+mn-lt"/>
              </a:rPr>
              <a:t>Manaus;</a:t>
            </a:r>
          </a:p>
          <a:p>
            <a:pPr marL="0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r>
              <a:rPr lang="pt-BR" sz="2200" dirty="0">
                <a:latin typeface="+mn-lt"/>
              </a:rPr>
              <a:t>Política de Desenvolvimento Produtivo (PDP): </a:t>
            </a:r>
            <a:r>
              <a:rPr lang="pt-BR" sz="2200" b="1" dirty="0">
                <a:latin typeface="+mn-lt"/>
              </a:rPr>
              <a:t>maior eficiência produtiva</a:t>
            </a:r>
            <a:r>
              <a:rPr lang="pt-BR" sz="2200" dirty="0">
                <a:latin typeface="+mn-lt"/>
              </a:rPr>
              <a:t> e capacidade de inovação das empresas e </a:t>
            </a:r>
            <a:r>
              <a:rPr lang="pt-BR" sz="2200" b="1" dirty="0">
                <a:latin typeface="+mn-lt"/>
              </a:rPr>
              <a:t>expansão das exportações </a:t>
            </a:r>
            <a:r>
              <a:rPr lang="pt-BR" sz="2200" dirty="0">
                <a:latin typeface="+mn-lt"/>
              </a:rPr>
              <a:t>em especial, das micro e pequenas </a:t>
            </a:r>
            <a:r>
              <a:rPr lang="pt-BR" sz="2200" dirty="0" smtClean="0">
                <a:latin typeface="+mn-lt"/>
              </a:rPr>
              <a:t>empresas;</a:t>
            </a:r>
          </a:p>
          <a:p>
            <a:pPr marL="0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r>
              <a:rPr lang="pt-BR" sz="2200" dirty="0">
                <a:latin typeface="+mn-lt"/>
              </a:rPr>
              <a:t>Em </a:t>
            </a:r>
            <a:r>
              <a:rPr lang="pt-BR" sz="2200" dirty="0" smtClean="0">
                <a:latin typeface="+mn-lt"/>
              </a:rPr>
              <a:t>2006: regulamentada </a:t>
            </a:r>
            <a:r>
              <a:rPr lang="pt-BR" sz="2200" dirty="0">
                <a:latin typeface="+mn-lt"/>
              </a:rPr>
              <a:t>a nova Lei de Informática, que prorrogou de 2009 até 2019 incentivos fiscais para o setor em todo </a:t>
            </a:r>
            <a:r>
              <a:rPr lang="pt-BR" sz="2200" dirty="0" smtClean="0">
                <a:latin typeface="+mn-lt"/>
              </a:rPr>
              <a:t>país;</a:t>
            </a:r>
            <a:endParaRPr lang="en-US" sz="2400" dirty="0" smtClean="0">
              <a:latin typeface="+mn-lt"/>
            </a:endParaRPr>
          </a:p>
          <a:p>
            <a:pPr marL="0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0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eaLnBrk="1" hangingPunct="1">
              <a:buClr>
                <a:srgbClr val="E46C0A"/>
              </a:buClr>
              <a:buSzPct val="128000"/>
            </a:pPr>
            <a:endParaRPr lang="en-US" sz="2800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93162" y="559782"/>
            <a:ext cx="820891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>
                <a:latin typeface="+mn-lt"/>
              </a:rPr>
              <a:t>O PIM – Polo Industrial de Manaus</a:t>
            </a:r>
            <a:endParaRPr lang="pt-B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25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2"/>
          <p:cNvSpPr txBox="1">
            <a:spLocks/>
          </p:cNvSpPr>
          <p:nvPr/>
        </p:nvSpPr>
        <p:spPr bwMode="auto">
          <a:xfrm>
            <a:off x="681354" y="1479641"/>
            <a:ext cx="8081646" cy="449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2000" dirty="0" smtClean="0">
                <a:latin typeface="+mn-lt"/>
              </a:rPr>
              <a:t>Algumas características fundamentais do </a:t>
            </a:r>
            <a:r>
              <a:rPr lang="pt-BR" sz="2000" dirty="0">
                <a:latin typeface="+mn-lt"/>
              </a:rPr>
              <a:t>modelo Zona </a:t>
            </a:r>
            <a:r>
              <a:rPr lang="pt-BR" sz="2000" dirty="0" smtClean="0">
                <a:latin typeface="+mn-lt"/>
              </a:rPr>
              <a:t>Franca</a:t>
            </a:r>
          </a:p>
          <a:p>
            <a:r>
              <a:rPr lang="pt-BR" sz="2000" dirty="0" smtClean="0">
                <a:latin typeface="+mn-lt"/>
              </a:rPr>
              <a:t>de </a:t>
            </a:r>
            <a:r>
              <a:rPr lang="pt-BR" sz="2000" dirty="0">
                <a:latin typeface="+mn-lt"/>
              </a:rPr>
              <a:t>Manaus</a:t>
            </a:r>
            <a:r>
              <a:rPr lang="pt-BR" sz="2000" dirty="0" smtClean="0">
                <a:latin typeface="+mn-lt"/>
              </a:rPr>
              <a:t>:</a:t>
            </a:r>
          </a:p>
          <a:p>
            <a:pPr marL="182563" indent="0"/>
            <a:endParaRPr lang="pt-BR" sz="2000" dirty="0">
              <a:latin typeface="+mn-lt"/>
            </a:endParaRPr>
          </a:p>
          <a:p>
            <a:pPr marL="525463" indent="-342900">
              <a:buFont typeface="Arial" pitchFamily="34" charset="0"/>
              <a:buChar char="•"/>
            </a:pPr>
            <a:r>
              <a:rPr lang="pt-BR" sz="2000" dirty="0" smtClean="0">
                <a:latin typeface="+mn-lt"/>
              </a:rPr>
              <a:t>Processos </a:t>
            </a:r>
            <a:r>
              <a:rPr lang="pt-BR" sz="2000" dirty="0">
                <a:latin typeface="+mn-lt"/>
              </a:rPr>
              <a:t>Produtivos Básicos (</a:t>
            </a:r>
            <a:r>
              <a:rPr lang="pt-BR" sz="2000" dirty="0" err="1">
                <a:latin typeface="+mn-lt"/>
              </a:rPr>
              <a:t>PPBs</a:t>
            </a:r>
            <a:r>
              <a:rPr lang="pt-BR" sz="2000" dirty="0">
                <a:latin typeface="+mn-lt"/>
              </a:rPr>
              <a:t>) </a:t>
            </a:r>
            <a:r>
              <a:rPr lang="pt-BR" sz="2000" dirty="0" smtClean="0">
                <a:latin typeface="+mn-lt"/>
              </a:rPr>
              <a:t>no </a:t>
            </a:r>
            <a:r>
              <a:rPr lang="pt-BR" sz="2000" dirty="0">
                <a:latin typeface="+mn-lt"/>
              </a:rPr>
              <a:t>PIM </a:t>
            </a:r>
            <a:r>
              <a:rPr lang="pt-BR" sz="2000" dirty="0" smtClean="0">
                <a:latin typeface="+mn-lt"/>
              </a:rPr>
              <a:t>têm orientação pelo </a:t>
            </a:r>
            <a:r>
              <a:rPr lang="pt-BR" sz="2000" dirty="0">
                <a:latin typeface="+mn-lt"/>
              </a:rPr>
              <a:t>maior </a:t>
            </a:r>
            <a:r>
              <a:rPr lang="pt-BR" sz="2000" b="1" dirty="0">
                <a:latin typeface="+mn-lt"/>
              </a:rPr>
              <a:t>adensamento de cadeias produtivas </a:t>
            </a:r>
            <a:r>
              <a:rPr lang="pt-BR" sz="2000" b="1" dirty="0" smtClean="0">
                <a:latin typeface="+mn-lt"/>
              </a:rPr>
              <a:t>nacionais</a:t>
            </a:r>
            <a:r>
              <a:rPr lang="pt-BR" sz="2000" dirty="0">
                <a:latin typeface="+mn-lt"/>
              </a:rPr>
              <a:t>;</a:t>
            </a:r>
          </a:p>
          <a:p>
            <a:pPr marL="525463" indent="-342900">
              <a:buFont typeface="Arial" pitchFamily="34" charset="0"/>
              <a:buChar char="•"/>
            </a:pPr>
            <a:r>
              <a:rPr lang="pt-BR" sz="2000" dirty="0">
                <a:latin typeface="+mn-lt"/>
              </a:rPr>
              <a:t>I</a:t>
            </a:r>
            <a:r>
              <a:rPr lang="pt-BR" sz="2000" dirty="0" smtClean="0">
                <a:latin typeface="+mn-lt"/>
              </a:rPr>
              <a:t>nserção </a:t>
            </a:r>
            <a:r>
              <a:rPr lang="pt-BR" sz="2000" dirty="0">
                <a:latin typeface="+mn-lt"/>
              </a:rPr>
              <a:t>internacional do </a:t>
            </a:r>
            <a:r>
              <a:rPr lang="pt-BR" sz="2000" dirty="0" smtClean="0">
                <a:latin typeface="+mn-lt"/>
              </a:rPr>
              <a:t>modelo: missões </a:t>
            </a:r>
            <a:r>
              <a:rPr lang="pt-BR" sz="2000" dirty="0">
                <a:latin typeface="+mn-lt"/>
              </a:rPr>
              <a:t>comerciais, participação em acordos de comércio exterior e realização de eventos de promoção comercial, a exemplo da </a:t>
            </a:r>
            <a:r>
              <a:rPr lang="pt-BR" sz="2000" b="1" dirty="0">
                <a:latin typeface="+mn-lt"/>
              </a:rPr>
              <a:t>Feira Internacional da Amazônia</a:t>
            </a:r>
            <a:r>
              <a:rPr lang="pt-BR" sz="2000" dirty="0">
                <a:latin typeface="+mn-lt"/>
              </a:rPr>
              <a:t>;</a:t>
            </a:r>
          </a:p>
          <a:p>
            <a:pPr marL="525463" indent="-342900">
              <a:buFont typeface="Arial" pitchFamily="34" charset="0"/>
              <a:buChar char="•"/>
            </a:pPr>
            <a:r>
              <a:rPr lang="pt-BR" sz="2000" dirty="0">
                <a:latin typeface="+mn-lt"/>
              </a:rPr>
              <a:t>Permanece a busca pelo </a:t>
            </a:r>
            <a:r>
              <a:rPr lang="pt-BR" sz="2000" b="1" dirty="0">
                <a:latin typeface="+mn-lt"/>
              </a:rPr>
              <a:t>aumento das exportações </a:t>
            </a:r>
            <a:r>
              <a:rPr lang="pt-BR" sz="2000" dirty="0">
                <a:latin typeface="+mn-lt"/>
              </a:rPr>
              <a:t>e maior equilíbrio da balança comercial;</a:t>
            </a:r>
          </a:p>
          <a:p>
            <a:pPr marL="525463" indent="-342900">
              <a:buFont typeface="Arial" pitchFamily="34" charset="0"/>
              <a:buChar char="•"/>
            </a:pPr>
            <a:r>
              <a:rPr lang="pt-BR" sz="2000" b="1" dirty="0">
                <a:latin typeface="+mn-lt"/>
              </a:rPr>
              <a:t>A</a:t>
            </a:r>
            <a:r>
              <a:rPr lang="pt-BR" sz="2000" b="1" dirty="0" smtClean="0">
                <a:latin typeface="+mn-lt"/>
              </a:rPr>
              <a:t>densamento </a:t>
            </a:r>
            <a:r>
              <a:rPr lang="pt-BR" sz="2000" b="1" dirty="0">
                <a:latin typeface="+mn-lt"/>
              </a:rPr>
              <a:t>tecnológico </a:t>
            </a:r>
            <a:r>
              <a:rPr lang="pt-BR" sz="2000" dirty="0">
                <a:latin typeface="+mn-lt"/>
              </a:rPr>
              <a:t>do parque </a:t>
            </a:r>
            <a:r>
              <a:rPr lang="pt-BR" sz="2000" dirty="0" smtClean="0">
                <a:latin typeface="+mn-lt"/>
              </a:rPr>
              <a:t>industrial: investimentos </a:t>
            </a:r>
            <a:r>
              <a:rPr lang="pt-BR" sz="2000" dirty="0">
                <a:latin typeface="+mn-lt"/>
              </a:rPr>
              <a:t>em institutos de pesquisa </a:t>
            </a:r>
            <a:r>
              <a:rPr lang="pt-BR" sz="2000" dirty="0" smtClean="0">
                <a:latin typeface="+mn-lt"/>
              </a:rPr>
              <a:t>regionais com recursos </a:t>
            </a:r>
            <a:r>
              <a:rPr lang="pt-BR" sz="2000" dirty="0">
                <a:latin typeface="+mn-lt"/>
              </a:rPr>
              <a:t>do percentual destinado à Pesquisa e Desenvolvimento (P&amp;D), determinado pela Lei de </a:t>
            </a:r>
            <a:r>
              <a:rPr lang="pt-BR" sz="2000" dirty="0" smtClean="0">
                <a:latin typeface="+mn-lt"/>
              </a:rPr>
              <a:t>Informática.</a:t>
            </a:r>
            <a:endParaRPr lang="en-US" sz="2000" dirty="0">
              <a:latin typeface="+mn-lt"/>
            </a:endParaRPr>
          </a:p>
          <a:p>
            <a:pPr marL="0" algn="just" eaLnBrk="1" hangingPunct="1">
              <a:buClr>
                <a:srgbClr val="E46C0A"/>
              </a:buClr>
              <a:buSzPct val="128000"/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eaLnBrk="1" hangingPunct="1">
              <a:buClr>
                <a:srgbClr val="E46C0A"/>
              </a:buClr>
              <a:buSzPct val="128000"/>
            </a:pPr>
            <a:endParaRPr lang="en-US" sz="2000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93162" y="559782"/>
            <a:ext cx="820891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>
                <a:latin typeface="+mn-lt"/>
              </a:rPr>
              <a:t>O PIM – Polo Industrial de Manaus</a:t>
            </a:r>
            <a:endParaRPr lang="pt-B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5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12842</TotalTime>
  <Words>1458</Words>
  <Application>Microsoft Office PowerPoint</Application>
  <PresentationFormat>Apresentação na tela (4:3)</PresentationFormat>
  <Paragraphs>199</Paragraphs>
  <Slides>27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Georgia</vt:lpstr>
      <vt:lpstr>Times New Roman</vt:lpstr>
      <vt:lpstr>Wingdings</vt:lpstr>
      <vt:lpstr>Slipstream</vt:lpstr>
      <vt:lpstr>Custom Design</vt:lpstr>
      <vt:lpstr>A Zona Franca de Manaus – modelo de desenvolvimento  e integração nacional MDIC/SDP/DESIT  Manaus, Outubro de 2015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Polo Industrial de Manaus </vt:lpstr>
      <vt:lpstr>Apresentação do PowerPoint</vt:lpstr>
      <vt:lpstr>Apresentação do PowerPoint</vt:lpstr>
      <vt:lpstr>Apresentação do PowerPoint</vt:lpstr>
      <vt:lpstr>Apresentação do PowerPoint</vt:lpstr>
      <vt:lpstr>A Indústria do Amazonas, do Centro-Sul, do Brasil e as Crises Econômicas Evolução 2007-2012 (IBGE) Observatório da Indústria/SDP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Contenciosos na Organização Mundial do Comércio contra as Políticas Industriais e de C&amp;T Brasileiras  </vt:lpstr>
      <vt:lpstr>Apresentação do PowerPoint</vt:lpstr>
      <vt:lpstr>Processo Produtivo Básico (PPB)</vt:lpstr>
      <vt:lpstr>Grupo de Técnico Interministerial de Análise de PPB – GTPPB Art. 20, Decreto 5.906, de 26 de setembro de 2006. </vt:lpstr>
      <vt:lpstr>Apresentação do PowerPoint</vt:lpstr>
      <vt:lpstr>Modus Operandi do GT-PPB –  Critérios Portaria MDIC/MCT nº 170/2010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Abelardo Mendes Jr</dc:creator>
  <cp:lastModifiedBy>Marcus de Freitas Simoes</cp:lastModifiedBy>
  <cp:revision>1296</cp:revision>
  <cp:lastPrinted>2012-02-08T21:36:05Z</cp:lastPrinted>
  <dcterms:created xsi:type="dcterms:W3CDTF">2011-06-13T11:48:10Z</dcterms:created>
  <dcterms:modified xsi:type="dcterms:W3CDTF">2015-10-07T21:09:37Z</dcterms:modified>
</cp:coreProperties>
</file>