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6" r:id="rId2"/>
    <p:sldId id="414" r:id="rId3"/>
    <p:sldId id="310" r:id="rId4"/>
    <p:sldId id="417" r:id="rId5"/>
    <p:sldId id="429" r:id="rId6"/>
    <p:sldId id="430" r:id="rId7"/>
    <p:sldId id="413" r:id="rId8"/>
    <p:sldId id="368" r:id="rId9"/>
    <p:sldId id="369" r:id="rId10"/>
    <p:sldId id="313" r:id="rId11"/>
    <p:sldId id="314" r:id="rId12"/>
    <p:sldId id="434" r:id="rId13"/>
    <p:sldId id="418" r:id="rId14"/>
    <p:sldId id="419" r:id="rId15"/>
    <p:sldId id="406" r:id="rId16"/>
    <p:sldId id="412" r:id="rId17"/>
    <p:sldId id="373" r:id="rId18"/>
    <p:sldId id="431" r:id="rId19"/>
    <p:sldId id="363" r:id="rId20"/>
    <p:sldId id="395" r:id="rId21"/>
    <p:sldId id="394" r:id="rId22"/>
    <p:sldId id="330" r:id="rId23"/>
    <p:sldId id="364" r:id="rId24"/>
    <p:sldId id="365" r:id="rId25"/>
    <p:sldId id="433" r:id="rId26"/>
    <p:sldId id="424" r:id="rId27"/>
    <p:sldId id="432" r:id="rId28"/>
    <p:sldId id="304" r:id="rId29"/>
  </p:sldIdLst>
  <p:sldSz cx="9144000" cy="6858000" type="screen4x3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740" autoAdjust="0"/>
  </p:normalViewPr>
  <p:slideViewPr>
    <p:cSldViewPr>
      <p:cViewPr>
        <p:scale>
          <a:sx n="84" d="100"/>
          <a:sy n="84" d="100"/>
        </p:scale>
        <p:origin x="480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do.junior\Documents\Trabalhos%20Tempor&#225;rios\20130531%20-%20Hist&#243;rico%20de%20Oferta%20de%20G&#225;s%20ao%20Mercado\Infraestrutura%20(gasodutos%20acess&#237;vei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'Dinâmica 2 - SEM FORMULA'!$F$3</c:f>
              <c:strCache>
                <c:ptCount val="1"/>
                <c:pt idx="0">
                  <c:v>Km de gasodutos sem exclusividade</c:v>
                </c:pt>
              </c:strCache>
            </c:strRef>
          </c:tx>
          <c:invertIfNegative val="0"/>
          <c:cat>
            <c:numRef>
              <c:f>'Dinâmica 2 - SEM FORMULA'!$D$4:$D$39</c:f>
              <c:numCache>
                <c:formatCode>General</c:formatCode>
                <c:ptCount val="3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  <c:pt idx="11">
                  <c:v>2010</c:v>
                </c:pt>
                <c:pt idx="12">
                  <c:v>2009</c:v>
                </c:pt>
                <c:pt idx="13">
                  <c:v>2008</c:v>
                </c:pt>
                <c:pt idx="14">
                  <c:v>2007</c:v>
                </c:pt>
                <c:pt idx="15">
                  <c:v>2006</c:v>
                </c:pt>
                <c:pt idx="16">
                  <c:v>2005</c:v>
                </c:pt>
                <c:pt idx="17">
                  <c:v>2004</c:v>
                </c:pt>
                <c:pt idx="18">
                  <c:v>2003</c:v>
                </c:pt>
                <c:pt idx="19">
                  <c:v>2002</c:v>
                </c:pt>
                <c:pt idx="20">
                  <c:v>2001</c:v>
                </c:pt>
                <c:pt idx="21">
                  <c:v>2000</c:v>
                </c:pt>
                <c:pt idx="22">
                  <c:v>1999</c:v>
                </c:pt>
                <c:pt idx="23">
                  <c:v>1998</c:v>
                </c:pt>
                <c:pt idx="24">
                  <c:v>1996</c:v>
                </c:pt>
                <c:pt idx="25">
                  <c:v>1993</c:v>
                </c:pt>
                <c:pt idx="26">
                  <c:v>1992</c:v>
                </c:pt>
                <c:pt idx="27">
                  <c:v>1988</c:v>
                </c:pt>
                <c:pt idx="28">
                  <c:v>1986</c:v>
                </c:pt>
                <c:pt idx="29">
                  <c:v>1985</c:v>
                </c:pt>
                <c:pt idx="30">
                  <c:v>1983</c:v>
                </c:pt>
                <c:pt idx="31">
                  <c:v>1982</c:v>
                </c:pt>
                <c:pt idx="32">
                  <c:v>1981</c:v>
                </c:pt>
                <c:pt idx="33">
                  <c:v>1975</c:v>
                </c:pt>
                <c:pt idx="34">
                  <c:v>1974</c:v>
                </c:pt>
                <c:pt idx="35">
                  <c:v>1970</c:v>
                </c:pt>
              </c:numCache>
            </c:numRef>
          </c:cat>
          <c:val>
            <c:numRef>
              <c:f>'Dinâmica 2 - SEM FORMULA'!$F$4:$F$39</c:f>
              <c:numCache>
                <c:formatCode>0.000</c:formatCode>
                <c:ptCount val="36"/>
                <c:pt idx="0">
                  <c:v>9.1999999999999993</c:v>
                </c:pt>
                <c:pt idx="1">
                  <c:v>9</c:v>
                </c:pt>
                <c:pt idx="2">
                  <c:v>7.6962000000000002</c:v>
                </c:pt>
                <c:pt idx="3">
                  <c:v>7.1752000000000002</c:v>
                </c:pt>
                <c:pt idx="4">
                  <c:v>6.4212000000000007</c:v>
                </c:pt>
                <c:pt idx="5">
                  <c:v>5.7592000000000008</c:v>
                </c:pt>
                <c:pt idx="6">
                  <c:v>5.7592000000000008</c:v>
                </c:pt>
                <c:pt idx="7">
                  <c:v>5.7342000000000004</c:v>
                </c:pt>
                <c:pt idx="8">
                  <c:v>5.7152000000000003</c:v>
                </c:pt>
                <c:pt idx="9">
                  <c:v>5.7132000000000005</c:v>
                </c:pt>
                <c:pt idx="10">
                  <c:v>5.4312000000000005</c:v>
                </c:pt>
                <c:pt idx="11">
                  <c:v>5.4312000000000005</c:v>
                </c:pt>
                <c:pt idx="12">
                  <c:v>4.0010000000000003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</c:ser>
        <c:ser>
          <c:idx val="2"/>
          <c:order val="1"/>
          <c:tx>
            <c:strRef>
              <c:f>'Dinâmica 2 - SEM FORMULA'!$G$3</c:f>
              <c:strCache>
                <c:ptCount val="1"/>
                <c:pt idx="0">
                  <c:v>km de gasodutos com exclusividade</c:v>
                </c:pt>
              </c:strCache>
            </c:strRef>
          </c:tx>
          <c:invertIfNegative val="0"/>
          <c:cat>
            <c:numRef>
              <c:f>'Dinâmica 2 - SEM FORMULA'!$D$4:$D$39</c:f>
              <c:numCache>
                <c:formatCode>General</c:formatCode>
                <c:ptCount val="36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  <c:pt idx="11">
                  <c:v>2010</c:v>
                </c:pt>
                <c:pt idx="12">
                  <c:v>2009</c:v>
                </c:pt>
                <c:pt idx="13">
                  <c:v>2008</c:v>
                </c:pt>
                <c:pt idx="14">
                  <c:v>2007</c:v>
                </c:pt>
                <c:pt idx="15">
                  <c:v>2006</c:v>
                </c:pt>
                <c:pt idx="16">
                  <c:v>2005</c:v>
                </c:pt>
                <c:pt idx="17">
                  <c:v>2004</c:v>
                </c:pt>
                <c:pt idx="18">
                  <c:v>2003</c:v>
                </c:pt>
                <c:pt idx="19">
                  <c:v>2002</c:v>
                </c:pt>
                <c:pt idx="20">
                  <c:v>2001</c:v>
                </c:pt>
                <c:pt idx="21">
                  <c:v>2000</c:v>
                </c:pt>
                <c:pt idx="22">
                  <c:v>1999</c:v>
                </c:pt>
                <c:pt idx="23">
                  <c:v>1998</c:v>
                </c:pt>
                <c:pt idx="24">
                  <c:v>1996</c:v>
                </c:pt>
                <c:pt idx="25">
                  <c:v>1993</c:v>
                </c:pt>
                <c:pt idx="26">
                  <c:v>1992</c:v>
                </c:pt>
                <c:pt idx="27">
                  <c:v>1988</c:v>
                </c:pt>
                <c:pt idx="28">
                  <c:v>1986</c:v>
                </c:pt>
                <c:pt idx="29">
                  <c:v>1985</c:v>
                </c:pt>
                <c:pt idx="30">
                  <c:v>1983</c:v>
                </c:pt>
                <c:pt idx="31">
                  <c:v>1982</c:v>
                </c:pt>
                <c:pt idx="32">
                  <c:v>1981</c:v>
                </c:pt>
                <c:pt idx="33">
                  <c:v>1975</c:v>
                </c:pt>
                <c:pt idx="34">
                  <c:v>1974</c:v>
                </c:pt>
                <c:pt idx="35">
                  <c:v>1970</c:v>
                </c:pt>
              </c:numCache>
            </c:numRef>
          </c:cat>
          <c:val>
            <c:numRef>
              <c:f>'Dinâmica 2 - SEM FORMULA'!$G$4:$G$39</c:f>
              <c:numCache>
                <c:formatCode>0.000</c:formatCode>
                <c:ptCount val="36"/>
                <c:pt idx="0">
                  <c:v>4.4000000000000483E-2</c:v>
                </c:pt>
                <c:pt idx="1">
                  <c:v>0.24399999999999977</c:v>
                </c:pt>
                <c:pt idx="2">
                  <c:v>1.5477999999999996</c:v>
                </c:pt>
                <c:pt idx="3">
                  <c:v>2.0687999999999995</c:v>
                </c:pt>
                <c:pt idx="4">
                  <c:v>2.8227999999999991</c:v>
                </c:pt>
                <c:pt idx="5">
                  <c:v>3.484799999999999</c:v>
                </c:pt>
                <c:pt idx="6">
                  <c:v>3.484799999999999</c:v>
                </c:pt>
                <c:pt idx="7">
                  <c:v>3.5097999999999994</c:v>
                </c:pt>
                <c:pt idx="8">
                  <c:v>3.5287999999999995</c:v>
                </c:pt>
                <c:pt idx="9">
                  <c:v>3.5307999999999993</c:v>
                </c:pt>
                <c:pt idx="10">
                  <c:v>4.0579999999999998</c:v>
                </c:pt>
                <c:pt idx="11">
                  <c:v>3.863999999999999</c:v>
                </c:pt>
                <c:pt idx="12">
                  <c:v>3.6951999999999998</c:v>
                </c:pt>
                <c:pt idx="13">
                  <c:v>7.1752000000000002</c:v>
                </c:pt>
                <c:pt idx="14">
                  <c:v>6.4212000000000007</c:v>
                </c:pt>
                <c:pt idx="15">
                  <c:v>5.7592000000000008</c:v>
                </c:pt>
                <c:pt idx="16">
                  <c:v>5.7592000000000008</c:v>
                </c:pt>
                <c:pt idx="17">
                  <c:v>5.7342000000000004</c:v>
                </c:pt>
                <c:pt idx="18">
                  <c:v>5.7152000000000003</c:v>
                </c:pt>
                <c:pt idx="19">
                  <c:v>5.7132000000000005</c:v>
                </c:pt>
                <c:pt idx="20">
                  <c:v>5.4312000000000005</c:v>
                </c:pt>
                <c:pt idx="21">
                  <c:v>5.4312000000000005</c:v>
                </c:pt>
                <c:pt idx="22">
                  <c:v>4.0010000000000003</c:v>
                </c:pt>
                <c:pt idx="23">
                  <c:v>2.2010000000000001</c:v>
                </c:pt>
                <c:pt idx="24">
                  <c:v>1.923</c:v>
                </c:pt>
                <c:pt idx="25">
                  <c:v>1.52</c:v>
                </c:pt>
                <c:pt idx="26">
                  <c:v>1.478</c:v>
                </c:pt>
                <c:pt idx="27">
                  <c:v>1.446</c:v>
                </c:pt>
                <c:pt idx="28">
                  <c:v>1.121</c:v>
                </c:pt>
                <c:pt idx="29">
                  <c:v>1.02</c:v>
                </c:pt>
                <c:pt idx="30">
                  <c:v>0.59599999999999997</c:v>
                </c:pt>
                <c:pt idx="31">
                  <c:v>0.496</c:v>
                </c:pt>
                <c:pt idx="32">
                  <c:v>0.313</c:v>
                </c:pt>
                <c:pt idx="33">
                  <c:v>0.27600000000000002</c:v>
                </c:pt>
                <c:pt idx="34">
                  <c:v>0.24399999999999999</c:v>
                </c:pt>
                <c:pt idx="3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807936"/>
        <c:axId val="124788736"/>
      </c:barChart>
      <c:catAx>
        <c:axId val="244807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4788736"/>
        <c:crosses val="autoZero"/>
        <c:auto val="1"/>
        <c:lblAlgn val="ctr"/>
        <c:lblOffset val="100"/>
        <c:noMultiLvlLbl val="0"/>
      </c:catAx>
      <c:valAx>
        <c:axId val="124788736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nextTo"/>
        <c:crossAx val="2448079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DBA81-EDCF-43BC-8B26-1115EBCFC86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0064B1-8C3A-42C2-9783-3ADEF8E5929B}">
      <dgm:prSet/>
      <dgm:spPr/>
      <dgm:t>
        <a:bodyPr/>
        <a:lstStyle/>
        <a:p>
          <a:pPr algn="l" rtl="0"/>
          <a:r>
            <a:rPr lang="pt-BR" dirty="0" smtClean="0"/>
            <a:t>MERCADO DE GÁS NATURAL: VISÃO GERAL</a:t>
          </a:r>
          <a:endParaRPr lang="pt-BR" dirty="0"/>
        </a:p>
      </dgm:t>
    </dgm:pt>
    <dgm:pt modelId="{BCD5E909-9368-4815-9567-85CE61CE1E72}" type="parTrans" cxnId="{6DA7B700-DB0A-4740-931D-41BA80768459}">
      <dgm:prSet/>
      <dgm:spPr/>
      <dgm:t>
        <a:bodyPr/>
        <a:lstStyle/>
        <a:p>
          <a:pPr algn="l"/>
          <a:endParaRPr lang="pt-BR" dirty="0"/>
        </a:p>
      </dgm:t>
    </dgm:pt>
    <dgm:pt modelId="{24081544-7E5E-4958-B7AD-B0828D4F9F5E}" type="sibTrans" cxnId="{6DA7B700-DB0A-4740-931D-41BA80768459}">
      <dgm:prSet/>
      <dgm:spPr/>
      <dgm:t>
        <a:bodyPr/>
        <a:lstStyle/>
        <a:p>
          <a:pPr algn="l"/>
          <a:endParaRPr lang="pt-BR" dirty="0"/>
        </a:p>
      </dgm:t>
    </dgm:pt>
    <dgm:pt modelId="{CEA0895F-B8C6-4C73-BC02-CF1E80B0D983}">
      <dgm:prSet/>
      <dgm:spPr/>
      <dgm:t>
        <a:bodyPr/>
        <a:lstStyle/>
        <a:p>
          <a:pPr algn="l" rtl="0"/>
          <a:r>
            <a:rPr lang="pt-BR" dirty="0" smtClean="0"/>
            <a:t>AÇÕES ESTRUTURANTES</a:t>
          </a:r>
          <a:endParaRPr lang="pt-BR" dirty="0"/>
        </a:p>
      </dgm:t>
    </dgm:pt>
    <dgm:pt modelId="{1CB8B1D2-6F06-438A-8729-A59CFEECA58C}" type="sibTrans" cxnId="{86EB0E8B-9484-4FC8-A9B6-B6E9BCEA213A}">
      <dgm:prSet/>
      <dgm:spPr/>
      <dgm:t>
        <a:bodyPr/>
        <a:lstStyle/>
        <a:p>
          <a:pPr algn="l"/>
          <a:endParaRPr lang="pt-BR" dirty="0"/>
        </a:p>
      </dgm:t>
    </dgm:pt>
    <dgm:pt modelId="{07ABE719-6782-40B2-B19B-D00438F4156B}" type="parTrans" cxnId="{86EB0E8B-9484-4FC8-A9B6-B6E9BCEA213A}">
      <dgm:prSet/>
      <dgm:spPr/>
      <dgm:t>
        <a:bodyPr/>
        <a:lstStyle/>
        <a:p>
          <a:pPr algn="l"/>
          <a:endParaRPr lang="pt-BR" dirty="0"/>
        </a:p>
      </dgm:t>
    </dgm:pt>
    <dgm:pt modelId="{E0F5CDEB-D8DE-4543-915F-6136EF65BE79}">
      <dgm:prSet custT="1"/>
      <dgm:spPr/>
      <dgm:t>
        <a:bodyPr/>
        <a:lstStyle/>
        <a:p>
          <a:pPr algn="l" rtl="0"/>
          <a:r>
            <a:rPr lang="pt-BR" sz="2000" dirty="0" smtClean="0"/>
            <a:t>PEMAT</a:t>
          </a:r>
          <a:endParaRPr lang="pt-BR" sz="2000" dirty="0"/>
        </a:p>
      </dgm:t>
    </dgm:pt>
    <dgm:pt modelId="{493CAC76-E25F-4120-80EB-54D92D09CA65}" type="parTrans" cxnId="{56EBFAFD-1AA2-468A-A9BD-D523CB54B6A5}">
      <dgm:prSet/>
      <dgm:spPr/>
      <dgm:t>
        <a:bodyPr/>
        <a:lstStyle/>
        <a:p>
          <a:pPr algn="l"/>
          <a:endParaRPr lang="pt-BR" dirty="0"/>
        </a:p>
      </dgm:t>
    </dgm:pt>
    <dgm:pt modelId="{6AE35234-C3A4-47A5-B1F0-206B6AF8874A}" type="sibTrans" cxnId="{56EBFAFD-1AA2-468A-A9BD-D523CB54B6A5}">
      <dgm:prSet/>
      <dgm:spPr/>
      <dgm:t>
        <a:bodyPr/>
        <a:lstStyle/>
        <a:p>
          <a:pPr algn="l"/>
          <a:endParaRPr lang="pt-BR" dirty="0"/>
        </a:p>
      </dgm:t>
    </dgm:pt>
    <dgm:pt modelId="{3D4C89B5-B572-492A-9F97-EA9E3D6C80F4}">
      <dgm:prSet custT="1"/>
      <dgm:spPr/>
      <dgm:t>
        <a:bodyPr/>
        <a:lstStyle/>
        <a:p>
          <a:pPr algn="l" rtl="0"/>
          <a:r>
            <a:rPr lang="pt-BR" sz="2000" dirty="0" smtClean="0"/>
            <a:t>INICIATIVAS PARA AUMENTO DA OFERTA DE GÁS NATURAL</a:t>
          </a:r>
          <a:endParaRPr lang="pt-BR" sz="2000" dirty="0"/>
        </a:p>
      </dgm:t>
    </dgm:pt>
    <dgm:pt modelId="{B456F3C8-B60A-457B-9063-D56CF758E5A4}" type="parTrans" cxnId="{9F223619-2544-4373-9329-1394C45A05D1}">
      <dgm:prSet/>
      <dgm:spPr/>
      <dgm:t>
        <a:bodyPr/>
        <a:lstStyle/>
        <a:p>
          <a:pPr algn="l"/>
          <a:endParaRPr lang="pt-BR" dirty="0"/>
        </a:p>
      </dgm:t>
    </dgm:pt>
    <dgm:pt modelId="{386A0B91-8648-4F94-B8F0-2F6DE31AC65F}" type="sibTrans" cxnId="{9F223619-2544-4373-9329-1394C45A05D1}">
      <dgm:prSet/>
      <dgm:spPr/>
      <dgm:t>
        <a:bodyPr/>
        <a:lstStyle/>
        <a:p>
          <a:pPr algn="l"/>
          <a:endParaRPr lang="pt-BR" dirty="0"/>
        </a:p>
      </dgm:t>
    </dgm:pt>
    <dgm:pt modelId="{DBB72291-83C7-4E48-85A0-CD6E8247487A}">
      <dgm:prSet/>
      <dgm:spPr/>
      <dgm:t>
        <a:bodyPr/>
        <a:lstStyle/>
        <a:p>
          <a:pPr algn="l" rtl="0"/>
          <a:r>
            <a:rPr lang="en-US" dirty="0" smtClean="0"/>
            <a:t>CONSIDERAÇÕES FINAIS</a:t>
          </a:r>
          <a:endParaRPr lang="pt-BR" dirty="0"/>
        </a:p>
      </dgm:t>
    </dgm:pt>
    <dgm:pt modelId="{EAA704BD-07B4-4BC0-B3B1-C01660C56E8E}" type="parTrans" cxnId="{698AC12F-24B3-4E2F-8E96-A1CB2AB2FABA}">
      <dgm:prSet/>
      <dgm:spPr/>
      <dgm:t>
        <a:bodyPr/>
        <a:lstStyle/>
        <a:p>
          <a:pPr algn="l"/>
          <a:endParaRPr lang="pt-BR"/>
        </a:p>
      </dgm:t>
    </dgm:pt>
    <dgm:pt modelId="{E0E79576-A634-412E-831F-7E1077BE6B54}" type="sibTrans" cxnId="{698AC12F-24B3-4E2F-8E96-A1CB2AB2FABA}">
      <dgm:prSet/>
      <dgm:spPr/>
      <dgm:t>
        <a:bodyPr/>
        <a:lstStyle/>
        <a:p>
          <a:pPr algn="l"/>
          <a:endParaRPr lang="pt-BR"/>
        </a:p>
      </dgm:t>
    </dgm:pt>
    <dgm:pt modelId="{856FF957-C10C-4AA9-9786-B38D8266304D}">
      <dgm:prSet custT="1"/>
      <dgm:spPr/>
      <dgm:t>
        <a:bodyPr/>
        <a:lstStyle/>
        <a:p>
          <a:r>
            <a:rPr lang="pt-BR" sz="2000" dirty="0" smtClean="0"/>
            <a:t>OUTRAS AÇÕES</a:t>
          </a:r>
        </a:p>
      </dgm:t>
    </dgm:pt>
    <dgm:pt modelId="{E1DD3CD0-97A7-4DB9-BA21-4975B65B9AAC}" type="parTrans" cxnId="{52C85A35-F9C7-4608-9CC8-13D3627BB88B}">
      <dgm:prSet/>
      <dgm:spPr/>
      <dgm:t>
        <a:bodyPr/>
        <a:lstStyle/>
        <a:p>
          <a:endParaRPr lang="pt-BR"/>
        </a:p>
      </dgm:t>
    </dgm:pt>
    <dgm:pt modelId="{CBE99AF9-CD4A-4341-A148-E06B857CABE8}" type="sibTrans" cxnId="{52C85A35-F9C7-4608-9CC8-13D3627BB88B}">
      <dgm:prSet/>
      <dgm:spPr/>
      <dgm:t>
        <a:bodyPr/>
        <a:lstStyle/>
        <a:p>
          <a:endParaRPr lang="pt-BR"/>
        </a:p>
      </dgm:t>
    </dgm:pt>
    <dgm:pt modelId="{AAD8E25D-CABA-4F59-A336-B98CD9FE3394}" type="pres">
      <dgm:prSet presAssocID="{D13DBA81-EDCF-43BC-8B26-1115EBCFC8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7A14C7-4D13-4738-96C7-ADD8CB428444}" type="pres">
      <dgm:prSet presAssocID="{650064B1-8C3A-42C2-9783-3ADEF8E592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8DEA5A-DC92-4102-9B97-EFEF0805FE80}" type="pres">
      <dgm:prSet presAssocID="{24081544-7E5E-4958-B7AD-B0828D4F9F5E}" presName="spacer" presStyleCnt="0"/>
      <dgm:spPr/>
    </dgm:pt>
    <dgm:pt modelId="{2048A5FB-0644-474B-8BB1-64E3B0AA80CC}" type="pres">
      <dgm:prSet presAssocID="{CEA0895F-B8C6-4C73-BC02-CF1E80B0D9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4C0BF4-9FD5-46D7-8704-B8C084BB37A4}" type="pres">
      <dgm:prSet presAssocID="{CEA0895F-B8C6-4C73-BC02-CF1E80B0D98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73BCD2-A1B5-4D5F-A733-2DFAC124D812}" type="pres">
      <dgm:prSet presAssocID="{DBB72291-83C7-4E48-85A0-CD6E824748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9DBB18-F217-4F7D-B51A-002671146AA0}" type="presOf" srcId="{856FF957-C10C-4AA9-9786-B38D8266304D}" destId="{694C0BF4-9FD5-46D7-8704-B8C084BB37A4}" srcOrd="0" destOrd="2" presId="urn:microsoft.com/office/officeart/2005/8/layout/vList2"/>
    <dgm:cxn modelId="{52C85A35-F9C7-4608-9CC8-13D3627BB88B}" srcId="{CEA0895F-B8C6-4C73-BC02-CF1E80B0D983}" destId="{856FF957-C10C-4AA9-9786-B38D8266304D}" srcOrd="2" destOrd="0" parTransId="{E1DD3CD0-97A7-4DB9-BA21-4975B65B9AAC}" sibTransId="{CBE99AF9-CD4A-4341-A148-E06B857CABE8}"/>
    <dgm:cxn modelId="{278F0592-C98B-447B-91AB-A27975DA66A3}" type="presOf" srcId="{CEA0895F-B8C6-4C73-BC02-CF1E80B0D983}" destId="{2048A5FB-0644-474B-8BB1-64E3B0AA80CC}" srcOrd="0" destOrd="0" presId="urn:microsoft.com/office/officeart/2005/8/layout/vList2"/>
    <dgm:cxn modelId="{86EB0E8B-9484-4FC8-A9B6-B6E9BCEA213A}" srcId="{D13DBA81-EDCF-43BC-8B26-1115EBCFC86D}" destId="{CEA0895F-B8C6-4C73-BC02-CF1E80B0D983}" srcOrd="1" destOrd="0" parTransId="{07ABE719-6782-40B2-B19B-D00438F4156B}" sibTransId="{1CB8B1D2-6F06-438A-8729-A59CFEECA58C}"/>
    <dgm:cxn modelId="{F37CE358-E4A0-4A04-9EE8-CAE013E52090}" type="presOf" srcId="{D13DBA81-EDCF-43BC-8B26-1115EBCFC86D}" destId="{AAD8E25D-CABA-4F59-A336-B98CD9FE3394}" srcOrd="0" destOrd="0" presId="urn:microsoft.com/office/officeart/2005/8/layout/vList2"/>
    <dgm:cxn modelId="{AB757704-3FCE-4E7C-85E5-9FC333FFA216}" type="presOf" srcId="{E0F5CDEB-D8DE-4543-915F-6136EF65BE79}" destId="{694C0BF4-9FD5-46D7-8704-B8C084BB37A4}" srcOrd="0" destOrd="0" presId="urn:microsoft.com/office/officeart/2005/8/layout/vList2"/>
    <dgm:cxn modelId="{A315DC36-9ADE-4825-A573-B7A33CA3C385}" type="presOf" srcId="{650064B1-8C3A-42C2-9783-3ADEF8E5929B}" destId="{727A14C7-4D13-4738-96C7-ADD8CB428444}" srcOrd="0" destOrd="0" presId="urn:microsoft.com/office/officeart/2005/8/layout/vList2"/>
    <dgm:cxn modelId="{56EBFAFD-1AA2-468A-A9BD-D523CB54B6A5}" srcId="{CEA0895F-B8C6-4C73-BC02-CF1E80B0D983}" destId="{E0F5CDEB-D8DE-4543-915F-6136EF65BE79}" srcOrd="0" destOrd="0" parTransId="{493CAC76-E25F-4120-80EB-54D92D09CA65}" sibTransId="{6AE35234-C3A4-47A5-B1F0-206B6AF8874A}"/>
    <dgm:cxn modelId="{9F223619-2544-4373-9329-1394C45A05D1}" srcId="{CEA0895F-B8C6-4C73-BC02-CF1E80B0D983}" destId="{3D4C89B5-B572-492A-9F97-EA9E3D6C80F4}" srcOrd="1" destOrd="0" parTransId="{B456F3C8-B60A-457B-9063-D56CF758E5A4}" sibTransId="{386A0B91-8648-4F94-B8F0-2F6DE31AC65F}"/>
    <dgm:cxn modelId="{6DA7B700-DB0A-4740-931D-41BA80768459}" srcId="{D13DBA81-EDCF-43BC-8B26-1115EBCFC86D}" destId="{650064B1-8C3A-42C2-9783-3ADEF8E5929B}" srcOrd="0" destOrd="0" parTransId="{BCD5E909-9368-4815-9567-85CE61CE1E72}" sibTransId="{24081544-7E5E-4958-B7AD-B0828D4F9F5E}"/>
    <dgm:cxn modelId="{698AC12F-24B3-4E2F-8E96-A1CB2AB2FABA}" srcId="{D13DBA81-EDCF-43BC-8B26-1115EBCFC86D}" destId="{DBB72291-83C7-4E48-85A0-CD6E8247487A}" srcOrd="2" destOrd="0" parTransId="{EAA704BD-07B4-4BC0-B3B1-C01660C56E8E}" sibTransId="{E0E79576-A634-412E-831F-7E1077BE6B54}"/>
    <dgm:cxn modelId="{363F4F6F-CA59-4B33-8E22-B7CDF964B8D5}" type="presOf" srcId="{DBB72291-83C7-4E48-85A0-CD6E8247487A}" destId="{5D73BCD2-A1B5-4D5F-A733-2DFAC124D812}" srcOrd="0" destOrd="0" presId="urn:microsoft.com/office/officeart/2005/8/layout/vList2"/>
    <dgm:cxn modelId="{5F877785-ED43-4160-9047-97CB8A0A8A9B}" type="presOf" srcId="{3D4C89B5-B572-492A-9F97-EA9E3D6C80F4}" destId="{694C0BF4-9FD5-46D7-8704-B8C084BB37A4}" srcOrd="0" destOrd="1" presId="urn:microsoft.com/office/officeart/2005/8/layout/vList2"/>
    <dgm:cxn modelId="{C58620B0-5584-4061-A5D8-81C297E97DAC}" type="presParOf" srcId="{AAD8E25D-CABA-4F59-A336-B98CD9FE3394}" destId="{727A14C7-4D13-4738-96C7-ADD8CB428444}" srcOrd="0" destOrd="0" presId="urn:microsoft.com/office/officeart/2005/8/layout/vList2"/>
    <dgm:cxn modelId="{B1851320-E9AC-4038-92DA-1D8BCB0CE20B}" type="presParOf" srcId="{AAD8E25D-CABA-4F59-A336-B98CD9FE3394}" destId="{7D8DEA5A-DC92-4102-9B97-EFEF0805FE80}" srcOrd="1" destOrd="0" presId="urn:microsoft.com/office/officeart/2005/8/layout/vList2"/>
    <dgm:cxn modelId="{F303840C-0BB0-44FE-9CD0-FEC91923EFA3}" type="presParOf" srcId="{AAD8E25D-CABA-4F59-A336-B98CD9FE3394}" destId="{2048A5FB-0644-474B-8BB1-64E3B0AA80CC}" srcOrd="2" destOrd="0" presId="urn:microsoft.com/office/officeart/2005/8/layout/vList2"/>
    <dgm:cxn modelId="{AEE6F71D-2E4F-434D-8EA1-AA35DCE9BFC8}" type="presParOf" srcId="{AAD8E25D-CABA-4F59-A336-B98CD9FE3394}" destId="{694C0BF4-9FD5-46D7-8704-B8C084BB37A4}" srcOrd="3" destOrd="0" presId="urn:microsoft.com/office/officeart/2005/8/layout/vList2"/>
    <dgm:cxn modelId="{D173F22C-8611-4CC6-B810-573A082CAF83}" type="presParOf" srcId="{AAD8E25D-CABA-4F59-A336-B98CD9FE3394}" destId="{5D73BCD2-A1B5-4D5F-A733-2DFAC124D8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BF6E00-E726-43D0-A769-5C02B667513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A14952-182B-4232-99E9-F4295CA9D373}">
      <dgm:prSet custT="1"/>
      <dgm:spPr/>
      <dgm:t>
        <a:bodyPr/>
        <a:lstStyle/>
        <a:p>
          <a:pPr rtl="0"/>
          <a:r>
            <a:rPr lang="pt-BR" sz="1800" noProof="0" dirty="0" smtClean="0"/>
            <a:t>O aumento expressivo da oferta pode contribuir para a redução do preço</a:t>
          </a:r>
          <a:endParaRPr lang="pt-BR" sz="1800" noProof="0" dirty="0"/>
        </a:p>
      </dgm:t>
    </dgm:pt>
    <dgm:pt modelId="{390F5318-720A-447D-A829-AD2F3D26D57D}" type="parTrans" cxnId="{FD735A3E-BAEB-4044-BFC6-70B40A553DC7}">
      <dgm:prSet/>
      <dgm:spPr/>
      <dgm:t>
        <a:bodyPr/>
        <a:lstStyle/>
        <a:p>
          <a:endParaRPr lang="pt-BR" sz="1800" noProof="0"/>
        </a:p>
      </dgm:t>
    </dgm:pt>
    <dgm:pt modelId="{D43B91C3-0E42-4C46-A91E-B75887CC4AB0}" type="sibTrans" cxnId="{FD735A3E-BAEB-4044-BFC6-70B40A553DC7}">
      <dgm:prSet/>
      <dgm:spPr/>
      <dgm:t>
        <a:bodyPr/>
        <a:lstStyle/>
        <a:p>
          <a:endParaRPr lang="pt-BR" sz="1800" noProof="0"/>
        </a:p>
      </dgm:t>
    </dgm:pt>
    <dgm:pt modelId="{8FDC07B8-1EF3-4327-9C9D-AED9519291BE}">
      <dgm:prSet custT="1"/>
      <dgm:spPr/>
      <dgm:t>
        <a:bodyPr/>
        <a:lstStyle/>
        <a:p>
          <a:pPr rtl="0"/>
          <a:r>
            <a:rPr lang="pt-BR" sz="1800" noProof="0" dirty="0" smtClean="0"/>
            <a:t>Não se deve esperar no Brasil preços nos níveis observados no mercado norte-americano, pelo menos em curto e médio prazos</a:t>
          </a:r>
          <a:endParaRPr lang="pt-BR" sz="1800" noProof="0" dirty="0"/>
        </a:p>
      </dgm:t>
    </dgm:pt>
    <dgm:pt modelId="{4F8C6068-E073-4C8B-95C8-FE29638FE088}" type="parTrans" cxnId="{22D517C4-0EED-4C0F-AB31-1B35D48C59D3}">
      <dgm:prSet/>
      <dgm:spPr/>
      <dgm:t>
        <a:bodyPr/>
        <a:lstStyle/>
        <a:p>
          <a:endParaRPr lang="pt-BR" sz="1800" noProof="0"/>
        </a:p>
      </dgm:t>
    </dgm:pt>
    <dgm:pt modelId="{C2986DC6-B3DA-4BFA-B4D1-7402DC25F493}" type="sibTrans" cxnId="{22D517C4-0EED-4C0F-AB31-1B35D48C59D3}">
      <dgm:prSet/>
      <dgm:spPr/>
      <dgm:t>
        <a:bodyPr/>
        <a:lstStyle/>
        <a:p>
          <a:endParaRPr lang="pt-BR" sz="1800" noProof="0"/>
        </a:p>
      </dgm:t>
    </dgm:pt>
    <dgm:pt modelId="{DA410F05-0214-4F73-A315-3978ACCA0AF2}">
      <dgm:prSet custT="1"/>
      <dgm:spPr/>
      <dgm:t>
        <a:bodyPr/>
        <a:lstStyle/>
        <a:p>
          <a:pPr rtl="0"/>
          <a:r>
            <a:rPr lang="pt-BR" sz="1800" noProof="0" dirty="0" smtClean="0"/>
            <a:t>A reduzida infraestrutura de transporte no Brasil deve conduzir ao aproveitamento inicial das reservas com consumo próximo às áreas produtoras</a:t>
          </a:r>
          <a:endParaRPr lang="pt-BR" sz="1800" noProof="0" dirty="0"/>
        </a:p>
      </dgm:t>
    </dgm:pt>
    <dgm:pt modelId="{8044E9DC-7CF6-4B9B-B62A-2066AC29A4B6}" type="parTrans" cxnId="{69920A6B-1C95-4CE6-B036-A03F1A4A520C}">
      <dgm:prSet/>
      <dgm:spPr/>
      <dgm:t>
        <a:bodyPr/>
        <a:lstStyle/>
        <a:p>
          <a:endParaRPr lang="pt-BR" sz="1800" noProof="0"/>
        </a:p>
      </dgm:t>
    </dgm:pt>
    <dgm:pt modelId="{DBC0E321-8921-49F8-8CB2-8F6372E219A3}" type="sibTrans" cxnId="{69920A6B-1C95-4CE6-B036-A03F1A4A520C}">
      <dgm:prSet/>
      <dgm:spPr/>
      <dgm:t>
        <a:bodyPr/>
        <a:lstStyle/>
        <a:p>
          <a:endParaRPr lang="pt-BR" sz="1800" noProof="0"/>
        </a:p>
      </dgm:t>
    </dgm:pt>
    <dgm:pt modelId="{C181B08F-EAE3-4FBE-A989-B7C10E73101F}">
      <dgm:prSet custT="1"/>
      <dgm:spPr/>
      <dgm:t>
        <a:bodyPr/>
        <a:lstStyle/>
        <a:p>
          <a:pPr algn="just" rtl="0"/>
          <a:r>
            <a:rPr lang="pt-BR" sz="1800" noProof="0" dirty="0" smtClean="0"/>
            <a:t>Áreas produtoras situadas próximas aos mercados consumidores e a linhas de transmissão podem representar um diferencial competitivo, além de contribuir para a modicidade tarifária e segurança energética</a:t>
          </a:r>
          <a:endParaRPr lang="pt-BR" sz="1800" noProof="0" dirty="0"/>
        </a:p>
      </dgm:t>
    </dgm:pt>
    <dgm:pt modelId="{CCF483A0-0B86-4DDB-8B53-28D2F9CB0C36}" type="parTrans" cxnId="{05705CA7-AF9F-4F92-884F-269C69CEE3CA}">
      <dgm:prSet/>
      <dgm:spPr/>
      <dgm:t>
        <a:bodyPr/>
        <a:lstStyle/>
        <a:p>
          <a:endParaRPr lang="pt-BR" sz="1800" noProof="0"/>
        </a:p>
      </dgm:t>
    </dgm:pt>
    <dgm:pt modelId="{A8FF6010-481A-41CC-BE87-8BC92A845B11}" type="sibTrans" cxnId="{05705CA7-AF9F-4F92-884F-269C69CEE3CA}">
      <dgm:prSet/>
      <dgm:spPr/>
      <dgm:t>
        <a:bodyPr/>
        <a:lstStyle/>
        <a:p>
          <a:endParaRPr lang="pt-BR" sz="1800" noProof="0"/>
        </a:p>
      </dgm:t>
    </dgm:pt>
    <dgm:pt modelId="{E047DCB6-BC73-45AA-879D-035BD70C2F7E}">
      <dgm:prSet custT="1"/>
      <dgm:spPr/>
      <dgm:t>
        <a:bodyPr/>
        <a:lstStyle/>
        <a:p>
          <a:pPr rtl="0"/>
          <a:r>
            <a:rPr lang="pt-BR" sz="1800" noProof="0" dirty="0" smtClean="0"/>
            <a:t>No Brasil dificilmente será replicado o fenômeno produzido pelo Gás não convencional no mercado americano. Os níveis de preço decorrem de circunstâncias conjunturais</a:t>
          </a:r>
          <a:endParaRPr lang="pt-BR" sz="1800" noProof="0" dirty="0"/>
        </a:p>
      </dgm:t>
    </dgm:pt>
    <dgm:pt modelId="{9CF834A3-FAAF-4934-8361-B6D1F93B7B29}" type="parTrans" cxnId="{CE8E006D-FC7D-4226-BEF1-5635FB1969E6}">
      <dgm:prSet/>
      <dgm:spPr/>
      <dgm:t>
        <a:bodyPr/>
        <a:lstStyle/>
        <a:p>
          <a:endParaRPr lang="pt-BR"/>
        </a:p>
      </dgm:t>
    </dgm:pt>
    <dgm:pt modelId="{05A60B40-E04D-4002-809D-0C52343BBEF1}" type="sibTrans" cxnId="{CE8E006D-FC7D-4226-BEF1-5635FB1969E6}">
      <dgm:prSet/>
      <dgm:spPr/>
      <dgm:t>
        <a:bodyPr/>
        <a:lstStyle/>
        <a:p>
          <a:endParaRPr lang="pt-BR"/>
        </a:p>
      </dgm:t>
    </dgm:pt>
    <dgm:pt modelId="{048EB11E-5EAC-4251-AF98-2714F76EC171}" type="pres">
      <dgm:prSet presAssocID="{46BF6E00-E726-43D0-A769-5C02B6675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F7CB06-3C86-4E67-B887-5D4AB487100B}" type="pres">
      <dgm:prSet presAssocID="{CBA14952-182B-4232-99E9-F4295CA9D373}" presName="parentText" presStyleLbl="node1" presStyleIdx="0" presStyleCnt="5" custLinFactY="-231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FDDBC1-4C03-4C74-8D8A-1A61FDA41B05}" type="pres">
      <dgm:prSet presAssocID="{D43B91C3-0E42-4C46-A91E-B75887CC4AB0}" presName="spacer" presStyleCnt="0"/>
      <dgm:spPr/>
      <dgm:t>
        <a:bodyPr/>
        <a:lstStyle/>
        <a:p>
          <a:endParaRPr lang="pt-BR"/>
        </a:p>
      </dgm:t>
    </dgm:pt>
    <dgm:pt modelId="{2668CC84-36F1-4E42-8EB6-05FB6C0F14E3}" type="pres">
      <dgm:prSet presAssocID="{8FDC07B8-1EF3-4327-9C9D-AED9519291B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D4D1EF-B7C3-42BB-8278-97F8FE84E00E}" type="pres">
      <dgm:prSet presAssocID="{C2986DC6-B3DA-4BFA-B4D1-7402DC25F493}" presName="spacer" presStyleCnt="0"/>
      <dgm:spPr/>
      <dgm:t>
        <a:bodyPr/>
        <a:lstStyle/>
        <a:p>
          <a:endParaRPr lang="pt-BR"/>
        </a:p>
      </dgm:t>
    </dgm:pt>
    <dgm:pt modelId="{4B670514-5D7D-4FC3-8D0E-DA233FC816DC}" type="pres">
      <dgm:prSet presAssocID="{E047DCB6-BC73-45AA-879D-035BD70C2F7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F28DDC-91B1-4D5D-AA3C-9CFD3C3A5C03}" type="pres">
      <dgm:prSet presAssocID="{05A60B40-E04D-4002-809D-0C52343BBEF1}" presName="spacer" presStyleCnt="0"/>
      <dgm:spPr/>
    </dgm:pt>
    <dgm:pt modelId="{3E0ECC8D-EC05-4C85-BFAA-560744981D62}" type="pres">
      <dgm:prSet presAssocID="{DA410F05-0214-4F73-A315-3978ACCA0AF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4AC51A-6950-42F1-B016-528C8F6C66C4}" type="pres">
      <dgm:prSet presAssocID="{DBC0E321-8921-49F8-8CB2-8F6372E219A3}" presName="spacer" presStyleCnt="0"/>
      <dgm:spPr/>
      <dgm:t>
        <a:bodyPr/>
        <a:lstStyle/>
        <a:p>
          <a:endParaRPr lang="pt-BR"/>
        </a:p>
      </dgm:t>
    </dgm:pt>
    <dgm:pt modelId="{EBE8D75C-6C58-438E-915C-02B9150A5204}" type="pres">
      <dgm:prSet presAssocID="{C181B08F-EAE3-4FBE-A989-B7C10E7310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735A3E-BAEB-4044-BFC6-70B40A553DC7}" srcId="{46BF6E00-E726-43D0-A769-5C02B667513D}" destId="{CBA14952-182B-4232-99E9-F4295CA9D373}" srcOrd="0" destOrd="0" parTransId="{390F5318-720A-447D-A829-AD2F3D26D57D}" sibTransId="{D43B91C3-0E42-4C46-A91E-B75887CC4AB0}"/>
    <dgm:cxn modelId="{69920A6B-1C95-4CE6-B036-A03F1A4A520C}" srcId="{46BF6E00-E726-43D0-A769-5C02B667513D}" destId="{DA410F05-0214-4F73-A315-3978ACCA0AF2}" srcOrd="3" destOrd="0" parTransId="{8044E9DC-7CF6-4B9B-B62A-2066AC29A4B6}" sibTransId="{DBC0E321-8921-49F8-8CB2-8F6372E219A3}"/>
    <dgm:cxn modelId="{CE8E006D-FC7D-4226-BEF1-5635FB1969E6}" srcId="{46BF6E00-E726-43D0-A769-5C02B667513D}" destId="{E047DCB6-BC73-45AA-879D-035BD70C2F7E}" srcOrd="2" destOrd="0" parTransId="{9CF834A3-FAAF-4934-8361-B6D1F93B7B29}" sibTransId="{05A60B40-E04D-4002-809D-0C52343BBEF1}"/>
    <dgm:cxn modelId="{1D28767D-AAA9-4D29-89EB-E8067BBA0C6F}" type="presOf" srcId="{46BF6E00-E726-43D0-A769-5C02B667513D}" destId="{048EB11E-5EAC-4251-AF98-2714F76EC171}" srcOrd="0" destOrd="0" presId="urn:microsoft.com/office/officeart/2005/8/layout/vList2"/>
    <dgm:cxn modelId="{C855E552-B114-4829-B834-52DC90CB701B}" type="presOf" srcId="{C181B08F-EAE3-4FBE-A989-B7C10E73101F}" destId="{EBE8D75C-6C58-438E-915C-02B9150A5204}" srcOrd="0" destOrd="0" presId="urn:microsoft.com/office/officeart/2005/8/layout/vList2"/>
    <dgm:cxn modelId="{03066E9B-A0BE-4902-BB5F-AB28B2A2F62E}" type="presOf" srcId="{DA410F05-0214-4F73-A315-3978ACCA0AF2}" destId="{3E0ECC8D-EC05-4C85-BFAA-560744981D62}" srcOrd="0" destOrd="0" presId="urn:microsoft.com/office/officeart/2005/8/layout/vList2"/>
    <dgm:cxn modelId="{3C9EA6C2-3B20-47D4-AFC6-7BB0B7D1564E}" type="presOf" srcId="{E047DCB6-BC73-45AA-879D-035BD70C2F7E}" destId="{4B670514-5D7D-4FC3-8D0E-DA233FC816DC}" srcOrd="0" destOrd="0" presId="urn:microsoft.com/office/officeart/2005/8/layout/vList2"/>
    <dgm:cxn modelId="{1B22550B-54F3-4881-82DA-36F49E9F54FE}" type="presOf" srcId="{8FDC07B8-1EF3-4327-9C9D-AED9519291BE}" destId="{2668CC84-36F1-4E42-8EB6-05FB6C0F14E3}" srcOrd="0" destOrd="0" presId="urn:microsoft.com/office/officeart/2005/8/layout/vList2"/>
    <dgm:cxn modelId="{D595EA16-5669-408D-9E50-D7CCC59A677F}" type="presOf" srcId="{CBA14952-182B-4232-99E9-F4295CA9D373}" destId="{F9F7CB06-3C86-4E67-B887-5D4AB487100B}" srcOrd="0" destOrd="0" presId="urn:microsoft.com/office/officeart/2005/8/layout/vList2"/>
    <dgm:cxn modelId="{22D517C4-0EED-4C0F-AB31-1B35D48C59D3}" srcId="{46BF6E00-E726-43D0-A769-5C02B667513D}" destId="{8FDC07B8-1EF3-4327-9C9D-AED9519291BE}" srcOrd="1" destOrd="0" parTransId="{4F8C6068-E073-4C8B-95C8-FE29638FE088}" sibTransId="{C2986DC6-B3DA-4BFA-B4D1-7402DC25F493}"/>
    <dgm:cxn modelId="{05705CA7-AF9F-4F92-884F-269C69CEE3CA}" srcId="{46BF6E00-E726-43D0-A769-5C02B667513D}" destId="{C181B08F-EAE3-4FBE-A989-B7C10E73101F}" srcOrd="4" destOrd="0" parTransId="{CCF483A0-0B86-4DDB-8B53-28D2F9CB0C36}" sibTransId="{A8FF6010-481A-41CC-BE87-8BC92A845B11}"/>
    <dgm:cxn modelId="{31BD6A6A-FBBB-4A50-BE93-017F0C4749D1}" type="presParOf" srcId="{048EB11E-5EAC-4251-AF98-2714F76EC171}" destId="{F9F7CB06-3C86-4E67-B887-5D4AB487100B}" srcOrd="0" destOrd="0" presId="urn:microsoft.com/office/officeart/2005/8/layout/vList2"/>
    <dgm:cxn modelId="{F074182D-0E56-4F6F-84A7-31F9AD1534AF}" type="presParOf" srcId="{048EB11E-5EAC-4251-AF98-2714F76EC171}" destId="{60FDDBC1-4C03-4C74-8D8A-1A61FDA41B05}" srcOrd="1" destOrd="0" presId="urn:microsoft.com/office/officeart/2005/8/layout/vList2"/>
    <dgm:cxn modelId="{81C86C2F-1E93-4C47-BA1B-C66A7445C1BC}" type="presParOf" srcId="{048EB11E-5EAC-4251-AF98-2714F76EC171}" destId="{2668CC84-36F1-4E42-8EB6-05FB6C0F14E3}" srcOrd="2" destOrd="0" presId="urn:microsoft.com/office/officeart/2005/8/layout/vList2"/>
    <dgm:cxn modelId="{A0A13B33-B278-4B7C-8271-D6B204CA0AD0}" type="presParOf" srcId="{048EB11E-5EAC-4251-AF98-2714F76EC171}" destId="{8AD4D1EF-B7C3-42BB-8278-97F8FE84E00E}" srcOrd="3" destOrd="0" presId="urn:microsoft.com/office/officeart/2005/8/layout/vList2"/>
    <dgm:cxn modelId="{1EDBEA16-0486-43DC-99E2-A96DA4DF9644}" type="presParOf" srcId="{048EB11E-5EAC-4251-AF98-2714F76EC171}" destId="{4B670514-5D7D-4FC3-8D0E-DA233FC816DC}" srcOrd="4" destOrd="0" presId="urn:microsoft.com/office/officeart/2005/8/layout/vList2"/>
    <dgm:cxn modelId="{8E96835E-2187-4B60-8E39-B93A8599406C}" type="presParOf" srcId="{048EB11E-5EAC-4251-AF98-2714F76EC171}" destId="{46F28DDC-91B1-4D5D-AA3C-9CFD3C3A5C03}" srcOrd="5" destOrd="0" presId="urn:microsoft.com/office/officeart/2005/8/layout/vList2"/>
    <dgm:cxn modelId="{76CD54A5-A27D-4BC2-A973-31C23CCDA81C}" type="presParOf" srcId="{048EB11E-5EAC-4251-AF98-2714F76EC171}" destId="{3E0ECC8D-EC05-4C85-BFAA-560744981D62}" srcOrd="6" destOrd="0" presId="urn:microsoft.com/office/officeart/2005/8/layout/vList2"/>
    <dgm:cxn modelId="{C9DE8981-3330-4609-B692-4B6BFA018B87}" type="presParOf" srcId="{048EB11E-5EAC-4251-AF98-2714F76EC171}" destId="{114AC51A-6950-42F1-B016-528C8F6C66C4}" srcOrd="7" destOrd="0" presId="urn:microsoft.com/office/officeart/2005/8/layout/vList2"/>
    <dgm:cxn modelId="{EAD77386-E48C-4017-9F0D-B19C4D130DFF}" type="presParOf" srcId="{048EB11E-5EAC-4251-AF98-2714F76EC171}" destId="{EBE8D75C-6C58-438E-915C-02B9150A520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BF6E00-E726-43D0-A769-5C02B667513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AD4E876-87D5-4095-AB2B-AAF47D59187B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noProof="0" dirty="0" smtClean="0"/>
            <a:t>Em função dos investimentos recentes em gasodutos não é esperada, no curto prazo,  uma significativa expansão na malha de transporte</a:t>
          </a:r>
        </a:p>
      </dgm:t>
    </dgm:pt>
    <dgm:pt modelId="{50A90A43-7297-42B9-B552-B9AF1AEBA411}" type="parTrans" cxnId="{8EC00C0F-8A87-4D42-8FCC-7E4D79BB88F6}">
      <dgm:prSet/>
      <dgm:spPr/>
      <dgm:t>
        <a:bodyPr/>
        <a:lstStyle/>
        <a:p>
          <a:endParaRPr lang="pt-BR" sz="1800"/>
        </a:p>
      </dgm:t>
    </dgm:pt>
    <dgm:pt modelId="{47E2C653-73D7-4D74-922D-FA2938F0A60D}" type="sibTrans" cxnId="{8EC00C0F-8A87-4D42-8FCC-7E4D79BB88F6}">
      <dgm:prSet/>
      <dgm:spPr/>
      <dgm:t>
        <a:bodyPr/>
        <a:lstStyle/>
        <a:p>
          <a:endParaRPr lang="pt-BR" sz="1800"/>
        </a:p>
      </dgm:t>
    </dgm:pt>
    <dgm:pt modelId="{F53691ED-987A-4325-A468-FBC3BC6D3849}">
      <dgm:prSet custT="1"/>
      <dgm:spPr/>
      <dgm:t>
        <a:bodyPr/>
        <a:lstStyle/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noProof="0" dirty="0" smtClean="0"/>
            <a:t>Necessidade de um </a:t>
          </a:r>
          <a:r>
            <a:rPr lang="pt-BR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“choque de oferta” </a:t>
          </a:r>
          <a:r>
            <a:rPr lang="pt-BR" sz="1800" noProof="0" dirty="0" smtClean="0"/>
            <a:t>que  ancore a expansão da malha </a:t>
          </a:r>
        </a:p>
      </dgm:t>
    </dgm:pt>
    <dgm:pt modelId="{77ED677D-7C93-4B1F-BFFE-815B167DD10A}" type="parTrans" cxnId="{DEC747EF-A221-4E85-BA07-439F85780878}">
      <dgm:prSet/>
      <dgm:spPr/>
      <dgm:t>
        <a:bodyPr/>
        <a:lstStyle/>
        <a:p>
          <a:endParaRPr lang="pt-BR"/>
        </a:p>
      </dgm:t>
    </dgm:pt>
    <dgm:pt modelId="{98507BC0-4AE9-404D-8CB6-2C962CCF359A}" type="sibTrans" cxnId="{DEC747EF-A221-4E85-BA07-439F85780878}">
      <dgm:prSet/>
      <dgm:spPr/>
      <dgm:t>
        <a:bodyPr/>
        <a:lstStyle/>
        <a:p>
          <a:endParaRPr lang="pt-BR"/>
        </a:p>
      </dgm:t>
    </dgm:pt>
    <dgm:pt modelId="{048EB11E-5EAC-4251-AF98-2714F76EC171}" type="pres">
      <dgm:prSet presAssocID="{46BF6E00-E726-43D0-A769-5C02B6675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9D709E0-82C4-4451-A347-98C200916B30}" type="pres">
      <dgm:prSet presAssocID="{CAD4E876-87D5-4095-AB2B-AAF47D5918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E9AB93-1A89-4742-91FB-7F392C89727C}" type="pres">
      <dgm:prSet presAssocID="{47E2C653-73D7-4D74-922D-FA2938F0A60D}" presName="spacer" presStyleCnt="0"/>
      <dgm:spPr/>
    </dgm:pt>
    <dgm:pt modelId="{EA41CD3C-5C6A-410D-9873-4AEB9624D7E2}" type="pres">
      <dgm:prSet presAssocID="{F53691ED-987A-4325-A468-FBC3BC6D38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C00C0F-8A87-4D42-8FCC-7E4D79BB88F6}" srcId="{46BF6E00-E726-43D0-A769-5C02B667513D}" destId="{CAD4E876-87D5-4095-AB2B-AAF47D59187B}" srcOrd="0" destOrd="0" parTransId="{50A90A43-7297-42B9-B552-B9AF1AEBA411}" sibTransId="{47E2C653-73D7-4D74-922D-FA2938F0A60D}"/>
    <dgm:cxn modelId="{DEC747EF-A221-4E85-BA07-439F85780878}" srcId="{46BF6E00-E726-43D0-A769-5C02B667513D}" destId="{F53691ED-987A-4325-A468-FBC3BC6D3849}" srcOrd="1" destOrd="0" parTransId="{77ED677D-7C93-4B1F-BFFE-815B167DD10A}" sibTransId="{98507BC0-4AE9-404D-8CB6-2C962CCF359A}"/>
    <dgm:cxn modelId="{F183E964-9BCF-41D5-A2A9-512CB7F0D969}" type="presOf" srcId="{CAD4E876-87D5-4095-AB2B-AAF47D59187B}" destId="{49D709E0-82C4-4451-A347-98C200916B30}" srcOrd="0" destOrd="0" presId="urn:microsoft.com/office/officeart/2005/8/layout/vList2"/>
    <dgm:cxn modelId="{FAC224AE-302B-4FAE-AC6C-50637D2FCD43}" type="presOf" srcId="{46BF6E00-E726-43D0-A769-5C02B667513D}" destId="{048EB11E-5EAC-4251-AF98-2714F76EC171}" srcOrd="0" destOrd="0" presId="urn:microsoft.com/office/officeart/2005/8/layout/vList2"/>
    <dgm:cxn modelId="{E7F98472-D646-4B07-88C7-F665232394B0}" type="presOf" srcId="{F53691ED-987A-4325-A468-FBC3BC6D3849}" destId="{EA41CD3C-5C6A-410D-9873-4AEB9624D7E2}" srcOrd="0" destOrd="0" presId="urn:microsoft.com/office/officeart/2005/8/layout/vList2"/>
    <dgm:cxn modelId="{CE9A3803-4A7E-4EAE-BE83-3409F18F1A5B}" type="presParOf" srcId="{048EB11E-5EAC-4251-AF98-2714F76EC171}" destId="{49D709E0-82C4-4451-A347-98C200916B30}" srcOrd="0" destOrd="0" presId="urn:microsoft.com/office/officeart/2005/8/layout/vList2"/>
    <dgm:cxn modelId="{680F8F58-E921-46E3-990C-A6A0D9431991}" type="presParOf" srcId="{048EB11E-5EAC-4251-AF98-2714F76EC171}" destId="{4FE9AB93-1A89-4742-91FB-7F392C89727C}" srcOrd="1" destOrd="0" presId="urn:microsoft.com/office/officeart/2005/8/layout/vList2"/>
    <dgm:cxn modelId="{2AB55A88-854F-4F37-80DF-4734E98A00C0}" type="presParOf" srcId="{048EB11E-5EAC-4251-AF98-2714F76EC171}" destId="{EA41CD3C-5C6A-410D-9873-4AEB9624D7E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B021E3-1FB2-44AC-80B4-C838D9F9C595}" type="doc">
      <dgm:prSet loTypeId="urn:microsoft.com/office/officeart/2005/8/layout/chevron1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17AEB0AF-87D9-4A22-82ED-53E35B17094C}">
      <dgm:prSet/>
      <dgm:spPr/>
      <dgm:t>
        <a:bodyPr/>
        <a:lstStyle/>
        <a:p>
          <a:pPr rtl="0"/>
          <a:r>
            <a:rPr lang="pt-BR" dirty="0" smtClean="0"/>
            <a:t>Estudos de expansão da malha</a:t>
          </a:r>
          <a:endParaRPr lang="pt-BR" dirty="0"/>
        </a:p>
      </dgm:t>
    </dgm:pt>
    <dgm:pt modelId="{83C617F2-8AFE-4C50-847A-4958C691937D}" type="parTrans" cxnId="{166B2C99-44D6-4BEC-A6F3-FA4015E3FA56}">
      <dgm:prSet/>
      <dgm:spPr/>
      <dgm:t>
        <a:bodyPr/>
        <a:lstStyle/>
        <a:p>
          <a:endParaRPr lang="pt-BR"/>
        </a:p>
      </dgm:t>
    </dgm:pt>
    <dgm:pt modelId="{7C40B56D-757B-4D4F-88F8-0EB96B3D0A7A}" type="sibTrans" cxnId="{166B2C99-44D6-4BEC-A6F3-FA4015E3FA56}">
      <dgm:prSet/>
      <dgm:spPr/>
      <dgm:t>
        <a:bodyPr/>
        <a:lstStyle/>
        <a:p>
          <a:endParaRPr lang="pt-BR"/>
        </a:p>
      </dgm:t>
    </dgm:pt>
    <dgm:pt modelId="{A25A8C26-66A0-4A1E-90F7-649CA2160127}">
      <dgm:prSet/>
      <dgm:spPr/>
      <dgm:t>
        <a:bodyPr/>
        <a:lstStyle/>
        <a:p>
          <a:pPr rtl="0"/>
          <a:endParaRPr lang="pt-BR" dirty="0"/>
        </a:p>
      </dgm:t>
    </dgm:pt>
    <dgm:pt modelId="{802FF885-AD24-4C9D-AF76-CC783E3CC88E}" type="parTrans" cxnId="{8A9B331B-08B8-45F0-B02E-4C313E6F48F4}">
      <dgm:prSet/>
      <dgm:spPr/>
      <dgm:t>
        <a:bodyPr/>
        <a:lstStyle/>
        <a:p>
          <a:endParaRPr lang="pt-BR"/>
        </a:p>
      </dgm:t>
    </dgm:pt>
    <dgm:pt modelId="{F1D8B8DB-80E1-48E4-846E-1289D7CC920A}" type="sibTrans" cxnId="{8A9B331B-08B8-45F0-B02E-4C313E6F48F4}">
      <dgm:prSet/>
      <dgm:spPr/>
      <dgm:t>
        <a:bodyPr/>
        <a:lstStyle/>
        <a:p>
          <a:endParaRPr lang="pt-BR"/>
        </a:p>
      </dgm:t>
    </dgm:pt>
    <dgm:pt modelId="{68385F2B-E19F-41BB-BAF7-84D0AE59A15B}">
      <dgm:prSet/>
      <dgm:spPr/>
      <dgm:t>
        <a:bodyPr/>
        <a:lstStyle/>
        <a:p>
          <a:pPr rtl="0"/>
          <a:r>
            <a:rPr lang="pt-BR" dirty="0" smtClean="0"/>
            <a:t>Plano de Expansão da Malha - PEMAT</a:t>
          </a:r>
          <a:endParaRPr lang="pt-BR" dirty="0"/>
        </a:p>
      </dgm:t>
    </dgm:pt>
    <dgm:pt modelId="{9210B572-5CD2-4F07-949A-08362D6ACB78}" type="parTrans" cxnId="{773770F4-05BB-4D98-A10A-73652E6715E0}">
      <dgm:prSet/>
      <dgm:spPr/>
      <dgm:t>
        <a:bodyPr/>
        <a:lstStyle/>
        <a:p>
          <a:endParaRPr lang="pt-BR"/>
        </a:p>
      </dgm:t>
    </dgm:pt>
    <dgm:pt modelId="{22280808-974E-45EE-8939-52AA82A5D2FD}" type="sibTrans" cxnId="{773770F4-05BB-4D98-A10A-73652E6715E0}">
      <dgm:prSet/>
      <dgm:spPr/>
      <dgm:t>
        <a:bodyPr/>
        <a:lstStyle/>
        <a:p>
          <a:endParaRPr lang="pt-BR"/>
        </a:p>
      </dgm:t>
    </dgm:pt>
    <dgm:pt modelId="{44BABC57-9D37-4A01-B455-0C125DFC8EFE}">
      <dgm:prSet/>
      <dgm:spPr/>
      <dgm:t>
        <a:bodyPr/>
        <a:lstStyle/>
        <a:p>
          <a:pPr rtl="0"/>
          <a:endParaRPr lang="pt-BR" dirty="0"/>
        </a:p>
      </dgm:t>
    </dgm:pt>
    <dgm:pt modelId="{D4D20E93-F4BA-4B47-9FA9-02FE1D286F4C}" type="parTrans" cxnId="{F3F044F8-4B02-482C-8E04-F669D5CEE3E6}">
      <dgm:prSet/>
      <dgm:spPr/>
      <dgm:t>
        <a:bodyPr/>
        <a:lstStyle/>
        <a:p>
          <a:endParaRPr lang="pt-BR"/>
        </a:p>
      </dgm:t>
    </dgm:pt>
    <dgm:pt modelId="{A809B6F4-FD67-4EE8-A63D-FCA8314F1A3E}" type="sibTrans" cxnId="{F3F044F8-4B02-482C-8E04-F669D5CEE3E6}">
      <dgm:prSet/>
      <dgm:spPr/>
      <dgm:t>
        <a:bodyPr/>
        <a:lstStyle/>
        <a:p>
          <a:endParaRPr lang="pt-BR"/>
        </a:p>
      </dgm:t>
    </dgm:pt>
    <dgm:pt modelId="{9EA6177A-28E1-48D6-80BC-51EB0B40834D}" type="pres">
      <dgm:prSet presAssocID="{4DB021E3-1FB2-44AC-80B4-C838D9F9C5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068BC9-38B0-4CEC-8D14-AF836E8F46BC}" type="pres">
      <dgm:prSet presAssocID="{17AEB0AF-87D9-4A22-82ED-53E35B17094C}" presName="composite" presStyleCnt="0"/>
      <dgm:spPr/>
    </dgm:pt>
    <dgm:pt modelId="{FA68E146-DAAA-488A-B3AA-742DDA853585}" type="pres">
      <dgm:prSet presAssocID="{17AEB0AF-87D9-4A22-82ED-53E35B17094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87C2CA-A77E-43C0-9BAC-1321B5432365}" type="pres">
      <dgm:prSet presAssocID="{17AEB0AF-87D9-4A22-82ED-53E35B17094C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617480-34E5-4C45-B664-BB2B224D48F6}" type="pres">
      <dgm:prSet presAssocID="{7C40B56D-757B-4D4F-88F8-0EB96B3D0A7A}" presName="space" presStyleCnt="0"/>
      <dgm:spPr/>
    </dgm:pt>
    <dgm:pt modelId="{40626925-2BF4-4B59-8059-2136C8026E4C}" type="pres">
      <dgm:prSet presAssocID="{68385F2B-E19F-41BB-BAF7-84D0AE59A15B}" presName="composite" presStyleCnt="0"/>
      <dgm:spPr/>
    </dgm:pt>
    <dgm:pt modelId="{6FF0ED13-B414-41F7-9B82-B0B9344952CF}" type="pres">
      <dgm:prSet presAssocID="{68385F2B-E19F-41BB-BAF7-84D0AE59A15B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D2FAA0-9B04-43F7-9317-DC50DD0810F9}" type="pres">
      <dgm:prSet presAssocID="{68385F2B-E19F-41BB-BAF7-84D0AE59A15B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6E2192-97BF-4944-A821-D013BC4B7A00}" type="presOf" srcId="{A25A8C26-66A0-4A1E-90F7-649CA2160127}" destId="{4C87C2CA-A77E-43C0-9BAC-1321B5432365}" srcOrd="0" destOrd="0" presId="urn:microsoft.com/office/officeart/2005/8/layout/chevron1"/>
    <dgm:cxn modelId="{166B2C99-44D6-4BEC-A6F3-FA4015E3FA56}" srcId="{4DB021E3-1FB2-44AC-80B4-C838D9F9C595}" destId="{17AEB0AF-87D9-4A22-82ED-53E35B17094C}" srcOrd="0" destOrd="0" parTransId="{83C617F2-8AFE-4C50-847A-4958C691937D}" sibTransId="{7C40B56D-757B-4D4F-88F8-0EB96B3D0A7A}"/>
    <dgm:cxn modelId="{3CEA89A6-4A7B-4EB0-A7C7-6A5257910D9B}" type="presOf" srcId="{4DB021E3-1FB2-44AC-80B4-C838D9F9C595}" destId="{9EA6177A-28E1-48D6-80BC-51EB0B40834D}" srcOrd="0" destOrd="0" presId="urn:microsoft.com/office/officeart/2005/8/layout/chevron1"/>
    <dgm:cxn modelId="{F3F044F8-4B02-482C-8E04-F669D5CEE3E6}" srcId="{68385F2B-E19F-41BB-BAF7-84D0AE59A15B}" destId="{44BABC57-9D37-4A01-B455-0C125DFC8EFE}" srcOrd="0" destOrd="0" parTransId="{D4D20E93-F4BA-4B47-9FA9-02FE1D286F4C}" sibTransId="{A809B6F4-FD67-4EE8-A63D-FCA8314F1A3E}"/>
    <dgm:cxn modelId="{7E5245FD-3CCC-47EB-BA52-79CC9C29CFD8}" type="presOf" srcId="{44BABC57-9D37-4A01-B455-0C125DFC8EFE}" destId="{07D2FAA0-9B04-43F7-9317-DC50DD0810F9}" srcOrd="0" destOrd="0" presId="urn:microsoft.com/office/officeart/2005/8/layout/chevron1"/>
    <dgm:cxn modelId="{7BD68AEA-2812-4FED-A1D6-BC95186263C5}" type="presOf" srcId="{17AEB0AF-87D9-4A22-82ED-53E35B17094C}" destId="{FA68E146-DAAA-488A-B3AA-742DDA853585}" srcOrd="0" destOrd="0" presId="urn:microsoft.com/office/officeart/2005/8/layout/chevron1"/>
    <dgm:cxn modelId="{773770F4-05BB-4D98-A10A-73652E6715E0}" srcId="{4DB021E3-1FB2-44AC-80B4-C838D9F9C595}" destId="{68385F2B-E19F-41BB-BAF7-84D0AE59A15B}" srcOrd="1" destOrd="0" parTransId="{9210B572-5CD2-4F07-949A-08362D6ACB78}" sibTransId="{22280808-974E-45EE-8939-52AA82A5D2FD}"/>
    <dgm:cxn modelId="{8A9B331B-08B8-45F0-B02E-4C313E6F48F4}" srcId="{17AEB0AF-87D9-4A22-82ED-53E35B17094C}" destId="{A25A8C26-66A0-4A1E-90F7-649CA2160127}" srcOrd="0" destOrd="0" parTransId="{802FF885-AD24-4C9D-AF76-CC783E3CC88E}" sibTransId="{F1D8B8DB-80E1-48E4-846E-1289D7CC920A}"/>
    <dgm:cxn modelId="{EA1A649D-98FE-4D78-B12A-3C726827B2EF}" type="presOf" srcId="{68385F2B-E19F-41BB-BAF7-84D0AE59A15B}" destId="{6FF0ED13-B414-41F7-9B82-B0B9344952CF}" srcOrd="0" destOrd="0" presId="urn:microsoft.com/office/officeart/2005/8/layout/chevron1"/>
    <dgm:cxn modelId="{FE702CFA-64B4-40DB-84D4-85603C4337EF}" type="presParOf" srcId="{9EA6177A-28E1-48D6-80BC-51EB0B40834D}" destId="{E3068BC9-38B0-4CEC-8D14-AF836E8F46BC}" srcOrd="0" destOrd="0" presId="urn:microsoft.com/office/officeart/2005/8/layout/chevron1"/>
    <dgm:cxn modelId="{089313BA-7F10-467A-B542-035C01879FCB}" type="presParOf" srcId="{E3068BC9-38B0-4CEC-8D14-AF836E8F46BC}" destId="{FA68E146-DAAA-488A-B3AA-742DDA853585}" srcOrd="0" destOrd="0" presId="urn:microsoft.com/office/officeart/2005/8/layout/chevron1"/>
    <dgm:cxn modelId="{9E94F1CC-3453-4591-B016-329FCD032CF5}" type="presParOf" srcId="{E3068BC9-38B0-4CEC-8D14-AF836E8F46BC}" destId="{4C87C2CA-A77E-43C0-9BAC-1321B5432365}" srcOrd="1" destOrd="0" presId="urn:microsoft.com/office/officeart/2005/8/layout/chevron1"/>
    <dgm:cxn modelId="{38109B6A-2FC7-49F1-84BD-7FF396B1E762}" type="presParOf" srcId="{9EA6177A-28E1-48D6-80BC-51EB0B40834D}" destId="{2D617480-34E5-4C45-B664-BB2B224D48F6}" srcOrd="1" destOrd="0" presId="urn:microsoft.com/office/officeart/2005/8/layout/chevron1"/>
    <dgm:cxn modelId="{AE5CBB64-6A7A-4D56-8217-AB23461670D4}" type="presParOf" srcId="{9EA6177A-28E1-48D6-80BC-51EB0B40834D}" destId="{40626925-2BF4-4B59-8059-2136C8026E4C}" srcOrd="2" destOrd="0" presId="urn:microsoft.com/office/officeart/2005/8/layout/chevron1"/>
    <dgm:cxn modelId="{EFACE009-87A0-47E5-98F4-72CDF2FA87D5}" type="presParOf" srcId="{40626925-2BF4-4B59-8059-2136C8026E4C}" destId="{6FF0ED13-B414-41F7-9B82-B0B9344952CF}" srcOrd="0" destOrd="0" presId="urn:microsoft.com/office/officeart/2005/8/layout/chevron1"/>
    <dgm:cxn modelId="{07857F16-6EE7-4054-9C20-A8F12D2D1091}" type="presParOf" srcId="{40626925-2BF4-4B59-8059-2136C8026E4C}" destId="{07D2FAA0-9B04-43F7-9317-DC50DD0810F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D56A63-D269-485B-9F75-46E440F1E2D3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C2291A-6C00-48C1-9B73-74886012E3BD}">
      <dgm:prSet phldrT="[Texto]" custT="1"/>
      <dgm:spPr/>
      <dgm:t>
        <a:bodyPr/>
        <a:lstStyle/>
        <a:p>
          <a:r>
            <a:rPr lang="pt-BR" sz="1600" dirty="0" smtClean="0"/>
            <a:t>Avaliação inicial</a:t>
          </a:r>
          <a:endParaRPr lang="pt-BR" sz="1600" dirty="0"/>
        </a:p>
      </dgm:t>
    </dgm:pt>
    <dgm:pt modelId="{0A6C3B00-5332-4FB1-B62D-8916950E6241}" type="parTrans" cxnId="{E7C36294-091B-4EEA-9260-87210B0D6A79}">
      <dgm:prSet/>
      <dgm:spPr/>
      <dgm:t>
        <a:bodyPr/>
        <a:lstStyle/>
        <a:p>
          <a:endParaRPr lang="pt-BR" sz="1600"/>
        </a:p>
      </dgm:t>
    </dgm:pt>
    <dgm:pt modelId="{95F2E424-58E8-4638-BB66-07D9CCB62937}" type="sibTrans" cxnId="{E7C36294-091B-4EEA-9260-87210B0D6A79}">
      <dgm:prSet/>
      <dgm:spPr/>
      <dgm:t>
        <a:bodyPr/>
        <a:lstStyle/>
        <a:p>
          <a:endParaRPr lang="pt-BR" sz="1600"/>
        </a:p>
      </dgm:t>
    </dgm:pt>
    <dgm:pt modelId="{0DD0662D-C2C6-4DC4-8722-80F0125D5389}">
      <dgm:prSet phldrT="[Texto]" custT="1"/>
      <dgm:spPr/>
      <dgm:t>
        <a:bodyPr/>
        <a:lstStyle/>
        <a:p>
          <a:r>
            <a:rPr lang="pt-BR" sz="1600" dirty="0" smtClean="0"/>
            <a:t>Oferta</a:t>
          </a:r>
          <a:endParaRPr lang="pt-BR" sz="1600" dirty="0"/>
        </a:p>
      </dgm:t>
    </dgm:pt>
    <dgm:pt modelId="{F93DD0D8-F4A3-4A8C-A822-9B82A64F5961}" type="parTrans" cxnId="{0A94D8FE-11F1-4E0B-A120-7023D4C629A2}">
      <dgm:prSet/>
      <dgm:spPr/>
      <dgm:t>
        <a:bodyPr/>
        <a:lstStyle/>
        <a:p>
          <a:endParaRPr lang="pt-BR" sz="1600"/>
        </a:p>
      </dgm:t>
    </dgm:pt>
    <dgm:pt modelId="{C0B2AA97-63DC-410B-B719-1C40DEF3E2D1}" type="sibTrans" cxnId="{0A94D8FE-11F1-4E0B-A120-7023D4C629A2}">
      <dgm:prSet/>
      <dgm:spPr/>
      <dgm:t>
        <a:bodyPr/>
        <a:lstStyle/>
        <a:p>
          <a:endParaRPr lang="pt-BR" sz="1600"/>
        </a:p>
      </dgm:t>
    </dgm:pt>
    <dgm:pt modelId="{B29274D1-F4C7-4FF1-B651-D54EFD298B38}">
      <dgm:prSet phldrT="[Texto]" custT="1"/>
      <dgm:spPr/>
      <dgm:t>
        <a:bodyPr/>
        <a:lstStyle/>
        <a:p>
          <a:r>
            <a:rPr lang="pt-BR" sz="1600" dirty="0" smtClean="0"/>
            <a:t>Infraestrutura existente e ampliações previstas</a:t>
          </a:r>
          <a:endParaRPr lang="pt-BR" sz="1600" dirty="0"/>
        </a:p>
      </dgm:t>
    </dgm:pt>
    <dgm:pt modelId="{4E183851-6AB5-41EE-9BC9-910E77641228}" type="parTrans" cxnId="{28F83BA0-ADB1-4008-A258-0FB161AE3E29}">
      <dgm:prSet/>
      <dgm:spPr/>
      <dgm:t>
        <a:bodyPr/>
        <a:lstStyle/>
        <a:p>
          <a:endParaRPr lang="pt-BR" sz="1600"/>
        </a:p>
      </dgm:t>
    </dgm:pt>
    <dgm:pt modelId="{FA9F554A-F616-45C1-AE4D-8B7E8DBEF832}" type="sibTrans" cxnId="{28F83BA0-ADB1-4008-A258-0FB161AE3E29}">
      <dgm:prSet/>
      <dgm:spPr/>
      <dgm:t>
        <a:bodyPr/>
        <a:lstStyle/>
        <a:p>
          <a:endParaRPr lang="pt-BR" sz="1600"/>
        </a:p>
      </dgm:t>
    </dgm:pt>
    <dgm:pt modelId="{1EFF49C2-4581-4608-9839-D89CF6DDF97A}">
      <dgm:prSet phldrT="[Texto]" custT="1"/>
      <dgm:spPr/>
      <dgm:t>
        <a:bodyPr/>
        <a:lstStyle/>
        <a:p>
          <a:r>
            <a:rPr lang="pt-BR" sz="1600" dirty="0" smtClean="0"/>
            <a:t>Análise das alternativas para cada </a:t>
          </a:r>
          <a:r>
            <a:rPr lang="pt-BR" sz="1600" smtClean="0"/>
            <a:t>oferta potencial</a:t>
          </a:r>
          <a:endParaRPr lang="pt-BR" sz="1600" dirty="0"/>
        </a:p>
      </dgm:t>
    </dgm:pt>
    <dgm:pt modelId="{36E5BC07-8BC2-4C28-BAC9-5AF94789D330}" type="parTrans" cxnId="{58CB3FAA-09DF-45FC-8AE1-61E37C16E42C}">
      <dgm:prSet/>
      <dgm:spPr/>
      <dgm:t>
        <a:bodyPr/>
        <a:lstStyle/>
        <a:p>
          <a:endParaRPr lang="pt-BR" sz="1600"/>
        </a:p>
      </dgm:t>
    </dgm:pt>
    <dgm:pt modelId="{7310A8D0-6394-43C3-9ECB-12D76FF0321B}" type="sibTrans" cxnId="{58CB3FAA-09DF-45FC-8AE1-61E37C16E42C}">
      <dgm:prSet/>
      <dgm:spPr/>
      <dgm:t>
        <a:bodyPr/>
        <a:lstStyle/>
        <a:p>
          <a:endParaRPr lang="pt-BR" sz="1600"/>
        </a:p>
      </dgm:t>
    </dgm:pt>
    <dgm:pt modelId="{7F48CD63-31CA-4392-A6AC-286A7D031D3E}">
      <dgm:prSet phldrT="[Texto]" custT="1"/>
      <dgm:spPr/>
      <dgm:t>
        <a:bodyPr/>
        <a:lstStyle/>
        <a:p>
          <a:r>
            <a:rPr lang="pt-BR" sz="1600" dirty="0" smtClean="0"/>
            <a:t>Mercado local</a:t>
          </a:r>
          <a:endParaRPr lang="pt-BR" sz="1600" dirty="0"/>
        </a:p>
      </dgm:t>
    </dgm:pt>
    <dgm:pt modelId="{65825FE9-49CE-42AB-BD13-B474CCEFE8C5}" type="parTrans" cxnId="{6EBED7B5-F833-4051-A208-4AD117A62AC2}">
      <dgm:prSet/>
      <dgm:spPr/>
      <dgm:t>
        <a:bodyPr/>
        <a:lstStyle/>
        <a:p>
          <a:endParaRPr lang="pt-BR" sz="1600"/>
        </a:p>
      </dgm:t>
    </dgm:pt>
    <dgm:pt modelId="{FB835C72-BE52-4BDC-8A84-E7E9DE4CC6CB}" type="sibTrans" cxnId="{6EBED7B5-F833-4051-A208-4AD117A62AC2}">
      <dgm:prSet/>
      <dgm:spPr/>
      <dgm:t>
        <a:bodyPr/>
        <a:lstStyle/>
        <a:p>
          <a:endParaRPr lang="pt-BR" sz="1600"/>
        </a:p>
      </dgm:t>
    </dgm:pt>
    <dgm:pt modelId="{9AD0CC7E-6493-46BE-A036-30CF68C77B83}">
      <dgm:prSet phldrT="[Texto]" custT="1"/>
      <dgm:spPr/>
      <dgm:t>
        <a:bodyPr/>
        <a:lstStyle/>
        <a:p>
          <a:r>
            <a:rPr lang="pt-BR" sz="1600" dirty="0" smtClean="0"/>
            <a:t>Outros mercados por meio de dutos</a:t>
          </a:r>
          <a:endParaRPr lang="pt-BR" sz="1600" dirty="0"/>
        </a:p>
      </dgm:t>
    </dgm:pt>
    <dgm:pt modelId="{2082B07D-3182-47F1-B7B9-95B08B69745A}" type="parTrans" cxnId="{80D1E8B6-6474-4FD6-91B7-06E9DBC6AE59}">
      <dgm:prSet/>
      <dgm:spPr/>
      <dgm:t>
        <a:bodyPr/>
        <a:lstStyle/>
        <a:p>
          <a:endParaRPr lang="pt-BR" sz="1600"/>
        </a:p>
      </dgm:t>
    </dgm:pt>
    <dgm:pt modelId="{D4176DA4-62DD-4C0F-B6CF-4EA7154D8324}" type="sibTrans" cxnId="{80D1E8B6-6474-4FD6-91B7-06E9DBC6AE59}">
      <dgm:prSet/>
      <dgm:spPr/>
      <dgm:t>
        <a:bodyPr/>
        <a:lstStyle/>
        <a:p>
          <a:endParaRPr lang="pt-BR" sz="1600"/>
        </a:p>
      </dgm:t>
    </dgm:pt>
    <dgm:pt modelId="{66A05AC4-D4E5-45FA-9241-6BC546A5FD4A}">
      <dgm:prSet phldrT="[Texto]" custT="1"/>
      <dgm:spPr/>
      <dgm:t>
        <a:bodyPr/>
        <a:lstStyle/>
        <a:p>
          <a:r>
            <a:rPr lang="pt-BR" sz="1600" dirty="0" smtClean="0"/>
            <a:t>Demandas efetivas e potenciais</a:t>
          </a:r>
          <a:endParaRPr lang="pt-BR" sz="1600" dirty="0"/>
        </a:p>
      </dgm:t>
    </dgm:pt>
    <dgm:pt modelId="{068CE494-02DF-4547-98D8-B2799068CC1F}" type="parTrans" cxnId="{08506B09-A2B8-4DF0-B6FC-C15DF487A413}">
      <dgm:prSet/>
      <dgm:spPr/>
      <dgm:t>
        <a:bodyPr/>
        <a:lstStyle/>
        <a:p>
          <a:endParaRPr lang="pt-BR" sz="1600"/>
        </a:p>
      </dgm:t>
    </dgm:pt>
    <dgm:pt modelId="{B625DBB0-C5A4-4787-8F1E-27DCBC2DC537}" type="sibTrans" cxnId="{08506B09-A2B8-4DF0-B6FC-C15DF487A413}">
      <dgm:prSet/>
      <dgm:spPr/>
      <dgm:t>
        <a:bodyPr/>
        <a:lstStyle/>
        <a:p>
          <a:endParaRPr lang="pt-BR" sz="1600"/>
        </a:p>
      </dgm:t>
    </dgm:pt>
    <dgm:pt modelId="{D416EC31-5127-4ACE-9292-5467A7984F19}" type="pres">
      <dgm:prSet presAssocID="{45D56A63-D269-485B-9F75-46E440F1E2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E227D8-67F9-46FA-8884-5D879E2377B2}" type="pres">
      <dgm:prSet presAssocID="{1EFF49C2-4581-4608-9839-D89CF6DDF97A}" presName="boxAndChildren" presStyleCnt="0"/>
      <dgm:spPr/>
    </dgm:pt>
    <dgm:pt modelId="{D044C7CD-3A74-40D6-8FB6-31F958F23929}" type="pres">
      <dgm:prSet presAssocID="{1EFF49C2-4581-4608-9839-D89CF6DDF97A}" presName="parentTextBox" presStyleLbl="node1" presStyleIdx="0" presStyleCnt="2"/>
      <dgm:spPr/>
      <dgm:t>
        <a:bodyPr/>
        <a:lstStyle/>
        <a:p>
          <a:endParaRPr lang="pt-BR"/>
        </a:p>
      </dgm:t>
    </dgm:pt>
    <dgm:pt modelId="{49718347-65D4-47B8-AFC5-85E90157C148}" type="pres">
      <dgm:prSet presAssocID="{1EFF49C2-4581-4608-9839-D89CF6DDF97A}" presName="entireBox" presStyleLbl="node1" presStyleIdx="0" presStyleCnt="2"/>
      <dgm:spPr/>
      <dgm:t>
        <a:bodyPr/>
        <a:lstStyle/>
        <a:p>
          <a:endParaRPr lang="pt-BR"/>
        </a:p>
      </dgm:t>
    </dgm:pt>
    <dgm:pt modelId="{229402CA-8F3A-4460-9FE0-801A20D2078E}" type="pres">
      <dgm:prSet presAssocID="{1EFF49C2-4581-4608-9839-D89CF6DDF97A}" presName="descendantBox" presStyleCnt="0"/>
      <dgm:spPr/>
    </dgm:pt>
    <dgm:pt modelId="{995441E1-3F7C-4273-BF3E-A8BFAAE123D0}" type="pres">
      <dgm:prSet presAssocID="{7F48CD63-31CA-4392-A6AC-286A7D031D3E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792D9-400C-4F8D-AAAF-472696C208B3}" type="pres">
      <dgm:prSet presAssocID="{9AD0CC7E-6493-46BE-A036-30CF68C77B83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EE5A82-2D04-4C98-A03E-8C04E823C1BE}" type="pres">
      <dgm:prSet presAssocID="{95F2E424-58E8-4638-BB66-07D9CCB62937}" presName="sp" presStyleCnt="0"/>
      <dgm:spPr/>
    </dgm:pt>
    <dgm:pt modelId="{E28A1351-A211-472A-A651-87DACB6EE2E9}" type="pres">
      <dgm:prSet presAssocID="{9EC2291A-6C00-48C1-9B73-74886012E3BD}" presName="arrowAndChildren" presStyleCnt="0"/>
      <dgm:spPr/>
    </dgm:pt>
    <dgm:pt modelId="{9AA4EEE6-ECD1-474E-B5DB-272E066CF5A8}" type="pres">
      <dgm:prSet presAssocID="{9EC2291A-6C00-48C1-9B73-74886012E3BD}" presName="parentTextArrow" presStyleLbl="node1" presStyleIdx="0" presStyleCnt="2"/>
      <dgm:spPr/>
      <dgm:t>
        <a:bodyPr/>
        <a:lstStyle/>
        <a:p>
          <a:endParaRPr lang="pt-BR"/>
        </a:p>
      </dgm:t>
    </dgm:pt>
    <dgm:pt modelId="{F7BB9D86-55E0-45DF-B1CA-4496FDECF80C}" type="pres">
      <dgm:prSet presAssocID="{9EC2291A-6C00-48C1-9B73-74886012E3BD}" presName="arrow" presStyleLbl="node1" presStyleIdx="1" presStyleCnt="2"/>
      <dgm:spPr/>
      <dgm:t>
        <a:bodyPr/>
        <a:lstStyle/>
        <a:p>
          <a:endParaRPr lang="pt-BR"/>
        </a:p>
      </dgm:t>
    </dgm:pt>
    <dgm:pt modelId="{2236349C-3F51-4EAE-B237-004E23F6059C}" type="pres">
      <dgm:prSet presAssocID="{9EC2291A-6C00-48C1-9B73-74886012E3BD}" presName="descendantArrow" presStyleCnt="0"/>
      <dgm:spPr/>
    </dgm:pt>
    <dgm:pt modelId="{C62C61F7-C890-4BFC-93BB-686B924CD5A0}" type="pres">
      <dgm:prSet presAssocID="{66A05AC4-D4E5-45FA-9241-6BC546A5FD4A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404ED0-BB92-4AA2-AEBD-3CE33F54D904}" type="pres">
      <dgm:prSet presAssocID="{0DD0662D-C2C6-4DC4-8722-80F0125D5389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3F96E2-F044-415B-A89B-9FE16239124E}" type="pres">
      <dgm:prSet presAssocID="{B29274D1-F4C7-4FF1-B651-D54EFD298B38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C36294-091B-4EEA-9260-87210B0D6A79}" srcId="{45D56A63-D269-485B-9F75-46E440F1E2D3}" destId="{9EC2291A-6C00-48C1-9B73-74886012E3BD}" srcOrd="0" destOrd="0" parTransId="{0A6C3B00-5332-4FB1-B62D-8916950E6241}" sibTransId="{95F2E424-58E8-4638-BB66-07D9CCB62937}"/>
    <dgm:cxn modelId="{80D1E8B6-6474-4FD6-91B7-06E9DBC6AE59}" srcId="{1EFF49C2-4581-4608-9839-D89CF6DDF97A}" destId="{9AD0CC7E-6493-46BE-A036-30CF68C77B83}" srcOrd="1" destOrd="0" parTransId="{2082B07D-3182-47F1-B7B9-95B08B69745A}" sibTransId="{D4176DA4-62DD-4C0F-B6CF-4EA7154D8324}"/>
    <dgm:cxn modelId="{CE183F88-1A34-4F2C-A323-28BC1828DF9F}" type="presOf" srcId="{9AD0CC7E-6493-46BE-A036-30CF68C77B83}" destId="{AD8792D9-400C-4F8D-AAAF-472696C208B3}" srcOrd="0" destOrd="0" presId="urn:microsoft.com/office/officeart/2005/8/layout/process4"/>
    <dgm:cxn modelId="{08506B09-A2B8-4DF0-B6FC-C15DF487A413}" srcId="{9EC2291A-6C00-48C1-9B73-74886012E3BD}" destId="{66A05AC4-D4E5-45FA-9241-6BC546A5FD4A}" srcOrd="0" destOrd="0" parTransId="{068CE494-02DF-4547-98D8-B2799068CC1F}" sibTransId="{B625DBB0-C5A4-4787-8F1E-27DCBC2DC537}"/>
    <dgm:cxn modelId="{2931D662-8161-4890-98AF-297D4AFECCD9}" type="presOf" srcId="{1EFF49C2-4581-4608-9839-D89CF6DDF97A}" destId="{D044C7CD-3A74-40D6-8FB6-31F958F23929}" srcOrd="0" destOrd="0" presId="urn:microsoft.com/office/officeart/2005/8/layout/process4"/>
    <dgm:cxn modelId="{7E93D3D2-6F37-40F8-B7A0-8C5F92670259}" type="presOf" srcId="{1EFF49C2-4581-4608-9839-D89CF6DDF97A}" destId="{49718347-65D4-47B8-AFC5-85E90157C148}" srcOrd="1" destOrd="0" presId="urn:microsoft.com/office/officeart/2005/8/layout/process4"/>
    <dgm:cxn modelId="{6EBED7B5-F833-4051-A208-4AD117A62AC2}" srcId="{1EFF49C2-4581-4608-9839-D89CF6DDF97A}" destId="{7F48CD63-31CA-4392-A6AC-286A7D031D3E}" srcOrd="0" destOrd="0" parTransId="{65825FE9-49CE-42AB-BD13-B474CCEFE8C5}" sibTransId="{FB835C72-BE52-4BDC-8A84-E7E9DE4CC6CB}"/>
    <dgm:cxn modelId="{726A11F2-8582-4640-BBC2-E832DEDFB68D}" type="presOf" srcId="{66A05AC4-D4E5-45FA-9241-6BC546A5FD4A}" destId="{C62C61F7-C890-4BFC-93BB-686B924CD5A0}" srcOrd="0" destOrd="0" presId="urn:microsoft.com/office/officeart/2005/8/layout/process4"/>
    <dgm:cxn modelId="{8727EFB1-6B16-4971-B49D-0ADE3410196F}" type="presOf" srcId="{45D56A63-D269-485B-9F75-46E440F1E2D3}" destId="{D416EC31-5127-4ACE-9292-5467A7984F19}" srcOrd="0" destOrd="0" presId="urn:microsoft.com/office/officeart/2005/8/layout/process4"/>
    <dgm:cxn modelId="{3EEB96DF-691C-45F4-872B-C022D79D26F3}" type="presOf" srcId="{B29274D1-F4C7-4FF1-B651-D54EFD298B38}" destId="{9C3F96E2-F044-415B-A89B-9FE16239124E}" srcOrd="0" destOrd="0" presId="urn:microsoft.com/office/officeart/2005/8/layout/process4"/>
    <dgm:cxn modelId="{58CB3FAA-09DF-45FC-8AE1-61E37C16E42C}" srcId="{45D56A63-D269-485B-9F75-46E440F1E2D3}" destId="{1EFF49C2-4581-4608-9839-D89CF6DDF97A}" srcOrd="1" destOrd="0" parTransId="{36E5BC07-8BC2-4C28-BAC9-5AF94789D330}" sibTransId="{7310A8D0-6394-43C3-9ECB-12D76FF0321B}"/>
    <dgm:cxn modelId="{28F83BA0-ADB1-4008-A258-0FB161AE3E29}" srcId="{9EC2291A-6C00-48C1-9B73-74886012E3BD}" destId="{B29274D1-F4C7-4FF1-B651-D54EFD298B38}" srcOrd="2" destOrd="0" parTransId="{4E183851-6AB5-41EE-9BC9-910E77641228}" sibTransId="{FA9F554A-F616-45C1-AE4D-8B7E8DBEF832}"/>
    <dgm:cxn modelId="{3DA8ED12-93D9-4255-B314-6AD819450DC7}" type="presOf" srcId="{9EC2291A-6C00-48C1-9B73-74886012E3BD}" destId="{F7BB9D86-55E0-45DF-B1CA-4496FDECF80C}" srcOrd="1" destOrd="0" presId="urn:microsoft.com/office/officeart/2005/8/layout/process4"/>
    <dgm:cxn modelId="{C60F3CA9-4A55-435D-BE39-4B886B2F77C3}" type="presOf" srcId="{0DD0662D-C2C6-4DC4-8722-80F0125D5389}" destId="{72404ED0-BB92-4AA2-AEBD-3CE33F54D904}" srcOrd="0" destOrd="0" presId="urn:microsoft.com/office/officeart/2005/8/layout/process4"/>
    <dgm:cxn modelId="{8523C591-5334-4A7E-8182-50E93D3E1A4F}" type="presOf" srcId="{9EC2291A-6C00-48C1-9B73-74886012E3BD}" destId="{9AA4EEE6-ECD1-474E-B5DB-272E066CF5A8}" srcOrd="0" destOrd="0" presId="urn:microsoft.com/office/officeart/2005/8/layout/process4"/>
    <dgm:cxn modelId="{0A94D8FE-11F1-4E0B-A120-7023D4C629A2}" srcId="{9EC2291A-6C00-48C1-9B73-74886012E3BD}" destId="{0DD0662D-C2C6-4DC4-8722-80F0125D5389}" srcOrd="1" destOrd="0" parTransId="{F93DD0D8-F4A3-4A8C-A822-9B82A64F5961}" sibTransId="{C0B2AA97-63DC-410B-B719-1C40DEF3E2D1}"/>
    <dgm:cxn modelId="{E31A88FF-A7F8-40F6-B3FC-A9FC91AB84B7}" type="presOf" srcId="{7F48CD63-31CA-4392-A6AC-286A7D031D3E}" destId="{995441E1-3F7C-4273-BF3E-A8BFAAE123D0}" srcOrd="0" destOrd="0" presId="urn:microsoft.com/office/officeart/2005/8/layout/process4"/>
    <dgm:cxn modelId="{93FC1C4B-65DF-4052-B000-00FEC3AB5FF1}" type="presParOf" srcId="{D416EC31-5127-4ACE-9292-5467A7984F19}" destId="{D6E227D8-67F9-46FA-8884-5D879E2377B2}" srcOrd="0" destOrd="0" presId="urn:microsoft.com/office/officeart/2005/8/layout/process4"/>
    <dgm:cxn modelId="{4A968C9F-84C8-4022-8C35-18A5A7FEA0EE}" type="presParOf" srcId="{D6E227D8-67F9-46FA-8884-5D879E2377B2}" destId="{D044C7CD-3A74-40D6-8FB6-31F958F23929}" srcOrd="0" destOrd="0" presId="urn:microsoft.com/office/officeart/2005/8/layout/process4"/>
    <dgm:cxn modelId="{3416DDB3-0F4D-4A31-8564-D1C4368B9E3B}" type="presParOf" srcId="{D6E227D8-67F9-46FA-8884-5D879E2377B2}" destId="{49718347-65D4-47B8-AFC5-85E90157C148}" srcOrd="1" destOrd="0" presId="urn:microsoft.com/office/officeart/2005/8/layout/process4"/>
    <dgm:cxn modelId="{ECE2ACAC-9431-42F4-BE5C-114A4F037BC4}" type="presParOf" srcId="{D6E227D8-67F9-46FA-8884-5D879E2377B2}" destId="{229402CA-8F3A-4460-9FE0-801A20D2078E}" srcOrd="2" destOrd="0" presId="urn:microsoft.com/office/officeart/2005/8/layout/process4"/>
    <dgm:cxn modelId="{B7450F1A-7FA6-4F77-80F7-9968297611B3}" type="presParOf" srcId="{229402CA-8F3A-4460-9FE0-801A20D2078E}" destId="{995441E1-3F7C-4273-BF3E-A8BFAAE123D0}" srcOrd="0" destOrd="0" presId="urn:microsoft.com/office/officeart/2005/8/layout/process4"/>
    <dgm:cxn modelId="{A24A08E5-3CA2-4685-9349-29B548C5ACFE}" type="presParOf" srcId="{229402CA-8F3A-4460-9FE0-801A20D2078E}" destId="{AD8792D9-400C-4F8D-AAAF-472696C208B3}" srcOrd="1" destOrd="0" presId="urn:microsoft.com/office/officeart/2005/8/layout/process4"/>
    <dgm:cxn modelId="{1D2D7F99-62BB-4AFA-8B1E-540E9C97DF2A}" type="presParOf" srcId="{D416EC31-5127-4ACE-9292-5467A7984F19}" destId="{D6EE5A82-2D04-4C98-A03E-8C04E823C1BE}" srcOrd="1" destOrd="0" presId="urn:microsoft.com/office/officeart/2005/8/layout/process4"/>
    <dgm:cxn modelId="{2E0B03F4-8D2D-4094-A43D-C82E5A659B4E}" type="presParOf" srcId="{D416EC31-5127-4ACE-9292-5467A7984F19}" destId="{E28A1351-A211-472A-A651-87DACB6EE2E9}" srcOrd="2" destOrd="0" presId="urn:microsoft.com/office/officeart/2005/8/layout/process4"/>
    <dgm:cxn modelId="{468F1124-E562-44F0-A747-B24603653953}" type="presParOf" srcId="{E28A1351-A211-472A-A651-87DACB6EE2E9}" destId="{9AA4EEE6-ECD1-474E-B5DB-272E066CF5A8}" srcOrd="0" destOrd="0" presId="urn:microsoft.com/office/officeart/2005/8/layout/process4"/>
    <dgm:cxn modelId="{59E61456-6D8B-41F8-8629-D5FF69307FD2}" type="presParOf" srcId="{E28A1351-A211-472A-A651-87DACB6EE2E9}" destId="{F7BB9D86-55E0-45DF-B1CA-4496FDECF80C}" srcOrd="1" destOrd="0" presId="urn:microsoft.com/office/officeart/2005/8/layout/process4"/>
    <dgm:cxn modelId="{F43532DB-AB85-4C62-8C2A-C3AE56B15CCC}" type="presParOf" srcId="{E28A1351-A211-472A-A651-87DACB6EE2E9}" destId="{2236349C-3F51-4EAE-B237-004E23F6059C}" srcOrd="2" destOrd="0" presId="urn:microsoft.com/office/officeart/2005/8/layout/process4"/>
    <dgm:cxn modelId="{08B0F966-81DD-45F8-BC76-AB04B4B0D3A1}" type="presParOf" srcId="{2236349C-3F51-4EAE-B237-004E23F6059C}" destId="{C62C61F7-C890-4BFC-93BB-686B924CD5A0}" srcOrd="0" destOrd="0" presId="urn:microsoft.com/office/officeart/2005/8/layout/process4"/>
    <dgm:cxn modelId="{F514B00F-F925-47C6-82DF-D66BEB0D6F90}" type="presParOf" srcId="{2236349C-3F51-4EAE-B237-004E23F6059C}" destId="{72404ED0-BB92-4AA2-AEBD-3CE33F54D904}" srcOrd="1" destOrd="0" presId="urn:microsoft.com/office/officeart/2005/8/layout/process4"/>
    <dgm:cxn modelId="{259906A6-D9CF-482B-B367-056829A139AB}" type="presParOf" srcId="{2236349C-3F51-4EAE-B237-004E23F6059C}" destId="{9C3F96E2-F044-415B-A89B-9FE16239124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D56A63-D269-485B-9F75-46E440F1E2D3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C2291A-6C00-48C1-9B73-74886012E3BD}">
      <dgm:prSet phldrT="[Texto]" custT="1"/>
      <dgm:spPr/>
      <dgm:t>
        <a:bodyPr/>
        <a:lstStyle/>
        <a:p>
          <a:r>
            <a:rPr lang="pt-BR" sz="1600" dirty="0" smtClean="0"/>
            <a:t>Realização de </a:t>
          </a:r>
          <a:r>
            <a:rPr lang="pt-BR" sz="1600" dirty="0" err="1" smtClean="0"/>
            <a:t>EVTEs</a:t>
          </a:r>
          <a:r>
            <a:rPr lang="pt-BR" sz="1600" dirty="0" smtClean="0"/>
            <a:t> simplificados (</a:t>
          </a:r>
          <a:r>
            <a:rPr lang="pt-BR" sz="1600" dirty="0" err="1" smtClean="0"/>
            <a:t>metropol</a:t>
          </a:r>
          <a:r>
            <a:rPr lang="pt-BR" sz="1600" dirty="0" smtClean="0"/>
            <a:t>) e cálculo do preço </a:t>
          </a:r>
          <a:r>
            <a:rPr lang="pt-BR" sz="1600" i="1" dirty="0" smtClean="0"/>
            <a:t>net </a:t>
          </a:r>
          <a:r>
            <a:rPr lang="pt-BR" sz="1600" i="1" dirty="0" err="1" smtClean="0"/>
            <a:t>back</a:t>
          </a:r>
          <a:r>
            <a:rPr lang="pt-BR" sz="1600" i="1" dirty="0" smtClean="0"/>
            <a:t> </a:t>
          </a:r>
          <a:r>
            <a:rPr lang="pt-BR" sz="1600" dirty="0" smtClean="0"/>
            <a:t>no produtor</a:t>
          </a:r>
          <a:endParaRPr lang="pt-BR" sz="1600" dirty="0"/>
        </a:p>
      </dgm:t>
    </dgm:pt>
    <dgm:pt modelId="{0A6C3B00-5332-4FB1-B62D-8916950E6241}" type="parTrans" cxnId="{E7C36294-091B-4EEA-9260-87210B0D6A79}">
      <dgm:prSet/>
      <dgm:spPr/>
      <dgm:t>
        <a:bodyPr/>
        <a:lstStyle/>
        <a:p>
          <a:endParaRPr lang="pt-BR" sz="1600"/>
        </a:p>
      </dgm:t>
    </dgm:pt>
    <dgm:pt modelId="{95F2E424-58E8-4638-BB66-07D9CCB62937}" type="sibTrans" cxnId="{E7C36294-091B-4EEA-9260-87210B0D6A79}">
      <dgm:prSet/>
      <dgm:spPr/>
      <dgm:t>
        <a:bodyPr/>
        <a:lstStyle/>
        <a:p>
          <a:endParaRPr lang="pt-BR" sz="1600"/>
        </a:p>
      </dgm:t>
    </dgm:pt>
    <dgm:pt modelId="{BE171C68-CB96-48F6-9B2D-997EF9D52821}">
      <dgm:prSet phldrT="[Texto]" custT="1"/>
      <dgm:spPr/>
      <dgm:t>
        <a:bodyPr/>
        <a:lstStyle/>
        <a:p>
          <a:r>
            <a:rPr lang="pt-BR" sz="1600" dirty="0" smtClean="0"/>
            <a:t>Realização de </a:t>
          </a:r>
          <a:r>
            <a:rPr lang="pt-BR" sz="1600" dirty="0" err="1" smtClean="0"/>
            <a:t>EVTEs</a:t>
          </a:r>
          <a:r>
            <a:rPr lang="pt-BR" sz="1600" dirty="0" smtClean="0"/>
            <a:t> conceituais para as melhores alternativas identificadas</a:t>
          </a:r>
          <a:endParaRPr lang="pt-BR" sz="1600" dirty="0"/>
        </a:p>
      </dgm:t>
    </dgm:pt>
    <dgm:pt modelId="{77D18416-9210-4ECE-A0D4-2535C191AFA1}" type="parTrans" cxnId="{AAE49C8C-C2A5-4E0C-BC2F-F12095232BF1}">
      <dgm:prSet/>
      <dgm:spPr/>
      <dgm:t>
        <a:bodyPr/>
        <a:lstStyle/>
        <a:p>
          <a:endParaRPr lang="pt-BR" sz="1600"/>
        </a:p>
      </dgm:t>
    </dgm:pt>
    <dgm:pt modelId="{01FA2E9C-7459-4A5E-B900-5904C7FC0006}" type="sibTrans" cxnId="{AAE49C8C-C2A5-4E0C-BC2F-F12095232BF1}">
      <dgm:prSet/>
      <dgm:spPr/>
      <dgm:t>
        <a:bodyPr/>
        <a:lstStyle/>
        <a:p>
          <a:endParaRPr lang="pt-BR" sz="1600"/>
        </a:p>
      </dgm:t>
    </dgm:pt>
    <dgm:pt modelId="{B86BF7E9-770B-4C2B-BCB1-A7C5CFE37E71}">
      <dgm:prSet phldrT="[Texto]" custT="1"/>
      <dgm:spPr/>
      <dgm:t>
        <a:bodyPr/>
        <a:lstStyle/>
        <a:p>
          <a:r>
            <a:rPr lang="pt-BR" sz="1600" smtClean="0"/>
            <a:t>Elenco das alternativas de expansão da malha</a:t>
          </a:r>
          <a:endParaRPr lang="pt-BR" sz="1600" dirty="0"/>
        </a:p>
      </dgm:t>
    </dgm:pt>
    <dgm:pt modelId="{A0A85922-78AB-43C4-8532-F96D019A370C}" type="parTrans" cxnId="{A33B5704-4451-4658-9936-BA6CAFDA906D}">
      <dgm:prSet/>
      <dgm:spPr/>
      <dgm:t>
        <a:bodyPr/>
        <a:lstStyle/>
        <a:p>
          <a:endParaRPr lang="pt-BR"/>
        </a:p>
      </dgm:t>
    </dgm:pt>
    <dgm:pt modelId="{D82A293B-5E14-43CD-AA61-49E0C37DEEF2}" type="sibTrans" cxnId="{A33B5704-4451-4658-9936-BA6CAFDA906D}">
      <dgm:prSet/>
      <dgm:spPr/>
      <dgm:t>
        <a:bodyPr/>
        <a:lstStyle/>
        <a:p>
          <a:endParaRPr lang="pt-BR"/>
        </a:p>
      </dgm:t>
    </dgm:pt>
    <dgm:pt modelId="{D416EC31-5127-4ACE-9292-5467A7984F19}" type="pres">
      <dgm:prSet presAssocID="{45D56A63-D269-485B-9F75-46E440F1E2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201CF49-CB8A-4935-9FEF-8936CAE48AD3}" type="pres">
      <dgm:prSet presAssocID="{B86BF7E9-770B-4C2B-BCB1-A7C5CFE37E71}" presName="boxAndChildren" presStyleCnt="0"/>
      <dgm:spPr/>
    </dgm:pt>
    <dgm:pt modelId="{6DC49DD5-F404-4354-8376-528D1E876444}" type="pres">
      <dgm:prSet presAssocID="{B86BF7E9-770B-4C2B-BCB1-A7C5CFE37E71}" presName="parentTextBox" presStyleLbl="node1" presStyleIdx="0" presStyleCnt="3"/>
      <dgm:spPr/>
      <dgm:t>
        <a:bodyPr/>
        <a:lstStyle/>
        <a:p>
          <a:endParaRPr lang="pt-BR"/>
        </a:p>
      </dgm:t>
    </dgm:pt>
    <dgm:pt modelId="{28CBD9B5-C5B2-4AF8-8DF6-8088EF95D61F}" type="pres">
      <dgm:prSet presAssocID="{01FA2E9C-7459-4A5E-B900-5904C7FC0006}" presName="sp" presStyleCnt="0"/>
      <dgm:spPr/>
    </dgm:pt>
    <dgm:pt modelId="{B9F28057-32E5-4564-9F62-C240CC62DE77}" type="pres">
      <dgm:prSet presAssocID="{BE171C68-CB96-48F6-9B2D-997EF9D52821}" presName="arrowAndChildren" presStyleCnt="0"/>
      <dgm:spPr/>
    </dgm:pt>
    <dgm:pt modelId="{5D67B4D4-7D72-40EE-8DD6-206AAB6662B7}" type="pres">
      <dgm:prSet presAssocID="{BE171C68-CB96-48F6-9B2D-997EF9D52821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D6EE5A82-2D04-4C98-A03E-8C04E823C1BE}" type="pres">
      <dgm:prSet presAssocID="{95F2E424-58E8-4638-BB66-07D9CCB62937}" presName="sp" presStyleCnt="0"/>
      <dgm:spPr/>
    </dgm:pt>
    <dgm:pt modelId="{E28A1351-A211-472A-A651-87DACB6EE2E9}" type="pres">
      <dgm:prSet presAssocID="{9EC2291A-6C00-48C1-9B73-74886012E3BD}" presName="arrowAndChildren" presStyleCnt="0"/>
      <dgm:spPr/>
    </dgm:pt>
    <dgm:pt modelId="{9AA4EEE6-ECD1-474E-B5DB-272E066CF5A8}" type="pres">
      <dgm:prSet presAssocID="{9EC2291A-6C00-48C1-9B73-74886012E3BD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85CA4EA4-BED6-4101-882A-EBFAFC301D3F}" type="presOf" srcId="{9EC2291A-6C00-48C1-9B73-74886012E3BD}" destId="{9AA4EEE6-ECD1-474E-B5DB-272E066CF5A8}" srcOrd="0" destOrd="0" presId="urn:microsoft.com/office/officeart/2005/8/layout/process4"/>
    <dgm:cxn modelId="{A33B5704-4451-4658-9936-BA6CAFDA906D}" srcId="{45D56A63-D269-485B-9F75-46E440F1E2D3}" destId="{B86BF7E9-770B-4C2B-BCB1-A7C5CFE37E71}" srcOrd="2" destOrd="0" parTransId="{A0A85922-78AB-43C4-8532-F96D019A370C}" sibTransId="{D82A293B-5E14-43CD-AA61-49E0C37DEEF2}"/>
    <dgm:cxn modelId="{048778EC-5D1E-4ACC-A080-F40FAF7CBD00}" type="presOf" srcId="{45D56A63-D269-485B-9F75-46E440F1E2D3}" destId="{D416EC31-5127-4ACE-9292-5467A7984F19}" srcOrd="0" destOrd="0" presId="urn:microsoft.com/office/officeart/2005/8/layout/process4"/>
    <dgm:cxn modelId="{E7C36294-091B-4EEA-9260-87210B0D6A79}" srcId="{45D56A63-D269-485B-9F75-46E440F1E2D3}" destId="{9EC2291A-6C00-48C1-9B73-74886012E3BD}" srcOrd="0" destOrd="0" parTransId="{0A6C3B00-5332-4FB1-B62D-8916950E6241}" sibTransId="{95F2E424-58E8-4638-BB66-07D9CCB62937}"/>
    <dgm:cxn modelId="{62945E16-4812-4076-B33F-005A10E8944F}" type="presOf" srcId="{BE171C68-CB96-48F6-9B2D-997EF9D52821}" destId="{5D67B4D4-7D72-40EE-8DD6-206AAB6662B7}" srcOrd="0" destOrd="0" presId="urn:microsoft.com/office/officeart/2005/8/layout/process4"/>
    <dgm:cxn modelId="{AAE49C8C-C2A5-4E0C-BC2F-F12095232BF1}" srcId="{45D56A63-D269-485B-9F75-46E440F1E2D3}" destId="{BE171C68-CB96-48F6-9B2D-997EF9D52821}" srcOrd="1" destOrd="0" parTransId="{77D18416-9210-4ECE-A0D4-2535C191AFA1}" sibTransId="{01FA2E9C-7459-4A5E-B900-5904C7FC0006}"/>
    <dgm:cxn modelId="{1576D0A1-9526-4F72-97DC-2D3C193D51FC}" type="presOf" srcId="{B86BF7E9-770B-4C2B-BCB1-A7C5CFE37E71}" destId="{6DC49DD5-F404-4354-8376-528D1E876444}" srcOrd="0" destOrd="0" presId="urn:microsoft.com/office/officeart/2005/8/layout/process4"/>
    <dgm:cxn modelId="{71B39C55-89B3-43DB-BB6C-7A8F30B017B0}" type="presParOf" srcId="{D416EC31-5127-4ACE-9292-5467A7984F19}" destId="{0201CF49-CB8A-4935-9FEF-8936CAE48AD3}" srcOrd="0" destOrd="0" presId="urn:microsoft.com/office/officeart/2005/8/layout/process4"/>
    <dgm:cxn modelId="{6F9317E3-14E5-4414-B38D-4353FA1A8EEC}" type="presParOf" srcId="{0201CF49-CB8A-4935-9FEF-8936CAE48AD3}" destId="{6DC49DD5-F404-4354-8376-528D1E876444}" srcOrd="0" destOrd="0" presId="urn:microsoft.com/office/officeart/2005/8/layout/process4"/>
    <dgm:cxn modelId="{F1D18CDC-2202-406D-ABED-4455DC44940A}" type="presParOf" srcId="{D416EC31-5127-4ACE-9292-5467A7984F19}" destId="{28CBD9B5-C5B2-4AF8-8DF6-8088EF95D61F}" srcOrd="1" destOrd="0" presId="urn:microsoft.com/office/officeart/2005/8/layout/process4"/>
    <dgm:cxn modelId="{F78B0F23-0931-4AD7-A354-78735493AA83}" type="presParOf" srcId="{D416EC31-5127-4ACE-9292-5467A7984F19}" destId="{B9F28057-32E5-4564-9F62-C240CC62DE77}" srcOrd="2" destOrd="0" presId="urn:microsoft.com/office/officeart/2005/8/layout/process4"/>
    <dgm:cxn modelId="{284C6E02-536F-464C-8743-4E85DF6A1B25}" type="presParOf" srcId="{B9F28057-32E5-4564-9F62-C240CC62DE77}" destId="{5D67B4D4-7D72-40EE-8DD6-206AAB6662B7}" srcOrd="0" destOrd="0" presId="urn:microsoft.com/office/officeart/2005/8/layout/process4"/>
    <dgm:cxn modelId="{B1782ACC-C6E4-404D-837A-6BEE34D2C82A}" type="presParOf" srcId="{D416EC31-5127-4ACE-9292-5467A7984F19}" destId="{D6EE5A82-2D04-4C98-A03E-8C04E823C1BE}" srcOrd="3" destOrd="0" presId="urn:microsoft.com/office/officeart/2005/8/layout/process4"/>
    <dgm:cxn modelId="{9E5D0E37-8D50-44A9-8875-5768CAFB535E}" type="presParOf" srcId="{D416EC31-5127-4ACE-9292-5467A7984F19}" destId="{E28A1351-A211-472A-A651-87DACB6EE2E9}" srcOrd="4" destOrd="0" presId="urn:microsoft.com/office/officeart/2005/8/layout/process4"/>
    <dgm:cxn modelId="{21AACE84-16D3-4F73-9D29-6239B3E204B2}" type="presParOf" srcId="{E28A1351-A211-472A-A651-87DACB6EE2E9}" destId="{9AA4EEE6-ECD1-474E-B5DB-272E066CF5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ECB93F-75BD-4E4E-A08A-ED2E362148D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AE7EFD-47E7-4772-A5EB-C90B09ED8C10}">
      <dgm:prSet custT="1"/>
      <dgm:spPr/>
      <dgm:t>
        <a:bodyPr/>
        <a:lstStyle/>
        <a:p>
          <a:pPr rtl="0"/>
          <a:r>
            <a:rPr lang="pt-BR" sz="1600" dirty="0" smtClean="0">
              <a:latin typeface="+mn-lt"/>
            </a:rPr>
            <a:t>Transporte de gás natural é atividade econômica (requer carregadores dispostos a contratar capacidade)</a:t>
          </a:r>
          <a:endParaRPr lang="pt-BR" sz="1600" dirty="0">
            <a:latin typeface="+mn-lt"/>
          </a:endParaRPr>
        </a:p>
      </dgm:t>
    </dgm:pt>
    <dgm:pt modelId="{930F5E80-BEA2-43BF-8779-5AAE100F4086}" type="parTrans" cxnId="{A348CED9-1246-4360-B014-BD6A79DF3692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411E8931-F8DD-4601-A872-64120F4AA90C}" type="sibTrans" cxnId="{A348CED9-1246-4360-B014-BD6A79DF3692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3CCB1915-C892-422B-B588-7B0B56B90822}">
      <dgm:prSet custT="1"/>
      <dgm:spPr/>
      <dgm:t>
        <a:bodyPr/>
        <a:lstStyle/>
        <a:p>
          <a:pPr rtl="0"/>
          <a:r>
            <a:rPr lang="pt-BR" sz="1600" dirty="0" smtClean="0">
              <a:latin typeface="+mn-lt"/>
            </a:rPr>
            <a:t>Assimetria de Informações para a elaboração dos estudos de expansão</a:t>
          </a:r>
          <a:endParaRPr lang="pt-BR" sz="1600" dirty="0">
            <a:latin typeface="+mn-lt"/>
          </a:endParaRPr>
        </a:p>
      </dgm:t>
    </dgm:pt>
    <dgm:pt modelId="{0B7EEC84-5FF6-4FBF-8FE6-03B6671E9277}" type="parTrans" cxnId="{66174823-EC6E-4239-8820-CD971F6C9F89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E050D1F4-1DBC-48F7-87D4-BD40A6CF99B8}" type="sibTrans" cxnId="{66174823-EC6E-4239-8820-CD971F6C9F89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FE8E8FA6-354E-47CC-9B41-4FC69EB6A379}">
      <dgm:prSet custT="1"/>
      <dgm:spPr/>
      <dgm:t>
        <a:bodyPr/>
        <a:lstStyle/>
        <a:p>
          <a:pPr rtl="0"/>
          <a:r>
            <a:rPr lang="pt-BR" sz="1600" dirty="0" smtClean="0">
              <a:latin typeface="+mn-lt"/>
            </a:rPr>
            <a:t>Mais de 70% da produção de gás natural em campos offshore – malha de gasodutos concentrada no litoral</a:t>
          </a:r>
          <a:endParaRPr lang="pt-BR" sz="1600" dirty="0">
            <a:latin typeface="+mn-lt"/>
          </a:endParaRPr>
        </a:p>
      </dgm:t>
    </dgm:pt>
    <dgm:pt modelId="{FB1B6F54-438A-4D3E-9F87-3ECC08B51537}" type="parTrans" cxnId="{FBC29175-777A-4C4A-B1EE-06145B736131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AFE0F685-5088-4998-A693-5E4BDF2AF7B9}" type="sibTrans" cxnId="{FBC29175-777A-4C4A-B1EE-06145B736131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6A5ABD8A-7471-4E5F-867E-507BFAA7EDFA}" type="pres">
      <dgm:prSet presAssocID="{70ECB93F-75BD-4E4E-A08A-ED2E362148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01748B-F7E9-43A6-A0F7-998439D854CE}" type="pres">
      <dgm:prSet presAssocID="{FE8E8FA6-354E-47CC-9B41-4FC69EB6A3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61C2CF-0ED6-43A7-9A1A-0183A317058F}" type="pres">
      <dgm:prSet presAssocID="{AFE0F685-5088-4998-A693-5E4BDF2AF7B9}" presName="spacer" presStyleCnt="0"/>
      <dgm:spPr/>
      <dgm:t>
        <a:bodyPr/>
        <a:lstStyle/>
        <a:p>
          <a:endParaRPr lang="pt-BR"/>
        </a:p>
      </dgm:t>
    </dgm:pt>
    <dgm:pt modelId="{63E0CF63-6E56-44D7-B8B3-43279F3572B2}" type="pres">
      <dgm:prSet presAssocID="{F2AE7EFD-47E7-4772-A5EB-C90B09ED8C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8165B7-525E-485A-885D-9499777946C0}" type="pres">
      <dgm:prSet presAssocID="{411E8931-F8DD-4601-A872-64120F4AA90C}" presName="spacer" presStyleCnt="0"/>
      <dgm:spPr/>
      <dgm:t>
        <a:bodyPr/>
        <a:lstStyle/>
        <a:p>
          <a:endParaRPr lang="pt-BR"/>
        </a:p>
      </dgm:t>
    </dgm:pt>
    <dgm:pt modelId="{FBE6F053-61C0-4A8D-8D84-CA6E3D20AB85}" type="pres">
      <dgm:prSet presAssocID="{3CCB1915-C892-422B-B588-7B0B56B908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29277A-AEF9-4BD0-B490-1CA5BADE1709}" type="presOf" srcId="{F2AE7EFD-47E7-4772-A5EB-C90B09ED8C10}" destId="{63E0CF63-6E56-44D7-B8B3-43279F3572B2}" srcOrd="0" destOrd="0" presId="urn:microsoft.com/office/officeart/2005/8/layout/vList2"/>
    <dgm:cxn modelId="{66174823-EC6E-4239-8820-CD971F6C9F89}" srcId="{70ECB93F-75BD-4E4E-A08A-ED2E362148D6}" destId="{3CCB1915-C892-422B-B588-7B0B56B90822}" srcOrd="2" destOrd="0" parTransId="{0B7EEC84-5FF6-4FBF-8FE6-03B6671E9277}" sibTransId="{E050D1F4-1DBC-48F7-87D4-BD40A6CF99B8}"/>
    <dgm:cxn modelId="{EFEBC7BF-E411-4AE4-B94C-83C4A3D08DED}" type="presOf" srcId="{3CCB1915-C892-422B-B588-7B0B56B90822}" destId="{FBE6F053-61C0-4A8D-8D84-CA6E3D20AB85}" srcOrd="0" destOrd="0" presId="urn:microsoft.com/office/officeart/2005/8/layout/vList2"/>
    <dgm:cxn modelId="{7F988273-3CC0-4E3B-82BA-501FBBA104EA}" type="presOf" srcId="{FE8E8FA6-354E-47CC-9B41-4FC69EB6A379}" destId="{1501748B-F7E9-43A6-A0F7-998439D854CE}" srcOrd="0" destOrd="0" presId="urn:microsoft.com/office/officeart/2005/8/layout/vList2"/>
    <dgm:cxn modelId="{A348CED9-1246-4360-B014-BD6A79DF3692}" srcId="{70ECB93F-75BD-4E4E-A08A-ED2E362148D6}" destId="{F2AE7EFD-47E7-4772-A5EB-C90B09ED8C10}" srcOrd="1" destOrd="0" parTransId="{930F5E80-BEA2-43BF-8779-5AAE100F4086}" sibTransId="{411E8931-F8DD-4601-A872-64120F4AA90C}"/>
    <dgm:cxn modelId="{C323C667-7AFA-4179-8CAC-D766D4B59515}" type="presOf" srcId="{70ECB93F-75BD-4E4E-A08A-ED2E362148D6}" destId="{6A5ABD8A-7471-4E5F-867E-507BFAA7EDFA}" srcOrd="0" destOrd="0" presId="urn:microsoft.com/office/officeart/2005/8/layout/vList2"/>
    <dgm:cxn modelId="{FBC29175-777A-4C4A-B1EE-06145B736131}" srcId="{70ECB93F-75BD-4E4E-A08A-ED2E362148D6}" destId="{FE8E8FA6-354E-47CC-9B41-4FC69EB6A379}" srcOrd="0" destOrd="0" parTransId="{FB1B6F54-438A-4D3E-9F87-3ECC08B51537}" sibTransId="{AFE0F685-5088-4998-A693-5E4BDF2AF7B9}"/>
    <dgm:cxn modelId="{3530EC5D-AFFA-4201-B955-67260D856CDD}" type="presParOf" srcId="{6A5ABD8A-7471-4E5F-867E-507BFAA7EDFA}" destId="{1501748B-F7E9-43A6-A0F7-998439D854CE}" srcOrd="0" destOrd="0" presId="urn:microsoft.com/office/officeart/2005/8/layout/vList2"/>
    <dgm:cxn modelId="{D83F7324-DBCA-4751-8594-256284A929A3}" type="presParOf" srcId="{6A5ABD8A-7471-4E5F-867E-507BFAA7EDFA}" destId="{9561C2CF-0ED6-43A7-9A1A-0183A317058F}" srcOrd="1" destOrd="0" presId="urn:microsoft.com/office/officeart/2005/8/layout/vList2"/>
    <dgm:cxn modelId="{E9B384D7-BF2C-4A05-90F7-E38ECD20B52C}" type="presParOf" srcId="{6A5ABD8A-7471-4E5F-867E-507BFAA7EDFA}" destId="{63E0CF63-6E56-44D7-B8B3-43279F3572B2}" srcOrd="2" destOrd="0" presId="urn:microsoft.com/office/officeart/2005/8/layout/vList2"/>
    <dgm:cxn modelId="{7EAD6B34-6168-4ABA-B841-13EF8A207429}" type="presParOf" srcId="{6A5ABD8A-7471-4E5F-867E-507BFAA7EDFA}" destId="{668165B7-525E-485A-885D-9499777946C0}" srcOrd="3" destOrd="0" presId="urn:microsoft.com/office/officeart/2005/8/layout/vList2"/>
    <dgm:cxn modelId="{6AB8A7ED-52D9-4B88-8DBB-228FB76CCCC5}" type="presParOf" srcId="{6A5ABD8A-7471-4E5F-867E-507BFAA7EDFA}" destId="{FBE6F053-61C0-4A8D-8D84-CA6E3D20AB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1AE7EB-4249-4CB3-8A53-11B8391F4F6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05DAD5-E91C-4B2D-B259-6A0A7976F172}">
      <dgm:prSet custT="1"/>
      <dgm:spPr/>
      <dgm:t>
        <a:bodyPr/>
        <a:lstStyle/>
        <a:p>
          <a:pPr rtl="0"/>
          <a:r>
            <a:rPr lang="pt-BR" sz="1600" dirty="0" smtClean="0"/>
            <a:t>Definições/confirmação dos potenciais em bacias terrestres</a:t>
          </a:r>
          <a:endParaRPr lang="pt-BR" sz="1600" dirty="0"/>
        </a:p>
      </dgm:t>
    </dgm:pt>
    <dgm:pt modelId="{78CAC92A-BDB2-4384-AAF6-6440FFF3D2D3}" type="parTrans" cxnId="{9A501356-CFB3-4ED1-941B-90E5A3DF6816}">
      <dgm:prSet/>
      <dgm:spPr/>
      <dgm:t>
        <a:bodyPr/>
        <a:lstStyle/>
        <a:p>
          <a:endParaRPr lang="pt-BR" sz="1600"/>
        </a:p>
      </dgm:t>
    </dgm:pt>
    <dgm:pt modelId="{AB4F1454-A8C4-4BCC-9CEE-E5D0A12A8DE1}" type="sibTrans" cxnId="{9A501356-CFB3-4ED1-941B-90E5A3DF6816}">
      <dgm:prSet/>
      <dgm:spPr/>
      <dgm:t>
        <a:bodyPr/>
        <a:lstStyle/>
        <a:p>
          <a:endParaRPr lang="pt-BR" sz="1600"/>
        </a:p>
      </dgm:t>
    </dgm:pt>
    <dgm:pt modelId="{91B08304-1E30-42CA-A0CB-83BED6830CD1}">
      <dgm:prSet custT="1"/>
      <dgm:spPr/>
      <dgm:t>
        <a:bodyPr/>
        <a:lstStyle/>
        <a:p>
          <a:pPr rtl="0"/>
          <a:r>
            <a:rPr lang="pt-BR" sz="1600" dirty="0" smtClean="0"/>
            <a:t>Baixo conhecimento das reservas de recursos não convencionais (</a:t>
          </a:r>
          <a:r>
            <a:rPr lang="pt-BR" sz="1600" i="1" dirty="0" err="1" smtClean="0"/>
            <a:t>shale</a:t>
          </a:r>
          <a:r>
            <a:rPr lang="pt-BR" sz="1600" i="1" dirty="0" smtClean="0"/>
            <a:t> </a:t>
          </a:r>
          <a:r>
            <a:rPr lang="pt-BR" sz="1600" i="1" dirty="0" err="1" smtClean="0"/>
            <a:t>gas</a:t>
          </a:r>
          <a:r>
            <a:rPr lang="pt-BR" sz="1600" dirty="0" smtClean="0"/>
            <a:t>, </a:t>
          </a:r>
          <a:r>
            <a:rPr lang="pt-BR" sz="1600" i="1" dirty="0" smtClean="0"/>
            <a:t>CBM/CSG</a:t>
          </a:r>
          <a:r>
            <a:rPr lang="pt-BR" sz="1600" dirty="0" smtClean="0"/>
            <a:t> )</a:t>
          </a:r>
          <a:endParaRPr lang="pt-BR" sz="1600" dirty="0"/>
        </a:p>
      </dgm:t>
    </dgm:pt>
    <dgm:pt modelId="{B63FA5C1-D87F-4943-AE6B-0B08DF81605A}" type="parTrans" cxnId="{A8D3002F-4B29-4D5A-B02B-00E529186B94}">
      <dgm:prSet/>
      <dgm:spPr/>
      <dgm:t>
        <a:bodyPr/>
        <a:lstStyle/>
        <a:p>
          <a:endParaRPr lang="pt-BR" sz="1600"/>
        </a:p>
      </dgm:t>
    </dgm:pt>
    <dgm:pt modelId="{3BE1D002-D56F-4C71-81AD-A1E1826F5BE2}" type="sibTrans" cxnId="{A8D3002F-4B29-4D5A-B02B-00E529186B94}">
      <dgm:prSet/>
      <dgm:spPr/>
      <dgm:t>
        <a:bodyPr/>
        <a:lstStyle/>
        <a:p>
          <a:endParaRPr lang="pt-BR" sz="1600"/>
        </a:p>
      </dgm:t>
    </dgm:pt>
    <dgm:pt modelId="{63060BCF-6BF1-4D3F-851D-FE43B52FC73B}">
      <dgm:prSet custT="1"/>
      <dgm:spPr/>
      <dgm:t>
        <a:bodyPr/>
        <a:lstStyle/>
        <a:p>
          <a:pPr rtl="0"/>
          <a:r>
            <a:rPr lang="pt-BR" sz="1600" dirty="0" smtClean="0"/>
            <a:t>Liberdade de escolha do produtor quanto a utilização do gás natural (decisões diferentes levam a soluções logísticas diferentes)</a:t>
          </a:r>
          <a:endParaRPr lang="pt-BR" sz="1600" dirty="0"/>
        </a:p>
      </dgm:t>
    </dgm:pt>
    <dgm:pt modelId="{A22E5A46-633D-4ABA-9806-3B0DC397B7D0}" type="parTrans" cxnId="{BE35D5F7-9884-4C30-9722-61DCA2667938}">
      <dgm:prSet/>
      <dgm:spPr/>
      <dgm:t>
        <a:bodyPr/>
        <a:lstStyle/>
        <a:p>
          <a:endParaRPr lang="pt-BR" sz="1600"/>
        </a:p>
      </dgm:t>
    </dgm:pt>
    <dgm:pt modelId="{31CE9445-29A5-431D-BDE2-A41332F58213}" type="sibTrans" cxnId="{BE35D5F7-9884-4C30-9722-61DCA2667938}">
      <dgm:prSet/>
      <dgm:spPr/>
      <dgm:t>
        <a:bodyPr/>
        <a:lstStyle/>
        <a:p>
          <a:endParaRPr lang="pt-BR" sz="1600"/>
        </a:p>
      </dgm:t>
    </dgm:pt>
    <dgm:pt modelId="{32475F3A-10AD-4EB9-90A5-04667A71E143}">
      <dgm:prSet custT="1"/>
      <dgm:spPr/>
      <dgm:t>
        <a:bodyPr/>
        <a:lstStyle/>
        <a:p>
          <a:r>
            <a:rPr lang="pt-BR" sz="1600" dirty="0" smtClean="0"/>
            <a:t>Incertezas intrínsecas à atividade de exploração e produção de hidrocarbonetos</a:t>
          </a:r>
        </a:p>
      </dgm:t>
    </dgm:pt>
    <dgm:pt modelId="{AB90D6CB-CE19-4C42-BDC8-89F35655078A}" type="parTrans" cxnId="{27B63B51-A7DA-4B23-AADC-B9C6BBA8AB57}">
      <dgm:prSet/>
      <dgm:spPr/>
      <dgm:t>
        <a:bodyPr/>
        <a:lstStyle/>
        <a:p>
          <a:endParaRPr lang="pt-BR" sz="1600"/>
        </a:p>
      </dgm:t>
    </dgm:pt>
    <dgm:pt modelId="{BB569E82-2EB6-40E2-8CE9-45AFDB4DC5D4}" type="sibTrans" cxnId="{27B63B51-A7DA-4B23-AADC-B9C6BBA8AB57}">
      <dgm:prSet/>
      <dgm:spPr/>
      <dgm:t>
        <a:bodyPr/>
        <a:lstStyle/>
        <a:p>
          <a:endParaRPr lang="pt-BR" sz="1600"/>
        </a:p>
      </dgm:t>
    </dgm:pt>
    <dgm:pt modelId="{B3F0D617-8774-4DEA-B906-561DA0123472}">
      <dgm:prSet custT="1"/>
      <dgm:spPr/>
      <dgm:t>
        <a:bodyPr/>
        <a:lstStyle/>
        <a:p>
          <a:r>
            <a:rPr lang="pt-BR" sz="1600" dirty="0" smtClean="0"/>
            <a:t>Incertezas sobre o volume de gás natural do </a:t>
          </a:r>
          <a:r>
            <a:rPr lang="pt-BR" sz="1600" dirty="0" err="1" smtClean="0"/>
            <a:t>Pré</a:t>
          </a:r>
          <a:r>
            <a:rPr lang="pt-BR" sz="1600" dirty="0" smtClean="0"/>
            <a:t>-Sal e sobre quantidade de gás a ser </a:t>
          </a:r>
          <a:r>
            <a:rPr lang="pt-BR" sz="1600" dirty="0" err="1" smtClean="0"/>
            <a:t>reinjetada</a:t>
          </a:r>
          <a:r>
            <a:rPr lang="pt-BR" sz="1600" dirty="0" smtClean="0"/>
            <a:t> (maior recuperação de óleo)</a:t>
          </a:r>
        </a:p>
      </dgm:t>
    </dgm:pt>
    <dgm:pt modelId="{6E195B22-D4DE-46F8-83DF-1DEA903E8677}" type="parTrans" cxnId="{A774D653-2CA8-4C86-834E-40899C8487B4}">
      <dgm:prSet/>
      <dgm:spPr/>
      <dgm:t>
        <a:bodyPr/>
        <a:lstStyle/>
        <a:p>
          <a:endParaRPr lang="pt-BR" sz="1600"/>
        </a:p>
      </dgm:t>
    </dgm:pt>
    <dgm:pt modelId="{E17B0070-829D-4CF2-8AAC-4936DBBE8208}" type="sibTrans" cxnId="{A774D653-2CA8-4C86-834E-40899C8487B4}">
      <dgm:prSet/>
      <dgm:spPr/>
      <dgm:t>
        <a:bodyPr/>
        <a:lstStyle/>
        <a:p>
          <a:endParaRPr lang="pt-BR" sz="1600"/>
        </a:p>
      </dgm:t>
    </dgm:pt>
    <dgm:pt modelId="{7477B2D8-5AD0-48D0-9D42-8CF180A47D88}" type="pres">
      <dgm:prSet presAssocID="{A81AE7EB-4249-4CB3-8A53-11B8391F4F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B0877C-8D55-47D8-B631-7130C0AA563E}" type="pres">
      <dgm:prSet presAssocID="{E005DAD5-E91C-4B2D-B259-6A0A7976F17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4CEF0A-913D-4971-9196-C5686BB88267}" type="pres">
      <dgm:prSet presAssocID="{AB4F1454-A8C4-4BCC-9CEE-E5D0A12A8DE1}" presName="spacer" presStyleCnt="0"/>
      <dgm:spPr/>
      <dgm:t>
        <a:bodyPr/>
        <a:lstStyle/>
        <a:p>
          <a:endParaRPr lang="pt-BR"/>
        </a:p>
      </dgm:t>
    </dgm:pt>
    <dgm:pt modelId="{FFBECB67-4DF1-4FFE-971F-8FBF3D24EE82}" type="pres">
      <dgm:prSet presAssocID="{91B08304-1E30-42CA-A0CB-83BED6830CD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E33473-891E-4FD6-9B57-DEB0A80AA160}" type="pres">
      <dgm:prSet presAssocID="{3BE1D002-D56F-4C71-81AD-A1E1826F5BE2}" presName="spacer" presStyleCnt="0"/>
      <dgm:spPr/>
      <dgm:t>
        <a:bodyPr/>
        <a:lstStyle/>
        <a:p>
          <a:endParaRPr lang="pt-BR"/>
        </a:p>
      </dgm:t>
    </dgm:pt>
    <dgm:pt modelId="{9E52A2DA-DB45-415A-AEFC-4DD2327E3415}" type="pres">
      <dgm:prSet presAssocID="{63060BCF-6BF1-4D3F-851D-FE43B52FC73B}" presName="parentText" presStyleLbl="node1" presStyleIdx="2" presStyleCnt="5" custScaleY="10095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E9C5C3-4076-4262-95D2-FF371E7F5959}" type="pres">
      <dgm:prSet presAssocID="{31CE9445-29A5-431D-BDE2-A41332F58213}" presName="spacer" presStyleCnt="0"/>
      <dgm:spPr/>
      <dgm:t>
        <a:bodyPr/>
        <a:lstStyle/>
        <a:p>
          <a:endParaRPr lang="pt-BR"/>
        </a:p>
      </dgm:t>
    </dgm:pt>
    <dgm:pt modelId="{6CFD6C60-5D5D-497C-BD7A-D5286C03BD5F}" type="pres">
      <dgm:prSet presAssocID="{32475F3A-10AD-4EB9-90A5-04667A71E14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DA9ED-1F7E-43B6-883C-433DA2F9EB1F}" type="pres">
      <dgm:prSet presAssocID="{BB569E82-2EB6-40E2-8CE9-45AFDB4DC5D4}" presName="spacer" presStyleCnt="0"/>
      <dgm:spPr/>
      <dgm:t>
        <a:bodyPr/>
        <a:lstStyle/>
        <a:p>
          <a:endParaRPr lang="pt-BR"/>
        </a:p>
      </dgm:t>
    </dgm:pt>
    <dgm:pt modelId="{0959C258-EF7F-45B3-A8AB-38D564082288}" type="pres">
      <dgm:prSet presAssocID="{B3F0D617-8774-4DEA-B906-561DA01234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0DDB6F-40DC-44F4-B776-B3AB9605D322}" type="presOf" srcId="{91B08304-1E30-42CA-A0CB-83BED6830CD1}" destId="{FFBECB67-4DF1-4FFE-971F-8FBF3D24EE82}" srcOrd="0" destOrd="0" presId="urn:microsoft.com/office/officeart/2005/8/layout/vList2"/>
    <dgm:cxn modelId="{DD674D0D-7CF0-4C67-83A3-9E6E16933DF4}" type="presOf" srcId="{A81AE7EB-4249-4CB3-8A53-11B8391F4F6F}" destId="{7477B2D8-5AD0-48D0-9D42-8CF180A47D88}" srcOrd="0" destOrd="0" presId="urn:microsoft.com/office/officeart/2005/8/layout/vList2"/>
    <dgm:cxn modelId="{B088B8A7-5F8E-43B6-9E5E-1BF06C2BBCE0}" type="presOf" srcId="{E005DAD5-E91C-4B2D-B259-6A0A7976F172}" destId="{29B0877C-8D55-47D8-B631-7130C0AA563E}" srcOrd="0" destOrd="0" presId="urn:microsoft.com/office/officeart/2005/8/layout/vList2"/>
    <dgm:cxn modelId="{83C62BBA-75A2-4722-9554-0CC32394E88F}" type="presOf" srcId="{32475F3A-10AD-4EB9-90A5-04667A71E143}" destId="{6CFD6C60-5D5D-497C-BD7A-D5286C03BD5F}" srcOrd="0" destOrd="0" presId="urn:microsoft.com/office/officeart/2005/8/layout/vList2"/>
    <dgm:cxn modelId="{BE35D5F7-9884-4C30-9722-61DCA2667938}" srcId="{A81AE7EB-4249-4CB3-8A53-11B8391F4F6F}" destId="{63060BCF-6BF1-4D3F-851D-FE43B52FC73B}" srcOrd="2" destOrd="0" parTransId="{A22E5A46-633D-4ABA-9806-3B0DC397B7D0}" sibTransId="{31CE9445-29A5-431D-BDE2-A41332F58213}"/>
    <dgm:cxn modelId="{A8D3002F-4B29-4D5A-B02B-00E529186B94}" srcId="{A81AE7EB-4249-4CB3-8A53-11B8391F4F6F}" destId="{91B08304-1E30-42CA-A0CB-83BED6830CD1}" srcOrd="1" destOrd="0" parTransId="{B63FA5C1-D87F-4943-AE6B-0B08DF81605A}" sibTransId="{3BE1D002-D56F-4C71-81AD-A1E1826F5BE2}"/>
    <dgm:cxn modelId="{FCF5D5C6-A333-499D-A0B5-92D7586EDB39}" type="presOf" srcId="{63060BCF-6BF1-4D3F-851D-FE43B52FC73B}" destId="{9E52A2DA-DB45-415A-AEFC-4DD2327E3415}" srcOrd="0" destOrd="0" presId="urn:microsoft.com/office/officeart/2005/8/layout/vList2"/>
    <dgm:cxn modelId="{1349D48C-3104-475A-A787-37091B1F1EEE}" type="presOf" srcId="{B3F0D617-8774-4DEA-B906-561DA0123472}" destId="{0959C258-EF7F-45B3-A8AB-38D564082288}" srcOrd="0" destOrd="0" presId="urn:microsoft.com/office/officeart/2005/8/layout/vList2"/>
    <dgm:cxn modelId="{A774D653-2CA8-4C86-834E-40899C8487B4}" srcId="{A81AE7EB-4249-4CB3-8A53-11B8391F4F6F}" destId="{B3F0D617-8774-4DEA-B906-561DA0123472}" srcOrd="4" destOrd="0" parTransId="{6E195B22-D4DE-46F8-83DF-1DEA903E8677}" sibTransId="{E17B0070-829D-4CF2-8AAC-4936DBBE8208}"/>
    <dgm:cxn modelId="{27B63B51-A7DA-4B23-AADC-B9C6BBA8AB57}" srcId="{A81AE7EB-4249-4CB3-8A53-11B8391F4F6F}" destId="{32475F3A-10AD-4EB9-90A5-04667A71E143}" srcOrd="3" destOrd="0" parTransId="{AB90D6CB-CE19-4C42-BDC8-89F35655078A}" sibTransId="{BB569E82-2EB6-40E2-8CE9-45AFDB4DC5D4}"/>
    <dgm:cxn modelId="{9A501356-CFB3-4ED1-941B-90E5A3DF6816}" srcId="{A81AE7EB-4249-4CB3-8A53-11B8391F4F6F}" destId="{E005DAD5-E91C-4B2D-B259-6A0A7976F172}" srcOrd="0" destOrd="0" parTransId="{78CAC92A-BDB2-4384-AAF6-6440FFF3D2D3}" sibTransId="{AB4F1454-A8C4-4BCC-9CEE-E5D0A12A8DE1}"/>
    <dgm:cxn modelId="{4EA0E0BC-9008-4670-AA78-501D4E707FB1}" type="presParOf" srcId="{7477B2D8-5AD0-48D0-9D42-8CF180A47D88}" destId="{29B0877C-8D55-47D8-B631-7130C0AA563E}" srcOrd="0" destOrd="0" presId="urn:microsoft.com/office/officeart/2005/8/layout/vList2"/>
    <dgm:cxn modelId="{9FD49C32-2E1F-42F3-BB29-238E5A570B03}" type="presParOf" srcId="{7477B2D8-5AD0-48D0-9D42-8CF180A47D88}" destId="{064CEF0A-913D-4971-9196-C5686BB88267}" srcOrd="1" destOrd="0" presId="urn:microsoft.com/office/officeart/2005/8/layout/vList2"/>
    <dgm:cxn modelId="{C411EF62-BE4E-4847-AD97-05E37DE75221}" type="presParOf" srcId="{7477B2D8-5AD0-48D0-9D42-8CF180A47D88}" destId="{FFBECB67-4DF1-4FFE-971F-8FBF3D24EE82}" srcOrd="2" destOrd="0" presId="urn:microsoft.com/office/officeart/2005/8/layout/vList2"/>
    <dgm:cxn modelId="{08F76B45-711E-4B6F-B811-AC7A1F9F296F}" type="presParOf" srcId="{7477B2D8-5AD0-48D0-9D42-8CF180A47D88}" destId="{10E33473-891E-4FD6-9B57-DEB0A80AA160}" srcOrd="3" destOrd="0" presId="urn:microsoft.com/office/officeart/2005/8/layout/vList2"/>
    <dgm:cxn modelId="{87E003D2-6A6A-4EEE-904A-493BF77131B9}" type="presParOf" srcId="{7477B2D8-5AD0-48D0-9D42-8CF180A47D88}" destId="{9E52A2DA-DB45-415A-AEFC-4DD2327E3415}" srcOrd="4" destOrd="0" presId="urn:microsoft.com/office/officeart/2005/8/layout/vList2"/>
    <dgm:cxn modelId="{234504D9-EE2E-4CD7-847E-F2D2E5201729}" type="presParOf" srcId="{7477B2D8-5AD0-48D0-9D42-8CF180A47D88}" destId="{8FE9C5C3-4076-4262-95D2-FF371E7F5959}" srcOrd="5" destOrd="0" presId="urn:microsoft.com/office/officeart/2005/8/layout/vList2"/>
    <dgm:cxn modelId="{C1FEA51D-49D0-49CB-9E27-CCAAAF81E78E}" type="presParOf" srcId="{7477B2D8-5AD0-48D0-9D42-8CF180A47D88}" destId="{6CFD6C60-5D5D-497C-BD7A-D5286C03BD5F}" srcOrd="6" destOrd="0" presId="urn:microsoft.com/office/officeart/2005/8/layout/vList2"/>
    <dgm:cxn modelId="{CC10238E-E49D-48B4-A9B4-7967C7B45137}" type="presParOf" srcId="{7477B2D8-5AD0-48D0-9D42-8CF180A47D88}" destId="{79ADA9ED-1F7E-43B6-883C-433DA2F9EB1F}" srcOrd="7" destOrd="0" presId="urn:microsoft.com/office/officeart/2005/8/layout/vList2"/>
    <dgm:cxn modelId="{6258CAA9-D9AE-4736-8133-8DB37C2C25F1}" type="presParOf" srcId="{7477B2D8-5AD0-48D0-9D42-8CF180A47D88}" destId="{0959C258-EF7F-45B3-A8AB-38D5640822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1AE7EB-4249-4CB3-8A53-11B8391F4F6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BBC952-12F5-4F98-B813-7BB6AC256CF6}">
      <dgm:prSet custT="1"/>
      <dgm:spPr/>
      <dgm:t>
        <a:bodyPr/>
        <a:lstStyle/>
        <a:p>
          <a:pPr rtl="0"/>
          <a:r>
            <a:rPr lang="pt-BR" sz="1600" dirty="0" smtClean="0"/>
            <a:t>Competitividade do gás frente a seus substitutos </a:t>
          </a:r>
          <a:endParaRPr lang="pt-BR" sz="1600" dirty="0"/>
        </a:p>
      </dgm:t>
    </dgm:pt>
    <dgm:pt modelId="{7AD49890-495D-4379-9088-67E5876867BA}" type="parTrans" cxnId="{E4A30AFD-8E88-48E6-9D1D-7DC20752FB67}">
      <dgm:prSet/>
      <dgm:spPr/>
      <dgm:t>
        <a:bodyPr/>
        <a:lstStyle/>
        <a:p>
          <a:endParaRPr lang="pt-BR" sz="1600"/>
        </a:p>
      </dgm:t>
    </dgm:pt>
    <dgm:pt modelId="{7D2175FE-ED8F-4847-BDC2-07FA2D41C241}" type="sibTrans" cxnId="{E4A30AFD-8E88-48E6-9D1D-7DC20752FB67}">
      <dgm:prSet/>
      <dgm:spPr/>
      <dgm:t>
        <a:bodyPr/>
        <a:lstStyle/>
        <a:p>
          <a:endParaRPr lang="pt-BR" sz="1600"/>
        </a:p>
      </dgm:t>
    </dgm:pt>
    <dgm:pt modelId="{C8CBDC33-EAF1-411C-B748-E527E90A379A}">
      <dgm:prSet custT="1"/>
      <dgm:spPr/>
      <dgm:t>
        <a:bodyPr/>
        <a:lstStyle/>
        <a:p>
          <a:pPr rtl="0"/>
          <a:r>
            <a:rPr lang="pt-BR" sz="1600" dirty="0" smtClean="0"/>
            <a:t>Identificação dos mercados potenciais no horizonte dos estudos</a:t>
          </a:r>
          <a:endParaRPr lang="pt-BR" sz="1600" dirty="0"/>
        </a:p>
      </dgm:t>
    </dgm:pt>
    <dgm:pt modelId="{FDA8C3EA-0C70-4C7C-8F92-F2E6BB8186D4}" type="parTrans" cxnId="{93B8B4CA-0333-43BC-88DB-A273F43CCA23}">
      <dgm:prSet/>
      <dgm:spPr/>
      <dgm:t>
        <a:bodyPr/>
        <a:lstStyle/>
        <a:p>
          <a:endParaRPr lang="pt-BR" sz="1600"/>
        </a:p>
      </dgm:t>
    </dgm:pt>
    <dgm:pt modelId="{0B4E5A2C-24AC-4242-8FB0-A5E50DAE76BF}" type="sibTrans" cxnId="{93B8B4CA-0333-43BC-88DB-A273F43CCA23}">
      <dgm:prSet/>
      <dgm:spPr/>
      <dgm:t>
        <a:bodyPr/>
        <a:lstStyle/>
        <a:p>
          <a:endParaRPr lang="pt-BR" sz="1600"/>
        </a:p>
      </dgm:t>
    </dgm:pt>
    <dgm:pt modelId="{7477B2D8-5AD0-48D0-9D42-8CF180A47D88}" type="pres">
      <dgm:prSet presAssocID="{A81AE7EB-4249-4CB3-8A53-11B8391F4F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A7DFBA-FEFD-48B2-AF29-304A94145C39}" type="pres">
      <dgm:prSet presAssocID="{C3BBC952-12F5-4F98-B813-7BB6AC256C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3B8208-E43D-4544-BB43-5AA4B322CCA5}" type="pres">
      <dgm:prSet presAssocID="{7D2175FE-ED8F-4847-BDC2-07FA2D41C241}" presName="spacer" presStyleCnt="0"/>
      <dgm:spPr/>
      <dgm:t>
        <a:bodyPr/>
        <a:lstStyle/>
        <a:p>
          <a:endParaRPr lang="pt-BR"/>
        </a:p>
      </dgm:t>
    </dgm:pt>
    <dgm:pt modelId="{5B6A7DE7-71B8-4719-8AFE-CADEC90F3D5B}" type="pres">
      <dgm:prSet presAssocID="{C8CBDC33-EAF1-411C-B748-E527E90A379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A30AFD-8E88-48E6-9D1D-7DC20752FB67}" srcId="{A81AE7EB-4249-4CB3-8A53-11B8391F4F6F}" destId="{C3BBC952-12F5-4F98-B813-7BB6AC256CF6}" srcOrd="0" destOrd="0" parTransId="{7AD49890-495D-4379-9088-67E5876867BA}" sibTransId="{7D2175FE-ED8F-4847-BDC2-07FA2D41C241}"/>
    <dgm:cxn modelId="{B210A392-6953-4356-93C5-FCBA8481A545}" type="presOf" srcId="{C8CBDC33-EAF1-411C-B748-E527E90A379A}" destId="{5B6A7DE7-71B8-4719-8AFE-CADEC90F3D5B}" srcOrd="0" destOrd="0" presId="urn:microsoft.com/office/officeart/2005/8/layout/vList2"/>
    <dgm:cxn modelId="{93B8B4CA-0333-43BC-88DB-A273F43CCA23}" srcId="{A81AE7EB-4249-4CB3-8A53-11B8391F4F6F}" destId="{C8CBDC33-EAF1-411C-B748-E527E90A379A}" srcOrd="1" destOrd="0" parTransId="{FDA8C3EA-0C70-4C7C-8F92-F2E6BB8186D4}" sibTransId="{0B4E5A2C-24AC-4242-8FB0-A5E50DAE76BF}"/>
    <dgm:cxn modelId="{CEC0C81A-278D-48D4-A313-C0AE410971E5}" type="presOf" srcId="{C3BBC952-12F5-4F98-B813-7BB6AC256CF6}" destId="{55A7DFBA-FEFD-48B2-AF29-304A94145C39}" srcOrd="0" destOrd="0" presId="urn:microsoft.com/office/officeart/2005/8/layout/vList2"/>
    <dgm:cxn modelId="{977A29C3-991C-40DA-ABF0-92731C88162E}" type="presOf" srcId="{A81AE7EB-4249-4CB3-8A53-11B8391F4F6F}" destId="{7477B2D8-5AD0-48D0-9D42-8CF180A47D88}" srcOrd="0" destOrd="0" presId="urn:microsoft.com/office/officeart/2005/8/layout/vList2"/>
    <dgm:cxn modelId="{48167068-C088-4021-8CB8-E3E90CA920FE}" type="presParOf" srcId="{7477B2D8-5AD0-48D0-9D42-8CF180A47D88}" destId="{55A7DFBA-FEFD-48B2-AF29-304A94145C39}" srcOrd="0" destOrd="0" presId="urn:microsoft.com/office/officeart/2005/8/layout/vList2"/>
    <dgm:cxn modelId="{3A361870-95ED-42D6-8210-38A0CEECA267}" type="presParOf" srcId="{7477B2D8-5AD0-48D0-9D42-8CF180A47D88}" destId="{DD3B8208-E43D-4544-BB43-5AA4B322CCA5}" srcOrd="1" destOrd="0" presId="urn:microsoft.com/office/officeart/2005/8/layout/vList2"/>
    <dgm:cxn modelId="{1753DD66-990F-4155-88E1-13705FE51C29}" type="presParOf" srcId="{7477B2D8-5AD0-48D0-9D42-8CF180A47D88}" destId="{5B6A7DE7-71B8-4719-8AFE-CADEC90F3D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736D4C-2832-46DB-9F4F-8FFF20AA84C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EBA59D57-2F62-42C4-91BE-B25E1AA696B3}">
      <dgm:prSet custT="1"/>
      <dgm:spPr/>
      <dgm:t>
        <a:bodyPr/>
        <a:lstStyle/>
        <a:p>
          <a:pPr rtl="0"/>
          <a:r>
            <a:rPr lang="pt-BR" sz="1600" b="1" smtClean="0"/>
            <a:t>Total de 240 blocos, situados em 12 setores de 7 bacias sedimentares – 168,4 mil km² – Foco em gás natural convencional e não convencional</a:t>
          </a:r>
          <a:endParaRPr lang="pt-BR" sz="1600"/>
        </a:p>
      </dgm:t>
    </dgm:pt>
    <dgm:pt modelId="{C72155AD-7E11-4598-B685-8FC868432451}" type="parTrans" cxnId="{0F9B49DB-3101-4BD1-9467-BF7849F3AFEF}">
      <dgm:prSet/>
      <dgm:spPr/>
      <dgm:t>
        <a:bodyPr/>
        <a:lstStyle/>
        <a:p>
          <a:endParaRPr lang="pt-BR" sz="1600"/>
        </a:p>
      </dgm:t>
    </dgm:pt>
    <dgm:pt modelId="{A311BC94-FC28-45F6-89EF-6B25CF845A72}" type="sibTrans" cxnId="{0F9B49DB-3101-4BD1-9467-BF7849F3AFEF}">
      <dgm:prSet/>
      <dgm:spPr/>
      <dgm:t>
        <a:bodyPr/>
        <a:lstStyle/>
        <a:p>
          <a:endParaRPr lang="pt-BR" sz="1600"/>
        </a:p>
      </dgm:t>
    </dgm:pt>
    <dgm:pt modelId="{3DEBD729-C4BA-478C-9F2A-968514B60D4D}">
      <dgm:prSet custT="1"/>
      <dgm:spPr/>
      <dgm:t>
        <a:bodyPr/>
        <a:lstStyle/>
        <a:p>
          <a:pPr rtl="0"/>
          <a:r>
            <a:rPr lang="pt-BR" sz="1600" b="1" smtClean="0"/>
            <a:t>Áreas de Novas Fronteiras Tecnológicas e do Conhecimento – 110 blocos – 164,5 mil km²</a:t>
          </a:r>
          <a:endParaRPr lang="pt-BR" sz="1600"/>
        </a:p>
      </dgm:t>
    </dgm:pt>
    <dgm:pt modelId="{417A6B28-2604-4EA2-AAF9-67172E36378C}" type="parTrans" cxnId="{A4A2E2DA-BE2F-4590-AF1A-61D82BCE3D1F}">
      <dgm:prSet/>
      <dgm:spPr/>
      <dgm:t>
        <a:bodyPr/>
        <a:lstStyle/>
        <a:p>
          <a:endParaRPr lang="pt-BR" sz="1600"/>
        </a:p>
      </dgm:t>
    </dgm:pt>
    <dgm:pt modelId="{0205C4E0-435F-4CF2-BD2F-AED54266A172}" type="sibTrans" cxnId="{A4A2E2DA-BE2F-4590-AF1A-61D82BCE3D1F}">
      <dgm:prSet/>
      <dgm:spPr/>
      <dgm:t>
        <a:bodyPr/>
        <a:lstStyle/>
        <a:p>
          <a:endParaRPr lang="pt-BR" sz="1600"/>
        </a:p>
      </dgm:t>
    </dgm:pt>
    <dgm:pt modelId="{B4418946-F9F2-49B7-AFCE-6C0E38750928}">
      <dgm:prSet custT="1"/>
      <dgm:spPr/>
      <dgm:t>
        <a:bodyPr/>
        <a:lstStyle/>
        <a:p>
          <a:pPr rtl="0"/>
          <a:r>
            <a:rPr lang="pt-BR" sz="1600" b="1" smtClean="0"/>
            <a:t>Bacias do Acre, Parecis, São Francisco (blocos na porção baiana), Paraná e Parnaíba</a:t>
          </a:r>
          <a:endParaRPr lang="pt-BR" sz="1600"/>
        </a:p>
      </dgm:t>
    </dgm:pt>
    <dgm:pt modelId="{10A1804C-96D0-433C-85C5-43C86F34D817}" type="parTrans" cxnId="{9C1911D6-A95B-46A6-A7D7-27A2C0C521F6}">
      <dgm:prSet/>
      <dgm:spPr/>
      <dgm:t>
        <a:bodyPr/>
        <a:lstStyle/>
        <a:p>
          <a:endParaRPr lang="pt-BR" sz="1600"/>
        </a:p>
      </dgm:t>
    </dgm:pt>
    <dgm:pt modelId="{27A5C701-000E-47AE-9D70-7D0803A95D80}" type="sibTrans" cxnId="{9C1911D6-A95B-46A6-A7D7-27A2C0C521F6}">
      <dgm:prSet/>
      <dgm:spPr/>
      <dgm:t>
        <a:bodyPr/>
        <a:lstStyle/>
        <a:p>
          <a:endParaRPr lang="pt-BR" sz="1600"/>
        </a:p>
      </dgm:t>
    </dgm:pt>
    <dgm:pt modelId="{E4E8DF08-62EF-4C7D-9A24-84A80D88A7A3}">
      <dgm:prSet custT="1"/>
      <dgm:spPr/>
      <dgm:t>
        <a:bodyPr/>
        <a:lstStyle/>
        <a:p>
          <a:pPr rtl="0"/>
          <a:r>
            <a:rPr lang="pt-BR" sz="1600" b="1" smtClean="0"/>
            <a:t>Áreas em Bacias Maduras </a:t>
          </a:r>
          <a:endParaRPr lang="pt-BR" sz="1600"/>
        </a:p>
      </dgm:t>
    </dgm:pt>
    <dgm:pt modelId="{D86EE616-F3F4-4C56-914F-B4D502581AB5}" type="parTrans" cxnId="{0FE6032D-57F3-421D-86A8-1B0A22A0F1B5}">
      <dgm:prSet/>
      <dgm:spPr/>
      <dgm:t>
        <a:bodyPr/>
        <a:lstStyle/>
        <a:p>
          <a:endParaRPr lang="pt-BR" sz="1600"/>
        </a:p>
      </dgm:t>
    </dgm:pt>
    <dgm:pt modelId="{4A708A7A-3B1A-43F3-AAF5-97364194FFB9}" type="sibTrans" cxnId="{0FE6032D-57F3-421D-86A8-1B0A22A0F1B5}">
      <dgm:prSet/>
      <dgm:spPr/>
      <dgm:t>
        <a:bodyPr/>
        <a:lstStyle/>
        <a:p>
          <a:endParaRPr lang="pt-BR" sz="1600"/>
        </a:p>
      </dgm:t>
    </dgm:pt>
    <dgm:pt modelId="{D62DC924-663A-44A0-AFF1-30E686F07500}">
      <dgm:prSet custT="1"/>
      <dgm:spPr/>
      <dgm:t>
        <a:bodyPr/>
        <a:lstStyle/>
        <a:p>
          <a:pPr rtl="0"/>
          <a:r>
            <a:rPr lang="pt-BR" sz="1600" b="1" smtClean="0"/>
            <a:t>Bacias do Recôncavo e de Sergipe-Alagoas – 130 blocos - 3,9 mil km²</a:t>
          </a:r>
          <a:endParaRPr lang="pt-BR" sz="1600"/>
        </a:p>
      </dgm:t>
    </dgm:pt>
    <dgm:pt modelId="{2DBF404C-DF40-49A9-B03E-193A65170013}" type="parTrans" cxnId="{2510A52B-68BF-477D-8B84-C1411FC04D54}">
      <dgm:prSet/>
      <dgm:spPr/>
      <dgm:t>
        <a:bodyPr/>
        <a:lstStyle/>
        <a:p>
          <a:endParaRPr lang="pt-BR" sz="1600"/>
        </a:p>
      </dgm:t>
    </dgm:pt>
    <dgm:pt modelId="{9D1D24FB-8F34-45C1-8F62-5F423F88F4A3}" type="sibTrans" cxnId="{2510A52B-68BF-477D-8B84-C1411FC04D54}">
      <dgm:prSet/>
      <dgm:spPr/>
      <dgm:t>
        <a:bodyPr/>
        <a:lstStyle/>
        <a:p>
          <a:endParaRPr lang="pt-BR" sz="1600"/>
        </a:p>
      </dgm:t>
    </dgm:pt>
    <dgm:pt modelId="{828B504A-1414-4468-8011-7379D364DF64}" type="pres">
      <dgm:prSet presAssocID="{12736D4C-2832-46DB-9F4F-8FFF20AA84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075F4B9-61C6-4E49-9121-350E8092760D}" type="pres">
      <dgm:prSet presAssocID="{EBA59D57-2F62-42C4-91BE-B25E1AA696B3}" presName="composite" presStyleCnt="0"/>
      <dgm:spPr/>
    </dgm:pt>
    <dgm:pt modelId="{6C665EDE-AC1B-4B84-B8DB-BE659C2C446F}" type="pres">
      <dgm:prSet presAssocID="{EBA59D57-2F62-42C4-91BE-B25E1AA696B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0F48C8-A209-45C5-8FED-61DCB2A1EE46}" type="pres">
      <dgm:prSet presAssocID="{EBA59D57-2F62-42C4-91BE-B25E1AA696B3}" presName="rect2" presStyleLbl="fgImgPlace1" presStyleIdx="0" presStyleCnt="3"/>
      <dgm:spPr/>
    </dgm:pt>
    <dgm:pt modelId="{C06AABC7-7A84-40AA-991B-457BE5C0F1F6}" type="pres">
      <dgm:prSet presAssocID="{A311BC94-FC28-45F6-89EF-6B25CF845A72}" presName="sibTrans" presStyleCnt="0"/>
      <dgm:spPr/>
    </dgm:pt>
    <dgm:pt modelId="{A7B82535-E163-4E84-AA20-A68DF5CD0E7C}" type="pres">
      <dgm:prSet presAssocID="{3DEBD729-C4BA-478C-9F2A-968514B60D4D}" presName="composite" presStyleCnt="0"/>
      <dgm:spPr/>
    </dgm:pt>
    <dgm:pt modelId="{AD750AAB-C550-455C-862F-3FA84A15F4D5}" type="pres">
      <dgm:prSet presAssocID="{3DEBD729-C4BA-478C-9F2A-968514B60D4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01CEF7-CBD4-43F1-BEB6-72631A323527}" type="pres">
      <dgm:prSet presAssocID="{3DEBD729-C4BA-478C-9F2A-968514B60D4D}" presName="rect2" presStyleLbl="fgImgPlace1" presStyleIdx="1" presStyleCnt="3"/>
      <dgm:spPr/>
    </dgm:pt>
    <dgm:pt modelId="{D327E673-531A-45D8-AEE9-87FEBA7309DD}" type="pres">
      <dgm:prSet presAssocID="{0205C4E0-435F-4CF2-BD2F-AED54266A172}" presName="sibTrans" presStyleCnt="0"/>
      <dgm:spPr/>
    </dgm:pt>
    <dgm:pt modelId="{C6DAC9BE-F651-4E6E-9EA4-C7C92A139265}" type="pres">
      <dgm:prSet presAssocID="{E4E8DF08-62EF-4C7D-9A24-84A80D88A7A3}" presName="composite" presStyleCnt="0"/>
      <dgm:spPr/>
    </dgm:pt>
    <dgm:pt modelId="{40EA9439-CBA3-4795-8B4D-0C5BC2DC1671}" type="pres">
      <dgm:prSet presAssocID="{E4E8DF08-62EF-4C7D-9A24-84A80D88A7A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D9851F-DECE-4E6C-8781-EB3436D9A6C6}" type="pres">
      <dgm:prSet presAssocID="{E4E8DF08-62EF-4C7D-9A24-84A80D88A7A3}" presName="rect2" presStyleLbl="fgImgPlace1" presStyleIdx="2" presStyleCnt="3"/>
      <dgm:spPr/>
    </dgm:pt>
  </dgm:ptLst>
  <dgm:cxnLst>
    <dgm:cxn modelId="{A4A2E2DA-BE2F-4590-AF1A-61D82BCE3D1F}" srcId="{12736D4C-2832-46DB-9F4F-8FFF20AA84CF}" destId="{3DEBD729-C4BA-478C-9F2A-968514B60D4D}" srcOrd="1" destOrd="0" parTransId="{417A6B28-2604-4EA2-AAF9-67172E36378C}" sibTransId="{0205C4E0-435F-4CF2-BD2F-AED54266A172}"/>
    <dgm:cxn modelId="{B7486F4A-2372-4FC0-A3A3-AF68662813DC}" type="presOf" srcId="{B4418946-F9F2-49B7-AFCE-6C0E38750928}" destId="{AD750AAB-C550-455C-862F-3FA84A15F4D5}" srcOrd="0" destOrd="1" presId="urn:microsoft.com/office/officeart/2008/layout/PictureStrips"/>
    <dgm:cxn modelId="{0F9B49DB-3101-4BD1-9467-BF7849F3AFEF}" srcId="{12736D4C-2832-46DB-9F4F-8FFF20AA84CF}" destId="{EBA59D57-2F62-42C4-91BE-B25E1AA696B3}" srcOrd="0" destOrd="0" parTransId="{C72155AD-7E11-4598-B685-8FC868432451}" sibTransId="{A311BC94-FC28-45F6-89EF-6B25CF845A72}"/>
    <dgm:cxn modelId="{8771CEC4-B8CC-4869-9D79-DA7F16026F61}" type="presOf" srcId="{EBA59D57-2F62-42C4-91BE-B25E1AA696B3}" destId="{6C665EDE-AC1B-4B84-B8DB-BE659C2C446F}" srcOrd="0" destOrd="0" presId="urn:microsoft.com/office/officeart/2008/layout/PictureStrips"/>
    <dgm:cxn modelId="{9C1911D6-A95B-46A6-A7D7-27A2C0C521F6}" srcId="{3DEBD729-C4BA-478C-9F2A-968514B60D4D}" destId="{B4418946-F9F2-49B7-AFCE-6C0E38750928}" srcOrd="0" destOrd="0" parTransId="{10A1804C-96D0-433C-85C5-43C86F34D817}" sibTransId="{27A5C701-000E-47AE-9D70-7D0803A95D80}"/>
    <dgm:cxn modelId="{0FE6032D-57F3-421D-86A8-1B0A22A0F1B5}" srcId="{12736D4C-2832-46DB-9F4F-8FFF20AA84CF}" destId="{E4E8DF08-62EF-4C7D-9A24-84A80D88A7A3}" srcOrd="2" destOrd="0" parTransId="{D86EE616-F3F4-4C56-914F-B4D502581AB5}" sibTransId="{4A708A7A-3B1A-43F3-AAF5-97364194FFB9}"/>
    <dgm:cxn modelId="{04982889-1BFC-4977-8035-8252083FF0BC}" type="presOf" srcId="{E4E8DF08-62EF-4C7D-9A24-84A80D88A7A3}" destId="{40EA9439-CBA3-4795-8B4D-0C5BC2DC1671}" srcOrd="0" destOrd="0" presId="urn:microsoft.com/office/officeart/2008/layout/PictureStrips"/>
    <dgm:cxn modelId="{272B3E55-7C96-4298-866A-C358C8752C95}" type="presOf" srcId="{12736D4C-2832-46DB-9F4F-8FFF20AA84CF}" destId="{828B504A-1414-4468-8011-7379D364DF64}" srcOrd="0" destOrd="0" presId="urn:microsoft.com/office/officeart/2008/layout/PictureStrips"/>
    <dgm:cxn modelId="{C975DB99-D7FF-4E7E-9FED-F7A566D534BB}" type="presOf" srcId="{3DEBD729-C4BA-478C-9F2A-968514B60D4D}" destId="{AD750AAB-C550-455C-862F-3FA84A15F4D5}" srcOrd="0" destOrd="0" presId="urn:microsoft.com/office/officeart/2008/layout/PictureStrips"/>
    <dgm:cxn modelId="{2510A52B-68BF-477D-8B84-C1411FC04D54}" srcId="{E4E8DF08-62EF-4C7D-9A24-84A80D88A7A3}" destId="{D62DC924-663A-44A0-AFF1-30E686F07500}" srcOrd="0" destOrd="0" parTransId="{2DBF404C-DF40-49A9-B03E-193A65170013}" sibTransId="{9D1D24FB-8F34-45C1-8F62-5F423F88F4A3}"/>
    <dgm:cxn modelId="{8987BB6F-BCF1-4721-8558-75B90813137D}" type="presOf" srcId="{D62DC924-663A-44A0-AFF1-30E686F07500}" destId="{40EA9439-CBA3-4795-8B4D-0C5BC2DC1671}" srcOrd="0" destOrd="1" presId="urn:microsoft.com/office/officeart/2008/layout/PictureStrips"/>
    <dgm:cxn modelId="{0432CB4B-90A7-477E-9095-466A48265041}" type="presParOf" srcId="{828B504A-1414-4468-8011-7379D364DF64}" destId="{B075F4B9-61C6-4E49-9121-350E8092760D}" srcOrd="0" destOrd="0" presId="urn:microsoft.com/office/officeart/2008/layout/PictureStrips"/>
    <dgm:cxn modelId="{7F350216-1B29-4F2B-A23D-0B174B3AB809}" type="presParOf" srcId="{B075F4B9-61C6-4E49-9121-350E8092760D}" destId="{6C665EDE-AC1B-4B84-B8DB-BE659C2C446F}" srcOrd="0" destOrd="0" presId="urn:microsoft.com/office/officeart/2008/layout/PictureStrips"/>
    <dgm:cxn modelId="{34707D3C-9858-4CE1-88B2-1F0250834C1C}" type="presParOf" srcId="{B075F4B9-61C6-4E49-9121-350E8092760D}" destId="{630F48C8-A209-45C5-8FED-61DCB2A1EE46}" srcOrd="1" destOrd="0" presId="urn:microsoft.com/office/officeart/2008/layout/PictureStrips"/>
    <dgm:cxn modelId="{93B15CA1-B450-4110-A2DF-C1A6DDF00D0A}" type="presParOf" srcId="{828B504A-1414-4468-8011-7379D364DF64}" destId="{C06AABC7-7A84-40AA-991B-457BE5C0F1F6}" srcOrd="1" destOrd="0" presId="urn:microsoft.com/office/officeart/2008/layout/PictureStrips"/>
    <dgm:cxn modelId="{20EAA1C5-937F-4138-843A-4C8A7963DA1D}" type="presParOf" srcId="{828B504A-1414-4468-8011-7379D364DF64}" destId="{A7B82535-E163-4E84-AA20-A68DF5CD0E7C}" srcOrd="2" destOrd="0" presId="urn:microsoft.com/office/officeart/2008/layout/PictureStrips"/>
    <dgm:cxn modelId="{EE6BD26C-2400-4327-8440-7A43AFA6B52F}" type="presParOf" srcId="{A7B82535-E163-4E84-AA20-A68DF5CD0E7C}" destId="{AD750AAB-C550-455C-862F-3FA84A15F4D5}" srcOrd="0" destOrd="0" presId="urn:microsoft.com/office/officeart/2008/layout/PictureStrips"/>
    <dgm:cxn modelId="{A0E7F142-2EB8-4BEC-B200-7519EF0B6929}" type="presParOf" srcId="{A7B82535-E163-4E84-AA20-A68DF5CD0E7C}" destId="{C701CEF7-CBD4-43F1-BEB6-72631A323527}" srcOrd="1" destOrd="0" presId="urn:microsoft.com/office/officeart/2008/layout/PictureStrips"/>
    <dgm:cxn modelId="{DAC776B7-B25D-45AD-BCBA-D04B2FE8C65B}" type="presParOf" srcId="{828B504A-1414-4468-8011-7379D364DF64}" destId="{D327E673-531A-45D8-AEE9-87FEBA7309DD}" srcOrd="3" destOrd="0" presId="urn:microsoft.com/office/officeart/2008/layout/PictureStrips"/>
    <dgm:cxn modelId="{743EB414-DDD7-472F-A9BE-B01C2FB711F0}" type="presParOf" srcId="{828B504A-1414-4468-8011-7379D364DF64}" destId="{C6DAC9BE-F651-4E6E-9EA4-C7C92A139265}" srcOrd="4" destOrd="0" presId="urn:microsoft.com/office/officeart/2008/layout/PictureStrips"/>
    <dgm:cxn modelId="{8C1430E5-3942-44EB-A68A-3271767B4322}" type="presParOf" srcId="{C6DAC9BE-F651-4E6E-9EA4-C7C92A139265}" destId="{40EA9439-CBA3-4795-8B4D-0C5BC2DC1671}" srcOrd="0" destOrd="0" presId="urn:microsoft.com/office/officeart/2008/layout/PictureStrips"/>
    <dgm:cxn modelId="{7CF7972B-F6A6-4E85-82F4-6AD16532F75D}" type="presParOf" srcId="{C6DAC9BE-F651-4E6E-9EA4-C7C92A139265}" destId="{95D9851F-DECE-4E6C-8781-EB3436D9A6C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32C49F-ADC1-4333-AA54-30DD6806F2A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34090CE-AC3C-468C-B7C6-3FDB3EF6E754}">
      <dgm:prSet custT="1"/>
      <dgm:spPr/>
      <dgm:t>
        <a:bodyPr/>
        <a:lstStyle/>
        <a:p>
          <a:pPr algn="just" rtl="0"/>
          <a:r>
            <a:rPr lang="pt-BR" sz="2000" dirty="0" smtClean="0"/>
            <a:t>Distinção técnica entre dutos transporte e distribuição de gás natural</a:t>
          </a:r>
          <a:endParaRPr lang="pt-BR" sz="2000" dirty="0"/>
        </a:p>
      </dgm:t>
    </dgm:pt>
    <dgm:pt modelId="{1FD59E94-A93B-45A7-94B0-331E7E6E25BD}" type="parTrans" cxnId="{8FF7CDD5-09A0-481B-9A52-48944FF7F1C0}">
      <dgm:prSet/>
      <dgm:spPr/>
      <dgm:t>
        <a:bodyPr/>
        <a:lstStyle/>
        <a:p>
          <a:pPr algn="just"/>
          <a:endParaRPr lang="pt-BR"/>
        </a:p>
      </dgm:t>
    </dgm:pt>
    <dgm:pt modelId="{66EC1DDB-8875-41A5-9639-755793C6E754}" type="sibTrans" cxnId="{8FF7CDD5-09A0-481B-9A52-48944FF7F1C0}">
      <dgm:prSet/>
      <dgm:spPr/>
      <dgm:t>
        <a:bodyPr/>
        <a:lstStyle/>
        <a:p>
          <a:pPr algn="just"/>
          <a:endParaRPr lang="pt-BR"/>
        </a:p>
      </dgm:t>
    </dgm:pt>
    <dgm:pt modelId="{093D5157-8F21-46DA-8250-F758391C28CA}">
      <dgm:prSet custT="1"/>
      <dgm:spPr/>
      <dgm:t>
        <a:bodyPr/>
        <a:lstStyle/>
        <a:p>
          <a:pPr algn="just" rtl="0"/>
          <a:r>
            <a:rPr lang="pt-BR" sz="2400" dirty="0" smtClean="0"/>
            <a:t>Demais ações</a:t>
          </a:r>
          <a:endParaRPr lang="pt-BR" sz="2400" dirty="0"/>
        </a:p>
      </dgm:t>
    </dgm:pt>
    <dgm:pt modelId="{A18BFB23-2E36-4B44-A659-55F333D54016}" type="parTrans" cxnId="{64C36A38-649E-451E-A79F-2454C615A78F}">
      <dgm:prSet/>
      <dgm:spPr/>
      <dgm:t>
        <a:bodyPr/>
        <a:lstStyle/>
        <a:p>
          <a:pPr algn="just"/>
          <a:endParaRPr lang="pt-BR"/>
        </a:p>
      </dgm:t>
    </dgm:pt>
    <dgm:pt modelId="{56654F40-EE3C-4D33-A106-13576B61C988}" type="sibTrans" cxnId="{64C36A38-649E-451E-A79F-2454C615A78F}">
      <dgm:prSet/>
      <dgm:spPr/>
      <dgm:t>
        <a:bodyPr/>
        <a:lstStyle/>
        <a:p>
          <a:pPr algn="just"/>
          <a:endParaRPr lang="pt-BR"/>
        </a:p>
      </dgm:t>
    </dgm:pt>
    <dgm:pt modelId="{54916483-0E5F-44AC-9880-4C6497759645}">
      <dgm:prSet custT="1"/>
      <dgm:spPr/>
      <dgm:t>
        <a:bodyPr/>
        <a:lstStyle/>
        <a:p>
          <a:pPr algn="just" rtl="0"/>
          <a:r>
            <a:rPr lang="pt-BR" sz="2400" dirty="0" smtClean="0"/>
            <a:t>Iniciativas para aumento da oferta de Gás Natural</a:t>
          </a:r>
          <a:endParaRPr lang="pt-BR" sz="2400" dirty="0"/>
        </a:p>
      </dgm:t>
    </dgm:pt>
    <dgm:pt modelId="{53DD3FB5-5484-4417-AFEF-4F115024D9DD}" type="parTrans" cxnId="{554360D6-E033-444C-BBF9-EA3F1E1B4B54}">
      <dgm:prSet/>
      <dgm:spPr/>
      <dgm:t>
        <a:bodyPr/>
        <a:lstStyle/>
        <a:p>
          <a:pPr algn="just"/>
          <a:endParaRPr lang="pt-BR"/>
        </a:p>
      </dgm:t>
    </dgm:pt>
    <dgm:pt modelId="{5005BBFB-9F2F-43CA-A7DD-4E46F96D8E02}" type="sibTrans" cxnId="{554360D6-E033-444C-BBF9-EA3F1E1B4B54}">
      <dgm:prSet/>
      <dgm:spPr/>
      <dgm:t>
        <a:bodyPr/>
        <a:lstStyle/>
        <a:p>
          <a:pPr algn="just"/>
          <a:endParaRPr lang="pt-BR"/>
        </a:p>
      </dgm:t>
    </dgm:pt>
    <dgm:pt modelId="{5BFF4B4C-944E-4C19-BE41-A1596D81215F}">
      <dgm:prSet custT="1"/>
      <dgm:spPr/>
      <dgm:t>
        <a:bodyPr/>
        <a:lstStyle/>
        <a:p>
          <a:pPr algn="just" rtl="0"/>
          <a:r>
            <a:rPr lang="pt-BR" sz="2000" dirty="0" smtClean="0"/>
            <a:t>Diretrizes  para Aproveitamento do Gás Metano em depósitos de carvão</a:t>
          </a:r>
          <a:endParaRPr lang="pt-BR" sz="2000" dirty="0"/>
        </a:p>
      </dgm:t>
    </dgm:pt>
    <dgm:pt modelId="{C666547E-A8E7-411D-8CA4-53959CC0D3B0}" type="parTrans" cxnId="{A4EC13E1-E679-45CD-A3ED-93B02856B0F7}">
      <dgm:prSet/>
      <dgm:spPr/>
      <dgm:t>
        <a:bodyPr/>
        <a:lstStyle/>
        <a:p>
          <a:pPr algn="just"/>
          <a:endParaRPr lang="pt-BR"/>
        </a:p>
      </dgm:t>
    </dgm:pt>
    <dgm:pt modelId="{BB13BBD5-9C01-41C0-BFA5-1A9F550993FC}" type="sibTrans" cxnId="{A4EC13E1-E679-45CD-A3ED-93B02856B0F7}">
      <dgm:prSet/>
      <dgm:spPr/>
      <dgm:t>
        <a:bodyPr/>
        <a:lstStyle/>
        <a:p>
          <a:pPr algn="just"/>
          <a:endParaRPr lang="pt-BR"/>
        </a:p>
      </dgm:t>
    </dgm:pt>
    <dgm:pt modelId="{68E38A93-F219-418E-A033-5057DF2C4FB8}">
      <dgm:prSet custT="1"/>
      <dgm:spPr/>
      <dgm:t>
        <a:bodyPr/>
        <a:lstStyle/>
        <a:p>
          <a:pPr algn="just" rtl="0" eaLnBrk="1" latinLnBrk="0"/>
          <a:r>
            <a:rPr lang="pt-BR" sz="2000" dirty="0" smtClean="0"/>
            <a:t>Zoneamento Nacional de Recursos de Óleo e Gás Natural</a:t>
          </a:r>
        </a:p>
      </dgm:t>
    </dgm:pt>
    <dgm:pt modelId="{F6A847B8-83AD-4678-8B61-50CF37E53E96}" type="parTrans" cxnId="{0EADE95A-E9E9-4503-8432-DD87E2A6AA5B}">
      <dgm:prSet/>
      <dgm:spPr/>
      <dgm:t>
        <a:bodyPr/>
        <a:lstStyle/>
        <a:p>
          <a:pPr algn="just"/>
          <a:endParaRPr lang="pt-BR"/>
        </a:p>
      </dgm:t>
    </dgm:pt>
    <dgm:pt modelId="{A0735E5B-8466-47E6-8994-0C179DF779A6}" type="sibTrans" cxnId="{0EADE95A-E9E9-4503-8432-DD87E2A6AA5B}">
      <dgm:prSet/>
      <dgm:spPr/>
      <dgm:t>
        <a:bodyPr/>
        <a:lstStyle/>
        <a:p>
          <a:pPr algn="just"/>
          <a:endParaRPr lang="pt-BR"/>
        </a:p>
      </dgm:t>
    </dgm:pt>
    <dgm:pt modelId="{E0A27D22-58E3-44AF-B616-B399D65CE28A}">
      <dgm:prSet custT="1"/>
      <dgm:spPr/>
      <dgm:t>
        <a:bodyPr/>
        <a:lstStyle/>
        <a:p>
          <a:pPr algn="just" rtl="0"/>
          <a:r>
            <a:rPr lang="pt-BR" sz="2000" dirty="0" smtClean="0"/>
            <a:t>Coordenação e cooperação entre os Entes Federativos com fins de se construir uma Harmonização Regulatória</a:t>
          </a:r>
          <a:endParaRPr lang="pt-BR" sz="2000" dirty="0"/>
        </a:p>
      </dgm:t>
    </dgm:pt>
    <dgm:pt modelId="{9D79226D-D5DC-4451-944C-159BC28B34A1}" type="parTrans" cxnId="{24978E00-6D31-4044-9164-A8EF44956BE4}">
      <dgm:prSet/>
      <dgm:spPr/>
      <dgm:t>
        <a:bodyPr/>
        <a:lstStyle/>
        <a:p>
          <a:pPr algn="just"/>
          <a:endParaRPr lang="pt-BR"/>
        </a:p>
      </dgm:t>
    </dgm:pt>
    <dgm:pt modelId="{856BA1A7-D2F0-4409-931A-640C54A1A061}" type="sibTrans" cxnId="{24978E00-6D31-4044-9164-A8EF44956BE4}">
      <dgm:prSet/>
      <dgm:spPr/>
      <dgm:t>
        <a:bodyPr/>
        <a:lstStyle/>
        <a:p>
          <a:pPr algn="just"/>
          <a:endParaRPr lang="pt-BR"/>
        </a:p>
      </dgm:t>
    </dgm:pt>
    <dgm:pt modelId="{6626C532-14BA-4EEB-96B6-6562238C67BA}">
      <dgm:prSet custT="1"/>
      <dgm:spPr/>
      <dgm:t>
        <a:bodyPr/>
        <a:lstStyle/>
        <a:p>
          <a:pPr algn="just" rtl="0" eaLnBrk="1" latinLnBrk="0"/>
          <a:r>
            <a:rPr lang="pt-BR" sz="2000" dirty="0" smtClean="0"/>
            <a:t>Diretrizes para a implementação de política para restrição da queima de gás natural</a:t>
          </a:r>
        </a:p>
      </dgm:t>
    </dgm:pt>
    <dgm:pt modelId="{3C0D321F-1FA2-4782-AFE0-CB48713431A4}" type="parTrans" cxnId="{772E0DD2-854E-46AC-8EDA-FAC0B49C1EFC}">
      <dgm:prSet/>
      <dgm:spPr/>
      <dgm:t>
        <a:bodyPr/>
        <a:lstStyle/>
        <a:p>
          <a:pPr algn="just"/>
          <a:endParaRPr lang="pt-BR"/>
        </a:p>
      </dgm:t>
    </dgm:pt>
    <dgm:pt modelId="{1D81AE06-C9A7-4919-B356-8091D237203C}" type="sibTrans" cxnId="{772E0DD2-854E-46AC-8EDA-FAC0B49C1EFC}">
      <dgm:prSet/>
      <dgm:spPr/>
      <dgm:t>
        <a:bodyPr/>
        <a:lstStyle/>
        <a:p>
          <a:pPr algn="just"/>
          <a:endParaRPr lang="pt-BR"/>
        </a:p>
      </dgm:t>
    </dgm:pt>
    <dgm:pt modelId="{AB4654AE-3144-46E4-815D-DBA1C0D95DB1}">
      <dgm:prSet custT="1"/>
      <dgm:spPr/>
      <dgm:t>
        <a:bodyPr/>
        <a:lstStyle/>
        <a:p>
          <a:pPr algn="just" rtl="0"/>
          <a:r>
            <a:rPr lang="pt-BR" sz="2000" dirty="0" smtClean="0"/>
            <a:t>Conclusão da Regulamentação da Lei do Gás</a:t>
          </a:r>
          <a:endParaRPr lang="pt-BR" sz="2000" dirty="0"/>
        </a:p>
      </dgm:t>
    </dgm:pt>
    <dgm:pt modelId="{318DFA3B-41E5-4F20-B2D9-4685535329CA}" type="parTrans" cxnId="{AEE32A4E-FBF3-4A6E-AB4E-1E9B0E339B1F}">
      <dgm:prSet/>
      <dgm:spPr/>
    </dgm:pt>
    <dgm:pt modelId="{668D5672-DB2D-4729-9730-EBDCF31AB407}" type="sibTrans" cxnId="{AEE32A4E-FBF3-4A6E-AB4E-1E9B0E339B1F}">
      <dgm:prSet/>
      <dgm:spPr/>
    </dgm:pt>
    <dgm:pt modelId="{CD397C1F-0B81-42AB-96AD-8F1F7A28B858}" type="pres">
      <dgm:prSet presAssocID="{B632C49F-ADC1-4333-AA54-30DD6806F2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35DF40-7C4D-4C7B-BA0C-4DC30DE45C5E}" type="pres">
      <dgm:prSet presAssocID="{54916483-0E5F-44AC-9880-4C6497759645}" presName="parentText" presStyleLbl="node1" presStyleIdx="0" presStyleCnt="2" custScaleY="7929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299D02-A2C1-4401-B6A5-DBD358255C0C}" type="pres">
      <dgm:prSet presAssocID="{54916483-0E5F-44AC-9880-4C649775964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953513-6BCD-4425-A942-EAEFD9B7FFE1}" type="pres">
      <dgm:prSet presAssocID="{093D5157-8F21-46DA-8250-F758391C28CA}" presName="parentText" presStyleLbl="node1" presStyleIdx="1" presStyleCnt="2" custScaleY="7761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7F68C0-041F-4FA5-9B7A-7B9887D44B2D}" type="pres">
      <dgm:prSet presAssocID="{093D5157-8F21-46DA-8250-F758391C28C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CEE279-4EA3-4F81-96ED-6BECFB0B4F87}" type="presOf" srcId="{54916483-0E5F-44AC-9880-4C6497759645}" destId="{6935DF40-7C4D-4C7B-BA0C-4DC30DE45C5E}" srcOrd="0" destOrd="0" presId="urn:microsoft.com/office/officeart/2005/8/layout/vList2"/>
    <dgm:cxn modelId="{9FDCDB9B-C3DB-489A-B180-CE9C2A2C1669}" type="presOf" srcId="{68E38A93-F219-418E-A033-5057DF2C4FB8}" destId="{C2299D02-A2C1-4401-B6A5-DBD358255C0C}" srcOrd="0" destOrd="0" presId="urn:microsoft.com/office/officeart/2005/8/layout/vList2"/>
    <dgm:cxn modelId="{B8A49891-6C84-4C92-85E2-2941B7991F2C}" type="presOf" srcId="{093D5157-8F21-46DA-8250-F758391C28CA}" destId="{46953513-6BCD-4425-A942-EAEFD9B7FFE1}" srcOrd="0" destOrd="0" presId="urn:microsoft.com/office/officeart/2005/8/layout/vList2"/>
    <dgm:cxn modelId="{772E0DD2-854E-46AC-8EDA-FAC0B49C1EFC}" srcId="{54916483-0E5F-44AC-9880-4C6497759645}" destId="{6626C532-14BA-4EEB-96B6-6562238C67BA}" srcOrd="1" destOrd="0" parTransId="{3C0D321F-1FA2-4782-AFE0-CB48713431A4}" sibTransId="{1D81AE06-C9A7-4919-B356-8091D237203C}"/>
    <dgm:cxn modelId="{471A3198-D688-48FB-BA97-1711EC85DFB6}" type="presOf" srcId="{B632C49F-ADC1-4333-AA54-30DD6806F2A1}" destId="{CD397C1F-0B81-42AB-96AD-8F1F7A28B858}" srcOrd="0" destOrd="0" presId="urn:microsoft.com/office/officeart/2005/8/layout/vList2"/>
    <dgm:cxn modelId="{237EB29A-A4B2-450B-864E-CA1456154FC4}" type="presOf" srcId="{AB4654AE-3144-46E4-815D-DBA1C0D95DB1}" destId="{E37F68C0-041F-4FA5-9B7A-7B9887D44B2D}" srcOrd="0" destOrd="2" presId="urn:microsoft.com/office/officeart/2005/8/layout/vList2"/>
    <dgm:cxn modelId="{F98B12A3-7395-4865-8374-5E4AD9DCF642}" type="presOf" srcId="{934090CE-AC3C-468C-B7C6-3FDB3EF6E754}" destId="{E37F68C0-041F-4FA5-9B7A-7B9887D44B2D}" srcOrd="0" destOrd="0" presId="urn:microsoft.com/office/officeart/2005/8/layout/vList2"/>
    <dgm:cxn modelId="{AEE32A4E-FBF3-4A6E-AB4E-1E9B0E339B1F}" srcId="{093D5157-8F21-46DA-8250-F758391C28CA}" destId="{AB4654AE-3144-46E4-815D-DBA1C0D95DB1}" srcOrd="2" destOrd="0" parTransId="{318DFA3B-41E5-4F20-B2D9-4685535329CA}" sibTransId="{668D5672-DB2D-4729-9730-EBDCF31AB407}"/>
    <dgm:cxn modelId="{B0182F0D-0882-41E7-B2EA-7D012C61F777}" type="presOf" srcId="{6626C532-14BA-4EEB-96B6-6562238C67BA}" destId="{C2299D02-A2C1-4401-B6A5-DBD358255C0C}" srcOrd="0" destOrd="1" presId="urn:microsoft.com/office/officeart/2005/8/layout/vList2"/>
    <dgm:cxn modelId="{CC3A62CD-AC58-4C08-AF98-1588087A8361}" type="presOf" srcId="{E0A27D22-58E3-44AF-B616-B399D65CE28A}" destId="{E37F68C0-041F-4FA5-9B7A-7B9887D44B2D}" srcOrd="0" destOrd="1" presId="urn:microsoft.com/office/officeart/2005/8/layout/vList2"/>
    <dgm:cxn modelId="{3CC3E818-8D70-4841-B5C9-C837B4DCA666}" type="presOf" srcId="{5BFF4B4C-944E-4C19-BE41-A1596D81215F}" destId="{C2299D02-A2C1-4401-B6A5-DBD358255C0C}" srcOrd="0" destOrd="2" presId="urn:microsoft.com/office/officeart/2005/8/layout/vList2"/>
    <dgm:cxn modelId="{0EADE95A-E9E9-4503-8432-DD87E2A6AA5B}" srcId="{54916483-0E5F-44AC-9880-4C6497759645}" destId="{68E38A93-F219-418E-A033-5057DF2C4FB8}" srcOrd="0" destOrd="0" parTransId="{F6A847B8-83AD-4678-8B61-50CF37E53E96}" sibTransId="{A0735E5B-8466-47E6-8994-0C179DF779A6}"/>
    <dgm:cxn modelId="{24978E00-6D31-4044-9164-A8EF44956BE4}" srcId="{093D5157-8F21-46DA-8250-F758391C28CA}" destId="{E0A27D22-58E3-44AF-B616-B399D65CE28A}" srcOrd="1" destOrd="0" parTransId="{9D79226D-D5DC-4451-944C-159BC28B34A1}" sibTransId="{856BA1A7-D2F0-4409-931A-640C54A1A061}"/>
    <dgm:cxn modelId="{A4EC13E1-E679-45CD-A3ED-93B02856B0F7}" srcId="{54916483-0E5F-44AC-9880-4C6497759645}" destId="{5BFF4B4C-944E-4C19-BE41-A1596D81215F}" srcOrd="2" destOrd="0" parTransId="{C666547E-A8E7-411D-8CA4-53959CC0D3B0}" sibTransId="{BB13BBD5-9C01-41C0-BFA5-1A9F550993FC}"/>
    <dgm:cxn modelId="{8FF7CDD5-09A0-481B-9A52-48944FF7F1C0}" srcId="{093D5157-8F21-46DA-8250-F758391C28CA}" destId="{934090CE-AC3C-468C-B7C6-3FDB3EF6E754}" srcOrd="0" destOrd="0" parTransId="{1FD59E94-A93B-45A7-94B0-331E7E6E25BD}" sibTransId="{66EC1DDB-8875-41A5-9639-755793C6E754}"/>
    <dgm:cxn modelId="{64C36A38-649E-451E-A79F-2454C615A78F}" srcId="{B632C49F-ADC1-4333-AA54-30DD6806F2A1}" destId="{093D5157-8F21-46DA-8250-F758391C28CA}" srcOrd="1" destOrd="0" parTransId="{A18BFB23-2E36-4B44-A659-55F333D54016}" sibTransId="{56654F40-EE3C-4D33-A106-13576B61C988}"/>
    <dgm:cxn modelId="{554360D6-E033-444C-BBF9-EA3F1E1B4B54}" srcId="{B632C49F-ADC1-4333-AA54-30DD6806F2A1}" destId="{54916483-0E5F-44AC-9880-4C6497759645}" srcOrd="0" destOrd="0" parTransId="{53DD3FB5-5484-4417-AFEF-4F115024D9DD}" sibTransId="{5005BBFB-9F2F-43CA-A7DD-4E46F96D8E02}"/>
    <dgm:cxn modelId="{445D3453-D485-4C5A-A99B-E5059A6847AA}" type="presParOf" srcId="{CD397C1F-0B81-42AB-96AD-8F1F7A28B858}" destId="{6935DF40-7C4D-4C7B-BA0C-4DC30DE45C5E}" srcOrd="0" destOrd="0" presId="urn:microsoft.com/office/officeart/2005/8/layout/vList2"/>
    <dgm:cxn modelId="{088B7076-72A2-4489-8849-37124BFD53C0}" type="presParOf" srcId="{CD397C1F-0B81-42AB-96AD-8F1F7A28B858}" destId="{C2299D02-A2C1-4401-B6A5-DBD358255C0C}" srcOrd="1" destOrd="0" presId="urn:microsoft.com/office/officeart/2005/8/layout/vList2"/>
    <dgm:cxn modelId="{E0AB7502-B9CF-42A4-95C8-175BE78ED09E}" type="presParOf" srcId="{CD397C1F-0B81-42AB-96AD-8F1F7A28B858}" destId="{46953513-6BCD-4425-A942-EAEFD9B7FFE1}" srcOrd="2" destOrd="0" presId="urn:microsoft.com/office/officeart/2005/8/layout/vList2"/>
    <dgm:cxn modelId="{94AF9702-EA03-4F2A-97EF-AC021E1D5C50}" type="presParOf" srcId="{CD397C1F-0B81-42AB-96AD-8F1F7A28B858}" destId="{E37F68C0-041F-4FA5-9B7A-7B9887D44B2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A14C7-4D13-4738-96C7-ADD8CB428444}">
      <dsp:nvSpPr>
        <dsp:cNvPr id="0" name=""/>
        <dsp:cNvSpPr/>
      </dsp:nvSpPr>
      <dsp:spPr>
        <a:xfrm>
          <a:off x="0" y="408896"/>
          <a:ext cx="8424936" cy="863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MERCADO DE GÁS NATURAL: VISÃO GERAL</a:t>
          </a:r>
          <a:endParaRPr lang="pt-BR" sz="3600" kern="1200" dirty="0"/>
        </a:p>
      </dsp:txBody>
      <dsp:txXfrm>
        <a:off x="42151" y="451047"/>
        <a:ext cx="8340634" cy="779157"/>
      </dsp:txXfrm>
    </dsp:sp>
    <dsp:sp modelId="{2048A5FB-0644-474B-8BB1-64E3B0AA80CC}">
      <dsp:nvSpPr>
        <dsp:cNvPr id="0" name=""/>
        <dsp:cNvSpPr/>
      </dsp:nvSpPr>
      <dsp:spPr>
        <a:xfrm>
          <a:off x="0" y="1376037"/>
          <a:ext cx="8424936" cy="863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AÇÕES ESTRUTURANTES</a:t>
          </a:r>
          <a:endParaRPr lang="pt-BR" sz="3600" kern="1200" dirty="0"/>
        </a:p>
      </dsp:txBody>
      <dsp:txXfrm>
        <a:off x="42151" y="1418188"/>
        <a:ext cx="8340634" cy="779157"/>
      </dsp:txXfrm>
    </dsp:sp>
    <dsp:sp modelId="{694C0BF4-9FD5-46D7-8704-B8C084BB37A4}">
      <dsp:nvSpPr>
        <dsp:cNvPr id="0" name=""/>
        <dsp:cNvSpPr/>
      </dsp:nvSpPr>
      <dsp:spPr>
        <a:xfrm>
          <a:off x="0" y="2239496"/>
          <a:ext cx="8424936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PEMAT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INICIATIVAS PARA AUMENTO DA OFERTA DE GÁS NATURAL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OUTRAS AÇÕES</a:t>
          </a:r>
        </a:p>
      </dsp:txBody>
      <dsp:txXfrm>
        <a:off x="0" y="2239496"/>
        <a:ext cx="8424936" cy="1024650"/>
      </dsp:txXfrm>
    </dsp:sp>
    <dsp:sp modelId="{5D73BCD2-A1B5-4D5F-A733-2DFAC124D812}">
      <dsp:nvSpPr>
        <dsp:cNvPr id="0" name=""/>
        <dsp:cNvSpPr/>
      </dsp:nvSpPr>
      <dsp:spPr>
        <a:xfrm>
          <a:off x="0" y="3264146"/>
          <a:ext cx="8424936" cy="863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CONSIDERAÇÕES FINAIS</a:t>
          </a:r>
          <a:endParaRPr lang="pt-BR" sz="3600" kern="1200" dirty="0"/>
        </a:p>
      </dsp:txBody>
      <dsp:txXfrm>
        <a:off x="42151" y="3306297"/>
        <a:ext cx="8340634" cy="7791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7CB06-3C86-4E67-B887-5D4AB487100B}">
      <dsp:nvSpPr>
        <dsp:cNvPr id="0" name=""/>
        <dsp:cNvSpPr/>
      </dsp:nvSpPr>
      <dsp:spPr>
        <a:xfrm>
          <a:off x="0" y="0"/>
          <a:ext cx="8578849" cy="711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/>
            <a:t>O aumento expressivo da oferta pode contribuir para a redução do preço</a:t>
          </a:r>
          <a:endParaRPr lang="pt-BR" sz="1800" kern="1200" noProof="0" dirty="0"/>
        </a:p>
      </dsp:txBody>
      <dsp:txXfrm>
        <a:off x="34752" y="34752"/>
        <a:ext cx="8509345" cy="642388"/>
      </dsp:txXfrm>
    </dsp:sp>
    <dsp:sp modelId="{2668CC84-36F1-4E42-8EB6-05FB6C0F14E3}">
      <dsp:nvSpPr>
        <dsp:cNvPr id="0" name=""/>
        <dsp:cNvSpPr/>
      </dsp:nvSpPr>
      <dsp:spPr>
        <a:xfrm>
          <a:off x="0" y="722194"/>
          <a:ext cx="8578849" cy="711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/>
            <a:t>Não se deve esperar no Brasil preços nos níveis observados no mercado norte-americano, pelo menos em curto e médio prazos</a:t>
          </a:r>
          <a:endParaRPr lang="pt-BR" sz="1800" kern="1200" noProof="0" dirty="0"/>
        </a:p>
      </dsp:txBody>
      <dsp:txXfrm>
        <a:off x="34752" y="756946"/>
        <a:ext cx="8509345" cy="642388"/>
      </dsp:txXfrm>
    </dsp:sp>
    <dsp:sp modelId="{4B670514-5D7D-4FC3-8D0E-DA233FC816DC}">
      <dsp:nvSpPr>
        <dsp:cNvPr id="0" name=""/>
        <dsp:cNvSpPr/>
      </dsp:nvSpPr>
      <dsp:spPr>
        <a:xfrm>
          <a:off x="0" y="1444253"/>
          <a:ext cx="8578849" cy="711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/>
            <a:t>No Brasil dificilmente será replicado o fenômeno produzido pelo Gás não convencional no mercado americano. Os níveis de preço decorrem de circunstâncias conjunturais</a:t>
          </a:r>
          <a:endParaRPr lang="pt-BR" sz="1800" kern="1200" noProof="0" dirty="0"/>
        </a:p>
      </dsp:txBody>
      <dsp:txXfrm>
        <a:off x="34752" y="1479005"/>
        <a:ext cx="8509345" cy="642388"/>
      </dsp:txXfrm>
    </dsp:sp>
    <dsp:sp modelId="{3E0ECC8D-EC05-4C85-BFAA-560744981D62}">
      <dsp:nvSpPr>
        <dsp:cNvPr id="0" name=""/>
        <dsp:cNvSpPr/>
      </dsp:nvSpPr>
      <dsp:spPr>
        <a:xfrm>
          <a:off x="0" y="2166313"/>
          <a:ext cx="8578849" cy="711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/>
            <a:t>A reduzida infraestrutura de transporte no Brasil deve conduzir ao aproveitamento inicial das reservas com consumo próximo às áreas produtoras</a:t>
          </a:r>
          <a:endParaRPr lang="pt-BR" sz="1800" kern="1200" noProof="0" dirty="0"/>
        </a:p>
      </dsp:txBody>
      <dsp:txXfrm>
        <a:off x="34752" y="2201065"/>
        <a:ext cx="8509345" cy="642388"/>
      </dsp:txXfrm>
    </dsp:sp>
    <dsp:sp modelId="{EBE8D75C-6C58-438E-915C-02B9150A5204}">
      <dsp:nvSpPr>
        <dsp:cNvPr id="0" name=""/>
        <dsp:cNvSpPr/>
      </dsp:nvSpPr>
      <dsp:spPr>
        <a:xfrm>
          <a:off x="0" y="2888372"/>
          <a:ext cx="8578849" cy="711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/>
            <a:t>Áreas produtoras situadas próximas aos mercados consumidores e a linhas de transmissão podem representar um diferencial competitivo, além de contribuir para a modicidade tarifária e segurança energética</a:t>
          </a:r>
          <a:endParaRPr lang="pt-BR" sz="1800" kern="1200" noProof="0" dirty="0"/>
        </a:p>
      </dsp:txBody>
      <dsp:txXfrm>
        <a:off x="34752" y="2923124"/>
        <a:ext cx="8509345" cy="6423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709E0-82C4-4451-A347-98C200916B30}">
      <dsp:nvSpPr>
        <dsp:cNvPr id="0" name=""/>
        <dsp:cNvSpPr/>
      </dsp:nvSpPr>
      <dsp:spPr>
        <a:xfrm>
          <a:off x="0" y="1375"/>
          <a:ext cx="8578849" cy="775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noProof="0" dirty="0" smtClean="0"/>
            <a:t>Em função dos investimentos recentes em gasodutos não é esperada, no curto prazo,  uma significativa expansão na malha de transporte</a:t>
          </a:r>
        </a:p>
      </dsp:txBody>
      <dsp:txXfrm>
        <a:off x="37867" y="39242"/>
        <a:ext cx="8503115" cy="699975"/>
      </dsp:txXfrm>
    </dsp:sp>
    <dsp:sp modelId="{EA41CD3C-5C6A-410D-9873-4AEB9624D7E2}">
      <dsp:nvSpPr>
        <dsp:cNvPr id="0" name=""/>
        <dsp:cNvSpPr/>
      </dsp:nvSpPr>
      <dsp:spPr>
        <a:xfrm>
          <a:off x="0" y="814525"/>
          <a:ext cx="8578849" cy="775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/>
            <a:t>Necessidade de um </a:t>
          </a:r>
          <a:r>
            <a:rPr lang="pt-BR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“choque de oferta” </a:t>
          </a:r>
          <a:r>
            <a:rPr lang="pt-BR" sz="1800" kern="1200" noProof="0" dirty="0" smtClean="0"/>
            <a:t>que  ancore a expansão da malha </a:t>
          </a:r>
        </a:p>
      </dsp:txBody>
      <dsp:txXfrm>
        <a:off x="37867" y="852392"/>
        <a:ext cx="8503115" cy="699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E146-DAAA-488A-B3AA-742DDA853585}">
      <dsp:nvSpPr>
        <dsp:cNvPr id="0" name=""/>
        <dsp:cNvSpPr/>
      </dsp:nvSpPr>
      <dsp:spPr>
        <a:xfrm>
          <a:off x="3011" y="84361"/>
          <a:ext cx="3944571" cy="151200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Estudos de expansão da malha</a:t>
          </a:r>
          <a:endParaRPr lang="pt-BR" sz="2800" kern="1200" dirty="0"/>
        </a:p>
      </dsp:txBody>
      <dsp:txXfrm>
        <a:off x="759011" y="84361"/>
        <a:ext cx="2432571" cy="1512000"/>
      </dsp:txXfrm>
    </dsp:sp>
    <dsp:sp modelId="{4C87C2CA-A77E-43C0-9BAC-1321B5432365}">
      <dsp:nvSpPr>
        <dsp:cNvPr id="0" name=""/>
        <dsp:cNvSpPr/>
      </dsp:nvSpPr>
      <dsp:spPr>
        <a:xfrm>
          <a:off x="3011" y="1785361"/>
          <a:ext cx="3155656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800" kern="1200" dirty="0"/>
        </a:p>
      </dsp:txBody>
      <dsp:txXfrm>
        <a:off x="3011" y="1785361"/>
        <a:ext cx="3155656" cy="504000"/>
      </dsp:txXfrm>
    </dsp:sp>
    <dsp:sp modelId="{6FF0ED13-B414-41F7-9B82-B0B9344952CF}">
      <dsp:nvSpPr>
        <dsp:cNvPr id="0" name=""/>
        <dsp:cNvSpPr/>
      </dsp:nvSpPr>
      <dsp:spPr>
        <a:xfrm>
          <a:off x="3731582" y="84361"/>
          <a:ext cx="3944571" cy="151200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Plano de Expansão da Malha - PEMAT</a:t>
          </a:r>
          <a:endParaRPr lang="pt-BR" sz="2800" kern="1200" dirty="0"/>
        </a:p>
      </dsp:txBody>
      <dsp:txXfrm>
        <a:off x="4487582" y="84361"/>
        <a:ext cx="2432571" cy="1512000"/>
      </dsp:txXfrm>
    </dsp:sp>
    <dsp:sp modelId="{07D2FAA0-9B04-43F7-9317-DC50DD0810F9}">
      <dsp:nvSpPr>
        <dsp:cNvPr id="0" name=""/>
        <dsp:cNvSpPr/>
      </dsp:nvSpPr>
      <dsp:spPr>
        <a:xfrm>
          <a:off x="3731582" y="1785361"/>
          <a:ext cx="3155656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800" kern="1200" dirty="0"/>
        </a:p>
      </dsp:txBody>
      <dsp:txXfrm>
        <a:off x="3731582" y="1785361"/>
        <a:ext cx="3155656" cy="50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18347-65D4-47B8-AFC5-85E90157C148}">
      <dsp:nvSpPr>
        <dsp:cNvPr id="0" name=""/>
        <dsp:cNvSpPr/>
      </dsp:nvSpPr>
      <dsp:spPr>
        <a:xfrm>
          <a:off x="0" y="1129976"/>
          <a:ext cx="8064895" cy="741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Análise das alternativas para cada </a:t>
          </a:r>
          <a:r>
            <a:rPr lang="pt-BR" sz="1600" kern="1200" smtClean="0"/>
            <a:t>oferta potencial</a:t>
          </a:r>
          <a:endParaRPr lang="pt-BR" sz="1600" kern="1200" dirty="0"/>
        </a:p>
      </dsp:txBody>
      <dsp:txXfrm>
        <a:off x="0" y="1129976"/>
        <a:ext cx="8064895" cy="400349"/>
      </dsp:txXfrm>
    </dsp:sp>
    <dsp:sp modelId="{995441E1-3F7C-4273-BF3E-A8BFAAE123D0}">
      <dsp:nvSpPr>
        <dsp:cNvPr id="0" name=""/>
        <dsp:cNvSpPr/>
      </dsp:nvSpPr>
      <dsp:spPr>
        <a:xfrm>
          <a:off x="0" y="1515497"/>
          <a:ext cx="4032448" cy="3410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Mercado local</a:t>
          </a:r>
          <a:endParaRPr lang="pt-BR" sz="1600" kern="1200" dirty="0"/>
        </a:p>
      </dsp:txBody>
      <dsp:txXfrm>
        <a:off x="0" y="1515497"/>
        <a:ext cx="4032448" cy="341038"/>
      </dsp:txXfrm>
    </dsp:sp>
    <dsp:sp modelId="{AD8792D9-400C-4F8D-AAAF-472696C208B3}">
      <dsp:nvSpPr>
        <dsp:cNvPr id="0" name=""/>
        <dsp:cNvSpPr/>
      </dsp:nvSpPr>
      <dsp:spPr>
        <a:xfrm>
          <a:off x="4032447" y="1515497"/>
          <a:ext cx="4032448" cy="3410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Outros mercados por meio de dutos</a:t>
          </a:r>
          <a:endParaRPr lang="pt-BR" sz="1600" kern="1200" dirty="0"/>
        </a:p>
      </dsp:txBody>
      <dsp:txXfrm>
        <a:off x="4032447" y="1515497"/>
        <a:ext cx="4032448" cy="341038"/>
      </dsp:txXfrm>
    </dsp:sp>
    <dsp:sp modelId="{F7BB9D86-55E0-45DF-B1CA-4496FDECF80C}">
      <dsp:nvSpPr>
        <dsp:cNvPr id="0" name=""/>
        <dsp:cNvSpPr/>
      </dsp:nvSpPr>
      <dsp:spPr>
        <a:xfrm rot="10800000">
          <a:off x="0" y="844"/>
          <a:ext cx="8064895" cy="11402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Avaliação inicial</a:t>
          </a:r>
          <a:endParaRPr lang="pt-BR" sz="1600" kern="1200" dirty="0"/>
        </a:p>
      </dsp:txBody>
      <dsp:txXfrm rot="-10800000">
        <a:off x="0" y="844"/>
        <a:ext cx="8064895" cy="400228"/>
      </dsp:txXfrm>
    </dsp:sp>
    <dsp:sp modelId="{C62C61F7-C890-4BFC-93BB-686B924CD5A0}">
      <dsp:nvSpPr>
        <dsp:cNvPr id="0" name=""/>
        <dsp:cNvSpPr/>
      </dsp:nvSpPr>
      <dsp:spPr>
        <a:xfrm>
          <a:off x="3937" y="401073"/>
          <a:ext cx="2685673" cy="3409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Demandas efetivas e potenciais</a:t>
          </a:r>
          <a:endParaRPr lang="pt-BR" sz="1600" kern="1200" dirty="0"/>
        </a:p>
      </dsp:txBody>
      <dsp:txXfrm>
        <a:off x="3937" y="401073"/>
        <a:ext cx="2685673" cy="340935"/>
      </dsp:txXfrm>
    </dsp:sp>
    <dsp:sp modelId="{72404ED0-BB92-4AA2-AEBD-3CE33F54D904}">
      <dsp:nvSpPr>
        <dsp:cNvPr id="0" name=""/>
        <dsp:cNvSpPr/>
      </dsp:nvSpPr>
      <dsp:spPr>
        <a:xfrm>
          <a:off x="2689611" y="401073"/>
          <a:ext cx="2685673" cy="3409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Oferta</a:t>
          </a:r>
          <a:endParaRPr lang="pt-BR" sz="1600" kern="1200" dirty="0"/>
        </a:p>
      </dsp:txBody>
      <dsp:txXfrm>
        <a:off x="2689611" y="401073"/>
        <a:ext cx="2685673" cy="340935"/>
      </dsp:txXfrm>
    </dsp:sp>
    <dsp:sp modelId="{9C3F96E2-F044-415B-A89B-9FE16239124E}">
      <dsp:nvSpPr>
        <dsp:cNvPr id="0" name=""/>
        <dsp:cNvSpPr/>
      </dsp:nvSpPr>
      <dsp:spPr>
        <a:xfrm>
          <a:off x="5375284" y="401073"/>
          <a:ext cx="2685673" cy="3409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Infraestrutura existente e ampliações previstas</a:t>
          </a:r>
          <a:endParaRPr lang="pt-BR" sz="1600" kern="1200" dirty="0"/>
        </a:p>
      </dsp:txBody>
      <dsp:txXfrm>
        <a:off x="5375284" y="401073"/>
        <a:ext cx="2685673" cy="340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49DD5-F404-4354-8376-528D1E876444}">
      <dsp:nvSpPr>
        <dsp:cNvPr id="0" name=""/>
        <dsp:cNvSpPr/>
      </dsp:nvSpPr>
      <dsp:spPr>
        <a:xfrm>
          <a:off x="0" y="2443377"/>
          <a:ext cx="4032447" cy="801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Elenco das alternativas de expansão da malha</a:t>
          </a:r>
          <a:endParaRPr lang="pt-BR" sz="1600" kern="1200" dirty="0"/>
        </a:p>
      </dsp:txBody>
      <dsp:txXfrm>
        <a:off x="0" y="2443377"/>
        <a:ext cx="4032447" cy="801970"/>
      </dsp:txXfrm>
    </dsp:sp>
    <dsp:sp modelId="{5D67B4D4-7D72-40EE-8DD6-206AAB6662B7}">
      <dsp:nvSpPr>
        <dsp:cNvPr id="0" name=""/>
        <dsp:cNvSpPr/>
      </dsp:nvSpPr>
      <dsp:spPr>
        <a:xfrm rot="10800000">
          <a:off x="0" y="1221975"/>
          <a:ext cx="4032447" cy="12334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Realização de </a:t>
          </a:r>
          <a:r>
            <a:rPr lang="pt-BR" sz="1600" kern="1200" dirty="0" err="1" smtClean="0"/>
            <a:t>EVTEs</a:t>
          </a:r>
          <a:r>
            <a:rPr lang="pt-BR" sz="1600" kern="1200" dirty="0" smtClean="0"/>
            <a:t> conceituais para as melhores alternativas identificadas</a:t>
          </a:r>
          <a:endParaRPr lang="pt-BR" sz="1600" kern="1200" dirty="0"/>
        </a:p>
      </dsp:txBody>
      <dsp:txXfrm rot="10800000">
        <a:off x="0" y="1221975"/>
        <a:ext cx="4032447" cy="801446"/>
      </dsp:txXfrm>
    </dsp:sp>
    <dsp:sp modelId="{9AA4EEE6-ECD1-474E-B5DB-272E066CF5A8}">
      <dsp:nvSpPr>
        <dsp:cNvPr id="0" name=""/>
        <dsp:cNvSpPr/>
      </dsp:nvSpPr>
      <dsp:spPr>
        <a:xfrm rot="10800000">
          <a:off x="0" y="573"/>
          <a:ext cx="4032447" cy="12334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Realização de </a:t>
          </a:r>
          <a:r>
            <a:rPr lang="pt-BR" sz="1600" kern="1200" dirty="0" err="1" smtClean="0"/>
            <a:t>EVTEs</a:t>
          </a:r>
          <a:r>
            <a:rPr lang="pt-BR" sz="1600" kern="1200" dirty="0" smtClean="0"/>
            <a:t> simplificados (</a:t>
          </a:r>
          <a:r>
            <a:rPr lang="pt-BR" sz="1600" kern="1200" dirty="0" err="1" smtClean="0"/>
            <a:t>metropol</a:t>
          </a:r>
          <a:r>
            <a:rPr lang="pt-BR" sz="1600" kern="1200" dirty="0" smtClean="0"/>
            <a:t>) e cálculo do preço </a:t>
          </a:r>
          <a:r>
            <a:rPr lang="pt-BR" sz="1600" i="1" kern="1200" dirty="0" smtClean="0"/>
            <a:t>net </a:t>
          </a:r>
          <a:r>
            <a:rPr lang="pt-BR" sz="1600" i="1" kern="1200" dirty="0" err="1" smtClean="0"/>
            <a:t>back</a:t>
          </a:r>
          <a:r>
            <a:rPr lang="pt-BR" sz="1600" i="1" kern="1200" dirty="0" smtClean="0"/>
            <a:t> </a:t>
          </a:r>
          <a:r>
            <a:rPr lang="pt-BR" sz="1600" kern="1200" dirty="0" smtClean="0"/>
            <a:t>no produtor</a:t>
          </a:r>
          <a:endParaRPr lang="pt-BR" sz="1600" kern="1200" dirty="0"/>
        </a:p>
      </dsp:txBody>
      <dsp:txXfrm rot="10800000">
        <a:off x="0" y="573"/>
        <a:ext cx="4032447" cy="801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1748B-F7E9-43A6-A0F7-998439D854CE}">
      <dsp:nvSpPr>
        <dsp:cNvPr id="0" name=""/>
        <dsp:cNvSpPr/>
      </dsp:nvSpPr>
      <dsp:spPr>
        <a:xfrm>
          <a:off x="0" y="474"/>
          <a:ext cx="3960000" cy="74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+mn-lt"/>
            </a:rPr>
            <a:t>Mais de 70% da produção de gás natural em campos offshore – malha de gasodutos concentrada no litoral</a:t>
          </a:r>
          <a:endParaRPr lang="pt-BR" sz="1600" kern="1200" dirty="0">
            <a:latin typeface="+mn-lt"/>
          </a:endParaRPr>
        </a:p>
      </dsp:txBody>
      <dsp:txXfrm>
        <a:off x="36498" y="36972"/>
        <a:ext cx="3887004" cy="674661"/>
      </dsp:txXfrm>
    </dsp:sp>
    <dsp:sp modelId="{63E0CF63-6E56-44D7-B8B3-43279F3572B2}">
      <dsp:nvSpPr>
        <dsp:cNvPr id="0" name=""/>
        <dsp:cNvSpPr/>
      </dsp:nvSpPr>
      <dsp:spPr>
        <a:xfrm>
          <a:off x="0" y="760239"/>
          <a:ext cx="3960000" cy="74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+mn-lt"/>
            </a:rPr>
            <a:t>Transporte de gás natural é atividade econômica (requer carregadores dispostos a contratar capacidade)</a:t>
          </a:r>
          <a:endParaRPr lang="pt-BR" sz="1600" kern="1200" dirty="0">
            <a:latin typeface="+mn-lt"/>
          </a:endParaRPr>
        </a:p>
      </dsp:txBody>
      <dsp:txXfrm>
        <a:off x="36498" y="796737"/>
        <a:ext cx="3887004" cy="674661"/>
      </dsp:txXfrm>
    </dsp:sp>
    <dsp:sp modelId="{FBE6F053-61C0-4A8D-8D84-CA6E3D20AB85}">
      <dsp:nvSpPr>
        <dsp:cNvPr id="0" name=""/>
        <dsp:cNvSpPr/>
      </dsp:nvSpPr>
      <dsp:spPr>
        <a:xfrm>
          <a:off x="0" y="1520005"/>
          <a:ext cx="3960000" cy="74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+mn-lt"/>
            </a:rPr>
            <a:t>Assimetria de Informações para a elaboração dos estudos de expansão</a:t>
          </a:r>
          <a:endParaRPr lang="pt-BR" sz="1600" kern="1200" dirty="0">
            <a:latin typeface="+mn-lt"/>
          </a:endParaRPr>
        </a:p>
      </dsp:txBody>
      <dsp:txXfrm>
        <a:off x="36498" y="1556503"/>
        <a:ext cx="3887004" cy="6746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0877C-8D55-47D8-B631-7130C0AA563E}">
      <dsp:nvSpPr>
        <dsp:cNvPr id="0" name=""/>
        <dsp:cNvSpPr/>
      </dsp:nvSpPr>
      <dsp:spPr>
        <a:xfrm>
          <a:off x="0" y="20620"/>
          <a:ext cx="3960000" cy="85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Definições/confirmação dos potenciais em bacias terrestres</a:t>
          </a:r>
          <a:endParaRPr lang="pt-BR" sz="1600" kern="1200" dirty="0"/>
        </a:p>
      </dsp:txBody>
      <dsp:txXfrm>
        <a:off x="41788" y="62408"/>
        <a:ext cx="3876424" cy="772449"/>
      </dsp:txXfrm>
    </dsp:sp>
    <dsp:sp modelId="{FFBECB67-4DF1-4FFE-971F-8FBF3D24EE82}">
      <dsp:nvSpPr>
        <dsp:cNvPr id="0" name=""/>
        <dsp:cNvSpPr/>
      </dsp:nvSpPr>
      <dsp:spPr>
        <a:xfrm>
          <a:off x="0" y="890651"/>
          <a:ext cx="3960000" cy="85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Baixo conhecimento das reservas de recursos não convencionais (</a:t>
          </a:r>
          <a:r>
            <a:rPr lang="pt-BR" sz="1600" i="1" kern="1200" dirty="0" err="1" smtClean="0"/>
            <a:t>shale</a:t>
          </a:r>
          <a:r>
            <a:rPr lang="pt-BR" sz="1600" i="1" kern="1200" dirty="0" smtClean="0"/>
            <a:t> </a:t>
          </a:r>
          <a:r>
            <a:rPr lang="pt-BR" sz="1600" i="1" kern="1200" dirty="0" err="1" smtClean="0"/>
            <a:t>gas</a:t>
          </a:r>
          <a:r>
            <a:rPr lang="pt-BR" sz="1600" kern="1200" dirty="0" smtClean="0"/>
            <a:t>, </a:t>
          </a:r>
          <a:r>
            <a:rPr lang="pt-BR" sz="1600" i="1" kern="1200" dirty="0" smtClean="0"/>
            <a:t>CBM/CSG</a:t>
          </a:r>
          <a:r>
            <a:rPr lang="pt-BR" sz="1600" kern="1200" dirty="0" smtClean="0"/>
            <a:t> )</a:t>
          </a:r>
          <a:endParaRPr lang="pt-BR" sz="1600" kern="1200" dirty="0"/>
        </a:p>
      </dsp:txBody>
      <dsp:txXfrm>
        <a:off x="41788" y="932439"/>
        <a:ext cx="3876424" cy="772449"/>
      </dsp:txXfrm>
    </dsp:sp>
    <dsp:sp modelId="{9E52A2DA-DB45-415A-AEFC-4DD2327E3415}">
      <dsp:nvSpPr>
        <dsp:cNvPr id="0" name=""/>
        <dsp:cNvSpPr/>
      </dsp:nvSpPr>
      <dsp:spPr>
        <a:xfrm>
          <a:off x="0" y="1760683"/>
          <a:ext cx="3960000" cy="864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Liberdade de escolha do produtor quanto a utilização do gás natural (decisões diferentes levam a soluções logísticas diferentes)</a:t>
          </a:r>
          <a:endParaRPr lang="pt-BR" sz="1600" kern="1200" dirty="0"/>
        </a:p>
      </dsp:txBody>
      <dsp:txXfrm>
        <a:off x="42185" y="1802868"/>
        <a:ext cx="3875630" cy="779804"/>
      </dsp:txXfrm>
    </dsp:sp>
    <dsp:sp modelId="{6CFD6C60-5D5D-497C-BD7A-D5286C03BD5F}">
      <dsp:nvSpPr>
        <dsp:cNvPr id="0" name=""/>
        <dsp:cNvSpPr/>
      </dsp:nvSpPr>
      <dsp:spPr>
        <a:xfrm>
          <a:off x="0" y="2638864"/>
          <a:ext cx="3960000" cy="85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Incertezas intrínsecas à atividade de exploração e produção de hidrocarbonetos</a:t>
          </a:r>
        </a:p>
      </dsp:txBody>
      <dsp:txXfrm>
        <a:off x="41788" y="2680652"/>
        <a:ext cx="3876424" cy="772449"/>
      </dsp:txXfrm>
    </dsp:sp>
    <dsp:sp modelId="{0959C258-EF7F-45B3-A8AB-38D564082288}">
      <dsp:nvSpPr>
        <dsp:cNvPr id="0" name=""/>
        <dsp:cNvSpPr/>
      </dsp:nvSpPr>
      <dsp:spPr>
        <a:xfrm>
          <a:off x="0" y="3508895"/>
          <a:ext cx="3960000" cy="856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Incertezas sobre o volume de gás natural do </a:t>
          </a:r>
          <a:r>
            <a:rPr lang="pt-BR" sz="1600" kern="1200" dirty="0" err="1" smtClean="0"/>
            <a:t>Pré</a:t>
          </a:r>
          <a:r>
            <a:rPr lang="pt-BR" sz="1600" kern="1200" dirty="0" smtClean="0"/>
            <a:t>-Sal e sobre quantidade de gás a ser </a:t>
          </a:r>
          <a:r>
            <a:rPr lang="pt-BR" sz="1600" kern="1200" dirty="0" err="1" smtClean="0"/>
            <a:t>reinjetada</a:t>
          </a:r>
          <a:r>
            <a:rPr lang="pt-BR" sz="1600" kern="1200" dirty="0" smtClean="0"/>
            <a:t> (maior recuperação de óleo)</a:t>
          </a:r>
        </a:p>
      </dsp:txBody>
      <dsp:txXfrm>
        <a:off x="41788" y="3550683"/>
        <a:ext cx="3876424" cy="7724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7DFBA-FEFD-48B2-AF29-304A94145C39}">
      <dsp:nvSpPr>
        <dsp:cNvPr id="0" name=""/>
        <dsp:cNvSpPr/>
      </dsp:nvSpPr>
      <dsp:spPr>
        <a:xfrm>
          <a:off x="0" y="10163"/>
          <a:ext cx="3960000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Competitividade do gás frente a seus substitutos </a:t>
          </a:r>
          <a:endParaRPr lang="pt-BR" sz="1600" kern="1200" dirty="0"/>
        </a:p>
      </dsp:txBody>
      <dsp:txXfrm>
        <a:off x="33812" y="43975"/>
        <a:ext cx="3892376" cy="625016"/>
      </dsp:txXfrm>
    </dsp:sp>
    <dsp:sp modelId="{5B6A7DE7-71B8-4719-8AFE-CADEC90F3D5B}">
      <dsp:nvSpPr>
        <dsp:cNvPr id="0" name=""/>
        <dsp:cNvSpPr/>
      </dsp:nvSpPr>
      <dsp:spPr>
        <a:xfrm>
          <a:off x="0" y="809363"/>
          <a:ext cx="3960000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Identificação dos mercados potenciais no horizonte dos estudos</a:t>
          </a:r>
          <a:endParaRPr lang="pt-BR" sz="1600" kern="1200" dirty="0"/>
        </a:p>
      </dsp:txBody>
      <dsp:txXfrm>
        <a:off x="33812" y="843175"/>
        <a:ext cx="3892376" cy="6250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5EDE-AC1B-4B84-B8DB-BE659C2C446F}">
      <dsp:nvSpPr>
        <dsp:cNvPr id="0" name=""/>
        <dsp:cNvSpPr/>
      </dsp:nvSpPr>
      <dsp:spPr>
        <a:xfrm>
          <a:off x="2171871" y="351094"/>
          <a:ext cx="4606139" cy="143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66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Total de 240 blocos, situados em 12 setores de 7 bacias sedimentares – 168,4 mil km² – Foco em gás natural convencional e não convencional</a:t>
          </a:r>
          <a:endParaRPr lang="pt-BR" sz="1600" kern="1200"/>
        </a:p>
      </dsp:txBody>
      <dsp:txXfrm>
        <a:off x="2171871" y="351094"/>
        <a:ext cx="4606139" cy="1439418"/>
      </dsp:txXfrm>
    </dsp:sp>
    <dsp:sp modelId="{630F48C8-A209-45C5-8FED-61DCB2A1EE46}">
      <dsp:nvSpPr>
        <dsp:cNvPr id="0" name=""/>
        <dsp:cNvSpPr/>
      </dsp:nvSpPr>
      <dsp:spPr>
        <a:xfrm>
          <a:off x="1979948" y="143178"/>
          <a:ext cx="1007593" cy="151138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50AAB-C550-455C-862F-3FA84A15F4D5}">
      <dsp:nvSpPr>
        <dsp:cNvPr id="0" name=""/>
        <dsp:cNvSpPr/>
      </dsp:nvSpPr>
      <dsp:spPr>
        <a:xfrm>
          <a:off x="2171871" y="2163162"/>
          <a:ext cx="4606139" cy="143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66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Áreas de Novas Fronteiras Tecnológicas e do Conhecimento – 110 blocos – 164,5 mil km²</a:t>
          </a:r>
          <a:endParaRPr lang="pt-B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smtClean="0"/>
            <a:t>Bacias do Acre, Parecis, São Francisco (blocos na porção baiana), Paraná e Parnaíba</a:t>
          </a:r>
          <a:endParaRPr lang="pt-BR" sz="1600" kern="1200"/>
        </a:p>
      </dsp:txBody>
      <dsp:txXfrm>
        <a:off x="2171871" y="2163162"/>
        <a:ext cx="4606139" cy="1439418"/>
      </dsp:txXfrm>
    </dsp:sp>
    <dsp:sp modelId="{C701CEF7-CBD4-43F1-BEB6-72631A323527}">
      <dsp:nvSpPr>
        <dsp:cNvPr id="0" name=""/>
        <dsp:cNvSpPr/>
      </dsp:nvSpPr>
      <dsp:spPr>
        <a:xfrm>
          <a:off x="1979948" y="1955246"/>
          <a:ext cx="1007593" cy="151138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A9439-CBA3-4795-8B4D-0C5BC2DC1671}">
      <dsp:nvSpPr>
        <dsp:cNvPr id="0" name=""/>
        <dsp:cNvSpPr/>
      </dsp:nvSpPr>
      <dsp:spPr>
        <a:xfrm>
          <a:off x="2171871" y="3975230"/>
          <a:ext cx="4606139" cy="143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66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Áreas em Bacias Maduras </a:t>
          </a:r>
          <a:endParaRPr lang="pt-B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smtClean="0"/>
            <a:t>Bacias do Recôncavo e de Sergipe-Alagoas – 130 blocos - 3,9 mil km²</a:t>
          </a:r>
          <a:endParaRPr lang="pt-BR" sz="1600" kern="1200"/>
        </a:p>
      </dsp:txBody>
      <dsp:txXfrm>
        <a:off x="2171871" y="3975230"/>
        <a:ext cx="4606139" cy="1439418"/>
      </dsp:txXfrm>
    </dsp:sp>
    <dsp:sp modelId="{95D9851F-DECE-4E6C-8781-EB3436D9A6C6}">
      <dsp:nvSpPr>
        <dsp:cNvPr id="0" name=""/>
        <dsp:cNvSpPr/>
      </dsp:nvSpPr>
      <dsp:spPr>
        <a:xfrm>
          <a:off x="1979948" y="3767314"/>
          <a:ext cx="1007593" cy="151138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5DF40-7C4D-4C7B-BA0C-4DC30DE45C5E}">
      <dsp:nvSpPr>
        <dsp:cNvPr id="0" name=""/>
        <dsp:cNvSpPr/>
      </dsp:nvSpPr>
      <dsp:spPr>
        <a:xfrm>
          <a:off x="0" y="515716"/>
          <a:ext cx="8568952" cy="964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Iniciativas para aumento da oferta de Gás Natural</a:t>
          </a:r>
          <a:endParaRPr lang="pt-BR" sz="2400" kern="1200" dirty="0"/>
        </a:p>
      </dsp:txBody>
      <dsp:txXfrm>
        <a:off x="47101" y="562817"/>
        <a:ext cx="8474750" cy="870659"/>
      </dsp:txXfrm>
    </dsp:sp>
    <dsp:sp modelId="{C2299D02-A2C1-4401-B6A5-DBD358255C0C}">
      <dsp:nvSpPr>
        <dsp:cNvPr id="0" name=""/>
        <dsp:cNvSpPr/>
      </dsp:nvSpPr>
      <dsp:spPr>
        <a:xfrm>
          <a:off x="0" y="1480578"/>
          <a:ext cx="8568952" cy="131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5400" rIns="142240" bIns="25400" numCol="1" spcCol="1270" anchor="t" anchorCtr="0">
          <a:noAutofit/>
        </a:bodyPr>
        <a:lstStyle/>
        <a:p>
          <a:pPr marL="228600" lvl="1" indent="-228600" algn="just" defTabSz="889000" rtl="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Zoneamento Nacional de Recursos de Óleo e Gás Natural</a:t>
          </a:r>
        </a:p>
        <a:p>
          <a:pPr marL="228600" lvl="1" indent="-228600" algn="just" defTabSz="889000" rtl="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Diretrizes para a implementação de política para restrição da queima de gás natural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Diretrizes  para Aproveitamento do Gás Metano em depósitos de carvão</a:t>
          </a:r>
          <a:endParaRPr lang="pt-BR" sz="2000" kern="1200" dirty="0"/>
        </a:p>
      </dsp:txBody>
      <dsp:txXfrm>
        <a:off x="0" y="1480578"/>
        <a:ext cx="8568952" cy="1311862"/>
      </dsp:txXfrm>
    </dsp:sp>
    <dsp:sp modelId="{46953513-6BCD-4425-A942-EAEFD9B7FFE1}">
      <dsp:nvSpPr>
        <dsp:cNvPr id="0" name=""/>
        <dsp:cNvSpPr/>
      </dsp:nvSpPr>
      <dsp:spPr>
        <a:xfrm>
          <a:off x="0" y="2792441"/>
          <a:ext cx="8568952" cy="944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Demais ações</a:t>
          </a:r>
          <a:endParaRPr lang="pt-BR" sz="2400" kern="1200" dirty="0"/>
        </a:p>
      </dsp:txBody>
      <dsp:txXfrm>
        <a:off x="46100" y="2838541"/>
        <a:ext cx="8476752" cy="852158"/>
      </dsp:txXfrm>
    </dsp:sp>
    <dsp:sp modelId="{E37F68C0-041F-4FA5-9B7A-7B9887D44B2D}">
      <dsp:nvSpPr>
        <dsp:cNvPr id="0" name=""/>
        <dsp:cNvSpPr/>
      </dsp:nvSpPr>
      <dsp:spPr>
        <a:xfrm>
          <a:off x="0" y="3736799"/>
          <a:ext cx="8568952" cy="131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5400" rIns="142240" bIns="2540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Distinção técnica entre dutos transporte e distribuição de gás natural</a:t>
          </a:r>
          <a:endParaRPr lang="pt-BR" sz="2000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Coordenação e cooperação entre os Entes Federativos com fins de se construir uma Harmonização Regulatória</a:t>
          </a:r>
          <a:endParaRPr lang="pt-BR" sz="2000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 smtClean="0"/>
            <a:t>Conclusão da Regulamentação da Lei do Gás</a:t>
          </a:r>
          <a:endParaRPr lang="pt-BR" sz="2000" kern="1200" dirty="0"/>
        </a:p>
      </dsp:txBody>
      <dsp:txXfrm>
        <a:off x="0" y="3736799"/>
        <a:ext cx="8568952" cy="1311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125C2-4258-4BD3-9F22-9EC8268019D9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C2793-BDCA-4B95-BC87-F896F740F1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10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DC600-B523-4453-B4EE-4766DB4E297D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418DA-1706-4C40-84CC-18B852E86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07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279E-207B-4151-BA6C-0D2B52124EA8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61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Área sedimentar:</a:t>
            </a:r>
            <a:r>
              <a:rPr lang="pt-BR" baseline="0" dirty="0" smtClean="0"/>
              <a:t> 7.500.000 km²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3B63-20EE-47AC-AAA0-D6A7508358EC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60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22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231"/>
            <a:fld id="{ACD9FC5C-A20C-437C-B2E1-4F556C43D443}" type="slidenum">
              <a:rPr lang="en-US" smtClean="0"/>
              <a:pPr defTabSz="912231"/>
              <a:t>26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6125"/>
            <a:ext cx="4964112" cy="37226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4"/>
            <a:ext cx="5097199" cy="4467213"/>
          </a:xfrm>
          <a:noFill/>
          <a:ln/>
        </p:spPr>
        <p:txBody>
          <a:bodyPr lIns="85684" tIns="42842" rIns="85684" bIns="42842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27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231"/>
            <a:fld id="{ACD9FC5C-A20C-437C-B2E1-4F556C43D443}" type="slidenum">
              <a:rPr lang="en-US" smtClean="0"/>
              <a:pPr defTabSz="912231"/>
              <a:t>3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6125"/>
            <a:ext cx="4964112" cy="37226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4"/>
            <a:ext cx="5097199" cy="4467213"/>
          </a:xfrm>
          <a:noFill/>
          <a:ln/>
        </p:spPr>
        <p:txBody>
          <a:bodyPr lIns="85684" tIns="42842" rIns="85684" bIns="42842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231"/>
            <a:fld id="{ACD9FC5C-A20C-437C-B2E1-4F556C43D443}" type="slidenum">
              <a:rPr lang="en-US" smtClean="0"/>
              <a:pPr defTabSz="912231"/>
              <a:t>4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6125"/>
            <a:ext cx="4964112" cy="37226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4"/>
            <a:ext cx="5097199" cy="4467213"/>
          </a:xfrm>
          <a:noFill/>
          <a:ln/>
        </p:spPr>
        <p:txBody>
          <a:bodyPr lIns="85684" tIns="42842" rIns="85684" bIns="42842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29F6F9D-D37E-47A0-AE4A-A2550D9B0004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64395" y="9434513"/>
            <a:ext cx="295550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7" tIns="45159" rIns="90317" bIns="45159" anchor="b"/>
          <a:lstStyle>
            <a:lvl1pPr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D8E7659-1349-4309-9F24-E4D84C35F7F7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6"/>
            <a:ext cx="5002119" cy="44688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29F6F9D-D37E-47A0-AE4A-A2550D9B0004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64395" y="9434513"/>
            <a:ext cx="295550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7" tIns="45159" rIns="90317" bIns="45159" anchor="b"/>
          <a:lstStyle>
            <a:lvl1pPr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D8E7659-1349-4309-9F24-E4D84C35F7F7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6"/>
            <a:ext cx="5002119" cy="44688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03288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29F6F9D-D37E-47A0-AE4A-A2550D9B0004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64395" y="9434513"/>
            <a:ext cx="295550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7" tIns="45159" rIns="90317" bIns="45159" anchor="b"/>
          <a:lstStyle>
            <a:lvl1pPr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017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D8E7659-1349-4309-9F24-E4D84C35F7F7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6"/>
            <a:ext cx="5002119" cy="44688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231"/>
            <a:fld id="{ACD9FC5C-A20C-437C-B2E1-4F556C43D443}" type="slidenum">
              <a:rPr lang="en-US" smtClean="0"/>
              <a:pPr defTabSz="912231"/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6125"/>
            <a:ext cx="4960938" cy="37226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3" y="4718056"/>
            <a:ext cx="5097199" cy="4467213"/>
          </a:xfrm>
          <a:noFill/>
          <a:ln/>
        </p:spPr>
        <p:txBody>
          <a:bodyPr lIns="85684" tIns="42842" rIns="85684" bIns="4284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231"/>
            <a:fld id="{ACD9FC5C-A20C-437C-B2E1-4F556C43D443}" type="slidenum">
              <a:rPr lang="en-US" smtClean="0"/>
              <a:pPr defTabSz="912231"/>
              <a:t>13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6125"/>
            <a:ext cx="4964112" cy="37226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4"/>
            <a:ext cx="5097199" cy="4467213"/>
          </a:xfrm>
          <a:noFill/>
          <a:ln/>
        </p:spPr>
        <p:txBody>
          <a:bodyPr lIns="85684" tIns="42842" rIns="85684" bIns="42842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63976" y="9434514"/>
            <a:ext cx="2955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5" tIns="45754" rIns="91505" bIns="45754" anchor="b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EAB84A4-2DA3-4EFC-9E18-B811C83D0C8E}" type="slidenum">
              <a:rPr lang="pt-BR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9" y="4718051"/>
            <a:ext cx="545782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1" tIns="46136" rIns="92271" bIns="46136"/>
          <a:lstStyle/>
          <a:p>
            <a:pPr eaLnBrk="1" hangingPunct="1"/>
            <a:endParaRPr lang="pt-B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14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08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7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22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757464" y="6534344"/>
            <a:ext cx="348435" cy="285515"/>
          </a:xfrm>
          <a:prstGeom prst="roundRect">
            <a:avLst/>
          </a:prstGeom>
          <a:solidFill>
            <a:schemeClr val="bg1"/>
          </a:solidFill>
          <a:ln>
            <a:solidFill>
              <a:srgbClr val="F5B20B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100">
                <a:solidFill>
                  <a:srgbClr val="0000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02DF9-DBF2-4576-884B-34BA982E11B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251520" y="548680"/>
            <a:ext cx="8685965" cy="585065"/>
          </a:xfrm>
          <a:prstGeom prst="roundRect">
            <a:avLst/>
          </a:prstGeom>
          <a:solidFill>
            <a:srgbClr val="F5B20B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3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02DF9-DBF2-4576-884B-34BA982E11B4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04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8435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502DF9-DBF2-4576-884B-34BA982E11B4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7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39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01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66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1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22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82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AB194-E2EE-4AFF-A8C3-37EACE760764}" type="datetimeFigureOut">
              <a:rPr lang="pt-BR" smtClean="0"/>
              <a:t>24/9/2013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A1BB7-E6E8-465F-8A49-C000EAE40B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09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2" r:id="rId13"/>
    <p:sldLayoutId id="2147483666" r:id="rId14"/>
    <p:sldLayoutId id="214748366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2.png"/><Relationship Id="rId7" Type="http://schemas.openxmlformats.org/officeDocument/2006/relationships/slide" Target="slide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slide" Target="slide19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846" y="0"/>
            <a:ext cx="9144000" cy="3278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3394" y="1412776"/>
            <a:ext cx="8568952" cy="17281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SEMINÁRIO GÁS NATURAL</a:t>
            </a:r>
            <a:b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Comissão de Desenvolvimento Econômico, Indústria e Comércio – CDEIC </a:t>
            </a: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Comissão </a:t>
            </a: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Ciência e Tecnologia, Comunicação e </a:t>
            </a: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Informática - CCTCI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CÂMARA DOS DEPUTADOS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 descr="C:\Users\aldo.junior\Pictures\Logos\brasileanovamar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5929105"/>
            <a:ext cx="2879119" cy="10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13394" y="479715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Symone Christine de Santana Araújo</a:t>
            </a:r>
          </a:p>
          <a:p>
            <a:pPr algn="ctr"/>
            <a:r>
              <a:rPr lang="pt-BR" dirty="0" smtClean="0"/>
              <a:t>Diretora do Departamento de Gás Natural</a:t>
            </a:r>
          </a:p>
          <a:p>
            <a:pPr algn="ctr"/>
            <a:r>
              <a:rPr lang="pt-BR" dirty="0" smtClean="0"/>
              <a:t>Ministério de Minas e Energia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55890" y="6519446"/>
            <a:ext cx="3988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/>
              <a:t>Brasília (DF), 24 de setembro de 2013</a:t>
            </a:r>
            <a:endParaRPr lang="pt-BR" sz="16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33474" y="3573016"/>
            <a:ext cx="7128792" cy="795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VISÃO GERAL DA INDÚSTRIA DE GÁS NATURAL NO BRASIL: PERSPECTIVAS E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DESAFIOS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pic>
        <p:nvPicPr>
          <p:cNvPr id="9" name="Picture 2" descr="C:\Users\aldo.junior\Pictures\Logos\BrasaoRepFundoBran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76" y="116632"/>
            <a:ext cx="1239788" cy="12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OFERTA DE GÁS</a:t>
            </a:r>
          </a:p>
          <a:p>
            <a:r>
              <a:rPr lang="en-US" sz="32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PDE 2022 (PRELIMINAR)</a:t>
            </a:r>
            <a:endParaRPr lang="en-US" sz="3200" b="1" dirty="0">
              <a:solidFill>
                <a:prstClr val="white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22726" r="24624" b="9334"/>
          <a:stretch/>
        </p:blipFill>
        <p:spPr bwMode="auto">
          <a:xfrm>
            <a:off x="209550" y="1008184"/>
            <a:ext cx="8610922" cy="576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7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18445" r="11999" b="5334"/>
          <a:stretch/>
        </p:blipFill>
        <p:spPr bwMode="auto">
          <a:xfrm>
            <a:off x="97162" y="938100"/>
            <a:ext cx="8723310" cy="536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BALANÇO DE GÁS NA MALHA INTEGRADA</a:t>
            </a:r>
          </a:p>
          <a:p>
            <a:r>
              <a:rPr lang="en-US" sz="32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PDE 2022 (PRELIMINAR)</a:t>
            </a:r>
            <a:endParaRPr lang="en-US" sz="3200" b="1" dirty="0">
              <a:solidFill>
                <a:prstClr val="white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6300278"/>
            <a:ext cx="9144000" cy="557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/>
              <a:t>No </a:t>
            </a:r>
            <a:r>
              <a:rPr lang="pt-BR" sz="2000" b="1" dirty="0" smtClean="0"/>
              <a:t>Balanço de Gás </a:t>
            </a:r>
            <a:r>
              <a:rPr lang="pt-BR" sz="2000" b="1" dirty="0"/>
              <a:t>N</a:t>
            </a:r>
            <a:r>
              <a:rPr lang="pt-BR" sz="2000" b="1" dirty="0" smtClean="0"/>
              <a:t>atural </a:t>
            </a:r>
            <a:r>
              <a:rPr lang="pt-BR" sz="2000" b="1" dirty="0"/>
              <a:t>do PDE 2022 não há excedentes estruturais </a:t>
            </a:r>
            <a:r>
              <a:rPr lang="pt-BR" sz="2000" b="1" dirty="0" smtClean="0"/>
              <a:t>disponíveis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2324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706985"/>
              </p:ext>
            </p:extLst>
          </p:nvPr>
        </p:nvGraphicFramePr>
        <p:xfrm>
          <a:off x="323527" y="982628"/>
          <a:ext cx="5904655" cy="587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0" y="-1"/>
            <a:ext cx="9144000" cy="9826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MALHA DE TRANSPORTE EXISTENTE</a:t>
            </a:r>
            <a:endParaRPr lang="pt-BR" sz="2800" dirty="0" smtClean="0"/>
          </a:p>
          <a:p>
            <a:pPr algn="ctr">
              <a:spcBef>
                <a:spcPct val="0"/>
              </a:spcBef>
            </a:pPr>
            <a:r>
              <a:rPr lang="pt-BR" sz="20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(</a:t>
            </a:r>
            <a:r>
              <a:rPr lang="pt-BR" sz="2000" b="1" dirty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INFRAESTRUTURA E </a:t>
            </a:r>
            <a:r>
              <a:rPr lang="pt-BR" sz="20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EXCLUSIVIDADE)</a:t>
            </a:r>
            <a:endParaRPr lang="pt-BR" sz="2000" b="1" dirty="0">
              <a:solidFill>
                <a:prstClr val="white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4932038" y="3913464"/>
            <a:ext cx="1296144" cy="432048"/>
          </a:xfrm>
          <a:prstGeom prst="wedgeRoundRectCallout">
            <a:avLst>
              <a:gd name="adj1" fmla="val -49355"/>
              <a:gd name="adj2" fmla="val 7504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Publicação da Lei do Gás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0" b="99722" l="10417" r="8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8206" r="24432"/>
          <a:stretch/>
        </p:blipFill>
        <p:spPr bwMode="auto">
          <a:xfrm>
            <a:off x="2699790" y="934684"/>
            <a:ext cx="3672408" cy="349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984"/>
          <p:cNvSpPr>
            <a:spLocks noChangeArrowheads="1"/>
          </p:cNvSpPr>
          <p:nvPr/>
        </p:nvSpPr>
        <p:spPr bwMode="auto">
          <a:xfrm>
            <a:off x="3635894" y="2146070"/>
            <a:ext cx="1944216" cy="34051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9.244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km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gasodutos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60034"/>
              </p:ext>
            </p:extLst>
          </p:nvPr>
        </p:nvGraphicFramePr>
        <p:xfrm>
          <a:off x="6084168" y="4653136"/>
          <a:ext cx="2771802" cy="934746"/>
        </p:xfrm>
        <a:graphic>
          <a:graphicData uri="http://schemas.openxmlformats.org/drawingml/2006/table">
            <a:tbl>
              <a:tblPr/>
              <a:tblGrid>
                <a:gridCol w="561426"/>
                <a:gridCol w="1105188"/>
                <a:gridCol w="1105188"/>
              </a:tblGrid>
              <a:tr h="5956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Ano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Mil km 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 gasodutos sem exclusividade</a:t>
                      </a:r>
                    </a:p>
                  </a:txBody>
                  <a:tcPr marL="7006" marR="7006" marT="70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Mil km </a:t>
                      </a: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 gasodutos com exclusividade</a:t>
                      </a:r>
                    </a:p>
                  </a:txBody>
                  <a:tcPr marL="7006" marR="7006" marT="7006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84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708920"/>
            <a:ext cx="9144000" cy="9826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AÇÕES </a:t>
            </a:r>
            <a:r>
              <a:rPr lang="pt-BR" sz="32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ESTRUTURANTES</a:t>
            </a:r>
            <a:endParaRPr lang="pt-BR" sz="3200" b="1" dirty="0">
              <a:solidFill>
                <a:prstClr val="white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3074" name="Picture 2" descr="C:\Users\aldo.junior\Pictures\P&amp;G\Imagem2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3"/>
            <a:ext cx="6728247" cy="220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" y="0"/>
            <a:ext cx="9143808" cy="836712"/>
          </a:xfr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OS ESTUDOS DE EXPANSÃO DA MALHA E O PEMAT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25133051"/>
              </p:ext>
            </p:extLst>
          </p:nvPr>
        </p:nvGraphicFramePr>
        <p:xfrm>
          <a:off x="853275" y="2971800"/>
          <a:ext cx="7679165" cy="237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6" descr="C:\Users\aldo.junior\Pictures\Logos\EPE_Simplificada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6745"/>
          <a:stretch/>
        </p:blipFill>
        <p:spPr bwMode="auto">
          <a:xfrm>
            <a:off x="2051720" y="2286000"/>
            <a:ext cx="1439982" cy="7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ldo.junior\Pictures\Logos\logo_mm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82494"/>
            <a:ext cx="1491542" cy="5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54958" y="914400"/>
            <a:ext cx="8709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Decreto 7.382/2010 - Art. 6º §</a:t>
            </a:r>
            <a:r>
              <a:rPr lang="pt-BR" b="1" dirty="0">
                <a:solidFill>
                  <a:srgbClr val="FF0000"/>
                </a:solidFill>
              </a:rPr>
              <a:t> 1</a:t>
            </a:r>
            <a:r>
              <a:rPr lang="pt-BR" b="1" u="sng" baseline="30000" dirty="0">
                <a:solidFill>
                  <a:srgbClr val="FF0000"/>
                </a:solidFill>
              </a:rPr>
              <a:t>o</a:t>
            </a:r>
            <a:r>
              <a:rPr lang="pt-BR" dirty="0"/>
              <a:t>  </a:t>
            </a:r>
            <a:endParaRPr lang="pt-BR" dirty="0" smtClean="0"/>
          </a:p>
          <a:p>
            <a:pPr algn="ctr"/>
            <a:r>
              <a:rPr lang="pt-BR" dirty="0" smtClean="0"/>
              <a:t>Para proposição dos gasodutos a serem construídos ou ampliados , </a:t>
            </a:r>
            <a:r>
              <a:rPr lang="pt-BR" dirty="0"/>
              <a:t>o Ministério de Minas e Energia deverá elaborar o Plano Decenal de Expansão da Malha de Transporte Dutoviário do País, preferencialmente revisto anualmente, com base em estudos desenvolvidos pela Empresa de Pesquisa Energética - </a:t>
            </a:r>
            <a:r>
              <a:rPr lang="pt-BR" dirty="0" smtClean="0"/>
              <a:t>EPE</a:t>
            </a:r>
            <a:endParaRPr lang="pt-BR" dirty="0"/>
          </a:p>
        </p:txBody>
      </p:sp>
      <p:sp>
        <p:nvSpPr>
          <p:cNvPr id="7" name="Retângulo de cantos arredondados 2"/>
          <p:cNvSpPr/>
          <p:nvPr/>
        </p:nvSpPr>
        <p:spPr>
          <a:xfrm>
            <a:off x="507439" y="5515490"/>
            <a:ext cx="8208912" cy="11967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Publicada a Portaria nº 130, de 24 de abril de 2013, que estabelece as </a:t>
            </a:r>
            <a:r>
              <a:rPr lang="pt-BR" dirty="0">
                <a:solidFill>
                  <a:schemeClr val="bg1"/>
                </a:solidFill>
              </a:rPr>
              <a:t>regras e os </a:t>
            </a:r>
            <a:r>
              <a:rPr lang="pt-BR" dirty="0" smtClean="0">
                <a:solidFill>
                  <a:schemeClr val="bg1"/>
                </a:solidFill>
              </a:rPr>
              <a:t>procedimentos </a:t>
            </a:r>
            <a:r>
              <a:rPr lang="pt-BR" dirty="0">
                <a:solidFill>
                  <a:schemeClr val="bg1"/>
                </a:solidFill>
              </a:rPr>
              <a:t>para a </a:t>
            </a:r>
            <a:r>
              <a:rPr lang="pt-BR" dirty="0" smtClean="0">
                <a:solidFill>
                  <a:schemeClr val="bg1"/>
                </a:solidFill>
              </a:rPr>
              <a:t>solicitação </a:t>
            </a:r>
            <a:r>
              <a:rPr lang="pt-BR" dirty="0">
                <a:solidFill>
                  <a:schemeClr val="bg1"/>
                </a:solidFill>
              </a:rPr>
              <a:t>e o recebimento, </a:t>
            </a:r>
            <a:r>
              <a:rPr lang="pt-BR" dirty="0" smtClean="0">
                <a:solidFill>
                  <a:schemeClr val="bg1"/>
                </a:solidFill>
              </a:rPr>
              <a:t>pela EPE</a:t>
            </a:r>
            <a:r>
              <a:rPr lang="pt-BR" dirty="0">
                <a:solidFill>
                  <a:schemeClr val="bg1"/>
                </a:solidFill>
              </a:rPr>
              <a:t>, de dados </a:t>
            </a:r>
            <a:r>
              <a:rPr lang="pt-BR" dirty="0" smtClean="0">
                <a:solidFill>
                  <a:schemeClr val="bg1"/>
                </a:solidFill>
              </a:rPr>
              <a:t>dos agentes </a:t>
            </a:r>
            <a:r>
              <a:rPr lang="pt-BR" dirty="0">
                <a:solidFill>
                  <a:schemeClr val="bg1"/>
                </a:solidFill>
              </a:rPr>
              <a:t>da indústria do gás natural e demais interessados para fins de </a:t>
            </a:r>
            <a:r>
              <a:rPr lang="pt-BR" dirty="0" smtClean="0">
                <a:solidFill>
                  <a:schemeClr val="bg1"/>
                </a:solidFill>
              </a:rPr>
              <a:t>elaboração </a:t>
            </a:r>
            <a:r>
              <a:rPr lang="pt-BR" dirty="0">
                <a:solidFill>
                  <a:schemeClr val="bg1"/>
                </a:solidFill>
              </a:rPr>
              <a:t>dos Estudos </a:t>
            </a:r>
            <a:r>
              <a:rPr lang="pt-BR" dirty="0" smtClean="0">
                <a:solidFill>
                  <a:schemeClr val="bg1"/>
                </a:solidFill>
              </a:rPr>
              <a:t>de </a:t>
            </a:r>
            <a:r>
              <a:rPr lang="pt-BR" dirty="0">
                <a:solidFill>
                  <a:schemeClr val="bg1"/>
                </a:solidFill>
              </a:rPr>
              <a:t>Expansão </a:t>
            </a:r>
            <a:r>
              <a:rPr lang="pt-BR" dirty="0" smtClean="0">
                <a:solidFill>
                  <a:schemeClr val="bg1"/>
                </a:solidFill>
              </a:rPr>
              <a:t>da Malha </a:t>
            </a:r>
            <a:r>
              <a:rPr lang="pt-BR" dirty="0">
                <a:solidFill>
                  <a:schemeClr val="bg1"/>
                </a:solidFill>
              </a:rPr>
              <a:t>de Transporte </a:t>
            </a:r>
            <a:r>
              <a:rPr lang="pt-BR" dirty="0" smtClean="0">
                <a:solidFill>
                  <a:schemeClr val="bg1"/>
                </a:solidFill>
              </a:rPr>
              <a:t>Dutoviário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791" y="4726885"/>
            <a:ext cx="910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/>
              <a:t>Os estudos de expansão da malha de transporte dutoviário de gás natural serão realizados a partir de informação fornecidas por agentes da indústria de gás natural </a:t>
            </a:r>
          </a:p>
        </p:txBody>
      </p:sp>
    </p:spTree>
    <p:extLst>
      <p:ext uri="{BB962C8B-B14F-4D97-AF65-F5344CB8AC3E}">
        <p14:creationId xmlns:p14="http://schemas.microsoft.com/office/powerpoint/2010/main" val="10133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para baixo 2"/>
          <p:cNvSpPr/>
          <p:nvPr/>
        </p:nvSpPr>
        <p:spPr>
          <a:xfrm>
            <a:off x="6228184" y="2703358"/>
            <a:ext cx="720080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AVALIAÇÃO DAS </a:t>
            </a:r>
            <a:r>
              <a:rPr lang="en-US" dirty="0" smtClean="0"/>
              <a:t>OPORTUNIDADES DE EXPANSÃO</a:t>
            </a:r>
          </a:p>
          <a:p>
            <a:r>
              <a:rPr lang="pt-BR" sz="2600" dirty="0" smtClean="0"/>
              <a:t>DIAGRAMA </a:t>
            </a:r>
            <a:r>
              <a:rPr lang="pt-BR" sz="2600" dirty="0"/>
              <a:t>SÍNTESE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01867160"/>
              </p:ext>
            </p:extLst>
          </p:nvPr>
        </p:nvGraphicFramePr>
        <p:xfrm>
          <a:off x="559178" y="980728"/>
          <a:ext cx="806489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60582793"/>
              </p:ext>
            </p:extLst>
          </p:nvPr>
        </p:nvGraphicFramePr>
        <p:xfrm>
          <a:off x="4591626" y="3429000"/>
          <a:ext cx="4032448" cy="324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599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</a:lstStyle>
          <a:p>
            <a:r>
              <a:rPr lang="pt-BR" dirty="0" smtClean="0"/>
              <a:t>DESAFIOS PARA O PEMAT</a:t>
            </a:r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58413569"/>
              </p:ext>
            </p:extLst>
          </p:nvPr>
        </p:nvGraphicFramePr>
        <p:xfrm>
          <a:off x="5150024" y="3537127"/>
          <a:ext cx="3960000" cy="226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65562420"/>
              </p:ext>
            </p:extLst>
          </p:nvPr>
        </p:nvGraphicFramePr>
        <p:xfrm>
          <a:off x="30159" y="1491731"/>
          <a:ext cx="3960000" cy="438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57460977"/>
              </p:ext>
            </p:extLst>
          </p:nvPr>
        </p:nvGraphicFramePr>
        <p:xfrm>
          <a:off x="5150024" y="1448586"/>
          <a:ext cx="396000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5150024" y="3026124"/>
            <a:ext cx="3960440" cy="4407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INFRAESTRTUTURA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150024" y="944530"/>
            <a:ext cx="3960440" cy="4407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9862" y="980728"/>
            <a:ext cx="3960440" cy="4407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5949280"/>
            <a:ext cx="892899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OFERTA ESTRUTURANTE CAPAZ DE</a:t>
            </a:r>
          </a:p>
          <a:p>
            <a:pPr lvl="0"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SUSTENTAR A EXPANSÃO DA MALHA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6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568798"/>
            <a:ext cx="8622450" cy="6088693"/>
          </a:xfrm>
          <a:prstGeom prst="rect">
            <a:avLst/>
          </a:prstGeom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161925" y="2798930"/>
            <a:ext cx="3059113" cy="400559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266700" indent="-26670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0000"/>
                </a:solidFill>
                <a:latin typeface="Arial Narrow" pitchFamily="34" charset="0"/>
              </a:rPr>
              <a:t>7,5 milhões km² </a:t>
            </a:r>
            <a:r>
              <a:rPr lang="pt-BR" sz="1600" dirty="0">
                <a:solidFill>
                  <a:srgbClr val="000000"/>
                </a:solidFill>
                <a:latin typeface="Arial Narrow" pitchFamily="34" charset="0"/>
              </a:rPr>
              <a:t>de bacias sedimentares</a:t>
            </a:r>
          </a:p>
          <a:p>
            <a:pPr marL="266700" indent="-26670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0000"/>
                </a:solidFill>
              </a:rPr>
              <a:t>2,8 milhões km² </a:t>
            </a:r>
            <a:r>
              <a:rPr lang="pt-BR" sz="1600" dirty="0">
                <a:solidFill>
                  <a:srgbClr val="000000"/>
                </a:solidFill>
              </a:rPr>
              <a:t>com potencial para óleo e gás </a:t>
            </a:r>
          </a:p>
          <a:p>
            <a:pPr marL="266700" indent="-26670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0000"/>
                </a:solidFill>
              </a:rPr>
              <a:t>336,7 mil km²</a:t>
            </a:r>
            <a:r>
              <a:rPr lang="pt-BR" sz="1600" dirty="0">
                <a:solidFill>
                  <a:srgbClr val="000000"/>
                </a:solidFill>
              </a:rPr>
              <a:t> de área concedida (campos e blocos)</a:t>
            </a:r>
          </a:p>
          <a:p>
            <a:pPr marL="266700" indent="-26670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0000"/>
                </a:solidFill>
              </a:rPr>
              <a:t>317 </a:t>
            </a:r>
            <a:r>
              <a:rPr lang="pt-BR" sz="1600" dirty="0">
                <a:solidFill>
                  <a:srgbClr val="000000"/>
                </a:solidFill>
              </a:rPr>
              <a:t>blocos concedidos em fase de exploração</a:t>
            </a:r>
          </a:p>
          <a:p>
            <a:pPr marL="266700" indent="-26670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0000"/>
                </a:solidFill>
              </a:rPr>
              <a:t>7</a:t>
            </a:r>
            <a:r>
              <a:rPr lang="pt-BR" sz="1600" dirty="0">
                <a:solidFill>
                  <a:srgbClr val="000000"/>
                </a:solidFill>
              </a:rPr>
              <a:t> blocos da cessão onerosa</a:t>
            </a:r>
          </a:p>
          <a:p>
            <a:pPr marL="266700" indent="-26670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0000"/>
                </a:solidFill>
              </a:rPr>
              <a:t>407 </a:t>
            </a:r>
            <a:r>
              <a:rPr lang="pt-BR" sz="1600" dirty="0">
                <a:solidFill>
                  <a:srgbClr val="000000"/>
                </a:solidFill>
              </a:rPr>
              <a:t>campos em fase de produção</a:t>
            </a:r>
          </a:p>
          <a:p>
            <a:pPr marL="266700" indent="-26670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0000"/>
                </a:solidFill>
              </a:rPr>
              <a:t>79</a:t>
            </a:r>
            <a:r>
              <a:rPr lang="pt-BR" sz="1600" dirty="0">
                <a:solidFill>
                  <a:srgbClr val="000000"/>
                </a:solidFill>
              </a:rPr>
              <a:t> empresas de </a:t>
            </a:r>
            <a:r>
              <a:rPr lang="pt-BR" sz="1600" dirty="0" smtClean="0">
                <a:solidFill>
                  <a:srgbClr val="000000"/>
                </a:solidFill>
              </a:rPr>
              <a:t>E&amp;P</a:t>
            </a:r>
          </a:p>
          <a:p>
            <a:pPr marL="266700" indent="-26670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pt-BR" sz="1600" b="1" dirty="0" smtClean="0">
                <a:solidFill>
                  <a:srgbClr val="000000"/>
                </a:solidFill>
              </a:rPr>
              <a:t>142</a:t>
            </a:r>
            <a:r>
              <a:rPr lang="pt-BR" sz="1600" dirty="0" smtClean="0">
                <a:solidFill>
                  <a:srgbClr val="000000"/>
                </a:solidFill>
              </a:rPr>
              <a:t> blocos arrematados 11ªR</a:t>
            </a:r>
            <a:endParaRPr lang="pt-BR" sz="1600" dirty="0">
              <a:solidFill>
                <a:srgbClr val="0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68344" y="6657491"/>
            <a:ext cx="130492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 sz="1100" b="1"/>
            </a:lvl1pPr>
          </a:lstStyle>
          <a:p>
            <a:r>
              <a:rPr lang="pt-BR" dirty="0"/>
              <a:t>Fonte: ANP, 2013</a:t>
            </a:r>
          </a:p>
        </p:txBody>
      </p:sp>
      <p:sp>
        <p:nvSpPr>
          <p:cNvPr id="7" name="Título 7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</a:lstStyle>
          <a:p>
            <a:r>
              <a:rPr lang="pt-BR" dirty="0" smtClean="0"/>
              <a:t>ATIVIDADES DE E&amp;P NO BRASIL - 2013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18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ixaDeTexto 1"/>
          <p:cNvSpPr txBox="1">
            <a:spLocks noChangeArrowheads="1"/>
          </p:cNvSpPr>
          <p:nvPr/>
        </p:nvSpPr>
        <p:spPr bwMode="auto">
          <a:xfrm>
            <a:off x="0" y="0"/>
            <a:ext cx="9144000" cy="119385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pt-BR" dirty="0"/>
              <a:t>AS RODADAS DE LICITAÇÕES </a:t>
            </a:r>
            <a:r>
              <a:rPr lang="pt-BR" dirty="0" smtClean="0"/>
              <a:t>EM </a:t>
            </a:r>
            <a:r>
              <a:rPr lang="pt-BR" dirty="0"/>
              <a:t>2013 </a:t>
            </a:r>
          </a:p>
        </p:txBody>
      </p:sp>
      <p:sp>
        <p:nvSpPr>
          <p:cNvPr id="2" name="Retângulo 1"/>
          <p:cNvSpPr/>
          <p:nvPr/>
        </p:nvSpPr>
        <p:spPr>
          <a:xfrm>
            <a:off x="526067" y="1844824"/>
            <a:ext cx="8424936" cy="39333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pt-BR" sz="3200" dirty="0">
              <a:latin typeface="+mn-lt"/>
              <a:ea typeface="ＭＳ Ｐゴシック" charset="0"/>
            </a:endParaRP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3200" dirty="0">
                <a:ea typeface="ＭＳ Ｐゴシック" charset="0"/>
              </a:rPr>
              <a:t>11ª Rodada de Licitações Regime de Concessão: realizada em 14/05/2013</a:t>
            </a:r>
          </a:p>
          <a:p>
            <a:pPr lvl="2" eaLnBrk="0" hangingPunct="0">
              <a:spcBef>
                <a:spcPct val="20000"/>
              </a:spcBef>
            </a:pPr>
            <a:endParaRPr lang="pt-BR" sz="3200" dirty="0">
              <a:latin typeface="+mn-lt"/>
              <a:ea typeface="ＭＳ Ｐゴシック" charset="0"/>
            </a:endParaRP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3200" dirty="0">
                <a:latin typeface="+mn-lt"/>
                <a:ea typeface="ＭＳ Ｐゴシック" charset="0"/>
              </a:rPr>
              <a:t>1ª Rodada no </a:t>
            </a:r>
            <a:r>
              <a:rPr lang="pt-BR" sz="3200" dirty="0" err="1" smtClean="0">
                <a:latin typeface="+mn-lt"/>
                <a:ea typeface="ＭＳ Ｐゴシック" charset="0"/>
              </a:rPr>
              <a:t>Pré</a:t>
            </a:r>
            <a:r>
              <a:rPr lang="pt-BR" sz="3200" dirty="0" smtClean="0">
                <a:latin typeface="+mn-lt"/>
                <a:ea typeface="ＭＳ Ｐゴシック" charset="0"/>
              </a:rPr>
              <a:t> - Sal em Regime </a:t>
            </a:r>
            <a:r>
              <a:rPr lang="pt-BR" sz="3200" dirty="0">
                <a:latin typeface="+mn-lt"/>
                <a:ea typeface="ＭＳ Ｐゴシック" charset="0"/>
              </a:rPr>
              <a:t>de Partilha de </a:t>
            </a:r>
            <a:r>
              <a:rPr lang="pt-BR" sz="3200" dirty="0" smtClean="0">
                <a:latin typeface="+mn-lt"/>
                <a:ea typeface="ＭＳ Ｐゴシック" charset="0"/>
              </a:rPr>
              <a:t>Produção: prevista para 21/10/2013 </a:t>
            </a:r>
          </a:p>
          <a:p>
            <a:pPr lvl="1" eaLnBrk="0" hangingPunct="0">
              <a:spcBef>
                <a:spcPct val="20000"/>
              </a:spcBef>
            </a:pPr>
            <a:endParaRPr lang="pt-BR" sz="3200" dirty="0">
              <a:latin typeface="+mn-lt"/>
              <a:ea typeface="ＭＳ Ｐゴシック" charset="0"/>
            </a:endParaRP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3200" dirty="0">
                <a:ea typeface="ＭＳ Ｐゴシック" charset="0"/>
              </a:rPr>
              <a:t>12ª Rodada de Licitações Regime de Concessão com foco em Gás Natural e recursos não convencionais: </a:t>
            </a:r>
            <a:r>
              <a:rPr lang="pt-BR" sz="3200" dirty="0" smtClean="0">
                <a:latin typeface="+mn-lt"/>
                <a:ea typeface="ＭＳ Ｐゴシック" charset="0"/>
              </a:rPr>
              <a:t>prevista para novembro/2013</a:t>
            </a:r>
            <a:endParaRPr lang="pt-BR" sz="3200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layton.pontes\AppData\Local\Microsoft\Windows\Temporary Internet Files\Content.Outlook\N7SP8Z8W\SPG_BASE_R11_2013_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51371" cy="62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hlinkClick r:id="rId4" action="ppaction://hlinksldjump"/>
          </p:cNvPr>
          <p:cNvSpPr/>
          <p:nvPr/>
        </p:nvSpPr>
        <p:spPr>
          <a:xfrm>
            <a:off x="3995936" y="836712"/>
            <a:ext cx="79208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5" action="ppaction://hlinksldjump"/>
          </p:cNvPr>
          <p:cNvSpPr/>
          <p:nvPr/>
        </p:nvSpPr>
        <p:spPr>
          <a:xfrm>
            <a:off x="5004048" y="1700808"/>
            <a:ext cx="108012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6" action="ppaction://hlinksldjump"/>
          </p:cNvPr>
          <p:cNvSpPr/>
          <p:nvPr/>
        </p:nvSpPr>
        <p:spPr>
          <a:xfrm>
            <a:off x="4716016" y="2780928"/>
            <a:ext cx="113488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7" action="ppaction://hlinksldjump"/>
          </p:cNvPr>
          <p:cNvSpPr/>
          <p:nvPr/>
        </p:nvSpPr>
        <p:spPr>
          <a:xfrm>
            <a:off x="6430202" y="2374944"/>
            <a:ext cx="734086" cy="766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8" action="ppaction://hlinksldjump"/>
          </p:cNvPr>
          <p:cNvSpPr/>
          <p:nvPr/>
        </p:nvSpPr>
        <p:spPr>
          <a:xfrm>
            <a:off x="7236296" y="3320987"/>
            <a:ext cx="504056" cy="532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" action="ppaction://noaction"/>
          </p:cNvPr>
          <p:cNvSpPr/>
          <p:nvPr/>
        </p:nvSpPr>
        <p:spPr>
          <a:xfrm>
            <a:off x="6948264" y="3853755"/>
            <a:ext cx="432048" cy="295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hlinkClick r:id="" action="ppaction://noaction"/>
          </p:cNvPr>
          <p:cNvSpPr/>
          <p:nvPr/>
        </p:nvSpPr>
        <p:spPr>
          <a:xfrm>
            <a:off x="6402602" y="4149080"/>
            <a:ext cx="432048" cy="411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hlinkClick r:id="" action="ppaction://noaction"/>
          </p:cNvPr>
          <p:cNvSpPr/>
          <p:nvPr/>
        </p:nvSpPr>
        <p:spPr>
          <a:xfrm>
            <a:off x="6193696" y="5811259"/>
            <a:ext cx="521300" cy="555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0958" y="-18959"/>
            <a:ext cx="9144000" cy="71165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 dirty="0" smtClean="0"/>
              <a:t>OS RESULTADOS DA 11ª RODADA</a:t>
            </a:r>
          </a:p>
          <a:p>
            <a:r>
              <a:rPr lang="pt-BR" sz="2400" dirty="0" smtClean="0"/>
              <a:t>ÁREAS ARREMATADAS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875587" y="6657491"/>
            <a:ext cx="130492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 sz="1100" b="1"/>
            </a:lvl1pPr>
          </a:lstStyle>
          <a:p>
            <a:r>
              <a:rPr lang="pt-BR" dirty="0"/>
              <a:t>Fonte: ANP, 2013</a:t>
            </a:r>
          </a:p>
        </p:txBody>
      </p:sp>
    </p:spTree>
    <p:extLst>
      <p:ext uri="{BB962C8B-B14F-4D97-AF65-F5344CB8AC3E}">
        <p14:creationId xmlns:p14="http://schemas.microsoft.com/office/powerpoint/2010/main" val="10690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</a:lstStyle>
          <a:p>
            <a:r>
              <a:rPr lang="pt-BR" dirty="0"/>
              <a:t>S</a:t>
            </a:r>
            <a:r>
              <a:rPr lang="pt-BR" dirty="0" smtClean="0"/>
              <a:t>UMÁRIO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8293903"/>
              </p:ext>
            </p:extLst>
          </p:nvPr>
        </p:nvGraphicFramePr>
        <p:xfrm>
          <a:off x="395536" y="1556792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0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3" y="1078450"/>
            <a:ext cx="7463365" cy="527021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072017" y="6439517"/>
            <a:ext cx="190739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 sz="1100" b="1"/>
            </a:lvl1pPr>
          </a:lstStyle>
          <a:p>
            <a:r>
              <a:rPr lang="en-US" dirty="0" err="1"/>
              <a:t>Fonte</a:t>
            </a:r>
            <a:r>
              <a:rPr lang="en-US" dirty="0"/>
              <a:t>: MME, 2013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65184" y="6383288"/>
            <a:ext cx="3956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 Narrow" pitchFamily="34" charset="0"/>
              </a:rPr>
              <a:t>Resolução CNPE nº 6 /2013 – DOU 07ago2013</a:t>
            </a: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35" tIns="45718" rIns="91435" bIns="45718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3200" dirty="0" smtClean="0"/>
              <a:t>12ª RODADA – ÁREAS APROVADAS</a:t>
            </a:r>
            <a:endParaRPr lang="pt-BR" sz="32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4293096"/>
            <a:ext cx="2808312" cy="165618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04" tIns="45702" rIns="91404" bIns="45702" anchor="ctr"/>
          <a:lstStyle/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sz="1600" b="1" dirty="0" smtClean="0"/>
              <a:t> 7 </a:t>
            </a:r>
            <a:r>
              <a:rPr lang="pt-BR" sz="1600" b="1" dirty="0"/>
              <a:t>Bacias </a:t>
            </a:r>
            <a:r>
              <a:rPr lang="pt-BR" sz="1600" b="1" dirty="0" smtClean="0"/>
              <a:t>Sedimentares:</a:t>
            </a:r>
            <a:endParaRPr lang="pt-BR" sz="1600" b="1" dirty="0"/>
          </a:p>
          <a:p>
            <a:pPr marL="350838" lvl="1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400" b="1" dirty="0" smtClean="0"/>
              <a:t>240 blocos </a:t>
            </a:r>
            <a:r>
              <a:rPr lang="pt-BR" sz="1400" b="1" dirty="0"/>
              <a:t>exploratórios </a:t>
            </a:r>
          </a:p>
          <a:p>
            <a:pPr marL="350838" lvl="1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400" b="1" dirty="0" smtClean="0"/>
              <a:t>164,5 </a:t>
            </a:r>
            <a:r>
              <a:rPr lang="pt-BR" sz="1400" b="1" dirty="0"/>
              <a:t>mil </a:t>
            </a:r>
            <a:r>
              <a:rPr lang="pt-BR" sz="1400" b="1" dirty="0" smtClean="0"/>
              <a:t>km² =  2,2% das bacias </a:t>
            </a:r>
          </a:p>
        </p:txBody>
      </p:sp>
    </p:spTree>
    <p:extLst>
      <p:ext uri="{BB962C8B-B14F-4D97-AF65-F5344CB8AC3E}">
        <p14:creationId xmlns:p14="http://schemas.microsoft.com/office/powerpoint/2010/main" val="30243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7020272" y="6407751"/>
            <a:ext cx="190739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 sz="1100" b="1"/>
            </a:lvl1pPr>
          </a:lstStyle>
          <a:p>
            <a:r>
              <a:rPr lang="en-US" dirty="0" err="1"/>
              <a:t>Fonte</a:t>
            </a:r>
            <a:r>
              <a:rPr lang="en-US" dirty="0"/>
              <a:t>: MME, 2013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4464139"/>
              </p:ext>
            </p:extLst>
          </p:nvPr>
        </p:nvGraphicFramePr>
        <p:xfrm>
          <a:off x="386040" y="980728"/>
          <a:ext cx="8757960" cy="555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35" tIns="45718" rIns="91435" bIns="45718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3200" dirty="0" smtClean="0"/>
              <a:t>12ª RODADA – FOCO GÁS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724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353113" y="1052736"/>
            <a:ext cx="8578850" cy="8532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A ANP </a:t>
            </a:r>
            <a:r>
              <a:rPr lang="pt-BR" sz="2000" dirty="0" smtClean="0"/>
              <a:t>está </a:t>
            </a:r>
            <a:r>
              <a:rPr lang="pt-BR" sz="2000" dirty="0"/>
              <a:t>realizando um estudo mais detalhado acerca do potencial de ocorrência de reservatórios do tipo </a:t>
            </a:r>
            <a:r>
              <a:rPr lang="pt-BR" sz="2000" i="1" dirty="0" err="1" smtClean="0"/>
              <a:t>shale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gas</a:t>
            </a:r>
            <a:r>
              <a:rPr lang="pt-BR" sz="2000" i="1" dirty="0" smtClean="0"/>
              <a:t> </a:t>
            </a:r>
            <a:r>
              <a:rPr lang="pt-BR" sz="2000" dirty="0"/>
              <a:t>no </a:t>
            </a:r>
            <a:r>
              <a:rPr lang="pt-BR" sz="2000" dirty="0" smtClean="0"/>
              <a:t>Brasil. Resultados </a:t>
            </a:r>
            <a:r>
              <a:rPr lang="pt-BR" sz="2000" dirty="0"/>
              <a:t>preliminares apontam para reservas da ordem de: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35" tIns="45718" rIns="91435" bIns="45718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3200" dirty="0"/>
              <a:t>RECURSOS NÃO </a:t>
            </a:r>
            <a:r>
              <a:rPr lang="pt-BR" sz="3200" dirty="0" smtClean="0"/>
              <a:t>CONVENCIONAIS</a:t>
            </a:r>
          </a:p>
          <a:p>
            <a:r>
              <a:rPr lang="pt-BR" sz="3200" dirty="0" smtClean="0"/>
              <a:t>ÁREAS POTENCIAIS NO BRASIL</a:t>
            </a:r>
            <a:endParaRPr lang="pt-BR" sz="3200" dirty="0"/>
          </a:p>
        </p:txBody>
      </p:sp>
      <p:pic>
        <p:nvPicPr>
          <p:cNvPr id="5" name="Image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1443" r="802" b="1922"/>
          <a:stretch/>
        </p:blipFill>
        <p:spPr bwMode="auto">
          <a:xfrm>
            <a:off x="2592312" y="2078820"/>
            <a:ext cx="4320000" cy="43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4483" y="6211669"/>
            <a:ext cx="518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* Volumes estimados - ANP (2012)</a:t>
            </a:r>
          </a:p>
          <a:p>
            <a:r>
              <a:rPr lang="pt-BR" sz="1200" b="1" dirty="0" smtClean="0"/>
              <a:t>** EIA (2011)</a:t>
            </a:r>
          </a:p>
          <a:p>
            <a:r>
              <a:rPr lang="pt-BR" sz="1200" b="1" dirty="0" smtClean="0"/>
              <a:t>** Reserva Provadas atuais do Brasil (2012): 459,2 bilhões de m³ (16,2 </a:t>
            </a:r>
            <a:r>
              <a:rPr lang="pt-BR" sz="1200" b="1" dirty="0" err="1" smtClean="0"/>
              <a:t>tcf</a:t>
            </a:r>
            <a:r>
              <a:rPr lang="pt-BR" sz="1200" b="1" dirty="0" smtClean="0"/>
              <a:t>)</a:t>
            </a:r>
            <a:endParaRPr lang="pt-BR" sz="1200" dirty="0"/>
          </a:p>
        </p:txBody>
      </p:sp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251521" y="2157162"/>
            <a:ext cx="2160239" cy="13618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dirty="0"/>
              <a:t>Bacia do Parecis: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dirty="0"/>
              <a:t>Novos estudos demonstram elevado potencial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dirty="0"/>
              <a:t> 6 </a:t>
            </a:r>
            <a:r>
              <a:rPr lang="pt-BR" sz="1200" dirty="0" smtClean="0"/>
              <a:t>blocos </a:t>
            </a:r>
            <a:r>
              <a:rPr lang="pt-BR" sz="1200" dirty="0"/>
              <a:t>concedidos (Rodadas 10</a:t>
            </a:r>
            <a:r>
              <a:rPr lang="pt-BR" sz="1200" dirty="0" smtClean="0"/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FF0000"/>
                </a:solidFill>
              </a:rPr>
              <a:t>*3,5trilhões m³</a:t>
            </a:r>
            <a:endParaRPr lang="pt-BR" sz="1400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397851" y="3158964"/>
            <a:ext cx="1464583" cy="90012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2"/>
          <p:cNvSpPr txBox="1">
            <a:spLocks noChangeArrowheads="1"/>
          </p:cNvSpPr>
          <p:nvPr/>
        </p:nvSpPr>
        <p:spPr bwMode="auto">
          <a:xfrm>
            <a:off x="208769" y="3609024"/>
            <a:ext cx="2383544" cy="15992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sz="1400" b="1" dirty="0" smtClean="0">
                <a:solidFill>
                  <a:schemeClr val="bg1"/>
                </a:solidFill>
              </a:rPr>
              <a:t>Bacia do Paraná: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Elevado potencial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Não há áreas concedidas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Folhelhos profundos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pt-BR" sz="1200" b="1" dirty="0" smtClean="0">
                <a:solidFill>
                  <a:schemeClr val="bg1"/>
                </a:solidFill>
              </a:rPr>
              <a:t>Desafio: espessas </a:t>
            </a:r>
            <a:r>
              <a:rPr lang="pt-BR" sz="1200" b="1" dirty="0">
                <a:solidFill>
                  <a:schemeClr val="bg1"/>
                </a:solidFill>
              </a:rPr>
              <a:t>camadas de basalto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pt-BR" sz="1400" b="1" dirty="0">
                <a:solidFill>
                  <a:srgbClr val="FF0000"/>
                </a:solidFill>
              </a:rPr>
              <a:t>**6,4 </a:t>
            </a:r>
            <a:r>
              <a:rPr lang="pt-BR" sz="1400" b="1" dirty="0" smtClean="0">
                <a:solidFill>
                  <a:srgbClr val="FF0000"/>
                </a:solidFill>
              </a:rPr>
              <a:t>trilhões </a:t>
            </a:r>
            <a:r>
              <a:rPr lang="pt-BR" sz="1400" b="1" dirty="0">
                <a:solidFill>
                  <a:srgbClr val="FF0000"/>
                </a:solidFill>
              </a:rPr>
              <a:t>m³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084216" y="5157192"/>
            <a:ext cx="2808312" cy="12961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Bacia do São Francisco: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39 Blocos Exploratórios (Rodadas 7 e 10)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6 Operadores (11 Concessionários)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Várias descobertas comunicadas à </a:t>
            </a:r>
            <a:r>
              <a:rPr lang="pt-BR" sz="1200" b="1" dirty="0" smtClean="0">
                <a:solidFill>
                  <a:schemeClr val="bg1"/>
                </a:solidFill>
              </a:rPr>
              <a:t>ANP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 smtClean="0">
                <a:solidFill>
                  <a:srgbClr val="FF0000"/>
                </a:solidFill>
              </a:rPr>
              <a:t>*2,27 trilhões m³ ?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6907200" y="3064594"/>
            <a:ext cx="1985328" cy="20239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Bacia do Recôncavo: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Hoje tem 1.700 poços em produção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 Infraestrutura instalada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Vários blocos e campos </a:t>
            </a:r>
            <a:r>
              <a:rPr lang="pt-BR" sz="1200" b="1" dirty="0" smtClean="0">
                <a:solidFill>
                  <a:schemeClr val="bg1"/>
                </a:solidFill>
              </a:rPr>
              <a:t>concedido</a:t>
            </a:r>
            <a:r>
              <a:rPr lang="pt-BR" sz="1600" b="1" dirty="0" smtClean="0">
                <a:solidFill>
                  <a:schemeClr val="bg1"/>
                </a:solidFill>
              </a:rPr>
              <a:t>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FF0000"/>
                </a:solidFill>
              </a:rPr>
              <a:t>*0,57 trilhões </a:t>
            </a:r>
            <a:r>
              <a:rPr lang="pt-BR" sz="1400" b="1" dirty="0">
                <a:solidFill>
                  <a:srgbClr val="FF0000"/>
                </a:solidFill>
              </a:rPr>
              <a:t>m³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6732288" y="1988808"/>
            <a:ext cx="2160240" cy="9901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Bacia do Parnaíba: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pt-BR" sz="1200" b="1" dirty="0" smtClean="0">
                <a:solidFill>
                  <a:schemeClr val="bg1"/>
                </a:solidFill>
              </a:rPr>
              <a:t>30 </a:t>
            </a:r>
            <a:r>
              <a:rPr lang="pt-BR" sz="1200" b="1" dirty="0">
                <a:solidFill>
                  <a:schemeClr val="bg1"/>
                </a:solidFill>
              </a:rPr>
              <a:t>blocos concedidos (Rodada </a:t>
            </a:r>
            <a:r>
              <a:rPr lang="pt-BR" sz="1200" b="1" dirty="0" smtClean="0">
                <a:solidFill>
                  <a:schemeClr val="bg1"/>
                </a:solidFill>
              </a:rPr>
              <a:t>9 e 11)</a:t>
            </a:r>
            <a:endParaRPr lang="pt-BR" sz="1200" b="1" dirty="0">
              <a:solidFill>
                <a:schemeClr val="bg1"/>
              </a:solidFill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pt-BR" sz="1200" b="1" dirty="0" smtClean="0">
                <a:solidFill>
                  <a:schemeClr val="bg1"/>
                </a:solidFill>
              </a:rPr>
              <a:t>8 Operadores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FF0000"/>
                </a:solidFill>
              </a:rPr>
              <a:t>*1,8 trilhões m³</a:t>
            </a:r>
            <a:endParaRPr lang="pt-BR" sz="1400" b="1" dirty="0">
              <a:solidFill>
                <a:srgbClr val="FF0000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5652144" y="2618892"/>
            <a:ext cx="1048716" cy="72009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821800" y="4509144"/>
            <a:ext cx="1570176" cy="57235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6372240" y="3629944"/>
            <a:ext cx="540072" cy="42914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 flipV="1">
            <a:off x="5652144" y="4795321"/>
            <a:ext cx="432072" cy="58639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221820" y="2212365"/>
            <a:ext cx="2070276" cy="934724"/>
          </a:xfrm>
          <a:prstGeom prst="roundRect">
            <a:avLst/>
          </a:prstGeom>
          <a:solidFill>
            <a:srgbClr val="FFCC99">
              <a:alpha val="54000"/>
            </a:srgbClr>
          </a:solidFill>
          <a:ln w="952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30000"/>
              </a:spcBef>
              <a:buSzPct val="75000"/>
            </a:pPr>
            <a:r>
              <a:rPr lang="pt-BR" sz="1200" b="1" dirty="0"/>
              <a:t>Bacia do </a:t>
            </a:r>
            <a:r>
              <a:rPr lang="pt-BR" sz="1200" b="1" dirty="0" smtClean="0"/>
              <a:t>Solimões/Amazonas: </a:t>
            </a:r>
          </a:p>
          <a:p>
            <a:pPr marL="171450" indent="-171450">
              <a:spcBef>
                <a:spcPct val="30000"/>
              </a:spcBef>
              <a:buSzPct val="75000"/>
              <a:buFont typeface="Wingdings" pitchFamily="2" charset="2"/>
              <a:buChar char="ü"/>
            </a:pPr>
            <a:r>
              <a:rPr lang="pt-BR" sz="1100" b="1" dirty="0" smtClean="0"/>
              <a:t>Riscos ambientais maiores</a:t>
            </a:r>
          </a:p>
          <a:p>
            <a:pPr marL="171450" indent="-171450">
              <a:spcBef>
                <a:spcPct val="30000"/>
              </a:spcBef>
              <a:buSzPct val="75000"/>
              <a:buFont typeface="Wingdings" pitchFamily="2" charset="2"/>
              <a:buChar char="ü"/>
            </a:pPr>
            <a:r>
              <a:rPr lang="pt-BR" sz="1100" b="1" dirty="0" smtClean="0"/>
              <a:t>Logística complexa</a:t>
            </a:r>
          </a:p>
          <a:p>
            <a:pPr marL="171450" indent="-171450">
              <a:spcBef>
                <a:spcPct val="30000"/>
              </a:spcBef>
              <a:buSzPct val="75000"/>
              <a:buFont typeface="Wingdings" pitchFamily="2" charset="2"/>
              <a:buChar char="ü"/>
            </a:pPr>
            <a:r>
              <a:rPr lang="en-US" sz="1100" b="1" dirty="0" err="1" smtClean="0"/>
              <a:t>Área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evitada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inicialmente</a:t>
            </a:r>
            <a:endParaRPr lang="pt-BR" sz="1100" b="1" dirty="0" smtClean="0"/>
          </a:p>
        </p:txBody>
      </p:sp>
      <p:cxnSp>
        <p:nvCxnSpPr>
          <p:cNvPr id="36" name="Conector de seta reta 35"/>
          <p:cNvCxnSpPr/>
          <p:nvPr/>
        </p:nvCxnSpPr>
        <p:spPr>
          <a:xfrm flipH="1">
            <a:off x="3464490" y="3158964"/>
            <a:ext cx="397944" cy="360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179512" y="5356812"/>
            <a:ext cx="2469978" cy="660606"/>
          </a:xfrm>
          <a:prstGeom prst="roundRect">
            <a:avLst/>
          </a:prstGeom>
          <a:solidFill>
            <a:srgbClr val="FFC000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30000"/>
              </a:spcBef>
            </a:pPr>
            <a:r>
              <a:rPr lang="en-US" b="1" dirty="0" smtClean="0">
                <a:latin typeface="+mj-lt"/>
              </a:rPr>
              <a:t>POTENCIAL TOTAL</a:t>
            </a:r>
          </a:p>
          <a:p>
            <a:pPr marL="285750" indent="-285750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14,6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trilhões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m³ (514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tcf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16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</a:lstStyle>
          <a:p>
            <a:r>
              <a:rPr lang="pt-BR" dirty="0" smtClean="0"/>
              <a:t>MALHA DE GASODUTOS ATUAL</a:t>
            </a:r>
          </a:p>
          <a:p>
            <a:r>
              <a:rPr lang="pt-BR" sz="2600" dirty="0" smtClean="0"/>
              <a:t>BACIAS SEDIMENTARES</a:t>
            </a:r>
            <a:endParaRPr lang="pt-BR" sz="2600" dirty="0"/>
          </a:p>
        </p:txBody>
      </p:sp>
      <p:pic>
        <p:nvPicPr>
          <p:cNvPr id="5123" name="Picture 3" descr="I:\DGN\PAC\ArcGis\Malha 2013\ALDO\REDUZIDO\GASODUTOS_BAC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8" y="1269120"/>
            <a:ext cx="6267884" cy="52569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</a:lstStyle>
          <a:p>
            <a:r>
              <a:rPr lang="pt-BR" dirty="0" smtClean="0"/>
              <a:t>MALHA DE GASODUTOS ATUAL</a:t>
            </a:r>
          </a:p>
          <a:p>
            <a:r>
              <a:rPr lang="pt-BR" sz="2600" dirty="0" smtClean="0"/>
              <a:t>PRINCIPAIS FOLHELHOS GERADORES</a:t>
            </a:r>
            <a:endParaRPr lang="pt-BR" sz="2600" dirty="0"/>
          </a:p>
        </p:txBody>
      </p:sp>
      <p:pic>
        <p:nvPicPr>
          <p:cNvPr id="4098" name="Picture 2" descr="I:\DGN\PAC\ArcGis\Malha 2013\ALDO\REDUZIDO\GASODUTOS_BACI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253038"/>
            <a:ext cx="836612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DGN\PAC\ArcGis\Malha 2013\ALDO\REDUZIDO\GASODUTOS_GERADOR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74" y="1232945"/>
            <a:ext cx="6153451" cy="52203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do.junior\Pictures\icon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33256"/>
            <a:ext cx="1403648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7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chemeClr val="bg1"/>
                </a:solidFill>
              </a:rPr>
              <a:t>OUTRAS AÇÕES </a:t>
            </a:r>
            <a:r>
              <a:rPr lang="pt-BR" dirty="0">
                <a:solidFill>
                  <a:schemeClr val="bg1"/>
                </a:solidFill>
              </a:rPr>
              <a:t>ESTRUTURANTES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7140784"/>
              </p:ext>
            </p:extLst>
          </p:nvPr>
        </p:nvGraphicFramePr>
        <p:xfrm>
          <a:off x="179512" y="960965"/>
          <a:ext cx="8568952" cy="556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4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708920"/>
            <a:ext cx="9144000" cy="9826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CONSIDERAÇÕES FINAIS</a:t>
            </a:r>
            <a:endParaRPr lang="pt-BR" sz="3200" b="1" dirty="0">
              <a:solidFill>
                <a:prstClr val="white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4098" name="Picture 2" descr="C:\Users\aldo.junior\Pictures\P&amp;G\Imagem1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6311925" cy="31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74622062"/>
              </p:ext>
            </p:extLst>
          </p:nvPr>
        </p:nvGraphicFramePr>
        <p:xfrm>
          <a:off x="282575" y="980728"/>
          <a:ext cx="857885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4165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35" tIns="45718" rIns="91435" bIns="45718" rtlCol="0" anchor="ctr">
            <a:no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4581128"/>
            <a:ext cx="864096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u="sng" dirty="0"/>
              <a:t>Plano Decenal de Expansão da Malha de Transporte </a:t>
            </a:r>
            <a:r>
              <a:rPr lang="pt-BR" b="1" u="sng" dirty="0" smtClean="0"/>
              <a:t>Dutoviário </a:t>
            </a:r>
            <a:r>
              <a:rPr lang="pt-BR" b="1" u="sng" dirty="0"/>
              <a:t>de Gás Natural (PEMAT):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70444591"/>
              </p:ext>
            </p:extLst>
          </p:nvPr>
        </p:nvGraphicFramePr>
        <p:xfrm>
          <a:off x="282575" y="5013176"/>
          <a:ext cx="8578850" cy="159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242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846" y="3233216"/>
            <a:ext cx="9144000" cy="3624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1443" y="2247007"/>
            <a:ext cx="7772400" cy="1470025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effectLst>
                  <a:reflection blurRad="6350" stA="50000" endA="300" endPos="50000" dist="29997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OBRIGADA</a:t>
            </a:r>
            <a:endParaRPr lang="pt-BR" sz="6000" b="1" dirty="0">
              <a:effectLst>
                <a:reflection blurRad="6350" stA="50000" endA="300" endPos="50000" dist="29997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aldo.junior\Pictures\Logos\BrasaoRepFundoBran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67" y="97545"/>
            <a:ext cx="911353" cy="9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do.junior\Pictures\Logos\brasileanovamar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54" y="1011423"/>
            <a:ext cx="2512378" cy="9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55576" y="3789040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4000" i="1" dirty="0"/>
              <a:t>dgn@mme.gov.br</a:t>
            </a:r>
          </a:p>
        </p:txBody>
      </p:sp>
    </p:spTree>
    <p:extLst>
      <p:ext uri="{BB962C8B-B14F-4D97-AF65-F5344CB8AC3E}">
        <p14:creationId xmlns:p14="http://schemas.microsoft.com/office/powerpoint/2010/main" val="23359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do.junior\Pictures\green-business-graph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89"/>
          <a:stretch/>
        </p:blipFill>
        <p:spPr bwMode="auto">
          <a:xfrm>
            <a:off x="611560" y="812497"/>
            <a:ext cx="8424936" cy="607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2708920"/>
            <a:ext cx="9144000" cy="9826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MERCADO DE GÁS NATURAL: VISÃO GERAL</a:t>
            </a:r>
          </a:p>
        </p:txBody>
      </p:sp>
    </p:spTree>
    <p:extLst>
      <p:ext uri="{BB962C8B-B14F-4D97-AF65-F5344CB8AC3E}">
        <p14:creationId xmlns:p14="http://schemas.microsoft.com/office/powerpoint/2010/main" val="2256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1"/>
            <a:ext cx="9144000" cy="9826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32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OS </a:t>
            </a:r>
            <a:r>
              <a:rPr lang="pt-BR" sz="3200" b="1" dirty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PILARES DO MERCADO DE GÁS NATURAL</a:t>
            </a:r>
          </a:p>
        </p:txBody>
      </p:sp>
      <p:sp>
        <p:nvSpPr>
          <p:cNvPr id="13" name="Triângulo isósceles 12"/>
          <p:cNvSpPr/>
          <p:nvPr/>
        </p:nvSpPr>
        <p:spPr>
          <a:xfrm>
            <a:off x="2965428" y="3271981"/>
            <a:ext cx="3213145" cy="1985819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635896" y="4275093"/>
            <a:ext cx="2027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/>
              <a:t>Estabilidade </a:t>
            </a:r>
          </a:p>
          <a:p>
            <a:pPr algn="ctr"/>
            <a:r>
              <a:rPr lang="pt-BR" sz="2800" dirty="0" smtClean="0"/>
              <a:t>Regulatória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751123" y="2515608"/>
            <a:ext cx="124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Oferta</a:t>
            </a:r>
            <a:endParaRPr lang="pt-BR" dirty="0" smtClean="0"/>
          </a:p>
        </p:txBody>
      </p:sp>
      <p:sp>
        <p:nvSpPr>
          <p:cNvPr id="20" name="CaixaDeTexto 19"/>
          <p:cNvSpPr txBox="1"/>
          <p:nvPr/>
        </p:nvSpPr>
        <p:spPr>
          <a:xfrm>
            <a:off x="6178573" y="6019667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Infraestrutura</a:t>
            </a:r>
            <a:endParaRPr lang="pt-BR" dirty="0" smtClean="0"/>
          </a:p>
        </p:txBody>
      </p:sp>
      <p:pic>
        <p:nvPicPr>
          <p:cNvPr id="1026" name="Picture 2" descr="C:\Users\aldo.junior\Pictures\P&amp;G\NGC_Molecul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72" y="1030239"/>
            <a:ext cx="2044463" cy="177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do.junior\Pictures\P&amp;G\Imagem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92" y="5232330"/>
            <a:ext cx="1789609" cy="58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18"/>
          <p:cNvSpPr txBox="1"/>
          <p:nvPr/>
        </p:nvSpPr>
        <p:spPr>
          <a:xfrm>
            <a:off x="1005273" y="6019666"/>
            <a:ext cx="17934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Demanda</a:t>
            </a:r>
            <a:endParaRPr lang="pt-BR" dirty="0" smtClean="0"/>
          </a:p>
        </p:txBody>
      </p:sp>
      <p:pic>
        <p:nvPicPr>
          <p:cNvPr id="8194" name="Picture 2" descr="C:\Users\aldo.junior\Pictures\P&amp;G\termofortaleza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6" y="4800995"/>
            <a:ext cx="1413552" cy="1036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 rot="5400000">
            <a:off x="2968104" y="3484725"/>
            <a:ext cx="4695858" cy="1199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074804" y="2814137"/>
            <a:ext cx="1728192" cy="342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Distribuição</a:t>
            </a:r>
            <a:endParaRPr lang="pt-BR" sz="1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13" y="3525689"/>
            <a:ext cx="3478885" cy="249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14164" y="4460000"/>
            <a:ext cx="1728192" cy="342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Exploração</a:t>
            </a:r>
            <a:endParaRPr lang="pt-BR" sz="1800" dirty="0"/>
          </a:p>
        </p:txBody>
      </p:sp>
      <p:sp>
        <p:nvSpPr>
          <p:cNvPr id="13" name="Retângulo 12"/>
          <p:cNvSpPr/>
          <p:nvPr/>
        </p:nvSpPr>
        <p:spPr>
          <a:xfrm>
            <a:off x="314164" y="3375105"/>
            <a:ext cx="1728192" cy="342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Produção</a:t>
            </a:r>
            <a:endParaRPr lang="pt-BR" sz="1800" dirty="0"/>
          </a:p>
        </p:txBody>
      </p:sp>
      <p:sp>
        <p:nvSpPr>
          <p:cNvPr id="14" name="Retângulo 13"/>
          <p:cNvSpPr/>
          <p:nvPr/>
        </p:nvSpPr>
        <p:spPr>
          <a:xfrm>
            <a:off x="314164" y="2296304"/>
            <a:ext cx="1728192" cy="342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Importação</a:t>
            </a:r>
            <a:endParaRPr lang="pt-BR" sz="1800" dirty="0"/>
          </a:p>
        </p:txBody>
      </p:sp>
      <p:sp>
        <p:nvSpPr>
          <p:cNvPr id="15" name="Retângulo 14"/>
          <p:cNvSpPr/>
          <p:nvPr/>
        </p:nvSpPr>
        <p:spPr>
          <a:xfrm>
            <a:off x="2834444" y="2814137"/>
            <a:ext cx="1728192" cy="342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Transporte</a:t>
            </a:r>
            <a:endParaRPr lang="pt-BR" sz="18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2114364" y="2413977"/>
            <a:ext cx="625529" cy="1185492"/>
            <a:chOff x="2123728" y="2724126"/>
            <a:chExt cx="625529" cy="1185492"/>
          </a:xfrm>
          <a:solidFill>
            <a:schemeClr val="accent3">
              <a:lumMod val="75000"/>
            </a:schemeClr>
          </a:solidFill>
        </p:grpSpPr>
        <p:sp>
          <p:nvSpPr>
            <p:cNvPr id="20" name="Fluxograma: Processo 19"/>
            <p:cNvSpPr/>
            <p:nvPr/>
          </p:nvSpPr>
          <p:spPr>
            <a:xfrm>
              <a:off x="2123728" y="2724126"/>
              <a:ext cx="396044" cy="106692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Fluxograma: Processo 20"/>
            <p:cNvSpPr/>
            <p:nvPr/>
          </p:nvSpPr>
          <p:spPr>
            <a:xfrm>
              <a:off x="2123728" y="3802926"/>
              <a:ext cx="396044" cy="106692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Fluxograma: Processo 21"/>
            <p:cNvSpPr/>
            <p:nvPr/>
          </p:nvSpPr>
          <p:spPr>
            <a:xfrm rot="5400000">
              <a:off x="1928038" y="3264539"/>
              <a:ext cx="1078798" cy="104670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Seta para a direita 22"/>
            <p:cNvSpPr/>
            <p:nvPr/>
          </p:nvSpPr>
          <p:spPr>
            <a:xfrm>
              <a:off x="2461225" y="3209794"/>
              <a:ext cx="288032" cy="170231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Seta para a direita 23"/>
          <p:cNvSpPr/>
          <p:nvPr/>
        </p:nvSpPr>
        <p:spPr>
          <a:xfrm rot="16200000">
            <a:off x="890228" y="4018951"/>
            <a:ext cx="576064" cy="17101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06152" y="1197619"/>
            <a:ext cx="5040560" cy="468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União</a:t>
            </a:r>
            <a:endParaRPr lang="pt-BR" sz="2000" dirty="0"/>
          </a:p>
        </p:txBody>
      </p:sp>
      <p:sp>
        <p:nvSpPr>
          <p:cNvPr id="26" name="Retângulo 25"/>
          <p:cNvSpPr/>
          <p:nvPr/>
        </p:nvSpPr>
        <p:spPr>
          <a:xfrm>
            <a:off x="5375990" y="1197619"/>
            <a:ext cx="3487597" cy="4680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Estados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430013" y="6016878"/>
            <a:ext cx="3433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 da imagem: ABEGAS</a:t>
            </a:r>
            <a:endParaRPr lang="pt-BR" sz="105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839880" y="2828343"/>
            <a:ext cx="954177" cy="3420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 err="1" smtClean="0"/>
              <a:t>citygate</a:t>
            </a:r>
            <a:endParaRPr lang="pt-BR" sz="1600" i="1" dirty="0"/>
          </a:p>
        </p:txBody>
      </p:sp>
      <p:pic>
        <p:nvPicPr>
          <p:cNvPr id="1026" name="Picture 2" descr="C:\Users\aldo.junior\Pictures\Logos\BrasaoRepFundoBra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07" y="4625614"/>
            <a:ext cx="1299066" cy="1302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de cantos arredondados 29"/>
          <p:cNvSpPr/>
          <p:nvPr/>
        </p:nvSpPr>
        <p:spPr>
          <a:xfrm>
            <a:off x="2834444" y="3315007"/>
            <a:ext cx="1728192" cy="3555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Lei do Gás</a:t>
            </a:r>
            <a:endParaRPr lang="pt-BR" dirty="0"/>
          </a:p>
        </p:txBody>
      </p:sp>
      <p:sp>
        <p:nvSpPr>
          <p:cNvPr id="28" name="Título 7"/>
          <p:cNvSpPr txBox="1">
            <a:spLocks/>
          </p:cNvSpPr>
          <p:nvPr/>
        </p:nvSpPr>
        <p:spPr>
          <a:xfrm>
            <a:off x="-9364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</a:lstStyle>
          <a:p>
            <a:r>
              <a:rPr lang="pt-BR" dirty="0"/>
              <a:t>CONDIÇÕES DE CONTORNO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2834444" y="4047812"/>
            <a:ext cx="1728192" cy="3555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Lei do Petróleo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314164" y="1813992"/>
            <a:ext cx="1728192" cy="342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Exportação</a:t>
            </a:r>
            <a:endParaRPr lang="pt-BR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364088" y="647086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SERVIÇO PÚBLICO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27584" y="64440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ATIVIDADE ECONÔMICA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915352"/>
              </p:ext>
            </p:extLst>
          </p:nvPr>
        </p:nvGraphicFramePr>
        <p:xfrm>
          <a:off x="5087003" y="3902436"/>
          <a:ext cx="3938222" cy="282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Planilha" r:id="rId3" imgW="2971800" imgH="2133420" progId="Excel.Sheet.12">
                  <p:embed/>
                </p:oleObj>
              </mc:Choice>
              <mc:Fallback>
                <p:oleObj name="Planilha" r:id="rId3" imgW="2971800" imgH="2133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7003" y="3902436"/>
                        <a:ext cx="3938222" cy="282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rPr>
              <a:t>MERCADO DE GÁS NO BRASIL</a:t>
            </a:r>
            <a:endParaRPr lang="pt-BR" sz="3200" b="1" dirty="0">
              <a:solidFill>
                <a:prstClr val="white"/>
              </a:solidFill>
              <a:effectLst>
                <a:reflection blurRad="6350" stA="50000" endA="300" endPos="50000" dist="60007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09190" y="3851756"/>
            <a:ext cx="294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dirty="0" smtClean="0">
                <a:solidFill>
                  <a:srgbClr val="000000"/>
                </a:solidFill>
                <a:latin typeface="Arial"/>
              </a:rPr>
              <a:t>* Inclui </a:t>
            </a:r>
            <a:r>
              <a:rPr lang="pt-BR" sz="900" dirty="0">
                <a:solidFill>
                  <a:srgbClr val="000000"/>
                </a:solidFill>
                <a:latin typeface="Arial"/>
              </a:rPr>
              <a:t>consumo direto do </a:t>
            </a:r>
            <a:r>
              <a:rPr lang="pt-BR" sz="900" dirty="0" smtClean="0">
                <a:solidFill>
                  <a:srgbClr val="000000"/>
                </a:solidFill>
                <a:latin typeface="Arial"/>
              </a:rPr>
              <a:t>produtor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dirty="0" smtClean="0">
                <a:solidFill>
                  <a:srgbClr val="000000"/>
                </a:solidFill>
                <a:latin typeface="Arial"/>
              </a:rPr>
              <a:t>** Média de </a:t>
            </a:r>
            <a:r>
              <a:rPr lang="pt-BR" sz="900" dirty="0" err="1" smtClean="0">
                <a:solidFill>
                  <a:srgbClr val="000000"/>
                </a:solidFill>
                <a:latin typeface="Arial"/>
              </a:rPr>
              <a:t>jan-jul</a:t>
            </a:r>
            <a:r>
              <a:rPr lang="pt-BR" sz="900" dirty="0" smtClean="0">
                <a:solidFill>
                  <a:srgbClr val="000000"/>
                </a:solidFill>
                <a:latin typeface="Arial"/>
              </a:rPr>
              <a:t>/2013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1411" y="967245"/>
            <a:ext cx="5058661" cy="2857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BALANÇO E MERCADO DE GÁS NATURAL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64088" y="982341"/>
            <a:ext cx="3672408" cy="2857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CONSUMO DE GÁS NATURAL POR SETOR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60218"/>
              </p:ext>
            </p:extLst>
          </p:nvPr>
        </p:nvGraphicFramePr>
        <p:xfrm>
          <a:off x="5364088" y="1252181"/>
          <a:ext cx="3672408" cy="2599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834"/>
                <a:gridCol w="405836"/>
                <a:gridCol w="405836"/>
                <a:gridCol w="396174"/>
                <a:gridCol w="396174"/>
                <a:gridCol w="485554"/>
              </a:tblGrid>
              <a:tr h="2156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/>
                        <a:t>CONSUMO DE GÁS NATURAL</a:t>
                      </a:r>
                      <a:br>
                        <a:rPr lang="pt-BR" sz="1100" u="none" strike="noStrike" dirty="0"/>
                      </a:br>
                      <a:r>
                        <a:rPr lang="pt-BR" sz="1100" u="none" strike="noStrike" dirty="0"/>
                        <a:t>POR SETOR </a:t>
                      </a:r>
                      <a:endParaRPr lang="pt-BR" sz="1100" u="none" strike="noStrike" dirty="0" smtClean="0"/>
                    </a:p>
                    <a:p>
                      <a:pPr algn="ctr" fontAlgn="ctr"/>
                      <a:r>
                        <a:rPr lang="pt-BR" sz="1100" u="none" strike="noStrike" dirty="0" smtClean="0"/>
                        <a:t>(</a:t>
                      </a:r>
                      <a:r>
                        <a:rPr lang="pt-BR" sz="1100" u="none" strike="noStrike" dirty="0"/>
                        <a:t>em milhões de m³/dia)</a:t>
                      </a:r>
                      <a:endParaRPr lang="pt-BR" sz="1100" b="1" i="0" u="none" strike="noStrike" dirty="0">
                        <a:latin typeface="Arial Narrow"/>
                      </a:endParaRPr>
                    </a:p>
                  </a:txBody>
                  <a:tcPr marL="9312" marR="9312" marT="93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/>
                        <a:t>Média</a:t>
                      </a:r>
                      <a:br>
                        <a:rPr lang="pt-BR" sz="1100" u="none" strike="noStrike" dirty="0"/>
                      </a:br>
                      <a:r>
                        <a:rPr lang="pt-BR" sz="1100" u="none" strike="noStrike" dirty="0" smtClean="0"/>
                        <a:t>2010</a:t>
                      </a:r>
                      <a:endParaRPr lang="pt-BR" sz="1100" b="1" i="0" u="none" strike="noStrike" dirty="0">
                        <a:latin typeface="Arial Narrow"/>
                      </a:endParaRPr>
                    </a:p>
                  </a:txBody>
                  <a:tcPr marL="9312" marR="9312" marT="93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/>
                        <a:t>Média</a:t>
                      </a:r>
                      <a:br>
                        <a:rPr lang="pt-BR" sz="1100" u="none" strike="noStrike" dirty="0"/>
                      </a:br>
                      <a:r>
                        <a:rPr lang="pt-BR" sz="1100" u="none" strike="noStrike" dirty="0" smtClean="0"/>
                        <a:t>2011</a:t>
                      </a:r>
                      <a:endParaRPr lang="pt-BR" sz="1100" b="1" i="0" u="none" strike="noStrike" dirty="0">
                        <a:latin typeface="Arial Narrow"/>
                      </a:endParaRPr>
                    </a:p>
                  </a:txBody>
                  <a:tcPr marL="9312" marR="9312" marT="9315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u="none" strike="noStrike" dirty="0" smtClean="0"/>
                        <a:t>Média</a:t>
                      </a:r>
                      <a:br>
                        <a:rPr lang="pt-BR" sz="1100" u="none" strike="noStrike" dirty="0" smtClean="0"/>
                      </a:br>
                      <a:r>
                        <a:rPr lang="pt-BR" sz="1100" u="none" strike="noStrike" dirty="0" smtClean="0"/>
                        <a:t>2012</a:t>
                      </a:r>
                      <a:endParaRPr lang="pt-BR" sz="1100" b="1" i="0" u="none" strike="noStrike" dirty="0" smtClean="0">
                        <a:latin typeface="Arial Narrow"/>
                      </a:endParaRPr>
                    </a:p>
                  </a:txBody>
                  <a:tcPr marL="9312" marR="9312" marT="9315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u="none" strike="noStrike" dirty="0" smtClean="0"/>
                        <a:t>Média</a:t>
                      </a:r>
                      <a:r>
                        <a:rPr lang="pt-BR" sz="1100" u="none" strike="noStrike" kern="1200" dirty="0" smtClean="0"/>
                        <a:t/>
                      </a:r>
                      <a:br>
                        <a:rPr lang="pt-BR" sz="1100" u="none" strike="noStrike" kern="1200" dirty="0" smtClean="0"/>
                      </a:br>
                      <a:r>
                        <a:rPr lang="pt-BR" sz="1100" u="none" strike="noStrike" kern="1200" dirty="0" smtClean="0"/>
                        <a:t>2013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u="none" strike="noStrike" kern="1200" dirty="0" smtClean="0"/>
                        <a:t>**</a:t>
                      </a:r>
                      <a:endParaRPr lang="pt-BR" sz="1100" b="1" i="0" u="none" strike="noStrike" kern="1200" dirty="0" smtClean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312" marR="9312" marT="9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/>
                        <a:t>2013**</a:t>
                      </a:r>
                      <a:endParaRPr lang="pt-BR" sz="1100" b="1" i="0" u="none" strike="noStrike" dirty="0">
                        <a:latin typeface="Arial Narrow"/>
                      </a:endParaRPr>
                    </a:p>
                  </a:txBody>
                  <a:tcPr marL="9312" marR="9312" marT="9315" marB="0" anchor="ctr"/>
                </a:tc>
              </a:tr>
              <a:tr h="5930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u="none" strike="noStrike" dirty="0"/>
                        <a:t>Média</a:t>
                      </a:r>
                      <a:br>
                        <a:rPr lang="pt-BR" sz="1100" u="none" strike="noStrike" dirty="0"/>
                      </a:br>
                      <a:r>
                        <a:rPr lang="pt-BR" sz="1100" u="none" strike="noStrike" dirty="0"/>
                        <a:t>%</a:t>
                      </a:r>
                      <a:endParaRPr lang="pt-BR" sz="1100" b="1" i="0" u="none" strike="noStrike" dirty="0">
                        <a:latin typeface="Arial Narrow"/>
                      </a:endParaRPr>
                    </a:p>
                  </a:txBody>
                  <a:tcPr marL="9312" marR="9312" marT="9315" marB="0" anchor="ctr"/>
                </a:tc>
              </a:tr>
              <a:tr h="2159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 smtClean="0"/>
                        <a:t>Industrial*</a:t>
                      </a:r>
                      <a:endParaRPr lang="pt-BR" sz="1200" b="1" i="0" u="none" strike="noStrike" dirty="0">
                        <a:latin typeface="Arial Narrow"/>
                      </a:endParaRPr>
                    </a:p>
                  </a:txBody>
                  <a:tcPr marL="111738" marR="9312" marT="93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/>
                        <a:t>35,41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40,85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41,82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40,76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44,6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159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/>
                        <a:t>Automotivo</a:t>
                      </a:r>
                      <a:endParaRPr lang="pt-BR" sz="1200" b="1" i="0" u="none" strike="noStrike" dirty="0">
                        <a:latin typeface="Arial Narrow"/>
                      </a:endParaRPr>
                    </a:p>
                  </a:txBody>
                  <a:tcPr marL="111738" marR="9312" marT="93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/>
                        <a:t>5,50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5,40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5,32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5,07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5,5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159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/>
                        <a:t>Residencial</a:t>
                      </a:r>
                      <a:endParaRPr lang="pt-BR" sz="1200" b="1" i="0" u="none" strike="noStrike" dirty="0">
                        <a:latin typeface="Arial Narrow"/>
                      </a:endParaRPr>
                    </a:p>
                  </a:txBody>
                  <a:tcPr marL="111738" marR="9312" marT="93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/>
                        <a:t>0,79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0,87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0,92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0,95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1,0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159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/>
                        <a:t>Comercial</a:t>
                      </a:r>
                      <a:endParaRPr lang="pt-BR" sz="1200" b="1" i="0" u="none" strike="noStrike">
                        <a:latin typeface="Arial Narrow"/>
                      </a:endParaRPr>
                    </a:p>
                  </a:txBody>
                  <a:tcPr marL="111738" marR="9312" marT="93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/>
                        <a:t>0,63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0,68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0,72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0,73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0,8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541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/>
                        <a:t>Geração de </a:t>
                      </a:r>
                      <a:r>
                        <a:rPr lang="pt-BR" sz="1200" u="none" strike="noStrike" dirty="0" smtClean="0"/>
                        <a:t>E. E.*</a:t>
                      </a:r>
                      <a:endParaRPr lang="pt-BR" sz="1200" b="1" i="0" u="none" strike="noStrike" dirty="0">
                        <a:latin typeface="Arial Narrow"/>
                      </a:endParaRPr>
                    </a:p>
                  </a:txBody>
                  <a:tcPr marL="111738" marR="9312" marT="93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/>
                        <a:t>15,77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10,42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23,03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41,27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45,2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159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 err="1"/>
                        <a:t>Co-geração</a:t>
                      </a:r>
                      <a:endParaRPr lang="pt-BR" sz="1200" b="1" i="0" u="none" strike="noStrike" dirty="0">
                        <a:latin typeface="Arial Narrow"/>
                      </a:endParaRPr>
                    </a:p>
                  </a:txBody>
                  <a:tcPr marL="111738" marR="9312" marT="93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/>
                        <a:t>2,90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3,01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/>
                        <a:t>2,92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2,51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2,7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</a:tr>
              <a:tr h="2159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/>
                        <a:t>Outros</a:t>
                      </a:r>
                      <a:endParaRPr lang="pt-BR" sz="1200" b="1" i="0" u="none" strike="noStrike" dirty="0">
                        <a:latin typeface="Arial Narrow"/>
                      </a:endParaRPr>
                    </a:p>
                  </a:txBody>
                  <a:tcPr marL="111738" marR="9312" marT="93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/>
                        <a:t>0,68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0,17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0,11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0,11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0,1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312" marR="9312" marT="9315" marB="0" anchor="ctr"/>
                </a:tc>
              </a:tr>
              <a:tr h="2409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/>
                        <a:t>TOTAL</a:t>
                      </a:r>
                      <a:endParaRPr lang="pt-BR" sz="1200" b="1" i="0" u="none" strike="noStrike" dirty="0">
                        <a:latin typeface="Arial Narrow"/>
                      </a:endParaRPr>
                    </a:p>
                  </a:txBody>
                  <a:tcPr marL="111738" marR="9312" marT="93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61,69</a:t>
                      </a:r>
                      <a:endParaRPr lang="pt-BR" sz="1200" b="1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61,40</a:t>
                      </a:r>
                      <a:endParaRPr lang="pt-BR" sz="1200" b="1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74,84</a:t>
                      </a:r>
                      <a:endParaRPr lang="pt-BR" sz="1200" b="1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/>
                        <a:t>91,41</a:t>
                      </a:r>
                      <a:endParaRPr lang="pt-BR" sz="1200" b="1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/>
                        <a:t>100</a:t>
                      </a:r>
                      <a:endParaRPr lang="pt-BR" sz="1200" b="1" i="0" u="none" strike="noStrike" dirty="0">
                        <a:latin typeface="Arial Narrow"/>
                      </a:endParaRPr>
                    </a:p>
                  </a:txBody>
                  <a:tcPr marL="9312" marR="9312" marT="9315" marB="0" anchor="ctr"/>
                </a:tc>
              </a:tr>
            </a:tbl>
          </a:graphicData>
        </a:graphic>
      </p:graphicFrame>
      <p:sp>
        <p:nvSpPr>
          <p:cNvPr id="11" name="Text Box 997"/>
          <p:cNvSpPr txBox="1">
            <a:spLocks noChangeArrowheads="1"/>
          </p:cNvSpPr>
          <p:nvPr/>
        </p:nvSpPr>
        <p:spPr bwMode="auto">
          <a:xfrm>
            <a:off x="-3188" y="6211669"/>
            <a:ext cx="3367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000000"/>
                </a:solidFill>
                <a:latin typeface="Calibri" pitchFamily="34" charset="0"/>
              </a:rPr>
              <a:t>Fonte</a:t>
            </a:r>
            <a:r>
              <a:rPr lang="pt-BR" sz="1200" b="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200" b="0" dirty="0" smtClean="0">
                <a:solidFill>
                  <a:srgbClr val="000000"/>
                </a:solidFill>
                <a:latin typeface="Calibri" pitchFamily="34" charset="0"/>
              </a:rPr>
              <a:t>Boletim  Mensal de Acompanhamento da Indústria de Gás Natural , MME </a:t>
            </a:r>
            <a:r>
              <a:rPr lang="pt-BR" sz="1200" b="0" dirty="0">
                <a:solidFill>
                  <a:srgbClr val="000000"/>
                </a:solidFill>
                <a:latin typeface="Calibri" pitchFamily="34" charset="0"/>
              </a:rPr>
              <a:t>/ SPG / DGN, </a:t>
            </a:r>
            <a:r>
              <a:rPr lang="pt-BR" sz="1200" b="0" dirty="0" smtClean="0">
                <a:solidFill>
                  <a:srgbClr val="000000"/>
                </a:solidFill>
                <a:latin typeface="Calibri" pitchFamily="34" charset="0"/>
              </a:rPr>
              <a:t>2013</a:t>
            </a:r>
            <a:endParaRPr lang="pt-BR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03241" y="5229200"/>
            <a:ext cx="5086247" cy="7546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No PNE 2030, a evolução da oferta interna de energia considera uma participação do gás natural da ordem de  15,5%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33825" y="4437112"/>
            <a:ext cx="5086247" cy="6630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No período de 2000 a 2011 participação do gás natural passou de 5,4 para 10,2%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26571"/>
              </p:ext>
            </p:extLst>
          </p:nvPr>
        </p:nvGraphicFramePr>
        <p:xfrm>
          <a:off x="161411" y="1636532"/>
          <a:ext cx="5058662" cy="2368531"/>
        </p:xfrm>
        <a:graphic>
          <a:graphicData uri="http://schemas.openxmlformats.org/drawingml/2006/table">
            <a:tbl>
              <a:tblPr/>
              <a:tblGrid>
                <a:gridCol w="2836734"/>
                <a:gridCol w="1110964"/>
                <a:gridCol w="1110964"/>
              </a:tblGrid>
              <a:tr h="43064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Média 2012 (MMm3/d)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Média 2013* (MMm3/d)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53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Produção Nacional de GN: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53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Queima e perda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53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Re-injeção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53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Absorção em UPGNs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53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Consumo E&amp;P-Transporte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53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Oferta de Gás Nacional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53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Oferta de gás importado da Bolívia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53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Oferta de GNL importado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53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ofertado ao mercado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00791"/>
              </p:ext>
            </p:extLst>
          </p:nvPr>
        </p:nvGraphicFramePr>
        <p:xfrm>
          <a:off x="161410" y="1277357"/>
          <a:ext cx="5058661" cy="279435"/>
        </p:xfrm>
        <a:graphic>
          <a:graphicData uri="http://schemas.openxmlformats.org/drawingml/2006/table">
            <a:tbl>
              <a:tblPr/>
              <a:tblGrid>
                <a:gridCol w="2836733"/>
                <a:gridCol w="2221928"/>
              </a:tblGrid>
              <a:tr h="2794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Reservas Provadas (2012):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459,18 bilhões m³ (16,21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tcf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59332" y="3991071"/>
            <a:ext cx="29460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dirty="0" smtClean="0">
                <a:solidFill>
                  <a:srgbClr val="000000"/>
                </a:solidFill>
                <a:latin typeface="Arial"/>
              </a:rPr>
              <a:t>* Jan/</a:t>
            </a:r>
            <a:r>
              <a:rPr lang="pt-BR" sz="900" dirty="0" err="1" smtClean="0">
                <a:solidFill>
                  <a:srgbClr val="000000"/>
                </a:solidFill>
                <a:latin typeface="Arial"/>
              </a:rPr>
              <a:t>Jul</a:t>
            </a:r>
            <a:r>
              <a:rPr lang="pt-BR" sz="900" dirty="0" smtClean="0">
                <a:solidFill>
                  <a:srgbClr val="000000"/>
                </a:solidFill>
                <a:latin typeface="Arial"/>
              </a:rPr>
              <a:t> de 2013</a:t>
            </a:r>
          </a:p>
        </p:txBody>
      </p:sp>
    </p:spTree>
    <p:extLst>
      <p:ext uri="{BB962C8B-B14F-4D97-AF65-F5344CB8AC3E}">
        <p14:creationId xmlns:p14="http://schemas.microsoft.com/office/powerpoint/2010/main" val="27100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06" y="3326084"/>
            <a:ext cx="5670490" cy="353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"/>
            <a:ext cx="15621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ext Box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7959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47813" y="47625"/>
            <a:ext cx="7596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dirty="0">
                <a:solidFill>
                  <a:srgbClr val="000099"/>
                </a:solidFill>
                <a:latin typeface="Arial Narrow" pitchFamily="34" charset="0"/>
              </a:rPr>
              <a:t>PREVISÃO DA OFERTA DE GÁS NATURAL</a:t>
            </a:r>
            <a:endParaRPr lang="pt-BR" sz="2800" i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87042" name="AutoShape 2"/>
          <p:cNvSpPr>
            <a:spLocks noChangeAspect="1" noChangeArrowheads="1" noTextEdit="1"/>
          </p:cNvSpPr>
          <p:nvPr/>
        </p:nvSpPr>
        <p:spPr bwMode="auto">
          <a:xfrm>
            <a:off x="755650" y="1391047"/>
            <a:ext cx="74882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3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55650" y="6496447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ítulo 7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</a:lstStyle>
          <a:p>
            <a:r>
              <a:rPr lang="pt-BR" dirty="0"/>
              <a:t>PRODUÇÃO NACIONAL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-9305" y="6590614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2013 </a:t>
            </a:r>
            <a:r>
              <a:rPr lang="pt-BR" sz="1100" dirty="0" smtClean="0">
                <a:sym typeface="Wingdings" pitchFamily="2" charset="2"/>
              </a:rPr>
              <a:t> média de </a:t>
            </a:r>
            <a:r>
              <a:rPr lang="pt-BR" sz="1100" dirty="0" err="1" smtClean="0">
                <a:sym typeface="Wingdings" pitchFamily="2" charset="2"/>
              </a:rPr>
              <a:t>jan-jul</a:t>
            </a:r>
            <a:endParaRPr lang="pt-BR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5" y="922260"/>
            <a:ext cx="5643094" cy="351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6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55650" y="64341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ítulo 7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</a:lstStyle>
          <a:p>
            <a:r>
              <a:rPr lang="pt-BR" dirty="0" smtClean="0"/>
              <a:t>OFERTA DE </a:t>
            </a:r>
            <a:r>
              <a:rPr lang="pt-BR" dirty="0"/>
              <a:t>GÁS NATURAL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992" y="6406788"/>
            <a:ext cx="911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* </a:t>
            </a:r>
            <a:r>
              <a:rPr lang="pt-BR" sz="1400" dirty="0"/>
              <a:t>Os valores de importação de GNL correspondem aos volumes </a:t>
            </a:r>
            <a:r>
              <a:rPr lang="pt-BR" sz="1400" dirty="0" err="1" smtClean="0"/>
              <a:t>regaseificados</a:t>
            </a:r>
            <a:r>
              <a:rPr lang="pt-BR" sz="1400" dirty="0" smtClean="0"/>
              <a:t>. 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-992" y="6583760"/>
            <a:ext cx="9119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b="1" dirty="0" smtClean="0"/>
              <a:t>Fonte: Boletim Mensal da Indústria do Gás Natural</a:t>
            </a:r>
            <a:endParaRPr lang="pt-BR" sz="11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900000"/>
            <a:ext cx="9144992" cy="55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55650" y="64341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ítulo 7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200" b="1">
                <a:solidFill>
                  <a:prstClr val="white"/>
                </a:solidFill>
                <a:effectLst>
                  <a:reflection blurRad="6350" stA="50000" endA="300" endPos="50000" dist="60007" dir="5400000" sy="-100000" algn="bl" rotWithShape="0"/>
                </a:effectLst>
              </a:defRPr>
            </a:lvl1pPr>
          </a:lstStyle>
          <a:p>
            <a:r>
              <a:rPr lang="pt-BR" dirty="0" smtClean="0"/>
              <a:t>DEMANDA </a:t>
            </a:r>
            <a:r>
              <a:rPr lang="pt-BR" dirty="0"/>
              <a:t>DE GÁS NATURAL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-992" y="6583760"/>
            <a:ext cx="9119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b="1" dirty="0" smtClean="0"/>
              <a:t>Fonte: Boletim Mensal da Indústria do Gás Natural</a:t>
            </a:r>
            <a:endParaRPr lang="pt-BR" sz="11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900000"/>
            <a:ext cx="9144991" cy="558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6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3724</TotalTime>
  <Words>1499</Words>
  <Application>Microsoft Office PowerPoint</Application>
  <PresentationFormat>Apresentação na tela (4:3)</PresentationFormat>
  <Paragraphs>309</Paragraphs>
  <Slides>28</Slides>
  <Notes>13</Notes>
  <HiddenSlides>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Planilha</vt:lpstr>
      <vt:lpstr>SEMINÁRIO GÁS NATURAL Comissão de Desenvolvimento Econômico, Indústria e Comércio – CDEIC  Comissão de Ciência e Tecnologia, Comunicação e Informática - CCTCI CÂMARA DOS DEPUTADOS</vt:lpstr>
      <vt:lpstr>Apresentação do PowerPoint</vt:lpstr>
      <vt:lpstr>Apresentação do PowerPoint</vt:lpstr>
      <vt:lpstr>Apresentação do PowerPoint</vt:lpstr>
      <vt:lpstr>Apresentação do PowerPoint</vt:lpstr>
      <vt:lpstr>MERCADO DE GÁS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ESTUDOS DE EXPANSÃO DA MALHA E O PEMAT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</vt:lpstr>
    </vt:vector>
  </TitlesOfParts>
  <Company>MME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Aldo Júnior</dc:creator>
  <cp:lastModifiedBy>Jorge José Alves</cp:lastModifiedBy>
  <cp:revision>242</cp:revision>
  <cp:lastPrinted>2013-09-24T12:30:52Z</cp:lastPrinted>
  <dcterms:created xsi:type="dcterms:W3CDTF">2013-06-05T17:56:35Z</dcterms:created>
  <dcterms:modified xsi:type="dcterms:W3CDTF">2013-09-24T15:52:56Z</dcterms:modified>
</cp:coreProperties>
</file>