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Override5.xml" ContentType="application/vnd.openxmlformats-officedocument.themeOverr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theme/themeOverride4.xml" ContentType="application/vnd.openxmlformats-officedocument.themeOverr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handoutMasterIdLst>
    <p:handoutMasterId r:id="rId29"/>
  </p:handoutMasterIdLst>
  <p:sldIdLst>
    <p:sldId id="260" r:id="rId2"/>
    <p:sldId id="318" r:id="rId3"/>
    <p:sldId id="320" r:id="rId4"/>
    <p:sldId id="321" r:id="rId5"/>
    <p:sldId id="322" r:id="rId6"/>
    <p:sldId id="323" r:id="rId7"/>
    <p:sldId id="324" r:id="rId8"/>
    <p:sldId id="325" r:id="rId9"/>
    <p:sldId id="326" r:id="rId10"/>
    <p:sldId id="327" r:id="rId11"/>
    <p:sldId id="328" r:id="rId12"/>
    <p:sldId id="329" r:id="rId13"/>
    <p:sldId id="330" r:id="rId14"/>
    <p:sldId id="331" r:id="rId15"/>
    <p:sldId id="332" r:id="rId16"/>
    <p:sldId id="333" r:id="rId17"/>
    <p:sldId id="334" r:id="rId18"/>
    <p:sldId id="335" r:id="rId19"/>
    <p:sldId id="336" r:id="rId20"/>
    <p:sldId id="337" r:id="rId21"/>
    <p:sldId id="317" r:id="rId22"/>
    <p:sldId id="312" r:id="rId23"/>
    <p:sldId id="313" r:id="rId24"/>
    <p:sldId id="316" r:id="rId25"/>
    <p:sldId id="314" r:id="rId26"/>
    <p:sldId id="315" r:id="rId2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0" d="100"/>
          <a:sy n="40" d="100"/>
        </p:scale>
        <p:origin x="-8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abrace\cenarios%20teste%20-%20FIPE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G:\abrace\cenarios%207%20-%20FIPE.xlsx" TargetMode="External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G:\abrace\cenarios%207%20-%20FIPE.xlsx" TargetMode="External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G:\abrace\cenarios%207%20-%20FIPE.xlsx" TargetMode="External"/><Relationship Id="rId1" Type="http://schemas.openxmlformats.org/officeDocument/2006/relationships/themeOverride" Target="../theme/themeOverride3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G:\abrace\Gr&#225;ficos.xlsx" TargetMode="External"/><Relationship Id="rId1" Type="http://schemas.openxmlformats.org/officeDocument/2006/relationships/themeOverride" Target="../theme/themeOverride4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G:\abrace\Gr&#225;ficos.xlsx" TargetMode="External"/><Relationship Id="rId1" Type="http://schemas.openxmlformats.org/officeDocument/2006/relationships/themeOverride" Target="../theme/themeOverrid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2604166666666666"/>
          <c:y val="3.5353535353535352E-2"/>
          <c:w val="0.64895833333333808"/>
          <c:h val="0.92929292929292595"/>
        </c:manualLayout>
      </c:layout>
      <c:lineChart>
        <c:grouping val="standard"/>
        <c:ser>
          <c:idx val="0"/>
          <c:order val="0"/>
          <c:tx>
            <c:v>US$7 /Mmbtu</c:v>
          </c:tx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'Total Industria'!$G$3:$V$3</c:f>
              <c:numCache>
                <c:formatCode>0</c:formatCode>
                <c:ptCount val="1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</c:numCache>
            </c:numRef>
          </c:cat>
          <c:val>
            <c:numRef>
              <c:f>'Total Industria'!$G$7:$V$7</c:f>
              <c:numCache>
                <c:formatCode>#,##0</c:formatCode>
                <c:ptCount val="16"/>
                <c:pt idx="0">
                  <c:v>-4854699.433102292</c:v>
                </c:pt>
                <c:pt idx="1">
                  <c:v>-10400100.10994341</c:v>
                </c:pt>
                <c:pt idx="2">
                  <c:v>-17319563.566079341</c:v>
                </c:pt>
                <c:pt idx="3">
                  <c:v>-17703968.803908847</c:v>
                </c:pt>
                <c:pt idx="4">
                  <c:v>-19105602.039698832</c:v>
                </c:pt>
                <c:pt idx="5">
                  <c:v>-19512821.626628105</c:v>
                </c:pt>
                <c:pt idx="6">
                  <c:v>-20581786.985660806</c:v>
                </c:pt>
                <c:pt idx="7">
                  <c:v>-21705308.136879951</c:v>
                </c:pt>
                <c:pt idx="8">
                  <c:v>-22885925.422944792</c:v>
                </c:pt>
                <c:pt idx="9">
                  <c:v>-24126279.404672999</c:v>
                </c:pt>
                <c:pt idx="10">
                  <c:v>-25429113.243963242</c:v>
                </c:pt>
                <c:pt idx="11">
                  <c:v>-26797274.977711946</c:v>
                </c:pt>
                <c:pt idx="12">
                  <c:v>-28233719.658536177</c:v>
                </c:pt>
                <c:pt idx="13">
                  <c:v>-29741511.33540912</c:v>
                </c:pt>
                <c:pt idx="14">
                  <c:v>-31323824.844359051</c:v>
                </c:pt>
                <c:pt idx="15">
                  <c:v>-32983947.376149639</c:v>
                </c:pt>
              </c:numCache>
            </c:numRef>
          </c:val>
          <c:smooth val="1"/>
        </c:ser>
        <c:dLbls>
          <c:showVal val="1"/>
        </c:dLbls>
        <c:marker val="1"/>
        <c:axId val="52904320"/>
        <c:axId val="52953856"/>
      </c:lineChart>
      <c:catAx>
        <c:axId val="52904320"/>
        <c:scaling>
          <c:orientation val="minMax"/>
        </c:scaling>
        <c:axPos val="b"/>
        <c:numFmt formatCode="0" sourceLinked="1"/>
        <c:maj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953856"/>
        <c:crosses val="autoZero"/>
        <c:auto val="1"/>
        <c:lblAlgn val="ctr"/>
        <c:lblOffset val="100"/>
        <c:tickLblSkip val="1"/>
        <c:tickMarkSkip val="1"/>
      </c:catAx>
      <c:valAx>
        <c:axId val="52953856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#,##0" sourceLinked="1"/>
        <c:majorTickMark val="none"/>
        <c:tickLblPos val="none"/>
        <c:crossAx val="52904320"/>
        <c:crosses val="autoZero"/>
        <c:crossBetween val="between"/>
        <c:dispUnits>
          <c:builtInUnit val="millions"/>
          <c:dispUnitsLbl>
            <c:layout/>
            <c:tx>
              <c:rich>
                <a:bodyPr rot="-5400000" spcFirstLastPara="1" vertOverflow="ellipsis" vert="horz" wrap="square" anchor="ctr" anchorCtr="1"/>
                <a:lstStyle/>
                <a:p>
                  <a:pPr>
                    <a:defRPr sz="1197" b="1" i="0" u="none" strike="noStrike" kern="1200" baseline="0">
                      <a:solidFill>
                        <a:schemeClr val="dk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r>
                    <a:rPr lang="pt-BR"/>
                    <a:t>US$ Bilhões</a:t>
                  </a:r>
                </a:p>
              </c:rich>
            </c:tx>
            <c:spPr>
              <a:noFill/>
              <a:ln>
                <a:noFill/>
              </a:ln>
              <a:effectLst/>
            </c:spPr>
          </c:dispUnitsLbl>
        </c:dispUnits>
      </c:valAx>
      <c:spPr>
        <a:noFill/>
        <a:ln>
          <a:noFill/>
        </a:ln>
        <a:effectLst/>
      </c:spPr>
    </c:plotArea>
    <c:plotVisOnly val="1"/>
    <c:dispBlanksAs val="gap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ser>
          <c:idx val="1"/>
          <c:order val="0"/>
          <c:tx>
            <c:v>US$7 /MMbtu</c:v>
          </c:tx>
          <c:spPr>
            <a:ln w="38100">
              <a:solidFill>
                <a:srgbClr val="FF00FF"/>
              </a:solidFill>
              <a:prstDash val="solid"/>
            </a:ln>
          </c:spPr>
          <c:marker>
            <c:symbol val="none"/>
          </c:marker>
          <c:cat>
            <c:numRef>
              <c:f>'Total Industria'!$G$3:$V$3</c:f>
              <c:numCache>
                <c:formatCode>0</c:formatCode>
                <c:ptCount val="1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</c:numCache>
            </c:numRef>
          </c:cat>
          <c:val>
            <c:numRef>
              <c:f>'Total Industria'!$G$4:$V$4</c:f>
              <c:numCache>
                <c:formatCode>#,##0</c:formatCode>
                <c:ptCount val="16"/>
                <c:pt idx="0">
                  <c:v>220660051.9626576</c:v>
                </c:pt>
                <c:pt idx="1">
                  <c:v>254320969.3278957</c:v>
                </c:pt>
                <c:pt idx="2">
                  <c:v>255228998.58572531</c:v>
                </c:pt>
                <c:pt idx="3">
                  <c:v>273084804.36542588</c:v>
                </c:pt>
                <c:pt idx="4">
                  <c:v>290910668.33061695</c:v>
                </c:pt>
                <c:pt idx="5">
                  <c:v>311227809.09846622</c:v>
                </c:pt>
                <c:pt idx="6">
                  <c:v>331476224.09440309</c:v>
                </c:pt>
                <c:pt idx="7">
                  <c:v>353014108.84028715</c:v>
                </c:pt>
                <c:pt idx="8">
                  <c:v>375922504.64391589</c:v>
                </c:pt>
                <c:pt idx="9">
                  <c:v>400287482.08340067</c:v>
                </c:pt>
                <c:pt idx="10">
                  <c:v>426122832.77218705</c:v>
                </c:pt>
                <c:pt idx="11">
                  <c:v>453594794.17260271</c:v>
                </c:pt>
                <c:pt idx="12">
                  <c:v>482805846.7256164</c:v>
                </c:pt>
                <c:pt idx="13">
                  <c:v>513864847.78055155</c:v>
                </c:pt>
                <c:pt idx="14">
                  <c:v>546887427.65377188</c:v>
                </c:pt>
                <c:pt idx="15">
                  <c:v>581996410.33552599</c:v>
                </c:pt>
              </c:numCache>
            </c:numRef>
          </c:val>
          <c:smooth val="1"/>
        </c:ser>
        <c:ser>
          <c:idx val="2"/>
          <c:order val="1"/>
          <c:tx>
            <c:v>US$10/MMbtu</c:v>
          </c:tx>
          <c:spPr>
            <a:ln w="2540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'Total Industria'!$G$3:$V$3</c:f>
              <c:numCache>
                <c:formatCode>0</c:formatCode>
                <c:ptCount val="1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</c:numCache>
            </c:numRef>
          </c:cat>
          <c:val>
            <c:numRef>
              <c:f>'Total Industria'!$G$18:$V$18</c:f>
              <c:numCache>
                <c:formatCode>#,##0</c:formatCode>
                <c:ptCount val="16"/>
                <c:pt idx="0">
                  <c:v>220660051.9626576</c:v>
                </c:pt>
                <c:pt idx="1">
                  <c:v>254320969.3278957</c:v>
                </c:pt>
                <c:pt idx="2">
                  <c:v>253776423.87165511</c:v>
                </c:pt>
                <c:pt idx="3">
                  <c:v>269923620.77942282</c:v>
                </c:pt>
                <c:pt idx="4">
                  <c:v>285894430.05131769</c:v>
                </c:pt>
                <c:pt idx="5">
                  <c:v>304084230.01336998</c:v>
                </c:pt>
                <c:pt idx="6">
                  <c:v>321541055.13095629</c:v>
                </c:pt>
                <c:pt idx="7">
                  <c:v>340024653.99224687</c:v>
                </c:pt>
                <c:pt idx="8">
                  <c:v>359594464.82482421</c:v>
                </c:pt>
                <c:pt idx="9">
                  <c:v>380313268.21062446</c:v>
                </c:pt>
                <c:pt idx="10">
                  <c:v>402247393.45657015</c:v>
                </c:pt>
                <c:pt idx="11">
                  <c:v>425466912.65385932</c:v>
                </c:pt>
                <c:pt idx="12">
                  <c:v>450045844.78454554</c:v>
                </c:pt>
                <c:pt idx="13">
                  <c:v>476062370.34442508</c:v>
                </c:pt>
                <c:pt idx="14">
                  <c:v>503599056.96819681</c:v>
                </c:pt>
                <c:pt idx="15">
                  <c:v>532743096.55996555</c:v>
                </c:pt>
              </c:numCache>
            </c:numRef>
          </c:val>
          <c:smooth val="1"/>
        </c:ser>
        <c:ser>
          <c:idx val="3"/>
          <c:order val="2"/>
          <c:tx>
            <c:v>US$14/MMbtu</c:v>
          </c:tx>
          <c:spPr>
            <a:ln w="25400">
              <a:solidFill>
                <a:srgbClr val="00FF00"/>
              </a:solidFill>
              <a:prstDash val="solid"/>
            </a:ln>
          </c:spPr>
          <c:marker>
            <c:symbol val="none"/>
          </c:marker>
          <c:cat>
            <c:numRef>
              <c:f>'Total Industria'!$G$3:$V$3</c:f>
              <c:numCache>
                <c:formatCode>0</c:formatCode>
                <c:ptCount val="1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</c:numCache>
            </c:numRef>
          </c:cat>
          <c:val>
            <c:numRef>
              <c:f>'Total Industria'!$G$33:$V$33</c:f>
              <c:numCache>
                <c:formatCode>#,##0</c:formatCode>
                <c:ptCount val="16"/>
                <c:pt idx="0">
                  <c:v>220660051.9626576</c:v>
                </c:pt>
                <c:pt idx="1">
                  <c:v>254320969.3278957</c:v>
                </c:pt>
                <c:pt idx="2">
                  <c:v>252984189.91485631</c:v>
                </c:pt>
                <c:pt idx="3">
                  <c:v>267577734.13832423</c:v>
                </c:pt>
                <c:pt idx="4">
                  <c:v>281829524.69260836</c:v>
                </c:pt>
                <c:pt idx="5">
                  <c:v>302603775.55821776</c:v>
                </c:pt>
                <c:pt idx="6">
                  <c:v>317670471.71163297</c:v>
                </c:pt>
                <c:pt idx="7">
                  <c:v>335986469.7174266</c:v>
                </c:pt>
                <c:pt idx="8">
                  <c:v>352743288.30176091</c:v>
                </c:pt>
                <c:pt idx="9">
                  <c:v>370340923.31612498</c:v>
                </c:pt>
                <c:pt idx="10">
                  <c:v>388818947.01151651</c:v>
                </c:pt>
                <c:pt idx="11">
                  <c:v>408218529.18866581</c:v>
                </c:pt>
                <c:pt idx="12">
                  <c:v>428582474.17697144</c:v>
                </c:pt>
                <c:pt idx="13">
                  <c:v>449955255.38806671</c:v>
                </c:pt>
                <c:pt idx="14">
                  <c:v>472383046.92325944</c:v>
                </c:pt>
                <c:pt idx="15">
                  <c:v>495913751.65216982</c:v>
                </c:pt>
              </c:numCache>
            </c:numRef>
          </c:val>
          <c:smooth val="1"/>
        </c:ser>
        <c:ser>
          <c:idx val="4"/>
          <c:order val="3"/>
          <c:tx>
            <c:v>US$17 /MMbtu</c:v>
          </c:tx>
          <c:spPr>
            <a:ln w="25400">
              <a:solidFill>
                <a:srgbClr val="800080"/>
              </a:solidFill>
              <a:prstDash val="solid"/>
            </a:ln>
          </c:spPr>
          <c:marker>
            <c:symbol val="none"/>
          </c:marker>
          <c:cat>
            <c:numRef>
              <c:f>'Total Industria'!$G$3:$V$3</c:f>
              <c:numCache>
                <c:formatCode>0</c:formatCode>
                <c:ptCount val="1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</c:numCache>
            </c:numRef>
          </c:cat>
          <c:val>
            <c:numRef>
              <c:f>'Total Industria'!$G$48:$V$48</c:f>
              <c:numCache>
                <c:formatCode>#,##0</c:formatCode>
                <c:ptCount val="16"/>
                <c:pt idx="0">
                  <c:v>220660051.9626576</c:v>
                </c:pt>
                <c:pt idx="1">
                  <c:v>254320969.3278957</c:v>
                </c:pt>
                <c:pt idx="2">
                  <c:v>250449247.66459733</c:v>
                </c:pt>
                <c:pt idx="3">
                  <c:v>262898267.54723781</c:v>
                </c:pt>
                <c:pt idx="4">
                  <c:v>274768985.55749983</c:v>
                </c:pt>
                <c:pt idx="5">
                  <c:v>288423595.37743652</c:v>
                </c:pt>
                <c:pt idx="6">
                  <c:v>300374914.98084611</c:v>
                </c:pt>
                <c:pt idx="7">
                  <c:v>312793010.26437545</c:v>
                </c:pt>
                <c:pt idx="8">
                  <c:v>325691512.32919812</c:v>
                </c:pt>
                <c:pt idx="9">
                  <c:v>339083973.98876292</c:v>
                </c:pt>
                <c:pt idx="10">
                  <c:v>352983804.34417355</c:v>
                </c:pt>
                <c:pt idx="11">
                  <c:v>367404195.01234239</c:v>
                </c:pt>
                <c:pt idx="12">
                  <c:v>382358037.16663373</c:v>
                </c:pt>
                <c:pt idx="13">
                  <c:v>397857828.47233218</c:v>
                </c:pt>
                <c:pt idx="14">
                  <c:v>413915568.91506863</c:v>
                </c:pt>
                <c:pt idx="15">
                  <c:v>430542644.42871171</c:v>
                </c:pt>
              </c:numCache>
            </c:numRef>
          </c:val>
          <c:smooth val="1"/>
        </c:ser>
        <c:marker val="1"/>
        <c:axId val="53637504"/>
        <c:axId val="53639040"/>
      </c:lineChart>
      <c:catAx>
        <c:axId val="53637504"/>
        <c:scaling>
          <c:orientation val="minMax"/>
        </c:scaling>
        <c:axPos val="b"/>
        <c:numFmt formatCode="0" sourceLinked="1"/>
        <c:maj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2700000" vert="horz"/>
          <a:lstStyle/>
          <a:p>
            <a:pPr>
              <a:defRPr sz="9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639040"/>
        <c:crosses val="autoZero"/>
        <c:auto val="1"/>
        <c:lblAlgn val="ctr"/>
        <c:lblOffset val="100"/>
        <c:tickLblSkip val="1"/>
        <c:tickMarkSkip val="1"/>
      </c:catAx>
      <c:valAx>
        <c:axId val="53639040"/>
        <c:scaling>
          <c:orientation val="minMax"/>
          <c:min val="100000000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" sourceLinked="1"/>
        <c:maj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637504"/>
        <c:crosses val="autoZero"/>
        <c:crossBetween val="between"/>
        <c:dispUnits>
          <c:builtInUnit val="millions"/>
          <c:dispUnitsLbl>
            <c:layout/>
            <c:tx>
              <c:rich>
                <a:bodyPr rot="-5400000" vert="horz"/>
                <a:lstStyle/>
                <a:p>
                  <a:pPr algn="ctr">
                    <a:defRPr sz="1600" b="1" i="0" u="none" strike="noStrike" baseline="0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</a:defRPr>
                  </a:pPr>
                  <a:r>
                    <a:rPr lang="pt-BR"/>
                    <a:t>US$ Bilhões</a:t>
                  </a:r>
                </a:p>
              </c:rich>
            </c:tx>
            <c:spPr>
              <a:noFill/>
              <a:ln w="25400">
                <a:noFill/>
              </a:ln>
            </c:spPr>
          </c:dispUnitsLbl>
        </c:dispUnits>
      </c:valAx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plotArea>
    <c:legend>
      <c:legendPos val="r"/>
      <c:layout/>
      <c:spPr>
        <a:solidFill>
          <a:srgbClr val="FFFFFF"/>
        </a:solidFill>
        <a:ln w="3175">
          <a:noFill/>
          <a:prstDash val="solid"/>
        </a:ln>
      </c:spPr>
      <c:txPr>
        <a:bodyPr/>
        <a:lstStyle/>
        <a:p>
          <a:pPr>
            <a:defRPr sz="89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9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12604166666666666"/>
          <c:y val="3.5353535353535352E-2"/>
          <c:w val="0.6489583333333383"/>
          <c:h val="0.92929292929292573"/>
        </c:manualLayout>
      </c:layout>
      <c:lineChart>
        <c:grouping val="standard"/>
        <c:ser>
          <c:idx val="0"/>
          <c:order val="0"/>
          <c:tx>
            <c:v>US$7 /Mmbtu</c:v>
          </c:tx>
          <c:spPr>
            <a:ln w="38100">
              <a:solidFill>
                <a:srgbClr val="000080"/>
              </a:solidFill>
              <a:prstDash val="solid"/>
            </a:ln>
          </c:spPr>
          <c:marker>
            <c:symbol val="none"/>
          </c:marker>
          <c:cat>
            <c:numRef>
              <c:f>'Total Industria'!$G$3:$V$3</c:f>
              <c:numCache>
                <c:formatCode>0</c:formatCode>
                <c:ptCount val="1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</c:numCache>
            </c:numRef>
          </c:cat>
          <c:val>
            <c:numRef>
              <c:f>'Total Industria'!$G$7:$V$7</c:f>
              <c:numCache>
                <c:formatCode>#,##0</c:formatCode>
                <c:ptCount val="16"/>
                <c:pt idx="0">
                  <c:v>-4854699.433102292</c:v>
                </c:pt>
                <c:pt idx="1">
                  <c:v>-10400415.514736539</c:v>
                </c:pt>
                <c:pt idx="2">
                  <c:v>-15790578.404740592</c:v>
                </c:pt>
                <c:pt idx="3">
                  <c:v>-13629888.02334198</c:v>
                </c:pt>
                <c:pt idx="4">
                  <c:v>-12232930.077424141</c:v>
                </c:pt>
                <c:pt idx="5">
                  <c:v>-9492163.0980718751</c:v>
                </c:pt>
                <c:pt idx="6">
                  <c:v>-6563453.4204257438</c:v>
                </c:pt>
                <c:pt idx="7">
                  <c:v>-3294467.8433663663</c:v>
                </c:pt>
                <c:pt idx="8">
                  <c:v>342934.08272596309</c:v>
                </c:pt>
                <c:pt idx="9">
                  <c:v>4378915.6083963532</c:v>
                </c:pt>
                <c:pt idx="10">
                  <c:v>8768179.7526490148</c:v>
                </c:pt>
                <c:pt idx="11">
                  <c:v>13614508.887881802</c:v>
                </c:pt>
                <c:pt idx="12">
                  <c:v>18954365.569158517</c:v>
                </c:pt>
                <c:pt idx="13">
                  <c:v>24826818.410237931</c:v>
                </c:pt>
                <c:pt idx="14">
                  <c:v>31273717.61083442</c:v>
                </c:pt>
                <c:pt idx="15">
                  <c:v>38339881.883663267</c:v>
                </c:pt>
              </c:numCache>
            </c:numRef>
          </c:val>
          <c:smooth val="1"/>
        </c:ser>
        <c:ser>
          <c:idx val="1"/>
          <c:order val="1"/>
          <c:tx>
            <c:v>US$ 10/ MMbtu</c:v>
          </c:tx>
          <c:spPr>
            <a:ln w="38100">
              <a:solidFill>
                <a:srgbClr val="FF00FF"/>
              </a:solidFill>
              <a:prstDash val="solid"/>
            </a:ln>
          </c:spPr>
          <c:marker>
            <c:symbol val="none"/>
          </c:marker>
          <c:cat>
            <c:numRef>
              <c:f>'Total Industria'!$G$3:$V$3</c:f>
              <c:numCache>
                <c:formatCode>0</c:formatCode>
                <c:ptCount val="1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</c:numCache>
            </c:numRef>
          </c:cat>
          <c:val>
            <c:numRef>
              <c:f>'Total Industria'!$G$21:$V$21</c:f>
              <c:numCache>
                <c:formatCode>#,##0</c:formatCode>
                <c:ptCount val="16"/>
                <c:pt idx="0">
                  <c:v>-4854699.4331022874</c:v>
                </c:pt>
                <c:pt idx="1">
                  <c:v>-10400415.514736541</c:v>
                </c:pt>
                <c:pt idx="2">
                  <c:v>-17243153.118810918</c:v>
                </c:pt>
                <c:pt idx="3">
                  <c:v>-16791071.609344918</c:v>
                </c:pt>
                <c:pt idx="4">
                  <c:v>-17249168.356723551</c:v>
                </c:pt>
                <c:pt idx="5">
                  <c:v>-16635742.183168083</c:v>
                </c:pt>
                <c:pt idx="6">
                  <c:v>-16433425.340695525</c:v>
                </c:pt>
                <c:pt idx="7">
                  <c:v>-16153773.225124421</c:v>
                </c:pt>
                <c:pt idx="8">
                  <c:v>-15790316.420518875</c:v>
                </c:pt>
                <c:pt idx="9">
                  <c:v>-15336254.670859991</c:v>
                </c:pt>
                <c:pt idx="10">
                  <c:v>-14784425.60176973</c:v>
                </c:pt>
                <c:pt idx="11">
                  <c:v>-14127296.200215491</c:v>
                </c:pt>
                <c:pt idx="12">
                  <c:v>-13356955.33508724</c:v>
                </c:pt>
                <c:pt idx="13">
                  <c:v>-12465107.531759446</c:v>
                </c:pt>
                <c:pt idx="14">
                  <c:v>-11443068.240053341</c:v>
                </c:pt>
                <c:pt idx="15">
                  <c:v>-10281760.864061935</c:v>
                </c:pt>
              </c:numCache>
            </c:numRef>
          </c:val>
          <c:smooth val="1"/>
        </c:ser>
        <c:ser>
          <c:idx val="2"/>
          <c:order val="2"/>
          <c:tx>
            <c:v>US$14/MMbtu</c:v>
          </c:tx>
          <c:spPr>
            <a:ln w="3810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'Total Industria'!$G$3:$V$3</c:f>
              <c:numCache>
                <c:formatCode>0</c:formatCode>
                <c:ptCount val="1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</c:numCache>
            </c:numRef>
          </c:cat>
          <c:val>
            <c:numRef>
              <c:f>'Total Industria'!$G$36:$V$36</c:f>
              <c:numCache>
                <c:formatCode>#,##0</c:formatCode>
                <c:ptCount val="16"/>
                <c:pt idx="0">
                  <c:v>-4854699.4331022874</c:v>
                </c:pt>
                <c:pt idx="1">
                  <c:v>-10400415.514736541</c:v>
                </c:pt>
                <c:pt idx="2">
                  <c:v>-18035387.075609602</c:v>
                </c:pt>
                <c:pt idx="3">
                  <c:v>-19136958.250443116</c:v>
                </c:pt>
                <c:pt idx="4">
                  <c:v>-21314073.715432417</c:v>
                </c:pt>
                <c:pt idx="5">
                  <c:v>-18116196.63832029</c:v>
                </c:pt>
                <c:pt idx="6">
                  <c:v>-20304008.760018252</c:v>
                </c:pt>
                <c:pt idx="7">
                  <c:v>-20191957.499945916</c:v>
                </c:pt>
                <c:pt idx="8">
                  <c:v>-22641492.943582103</c:v>
                </c:pt>
                <c:pt idx="9">
                  <c:v>-25308599.565359548</c:v>
                </c:pt>
                <c:pt idx="10">
                  <c:v>-28212872.046823613</c:v>
                </c:pt>
                <c:pt idx="11">
                  <c:v>-31375679.665408742</c:v>
                </c:pt>
                <c:pt idx="12">
                  <c:v>-34820325.942661054</c:v>
                </c:pt>
                <c:pt idx="13">
                  <c:v>-38572222.488117829</c:v>
                </c:pt>
                <c:pt idx="14">
                  <c:v>-42659078.284990706</c:v>
                </c:pt>
                <c:pt idx="15">
                  <c:v>-47111105.771857813</c:v>
                </c:pt>
              </c:numCache>
            </c:numRef>
          </c:val>
          <c:smooth val="1"/>
        </c:ser>
        <c:ser>
          <c:idx val="3"/>
          <c:order val="3"/>
          <c:tx>
            <c:v>US$ 17/MMbtu</c:v>
          </c:tx>
          <c:spPr>
            <a:ln w="38100">
              <a:solidFill>
                <a:srgbClr val="99CC00"/>
              </a:solidFill>
              <a:prstDash val="solid"/>
            </a:ln>
          </c:spPr>
          <c:marker>
            <c:symbol val="none"/>
          </c:marker>
          <c:cat>
            <c:numRef>
              <c:f>'Total Industria'!$G$3:$V$3</c:f>
              <c:numCache>
                <c:formatCode>0</c:formatCode>
                <c:ptCount val="1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</c:numCache>
            </c:numRef>
          </c:cat>
          <c:val>
            <c:numRef>
              <c:f>'Total Industria'!$G$51:$V$51</c:f>
              <c:numCache>
                <c:formatCode>#,##0</c:formatCode>
                <c:ptCount val="16"/>
                <c:pt idx="0">
                  <c:v>-4854699.4331022874</c:v>
                </c:pt>
                <c:pt idx="1">
                  <c:v>-10400415.514736541</c:v>
                </c:pt>
                <c:pt idx="2">
                  <c:v>-20570329.325868528</c:v>
                </c:pt>
                <c:pt idx="3">
                  <c:v>-23816424.84152982</c:v>
                </c:pt>
                <c:pt idx="4">
                  <c:v>-28374612.8505418</c:v>
                </c:pt>
                <c:pt idx="5">
                  <c:v>-32296376.819101483</c:v>
                </c:pt>
                <c:pt idx="6">
                  <c:v>-37599565.490805753</c:v>
                </c:pt>
                <c:pt idx="7">
                  <c:v>-43385416.952996694</c:v>
                </c:pt>
                <c:pt idx="8">
                  <c:v>-49693268.916144885</c:v>
                </c:pt>
                <c:pt idx="9">
                  <c:v>-56565548.892721623</c:v>
                </c:pt>
                <c:pt idx="10">
                  <c:v>-64048014.71416647</c:v>
                </c:pt>
                <c:pt idx="11">
                  <c:v>-72190013.841731891</c:v>
                </c:pt>
                <c:pt idx="12">
                  <c:v>-81044762.952998951</c:v>
                </c:pt>
                <c:pt idx="13">
                  <c:v>-90669649.403851435</c:v>
                </c:pt>
                <c:pt idx="14">
                  <c:v>-101126556.29318167</c:v>
                </c:pt>
                <c:pt idx="15">
                  <c:v>-112482212.99531578</c:v>
                </c:pt>
              </c:numCache>
            </c:numRef>
          </c:val>
          <c:smooth val="1"/>
        </c:ser>
        <c:marker val="1"/>
        <c:axId val="53977472"/>
        <c:axId val="53979008"/>
      </c:lineChart>
      <c:catAx>
        <c:axId val="53977472"/>
        <c:scaling>
          <c:orientation val="minMax"/>
        </c:scaling>
        <c:axPos val="b"/>
        <c:numFmt formatCode="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979008"/>
        <c:crosses val="autoZero"/>
        <c:auto val="1"/>
        <c:lblAlgn val="ctr"/>
        <c:lblOffset val="100"/>
        <c:tickLblSkip val="1"/>
        <c:tickMarkSkip val="1"/>
      </c:catAx>
      <c:valAx>
        <c:axId val="53979008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977472"/>
        <c:crosses val="autoZero"/>
        <c:crossBetween val="between"/>
        <c:dispUnits>
          <c:builtInUnit val="millions"/>
          <c:dispUnitsLbl>
            <c:layout/>
            <c:tx>
              <c:rich>
                <a:bodyPr rot="-5400000" vert="horz"/>
                <a:lstStyle/>
                <a:p>
                  <a:pPr algn="ctr">
                    <a:defRPr sz="1600" b="0" i="0" u="none" strike="noStrike" baseline="0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</a:defRPr>
                  </a:pPr>
                  <a:r>
                    <a:rPr lang="pt-BR"/>
                    <a:t>US$ Bilhões</a:t>
                  </a:r>
                </a:p>
              </c:rich>
            </c:tx>
            <c:spPr>
              <a:noFill/>
              <a:ln w="25400">
                <a:noFill/>
              </a:ln>
            </c:spPr>
          </c:dispUnitsLbl>
        </c:dispUnits>
      </c:valAx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77578475336323005"/>
          <c:y val="0.42664418212478938"/>
          <c:w val="0.22421524663677159"/>
          <c:h val="0.14165261382799341"/>
        </c:manualLayout>
      </c:layout>
      <c:spPr>
        <a:solidFill>
          <a:srgbClr val="FFFFFF"/>
        </a:solidFill>
        <a:ln w="3175">
          <a:noFill/>
          <a:prstDash val="solid"/>
        </a:ln>
      </c:spPr>
      <c:txPr>
        <a:bodyPr/>
        <a:lstStyle/>
        <a:p>
          <a:pPr>
            <a:defRPr sz="89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9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plotArea>
      <c:layout/>
      <c:lineChart>
        <c:grouping val="standard"/>
        <c:ser>
          <c:idx val="0"/>
          <c:order val="0"/>
          <c:tx>
            <c:v>US$ 7/MMBTU</c:v>
          </c:tx>
          <c:marker>
            <c:symbol val="none"/>
          </c:marker>
          <c:cat>
            <c:numRef>
              <c:f>'Total Industria'!$H$47:$V$47</c:f>
              <c:numCache>
                <c:formatCode>0</c:formatCode>
                <c:ptCount val="1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</c:numCache>
            </c:numRef>
          </c:cat>
          <c:val>
            <c:numRef>
              <c:f>'Total Industria'!$H$13:$V$13</c:f>
              <c:numCache>
                <c:formatCode>#,##0</c:formatCode>
                <c:ptCount val="15"/>
                <c:pt idx="0">
                  <c:v>41157255.081536859</c:v>
                </c:pt>
                <c:pt idx="1">
                  <c:v>41232046.935788125</c:v>
                </c:pt>
                <c:pt idx="2">
                  <c:v>44012207.761593141</c:v>
                </c:pt>
                <c:pt idx="3">
                  <c:v>46817705.156454556</c:v>
                </c:pt>
                <c:pt idx="4">
                  <c:v>49968144.93237149</c:v>
                </c:pt>
                <c:pt idx="5">
                  <c:v>53094940.855280325</c:v>
                </c:pt>
                <c:pt idx="6">
                  <c:v>56411131.55564779</c:v>
                </c:pt>
                <c:pt idx="7">
                  <c:v>59928008.122456521</c:v>
                </c:pt>
                <c:pt idx="8">
                  <c:v>63657528.451331325</c:v>
                </c:pt>
                <c:pt idx="9">
                  <c:v>67601968.960678905</c:v>
                </c:pt>
                <c:pt idx="10">
                  <c:v>71783948.550113171</c:v>
                </c:pt>
                <c:pt idx="11">
                  <c:v>76217577.728289351</c:v>
                </c:pt>
                <c:pt idx="12">
                  <c:v>80917801.86204119</c:v>
                </c:pt>
                <c:pt idx="13">
                  <c:v>85900450.744585603</c:v>
                </c:pt>
                <c:pt idx="14">
                  <c:v>91182291.135609508</c:v>
                </c:pt>
              </c:numCache>
            </c:numRef>
          </c:val>
        </c:ser>
        <c:ser>
          <c:idx val="1"/>
          <c:order val="1"/>
          <c:tx>
            <c:v>US$ 10/MMBTU</c:v>
          </c:tx>
          <c:marker>
            <c:symbol val="none"/>
          </c:marker>
          <c:cat>
            <c:numRef>
              <c:f>'Total Industria'!$H$47:$V$47</c:f>
              <c:numCache>
                <c:formatCode>0</c:formatCode>
                <c:ptCount val="1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</c:numCache>
            </c:numRef>
          </c:cat>
          <c:val>
            <c:numRef>
              <c:f>'Total Industria'!$H$27:$V$27</c:f>
              <c:numCache>
                <c:formatCode>#,##0</c:formatCode>
                <c:ptCount val="15"/>
                <c:pt idx="0">
                  <c:v>41157255.081536859</c:v>
                </c:pt>
                <c:pt idx="1">
                  <c:v>41005158.981615782</c:v>
                </c:pt>
                <c:pt idx="2">
                  <c:v>43524353.201217383</c:v>
                </c:pt>
                <c:pt idx="3">
                  <c:v>46048043.760194041</c:v>
                </c:pt>
                <c:pt idx="4">
                  <c:v>48879304.273618072</c:v>
                </c:pt>
                <c:pt idx="5">
                  <c:v>51598958.347604662</c:v>
                </c:pt>
                <c:pt idx="6">
                  <c:v>54471686.915483691</c:v>
                </c:pt>
                <c:pt idx="7">
                  <c:v>57505994.900673643</c:v>
                </c:pt>
                <c:pt idx="8">
                  <c:v>60710849.843752801</c:v>
                </c:pt>
                <c:pt idx="9">
                  <c:v>64095708.866795138</c:v>
                </c:pt>
                <c:pt idx="10">
                  <c:v>67670544.748671383</c:v>
                </c:pt>
                <c:pt idx="11">
                  <c:v>71445873.331503168</c:v>
                </c:pt>
                <c:pt idx="12">
                  <c:v>75432782.320949376</c:v>
                </c:pt>
                <c:pt idx="13">
                  <c:v>79642961.545466229</c:v>
                </c:pt>
                <c:pt idx="14">
                  <c:v>84088734.742186695</c:v>
                </c:pt>
              </c:numCache>
            </c:numRef>
          </c:val>
        </c:ser>
        <c:ser>
          <c:idx val="2"/>
          <c:order val="2"/>
          <c:tx>
            <c:v>US$ 14/MMBTU</c:v>
          </c:tx>
          <c:marker>
            <c:symbol val="none"/>
          </c:marker>
          <c:cat>
            <c:numRef>
              <c:f>'Total Industria'!$H$47:$V$47</c:f>
              <c:numCache>
                <c:formatCode>0</c:formatCode>
                <c:ptCount val="1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</c:numCache>
            </c:numRef>
          </c:cat>
          <c:val>
            <c:numRef>
              <c:f>'Total Industria'!$H$42:$V$42</c:f>
              <c:numCache>
                <c:formatCode>#,##0</c:formatCode>
                <c:ptCount val="15"/>
                <c:pt idx="0">
                  <c:v>41157255.081536859</c:v>
                </c:pt>
                <c:pt idx="1">
                  <c:v>40876535.900756225</c:v>
                </c:pt>
                <c:pt idx="2">
                  <c:v>43136689.887692936</c:v>
                </c:pt>
                <c:pt idx="3">
                  <c:v>45375835.799451843</c:v>
                </c:pt>
                <c:pt idx="4">
                  <c:v>48649124.523126431</c:v>
                </c:pt>
                <c:pt idx="5">
                  <c:v>51012117.053268708</c:v>
                </c:pt>
                <c:pt idx="6">
                  <c:v>53905428.04300569</c:v>
                </c:pt>
                <c:pt idx="7">
                  <c:v>56527898.567409538</c:v>
                </c:pt>
                <c:pt idx="8">
                  <c:v>59279715.12506444</c:v>
                </c:pt>
                <c:pt idx="9">
                  <c:v>62167053.760288343</c:v>
                </c:pt>
                <c:pt idx="10">
                  <c:v>65196362.551841184</c:v>
                </c:pt>
                <c:pt idx="11">
                  <c:v>68374371.331288651</c:v>
                </c:pt>
                <c:pt idx="12">
                  <c:v>71708101.545739174</c:v>
                </c:pt>
                <c:pt idx="13">
                  <c:v>75204876.255397066</c:v>
                </c:pt>
                <c:pt idx="14">
                  <c:v>78872330.260150492</c:v>
                </c:pt>
              </c:numCache>
            </c:numRef>
          </c:val>
        </c:ser>
        <c:ser>
          <c:idx val="3"/>
          <c:order val="3"/>
          <c:tx>
            <c:v>US$ 17/MMBTU</c:v>
          </c:tx>
          <c:marker>
            <c:symbol val="none"/>
          </c:marker>
          <c:cat>
            <c:numRef>
              <c:f>'Total Industria'!$H$47:$V$47</c:f>
              <c:numCache>
                <c:formatCode>0</c:formatCode>
                <c:ptCount val="1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</c:numCache>
            </c:numRef>
          </c:cat>
          <c:val>
            <c:numRef>
              <c:f>'Total Industria'!$H$57:$V$57</c:f>
              <c:numCache>
                <c:formatCode>#,##0</c:formatCode>
                <c:ptCount val="15"/>
                <c:pt idx="0">
                  <c:v>41157255.081536859</c:v>
                </c:pt>
                <c:pt idx="1">
                  <c:v>40453685.058216698</c:v>
                </c:pt>
                <c:pt idx="2">
                  <c:v>42360427.291300714</c:v>
                </c:pt>
                <c:pt idx="3">
                  <c:v>44209763.731763393</c:v>
                </c:pt>
                <c:pt idx="4">
                  <c:v>46300002.596055105</c:v>
                </c:pt>
                <c:pt idx="5">
                  <c:v>48161412.830643192</c:v>
                </c:pt>
                <c:pt idx="6">
                  <c:v>50095435.821962632</c:v>
                </c:pt>
                <c:pt idx="7">
                  <c:v>52104493.847624794</c:v>
                </c:pt>
                <c:pt idx="8">
                  <c:v>54191048.899436712</c:v>
                </c:pt>
                <c:pt idx="9">
                  <c:v>56357598.631039955</c:v>
                </c:pt>
                <c:pt idx="10">
                  <c:v>58606671.64563065</c:v>
                </c:pt>
                <c:pt idx="11">
                  <c:v>60940822.061593108</c:v>
                </c:pt>
                <c:pt idx="12">
                  <c:v>63362623.291306943</c:v>
                </c:pt>
                <c:pt idx="13">
                  <c:v>65874660.966903158</c:v>
                </c:pt>
                <c:pt idx="14">
                  <c:v>68479524.947066292</c:v>
                </c:pt>
              </c:numCache>
            </c:numRef>
          </c:val>
        </c:ser>
        <c:marker val="1"/>
        <c:axId val="54034816"/>
        <c:axId val="54036352"/>
      </c:lineChart>
      <c:catAx>
        <c:axId val="54034816"/>
        <c:scaling>
          <c:orientation val="minMax"/>
        </c:scaling>
        <c:axPos val="b"/>
        <c:numFmt formatCode="0" sourceLinked="1"/>
        <c:tickLblPos val="nextTo"/>
        <c:txPr>
          <a:bodyPr rot="2700000"/>
          <a:lstStyle/>
          <a:p>
            <a:pPr>
              <a:defRPr/>
            </a:pPr>
            <a:endParaRPr lang="en-US"/>
          </a:p>
        </c:txPr>
        <c:crossAx val="54036352"/>
        <c:crosses val="autoZero"/>
        <c:auto val="1"/>
        <c:lblAlgn val="ctr"/>
        <c:lblOffset val="100"/>
      </c:catAx>
      <c:valAx>
        <c:axId val="54036352"/>
        <c:scaling>
          <c:orientation val="minMax"/>
        </c:scaling>
        <c:axPos val="l"/>
        <c:majorGridlines/>
        <c:numFmt formatCode="#,##0" sourceLinked="1"/>
        <c:tickLblPos val="nextTo"/>
        <c:crossAx val="54034816"/>
        <c:crosses val="autoZero"/>
        <c:crossBetween val="between"/>
        <c:dispUnits>
          <c:builtInUnit val="millions"/>
          <c:dispUnitsLbl>
            <c:layout/>
            <c:tx>
              <c:rich>
                <a:bodyPr/>
                <a:lstStyle/>
                <a:p>
                  <a:pPr>
                    <a:defRPr sz="1400"/>
                  </a:pPr>
                  <a:r>
                    <a:rPr lang="pt-BR" sz="1400"/>
                    <a:t>US$ Bilhões</a:t>
                  </a:r>
                </a:p>
              </c:rich>
            </c:tx>
          </c:dispUnitsLbl>
        </c:dispUnits>
      </c:valAx>
    </c:plotArea>
    <c:legend>
      <c:legendPos val="r"/>
      <c:layout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</c:chart>
  <c:spPr>
    <a:solidFill>
      <a:srgbClr val="FFFFFF"/>
    </a:solidFill>
  </c:spPr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8.7680355160932685E-2"/>
          <c:y val="2.2838499184339403E-2"/>
          <c:w val="0.74598333505255066"/>
          <c:h val="0.84341654675095623"/>
        </c:manualLayout>
      </c:layout>
      <c:lineChart>
        <c:grouping val="standard"/>
        <c:ser>
          <c:idx val="0"/>
          <c:order val="0"/>
          <c:tx>
            <c:strRef>
              <c:f>Planilha!$A$52</c:f>
              <c:strCache>
                <c:ptCount val="1"/>
                <c:pt idx="0">
                  <c:v>US$ 7/MMBTU</c:v>
                </c:pt>
              </c:strCache>
            </c:strRef>
          </c:tx>
          <c:marker>
            <c:symbol val="none"/>
          </c:marker>
          <c:cat>
            <c:numRef>
              <c:f>Planilha!$B$51:$Q$51</c:f>
              <c:numCache>
                <c:formatCode>General</c:formatCode>
                <c:ptCount val="1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</c:numCache>
            </c:numRef>
          </c:cat>
          <c:val>
            <c:numRef>
              <c:f>Planilha!$B$52:$Q$52</c:f>
              <c:numCache>
                <c:formatCode>0.0</c:formatCode>
                <c:ptCount val="16"/>
                <c:pt idx="0">
                  <c:v>22.082049155624492</c:v>
                </c:pt>
                <c:pt idx="1">
                  <c:v>23.990163665718875</c:v>
                </c:pt>
                <c:pt idx="2">
                  <c:v>28.200558287994411</c:v>
                </c:pt>
                <c:pt idx="3">
                  <c:v>32.757628152362869</c:v>
                </c:pt>
                <c:pt idx="4">
                  <c:v>36.978988090207174</c:v>
                </c:pt>
                <c:pt idx="5">
                  <c:v>41.590332241953391</c:v>
                </c:pt>
                <c:pt idx="6">
                  <c:v>45.962221010823193</c:v>
                </c:pt>
                <c:pt idx="7">
                  <c:v>50.346322744232644</c:v>
                </c:pt>
                <c:pt idx="8">
                  <c:v>54.743247372614299</c:v>
                </c:pt>
                <c:pt idx="9">
                  <c:v>59.153635818085263</c:v>
                </c:pt>
                <c:pt idx="10">
                  <c:v>63.578161589817874</c:v>
                </c:pt>
                <c:pt idx="11">
                  <c:v>68.017532462301133</c:v>
                </c:pt>
                <c:pt idx="12">
                  <c:v>72.472492240821396</c:v>
                </c:pt>
                <c:pt idx="13">
                  <c:v>76.943822618727864</c:v>
                </c:pt>
                <c:pt idx="14">
                  <c:v>81.432345131276819</c:v>
                </c:pt>
                <c:pt idx="15">
                  <c:v>85.938923211113149</c:v>
                </c:pt>
              </c:numCache>
            </c:numRef>
          </c:val>
        </c:ser>
        <c:ser>
          <c:idx val="1"/>
          <c:order val="1"/>
          <c:tx>
            <c:strRef>
              <c:f>Planilha!$A$53</c:f>
              <c:strCache>
                <c:ptCount val="1"/>
                <c:pt idx="0">
                  <c:v>US$ 10/MMBTU</c:v>
                </c:pt>
              </c:strCache>
            </c:strRef>
          </c:tx>
          <c:marker>
            <c:symbol val="none"/>
          </c:marker>
          <c:cat>
            <c:numRef>
              <c:f>Planilha!$B$51:$Q$51</c:f>
              <c:numCache>
                <c:formatCode>General</c:formatCode>
                <c:ptCount val="1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</c:numCache>
            </c:numRef>
          </c:cat>
          <c:val>
            <c:numRef>
              <c:f>Planilha!$B$53:$Q$53</c:f>
              <c:numCache>
                <c:formatCode>0.0</c:formatCode>
                <c:ptCount val="16"/>
                <c:pt idx="0">
                  <c:v>22.082049155624492</c:v>
                </c:pt>
                <c:pt idx="1">
                  <c:v>23.990163665718875</c:v>
                </c:pt>
                <c:pt idx="2">
                  <c:v>26.463095783752006</c:v>
                </c:pt>
                <c:pt idx="3">
                  <c:v>29.282265970295086</c:v>
                </c:pt>
                <c:pt idx="4">
                  <c:v>31.765250466572887</c:v>
                </c:pt>
                <c:pt idx="5">
                  <c:v>34.637701886942828</c:v>
                </c:pt>
                <c:pt idx="6">
                  <c:v>37.131889928445695</c:v>
                </c:pt>
                <c:pt idx="7">
                  <c:v>39.632151110526422</c:v>
                </c:pt>
                <c:pt idx="8">
                  <c:v>42.13882255252198</c:v>
                </c:pt>
                <c:pt idx="9">
                  <c:v>44.652259678188535</c:v>
                </c:pt>
                <c:pt idx="10">
                  <c:v>47.172837193080255</c:v>
                </c:pt>
                <c:pt idx="11">
                  <c:v>49.700950113436271</c:v>
                </c:pt>
                <c:pt idx="12">
                  <c:v>52.237014849262621</c:v>
                </c:pt>
                <c:pt idx="13">
                  <c:v>54.781470344433536</c:v>
                </c:pt>
                <c:pt idx="14">
                  <c:v>57.334779276782307</c:v>
                </c:pt>
                <c:pt idx="15">
                  <c:v>59.897429321308095</c:v>
                </c:pt>
              </c:numCache>
            </c:numRef>
          </c:val>
        </c:ser>
        <c:ser>
          <c:idx val="2"/>
          <c:order val="2"/>
          <c:tx>
            <c:strRef>
              <c:f>Planilha!$A$54</c:f>
              <c:strCache>
                <c:ptCount val="1"/>
                <c:pt idx="0">
                  <c:v>US$ 14/MMBTU</c:v>
                </c:pt>
              </c:strCache>
            </c:strRef>
          </c:tx>
          <c:marker>
            <c:symbol val="none"/>
          </c:marker>
          <c:cat>
            <c:numRef>
              <c:f>Planilha!$B$51:$Q$51</c:f>
              <c:numCache>
                <c:formatCode>General</c:formatCode>
                <c:ptCount val="1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</c:numCache>
            </c:numRef>
          </c:cat>
          <c:val>
            <c:numRef>
              <c:f>Planilha!$B$54:$Q$54</c:f>
              <c:numCache>
                <c:formatCode>0.0</c:formatCode>
                <c:ptCount val="16"/>
                <c:pt idx="0">
                  <c:v>22.082049155624492</c:v>
                </c:pt>
                <c:pt idx="1">
                  <c:v>23.990163665718875</c:v>
                </c:pt>
                <c:pt idx="2">
                  <c:v>25.522362483862789</c:v>
                </c:pt>
                <c:pt idx="3">
                  <c:v>27.397918993408702</c:v>
                </c:pt>
                <c:pt idx="4">
                  <c:v>28.93420436964923</c:v>
                </c:pt>
                <c:pt idx="5">
                  <c:v>30.856653490898623</c:v>
                </c:pt>
                <c:pt idx="6">
                  <c:v>32.397304921392553</c:v>
                </c:pt>
                <c:pt idx="7">
                  <c:v>33.940249884467754</c:v>
                </c:pt>
                <c:pt idx="8">
                  <c:v>35.485565231485268</c:v>
                </c:pt>
                <c:pt idx="9">
                  <c:v>37.033330293530568</c:v>
                </c:pt>
                <c:pt idx="10">
                  <c:v>38.583626959340464</c:v>
                </c:pt>
                <c:pt idx="11">
                  <c:v>40.136539755632896</c:v>
                </c:pt>
                <c:pt idx="12">
                  <c:v>41.692155929909596</c:v>
                </c:pt>
                <c:pt idx="13">
                  <c:v>43.250565535809912</c:v>
                </c:pt>
                <c:pt idx="14">
                  <c:v>44.811861521091579</c:v>
                </c:pt>
                <c:pt idx="15">
                  <c:v>46.376139818317505</c:v>
                </c:pt>
              </c:numCache>
            </c:numRef>
          </c:val>
        </c:ser>
        <c:ser>
          <c:idx val="3"/>
          <c:order val="3"/>
          <c:tx>
            <c:strRef>
              <c:f>Planilha!$A$55</c:f>
              <c:strCache>
                <c:ptCount val="1"/>
                <c:pt idx="0">
                  <c:v>US$ 17/MMBTU</c:v>
                </c:pt>
              </c:strCache>
            </c:strRef>
          </c:tx>
          <c:marker>
            <c:symbol val="none"/>
          </c:marker>
          <c:cat>
            <c:numRef>
              <c:f>Planilha!$B$51:$Q$51</c:f>
              <c:numCache>
                <c:formatCode>General</c:formatCode>
                <c:ptCount val="1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</c:numCache>
            </c:numRef>
          </c:cat>
          <c:val>
            <c:numRef>
              <c:f>Planilha!$B$55:$Q$55</c:f>
              <c:numCache>
                <c:formatCode>0.0</c:formatCode>
                <c:ptCount val="16"/>
                <c:pt idx="0">
                  <c:v>22.082049155624492</c:v>
                </c:pt>
                <c:pt idx="1">
                  <c:v>23.990163665718875</c:v>
                </c:pt>
                <c:pt idx="2">
                  <c:v>24.897620682651549</c:v>
                </c:pt>
                <c:pt idx="3">
                  <c:v>26.147452795937525</c:v>
                </c:pt>
                <c:pt idx="4">
                  <c:v>27.056991299680828</c:v>
                </c:pt>
                <c:pt idx="5">
                  <c:v>28.351629752177907</c:v>
                </c:pt>
                <c:pt idx="6">
                  <c:v>29.263363910153029</c:v>
                </c:pt>
                <c:pt idx="7">
                  <c:v>30.176240651690836</c:v>
                </c:pt>
                <c:pt idx="8">
                  <c:v>31.090290893285218</c:v>
                </c:pt>
                <c:pt idx="9">
                  <c:v>32.005546387981362</c:v>
                </c:pt>
                <c:pt idx="10">
                  <c:v>32.92203974801118</c:v>
                </c:pt>
                <c:pt idx="11">
                  <c:v>33.839804468041592</c:v>
                </c:pt>
                <c:pt idx="12">
                  <c:v>34.758874949052604</c:v>
                </c:pt>
                <c:pt idx="13">
                  <c:v>35.679286522859151</c:v>
                </c:pt>
                <c:pt idx="14">
                  <c:v>36.601075477299325</c:v>
                </c:pt>
                <c:pt idx="15">
                  <c:v>37.524279082102595</c:v>
                </c:pt>
              </c:numCache>
            </c:numRef>
          </c:val>
        </c:ser>
        <c:marker val="1"/>
        <c:axId val="54088448"/>
        <c:axId val="54089984"/>
      </c:lineChart>
      <c:catAx>
        <c:axId val="54088448"/>
        <c:scaling>
          <c:orientation val="minMax"/>
        </c:scaling>
        <c:axPos val="b"/>
        <c:numFmt formatCode="General" sourceLinked="1"/>
        <c:tickLblPos val="nextTo"/>
        <c:txPr>
          <a:bodyPr rot="2700000"/>
          <a:lstStyle/>
          <a:p>
            <a:pPr>
              <a:defRPr/>
            </a:pPr>
            <a:endParaRPr lang="en-US"/>
          </a:p>
        </c:txPr>
        <c:crossAx val="54089984"/>
        <c:crosses val="autoZero"/>
        <c:auto val="1"/>
        <c:lblAlgn val="ctr"/>
        <c:lblOffset val="100"/>
      </c:catAx>
      <c:valAx>
        <c:axId val="54089984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sz="1400"/>
                </a:pPr>
                <a:r>
                  <a:rPr lang="pt-BR" sz="1400"/>
                  <a:t>milhões m³/dia</a:t>
                </a:r>
              </a:p>
            </c:rich>
          </c:tx>
          <c:layout>
            <c:manualLayout>
              <c:xMode val="edge"/>
              <c:yMode val="edge"/>
              <c:x val="9.9541416383354762E-3"/>
              <c:y val="1.413811854268624E-2"/>
            </c:manualLayout>
          </c:layout>
          <c:spPr>
            <a:noFill/>
            <a:ln w="25400">
              <a:noFill/>
            </a:ln>
          </c:spPr>
        </c:title>
        <c:numFmt formatCode="0" sourceLinked="0"/>
        <c:tickLblPos val="nextTo"/>
        <c:crossAx val="540884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163348577061047"/>
          <c:y val="0.42251223491027823"/>
          <c:w val="0.16501083106969724"/>
          <c:h val="0.15660685154975529"/>
        </c:manualLayout>
      </c:layout>
    </c:legend>
    <c:plotVisOnly val="1"/>
    <c:dispBlanksAs val="gap"/>
  </c:chart>
  <c:spPr>
    <a:solidFill>
      <a:srgbClr val="FFFFFF"/>
    </a:solidFill>
  </c:spPr>
  <c:txPr>
    <a:bodyPr/>
    <a:lstStyle/>
    <a:p>
      <a:pPr>
        <a:defRPr sz="1200"/>
      </a:pPr>
      <a:endParaRPr lang="en-US"/>
    </a:p>
  </c:txPr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plotArea>
      <c:layout/>
      <c:areaChart>
        <c:grouping val="stacked"/>
        <c:ser>
          <c:idx val="0"/>
          <c:order val="0"/>
          <c:tx>
            <c:strRef>
              <c:f>Planilha!$A$61</c:f>
              <c:strCache>
                <c:ptCount val="1"/>
                <c:pt idx="0">
                  <c:v>SIDERURGIA</c:v>
                </c:pt>
              </c:strCache>
            </c:strRef>
          </c:tx>
          <c:cat>
            <c:numRef>
              <c:f>Planilha!$B$60:$Q$60</c:f>
              <c:numCache>
                <c:formatCode>General</c:formatCode>
                <c:ptCount val="1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</c:numCache>
            </c:numRef>
          </c:cat>
          <c:val>
            <c:numRef>
              <c:f>Planilha!$B$61:$Q$61</c:f>
              <c:numCache>
                <c:formatCode>0.0</c:formatCode>
                <c:ptCount val="16"/>
                <c:pt idx="0">
                  <c:v>0</c:v>
                </c:pt>
                <c:pt idx="1">
                  <c:v>0</c:v>
                </c:pt>
                <c:pt idx="2">
                  <c:v>0.29434125010069184</c:v>
                </c:pt>
                <c:pt idx="3">
                  <c:v>0.58868250020138346</c:v>
                </c:pt>
                <c:pt idx="4">
                  <c:v>0.88302375030207514</c:v>
                </c:pt>
                <c:pt idx="5">
                  <c:v>1.1773650004027669</c:v>
                </c:pt>
                <c:pt idx="6">
                  <c:v>1.4717062505034555</c:v>
                </c:pt>
                <c:pt idx="7">
                  <c:v>1.7660475006041503</c:v>
                </c:pt>
                <c:pt idx="8">
                  <c:v>2.0603887507048442</c:v>
                </c:pt>
                <c:pt idx="9">
                  <c:v>2.3547300008055352</c:v>
                </c:pt>
                <c:pt idx="10">
                  <c:v>2.6490712509062284</c:v>
                </c:pt>
                <c:pt idx="11">
                  <c:v>2.9434125010069203</c:v>
                </c:pt>
                <c:pt idx="12">
                  <c:v>3.2377537511076149</c:v>
                </c:pt>
                <c:pt idx="13">
                  <c:v>3.532095001208297</c:v>
                </c:pt>
                <c:pt idx="14">
                  <c:v>3.8264362513089942</c:v>
                </c:pt>
                <c:pt idx="15">
                  <c:v>4.1207775014096795</c:v>
                </c:pt>
              </c:numCache>
            </c:numRef>
          </c:val>
        </c:ser>
        <c:ser>
          <c:idx val="1"/>
          <c:order val="1"/>
          <c:tx>
            <c:strRef>
              <c:f>Planilha!$A$62</c:f>
              <c:strCache>
                <c:ptCount val="1"/>
                <c:pt idx="0">
                  <c:v>PELOTIZAÇÃO</c:v>
                </c:pt>
              </c:strCache>
            </c:strRef>
          </c:tx>
          <c:cat>
            <c:numRef>
              <c:f>Planilha!$B$60:$Q$60</c:f>
              <c:numCache>
                <c:formatCode>General</c:formatCode>
                <c:ptCount val="1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</c:numCache>
            </c:numRef>
          </c:cat>
          <c:val>
            <c:numRef>
              <c:f>Planilha!$B$62:$Q$62</c:f>
              <c:numCache>
                <c:formatCode>0.0</c:formatCode>
                <c:ptCount val="16"/>
                <c:pt idx="0">
                  <c:v>0</c:v>
                </c:pt>
                <c:pt idx="1">
                  <c:v>0</c:v>
                </c:pt>
                <c:pt idx="2">
                  <c:v>4.6570143664095481E-2</c:v>
                </c:pt>
                <c:pt idx="3">
                  <c:v>9.3140287328191212E-2</c:v>
                </c:pt>
                <c:pt idx="4">
                  <c:v>0.13971043099228725</c:v>
                </c:pt>
                <c:pt idx="5">
                  <c:v>0.18628057465638251</c:v>
                </c:pt>
                <c:pt idx="6">
                  <c:v>0.23285071832047816</c:v>
                </c:pt>
                <c:pt idx="7">
                  <c:v>0.27942086198457494</c:v>
                </c:pt>
                <c:pt idx="8">
                  <c:v>0.32599100564866984</c:v>
                </c:pt>
                <c:pt idx="9">
                  <c:v>0.37256114931276552</c:v>
                </c:pt>
                <c:pt idx="10">
                  <c:v>0.4191312929768608</c:v>
                </c:pt>
                <c:pt idx="11">
                  <c:v>0.46570143664095626</c:v>
                </c:pt>
                <c:pt idx="12">
                  <c:v>0.51227158030505149</c:v>
                </c:pt>
                <c:pt idx="13">
                  <c:v>0.55884172396914833</c:v>
                </c:pt>
                <c:pt idx="14">
                  <c:v>0.60541186763324362</c:v>
                </c:pt>
                <c:pt idx="15">
                  <c:v>0.65198201129733879</c:v>
                </c:pt>
              </c:numCache>
            </c:numRef>
          </c:val>
        </c:ser>
        <c:ser>
          <c:idx val="2"/>
          <c:order val="2"/>
          <c:tx>
            <c:strRef>
              <c:f>Planilha!$A$63</c:f>
              <c:strCache>
                <c:ptCount val="1"/>
                <c:pt idx="0">
                  <c:v>ALUMÍNIO</c:v>
                </c:pt>
              </c:strCache>
            </c:strRef>
          </c:tx>
          <c:cat>
            <c:numRef>
              <c:f>Planilha!$B$60:$Q$60</c:f>
              <c:numCache>
                <c:formatCode>General</c:formatCode>
                <c:ptCount val="1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</c:numCache>
            </c:numRef>
          </c:cat>
          <c:val>
            <c:numRef>
              <c:f>Planilha!$B$63:$Q$63</c:f>
              <c:numCache>
                <c:formatCode>0.0</c:formatCode>
                <c:ptCount val="16"/>
                <c:pt idx="0">
                  <c:v>0</c:v>
                </c:pt>
                <c:pt idx="1">
                  <c:v>0</c:v>
                </c:pt>
                <c:pt idx="2">
                  <c:v>7.5643908496199605E-2</c:v>
                </c:pt>
                <c:pt idx="3">
                  <c:v>0.15128781699239949</c:v>
                </c:pt>
                <c:pt idx="4">
                  <c:v>0.2269317254885988</c:v>
                </c:pt>
                <c:pt idx="5">
                  <c:v>0.30257563398479898</c:v>
                </c:pt>
                <c:pt idx="6">
                  <c:v>0.37821954248099804</c:v>
                </c:pt>
                <c:pt idx="7">
                  <c:v>0.4538634509771976</c:v>
                </c:pt>
                <c:pt idx="8">
                  <c:v>0.52950735947339722</c:v>
                </c:pt>
                <c:pt idx="9">
                  <c:v>0.60515126796959795</c:v>
                </c:pt>
                <c:pt idx="10">
                  <c:v>0.68079517646579824</c:v>
                </c:pt>
                <c:pt idx="11">
                  <c:v>0.75643908496199608</c:v>
                </c:pt>
                <c:pt idx="12">
                  <c:v>0.83208299345819658</c:v>
                </c:pt>
                <c:pt idx="13">
                  <c:v>0.9077269019543952</c:v>
                </c:pt>
                <c:pt idx="14">
                  <c:v>0.98337081045059582</c:v>
                </c:pt>
                <c:pt idx="15">
                  <c:v>1.0590147189467944</c:v>
                </c:pt>
              </c:numCache>
            </c:numRef>
          </c:val>
        </c:ser>
        <c:ser>
          <c:idx val="3"/>
          <c:order val="3"/>
          <c:tx>
            <c:strRef>
              <c:f>Planilha!$A$64</c:f>
              <c:strCache>
                <c:ptCount val="1"/>
                <c:pt idx="0">
                  <c:v>QUÍMICA</c:v>
                </c:pt>
              </c:strCache>
            </c:strRef>
          </c:tx>
          <c:cat>
            <c:numRef>
              <c:f>Planilha!$B$60:$Q$60</c:f>
              <c:numCache>
                <c:formatCode>General</c:formatCode>
                <c:ptCount val="1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</c:numCache>
            </c:numRef>
          </c:cat>
          <c:val>
            <c:numRef>
              <c:f>Planilha!$B$64:$Q$64</c:f>
              <c:numCache>
                <c:formatCode>0.0</c:formatCode>
                <c:ptCount val="16"/>
                <c:pt idx="0">
                  <c:v>0</c:v>
                </c:pt>
                <c:pt idx="1">
                  <c:v>0</c:v>
                </c:pt>
                <c:pt idx="2">
                  <c:v>0.72978198181842679</c:v>
                </c:pt>
                <c:pt idx="3">
                  <c:v>1.459563963636854</c:v>
                </c:pt>
                <c:pt idx="4">
                  <c:v>2.1893459454552797</c:v>
                </c:pt>
                <c:pt idx="5">
                  <c:v>2.9191279272737067</c:v>
                </c:pt>
                <c:pt idx="6">
                  <c:v>3.6489099090921342</c:v>
                </c:pt>
                <c:pt idx="7">
                  <c:v>4.3786918909105692</c:v>
                </c:pt>
                <c:pt idx="8">
                  <c:v>5.1084738727289807</c:v>
                </c:pt>
                <c:pt idx="9">
                  <c:v>5.8382558545474081</c:v>
                </c:pt>
                <c:pt idx="10">
                  <c:v>6.5680378363658303</c:v>
                </c:pt>
                <c:pt idx="11">
                  <c:v>7.2978198181842675</c:v>
                </c:pt>
                <c:pt idx="12">
                  <c:v>8.0276018000026976</c:v>
                </c:pt>
                <c:pt idx="13">
                  <c:v>8.7573837818211189</c:v>
                </c:pt>
                <c:pt idx="14">
                  <c:v>9.4871657636395419</c:v>
                </c:pt>
                <c:pt idx="15">
                  <c:v>10.216947745457968</c:v>
                </c:pt>
              </c:numCache>
            </c:numRef>
          </c:val>
        </c:ser>
        <c:ser>
          <c:idx val="4"/>
          <c:order val="4"/>
          <c:tx>
            <c:strRef>
              <c:f>Planilha!$A$65</c:f>
              <c:strCache>
                <c:ptCount val="1"/>
                <c:pt idx="0">
                  <c:v>PAPEL E CELULOSE</c:v>
                </c:pt>
              </c:strCache>
            </c:strRef>
          </c:tx>
          <c:cat>
            <c:numRef>
              <c:f>Planilha!$B$60:$Q$60</c:f>
              <c:numCache>
                <c:formatCode>General</c:formatCode>
                <c:ptCount val="1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</c:numCache>
            </c:numRef>
          </c:cat>
          <c:val>
            <c:numRef>
              <c:f>Planilha!$B$65:$Q$65</c:f>
              <c:numCache>
                <c:formatCode>0.0</c:formatCode>
                <c:ptCount val="16"/>
                <c:pt idx="0">
                  <c:v>0</c:v>
                </c:pt>
                <c:pt idx="1">
                  <c:v>0</c:v>
                </c:pt>
                <c:pt idx="2">
                  <c:v>0.44729026132702948</c:v>
                </c:pt>
                <c:pt idx="3">
                  <c:v>0.89458052265405852</c:v>
                </c:pt>
                <c:pt idx="4">
                  <c:v>1.3418707839810882</c:v>
                </c:pt>
                <c:pt idx="5">
                  <c:v>1.7891610453081161</c:v>
                </c:pt>
                <c:pt idx="6">
                  <c:v>2.2364513066351468</c:v>
                </c:pt>
                <c:pt idx="7">
                  <c:v>2.6837415679621834</c:v>
                </c:pt>
                <c:pt idx="8">
                  <c:v>3.1310318292892028</c:v>
                </c:pt>
                <c:pt idx="9">
                  <c:v>3.5783220906162354</c:v>
                </c:pt>
                <c:pt idx="10">
                  <c:v>4.0256123519432654</c:v>
                </c:pt>
                <c:pt idx="11">
                  <c:v>4.4729026132702954</c:v>
                </c:pt>
                <c:pt idx="12">
                  <c:v>4.9201928745973236</c:v>
                </c:pt>
                <c:pt idx="13">
                  <c:v>5.3674831359243527</c:v>
                </c:pt>
                <c:pt idx="14">
                  <c:v>5.8147733972513818</c:v>
                </c:pt>
                <c:pt idx="15">
                  <c:v>6.2620636585784055</c:v>
                </c:pt>
              </c:numCache>
            </c:numRef>
          </c:val>
        </c:ser>
        <c:ser>
          <c:idx val="5"/>
          <c:order val="5"/>
          <c:tx>
            <c:strRef>
              <c:f>Planilha!$A$66</c:f>
              <c:strCache>
                <c:ptCount val="1"/>
                <c:pt idx="0">
                  <c:v>CERÂMICA</c:v>
                </c:pt>
              </c:strCache>
            </c:strRef>
          </c:tx>
          <c:cat>
            <c:numRef>
              <c:f>Planilha!$B$60:$Q$60</c:f>
              <c:numCache>
                <c:formatCode>General</c:formatCode>
                <c:ptCount val="1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</c:numCache>
            </c:numRef>
          </c:cat>
          <c:val>
            <c:numRef>
              <c:f>Planilha!$B$66:$Q$66</c:f>
              <c:numCache>
                <c:formatCode>0.0</c:formatCode>
                <c:ptCount val="16"/>
                <c:pt idx="0">
                  <c:v>0</c:v>
                </c:pt>
                <c:pt idx="1">
                  <c:v>0</c:v>
                </c:pt>
                <c:pt idx="2">
                  <c:v>8.4806728902016223E-2</c:v>
                </c:pt>
                <c:pt idx="3">
                  <c:v>0.16961345780403225</c:v>
                </c:pt>
                <c:pt idx="4">
                  <c:v>0.25442018670604832</c:v>
                </c:pt>
                <c:pt idx="5">
                  <c:v>0.33922691560806489</c:v>
                </c:pt>
                <c:pt idx="6">
                  <c:v>0.42403364451007974</c:v>
                </c:pt>
                <c:pt idx="7">
                  <c:v>0.50884037341209665</c:v>
                </c:pt>
                <c:pt idx="8">
                  <c:v>0.593647102314113</c:v>
                </c:pt>
                <c:pt idx="9">
                  <c:v>0.67845383121612901</c:v>
                </c:pt>
                <c:pt idx="10">
                  <c:v>0.76326056011814403</c:v>
                </c:pt>
                <c:pt idx="11">
                  <c:v>0.84806728902015949</c:v>
                </c:pt>
                <c:pt idx="12">
                  <c:v>0.9328740179221775</c:v>
                </c:pt>
                <c:pt idx="13">
                  <c:v>1.0176807468241906</c:v>
                </c:pt>
                <c:pt idx="14">
                  <c:v>1.1024874757262113</c:v>
                </c:pt>
                <c:pt idx="15">
                  <c:v>1.1872942046282242</c:v>
                </c:pt>
              </c:numCache>
            </c:numRef>
          </c:val>
        </c:ser>
        <c:axId val="53201152"/>
        <c:axId val="54026240"/>
      </c:areaChart>
      <c:catAx>
        <c:axId val="53201152"/>
        <c:scaling>
          <c:orientation val="minMax"/>
        </c:scaling>
        <c:axPos val="b"/>
        <c:numFmt formatCode="General" sourceLinked="1"/>
        <c:tickLblPos val="nextTo"/>
        <c:txPr>
          <a:bodyPr rot="2700000"/>
          <a:lstStyle/>
          <a:p>
            <a:pPr>
              <a:defRPr/>
            </a:pPr>
            <a:endParaRPr lang="en-US"/>
          </a:p>
        </c:txPr>
        <c:crossAx val="54026240"/>
        <c:crosses val="autoZero"/>
        <c:auto val="1"/>
        <c:lblAlgn val="ctr"/>
        <c:lblOffset val="100"/>
      </c:catAx>
      <c:valAx>
        <c:axId val="54026240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/>
                  <a:t>milhões de m</a:t>
                </a:r>
                <a:r>
                  <a:rPr lang="en-US" sz="1400" baseline="30000"/>
                  <a:t>3</a:t>
                </a:r>
                <a:r>
                  <a:rPr lang="en-US" sz="1400"/>
                  <a:t>/dia</a:t>
                </a:r>
              </a:p>
            </c:rich>
          </c:tx>
          <c:layout>
            <c:manualLayout>
              <c:xMode val="edge"/>
              <c:yMode val="edge"/>
              <c:x val="9.2198579353678766E-3"/>
              <c:y val="1.7790717395932201E-2"/>
            </c:manualLayout>
          </c:layout>
        </c:title>
        <c:numFmt formatCode="0" sourceLinked="0"/>
        <c:tickLblPos val="nextTo"/>
        <c:crossAx val="53201152"/>
        <c:crosses val="autoZero"/>
        <c:crossBetween val="midCat"/>
      </c:valAx>
    </c:plotArea>
    <c:legend>
      <c:legendPos val="r"/>
    </c:legend>
    <c:plotVisOnly val="1"/>
    <c:dispBlanksAs val="zero"/>
  </c:chart>
  <c:spPr>
    <a:solidFill>
      <a:srgbClr val="FFFFFF"/>
    </a:solidFill>
  </c:spPr>
  <c:txPr>
    <a:bodyPr/>
    <a:lstStyle/>
    <a:p>
      <a:pPr>
        <a:defRPr sz="1200"/>
      </a:pPr>
      <a:endParaRPr lang="en-US"/>
    </a:p>
  </c:txPr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DCD507-3D94-4CE5-B8A1-500F8A0B50CE}" type="datetimeFigureOut">
              <a:rPr lang="pt-BR" smtClean="0"/>
              <a:pPr/>
              <a:t>24/9/2013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5CD0C2-D64B-4017-AB49-D3AD6B63ACE5}" type="slidenum">
              <a:rPr lang="pt-BR" smtClean="0"/>
              <a:pPr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AF0402-1F45-4510-92B3-75A4AD796BE3}" type="datetimeFigureOut">
              <a:rPr lang="pt-BR" smtClean="0"/>
              <a:pPr/>
              <a:t>24/9/2013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EE956A-CC3A-402E-A9B9-8701FC4FEDCB}" type="slidenum">
              <a:rPr lang="pt-BR" smtClean="0"/>
              <a:pPr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7"/>
          <p:cNvGrpSpPr>
            <a:grpSpLocks/>
          </p:cNvGrpSpPr>
          <p:nvPr userDrawn="1"/>
        </p:nvGrpSpPr>
        <p:grpSpPr bwMode="auto">
          <a:xfrm>
            <a:off x="0" y="6221413"/>
            <a:ext cx="9144000" cy="652462"/>
            <a:chOff x="0" y="6221532"/>
            <a:chExt cx="9144000" cy="652223"/>
          </a:xfrm>
        </p:grpSpPr>
        <p:sp>
          <p:nvSpPr>
            <p:cNvPr id="7" name="Retângulo 6"/>
            <p:cNvSpPr/>
            <p:nvPr userDrawn="1"/>
          </p:nvSpPr>
          <p:spPr>
            <a:xfrm>
              <a:off x="0" y="6237401"/>
              <a:ext cx="9144000" cy="620485"/>
            </a:xfrm>
            <a:prstGeom prst="rect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pt-BR" dirty="0">
                  <a:solidFill>
                    <a:prstClr val="white"/>
                  </a:solidFill>
                </a:rPr>
                <a:t> </a:t>
              </a:r>
            </a:p>
          </p:txBody>
        </p:sp>
        <p:pic>
          <p:nvPicPr>
            <p:cNvPr id="8" name="Picture 2" descr="http://www.gee.ie.ufrj.br/img/logo_por.jpg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 r="26128"/>
            <a:stretch>
              <a:fillRect/>
            </a:stretch>
          </p:blipFill>
          <p:spPr bwMode="auto">
            <a:xfrm>
              <a:off x="6989994" y="6221532"/>
              <a:ext cx="2154006" cy="652223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1D3A3F-8D71-4623-A991-1FE4A411BE8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9/24/2013</a:t>
            </a:fld>
            <a:endParaRPr lang="en-US" sz="1100" dirty="0">
              <a:solidFill>
                <a:srgbClr val="1F497D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AA3493-0905-4EA9-AC90-D99E62D3969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F497D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F00E6-AB58-4F3B-9246-99A30B413CA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9/24/2013</a:t>
            </a:fld>
            <a:endParaRPr lang="en-US" sz="1100" dirty="0">
              <a:solidFill>
                <a:srgbClr val="1F497D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A9E48-EA0E-44C7-B46C-263C8892A24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F497D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>
          <a:xfrm>
            <a:off x="220345" y="1355090"/>
            <a:ext cx="8274050" cy="48529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21803" y="121776"/>
            <a:ext cx="8199249" cy="858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5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3C96F0-710D-42F2-BE34-6157B12B5B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7"/>
          <p:cNvGrpSpPr>
            <a:grpSpLocks/>
          </p:cNvGrpSpPr>
          <p:nvPr userDrawn="1"/>
        </p:nvGrpSpPr>
        <p:grpSpPr bwMode="auto">
          <a:xfrm>
            <a:off x="0" y="6221413"/>
            <a:ext cx="9144000" cy="652462"/>
            <a:chOff x="0" y="6221532"/>
            <a:chExt cx="9144000" cy="652223"/>
          </a:xfrm>
        </p:grpSpPr>
        <p:sp>
          <p:nvSpPr>
            <p:cNvPr id="7" name="Retângulo 6"/>
            <p:cNvSpPr/>
            <p:nvPr userDrawn="1"/>
          </p:nvSpPr>
          <p:spPr>
            <a:xfrm>
              <a:off x="0" y="6237401"/>
              <a:ext cx="9144000" cy="620485"/>
            </a:xfrm>
            <a:prstGeom prst="rect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pt-BR" dirty="0">
                  <a:solidFill>
                    <a:prstClr val="white"/>
                  </a:solidFill>
                </a:rPr>
                <a:t> </a:t>
              </a:r>
            </a:p>
          </p:txBody>
        </p:sp>
        <p:pic>
          <p:nvPicPr>
            <p:cNvPr id="8" name="Picture 2" descr="http://www.gee.ie.ufrj.br/img/logo_por.jpg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 r="26128"/>
            <a:stretch>
              <a:fillRect/>
            </a:stretch>
          </p:blipFill>
          <p:spPr bwMode="auto">
            <a:xfrm>
              <a:off x="6989994" y="6221532"/>
              <a:ext cx="2154006" cy="652223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9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0C0E65-1043-4647-80ED-37763A0016A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9/24/2013</a:t>
            </a:fld>
            <a:endParaRPr lang="en-US" sz="1100" dirty="0">
              <a:solidFill>
                <a:srgbClr val="1F497D"/>
              </a:solidFill>
            </a:endParaRPr>
          </a:p>
        </p:txBody>
      </p:sp>
      <p:sp>
        <p:nvSpPr>
          <p:cNvPr id="10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1F497D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4A7778-05A6-4D8E-BD72-483023D4DC4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9/24/2013</a:t>
            </a:fld>
            <a:endParaRPr lang="en-US" sz="1100" dirty="0">
              <a:solidFill>
                <a:srgbClr val="1F497D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95792E-C494-4EF3-ADD1-82331A4950E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F497D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79966-ADC6-405E-B22C-F6FE7CB3A52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9/24/2013</a:t>
            </a:fld>
            <a:endParaRPr lang="en-US" sz="1100" dirty="0">
              <a:solidFill>
                <a:srgbClr val="1F497D"/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D3AE49-1A00-4FDE-B817-4C0CEED5EE1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F497D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908BCC-5569-47BE-9F24-98611485D5B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9/24/2013</a:t>
            </a:fld>
            <a:endParaRPr lang="en-US" sz="1100" dirty="0">
              <a:solidFill>
                <a:srgbClr val="1F497D"/>
              </a:solidFill>
            </a:endParaRPr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1F497D"/>
              </a:solidFill>
            </a:endParaRPr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F8B24D-A1EB-4789-B751-B348130948E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F497D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626D51-6EC4-451D-88AD-6AC96E68147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9/24/2013</a:t>
            </a:fld>
            <a:endParaRPr lang="en-US" sz="1100" dirty="0">
              <a:solidFill>
                <a:srgbClr val="1F497D"/>
              </a:solidFill>
            </a:endParaRPr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4C67FB-D6D1-4DC7-A23E-2DBAE9F33FB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F497D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7275BF-B9F1-454D-B004-022CCD9CF28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9/24/2013</a:t>
            </a:fld>
            <a:endParaRPr lang="en-US" sz="1100" dirty="0">
              <a:solidFill>
                <a:srgbClr val="1F497D"/>
              </a:solidFill>
            </a:endParaRPr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1F497D"/>
              </a:solidFill>
            </a:endParaRPr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41B4D-E89A-4827-9CF9-4DF557856A9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F497D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4F2BD6-C4BD-4181-98A0-EF28609E67E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9/24/2013</a:t>
            </a:fld>
            <a:endParaRPr lang="en-US" sz="1100" dirty="0">
              <a:solidFill>
                <a:srgbClr val="1F497D"/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B14F4D-9A13-4B33-97CA-5A3E62139BD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F497D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F8757-892A-439C-8DDF-6797CA0DCCA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9/24/2013</a:t>
            </a:fld>
            <a:endParaRPr lang="en-US" sz="1100" dirty="0">
              <a:solidFill>
                <a:srgbClr val="1F497D"/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ECC408-2298-4F0E-B085-2076D82B7DA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F497D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F8438F6-B8E5-44BA-85CD-7AB1C980BE62}" type="datetimeFigureOut">
              <a:rPr lang="en-US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9/24/2013</a:t>
            </a:fld>
            <a:endParaRPr lang="en-US" sz="1100" dirty="0">
              <a:solidFill>
                <a:srgbClr val="1F497D"/>
              </a:solidFill>
              <a:latin typeface="Arial" charset="0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1F497D"/>
              </a:solidFill>
              <a:latin typeface="Arial" charset="0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2B59CC-8699-4941-AB96-F8B92D0D05F2}" type="slidenum">
              <a:rPr lang="en-US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1F497D"/>
              </a:solidFill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http://www.gasnet.com.br/imagens/cabecalho/marcador_bola_laranja.jpg" TargetMode="Externa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IMPACTOS ECONÔMICOS DA COMPETITIVIDADE DO GÁS NATURAL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Luciano </a:t>
            </a:r>
            <a:r>
              <a:rPr lang="pt-BR" dirty="0" err="1" smtClean="0"/>
              <a:t>Losekann</a:t>
            </a:r>
            <a:endParaRPr lang="pt-BR" dirty="0" smtClean="0"/>
          </a:p>
          <a:p>
            <a:r>
              <a:rPr lang="pt-BR" dirty="0" smtClean="0"/>
              <a:t>Grupo de Economia da Energia Economia/UFF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1800" dirty="0"/>
              <a:t>ESTIMATIVA EVOLUÇÃO </a:t>
            </a:r>
            <a:r>
              <a:rPr lang="pt-BR" sz="1800" dirty="0" smtClean="0"/>
              <a:t>DOS INVESTIMENTOS NOS </a:t>
            </a:r>
            <a:r>
              <a:rPr lang="pt-BR" sz="1800" dirty="0"/>
              <a:t>SETORES ANALISADOS CONSIDERANDO (APENAS) A COMPETITIVIDADE DO GÁS</a:t>
            </a:r>
            <a:r>
              <a:rPr lang="pt-BR" sz="2000" dirty="0"/>
              <a:t> </a:t>
            </a:r>
            <a:endParaRPr lang="pt-BR" sz="1800" dirty="0" smtClean="0"/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0483" name="Text Box 4"/>
          <p:cNvSpPr txBox="1">
            <a:spLocks noChangeArrowheads="1"/>
          </p:cNvSpPr>
          <p:nvPr/>
        </p:nvSpPr>
        <p:spPr bwMode="auto">
          <a:xfrm>
            <a:off x="971550" y="6524625"/>
            <a:ext cx="41052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/>
              <a:t>Elaboração própria </a:t>
            </a:r>
          </a:p>
        </p:txBody>
      </p:sp>
      <p:graphicFrame>
        <p:nvGraphicFramePr>
          <p:cNvPr id="7" name="Gráfico 6"/>
          <p:cNvGraphicFramePr>
            <a:graphicFrameLocks noGrp="1"/>
          </p:cNvGraphicFramePr>
          <p:nvPr>
            <p:extLst/>
          </p:nvPr>
        </p:nvGraphicFramePr>
        <p:xfrm>
          <a:off x="323528" y="1340768"/>
          <a:ext cx="8568952" cy="4842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tângulo 4"/>
          <p:cNvSpPr/>
          <p:nvPr/>
        </p:nvSpPr>
        <p:spPr>
          <a:xfrm>
            <a:off x="1740090" y="1522977"/>
            <a:ext cx="4572000" cy="41549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pt-BR" sz="1050" b="1" dirty="0"/>
              <a:t>INDÚSTRIAS QUÍMICA, SIDERÚRGICA, ALUMÍNIO,  VIDRO, CERÂMICA E PAPEL </a:t>
            </a:r>
            <a:r>
              <a:rPr lang="pt-BR" sz="1050" b="1" dirty="0" smtClean="0"/>
              <a:t>E CELULOSE</a:t>
            </a:r>
            <a:endParaRPr lang="pt-BR" sz="1050" b="1" dirty="0"/>
          </a:p>
        </p:txBody>
      </p:sp>
    </p:spTree>
    <p:extLst>
      <p:ext uri="{BB962C8B-B14F-4D97-AF65-F5344CB8AC3E}">
        <p14:creationId xmlns:p14="http://schemas.microsoft.com/office/powerpoint/2010/main" xmlns="" val="815207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09" name="Título 1"/>
          <p:cNvSpPr>
            <a:spLocks noGrp="1"/>
          </p:cNvSpPr>
          <p:nvPr>
            <p:ph type="ctrTitle"/>
          </p:nvPr>
        </p:nvSpPr>
        <p:spPr/>
        <p:txBody>
          <a:bodyPr lIns="91440" tIns="45720" rIns="91440" bIns="45720"/>
          <a:lstStyle/>
          <a:p>
            <a:pPr algn="ctr" eaLnBrk="1" hangingPunct="1"/>
            <a:r>
              <a:rPr lang="pt-BR" sz="2800" dirty="0" smtClean="0"/>
              <a:t>PROJEÇÃO DA DEMANDA DE GÁS NATURAL POR CENÁRIO DE COMPETITIVIDADE DO GÁS NATURAL</a:t>
            </a: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868035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3" name="Título 1"/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>
            <a:noAutofit/>
          </a:bodyPr>
          <a:lstStyle/>
          <a:p>
            <a:pPr algn="ctr" eaLnBrk="1" hangingPunct="1"/>
            <a:r>
              <a:rPr lang="pt-BR" dirty="0" smtClean="0"/>
              <a:t>METODOLOGIA DA PROJEÇÃO DA DEMANDA DE GÁS NATURAL – 1 </a:t>
            </a:r>
          </a:p>
        </p:txBody>
      </p:sp>
      <p:sp>
        <p:nvSpPr>
          <p:cNvPr id="223234" name="Espaço Reservado para Conteúdo 2"/>
          <p:cNvSpPr>
            <a:spLocks noGrp="1"/>
          </p:cNvSpPr>
          <p:nvPr>
            <p:ph idx="1"/>
          </p:nvPr>
        </p:nvSpPr>
        <p:spPr/>
        <p:txBody>
          <a:bodyPr lIns="91440" tIns="45720" rIns="91440" bIns="45720"/>
          <a:lstStyle/>
          <a:p>
            <a:pPr eaLnBrk="1" hangingPunct="1"/>
            <a:r>
              <a:rPr lang="pt-BR" sz="2800" smtClean="0"/>
              <a:t>Utilização do modelo GEE-MATRIZ que permite elaborar cenários da evolução da matriz energética setorial. </a:t>
            </a:r>
          </a:p>
          <a:p>
            <a:pPr eaLnBrk="1" hangingPunct="1"/>
            <a:r>
              <a:rPr lang="pt-BR" sz="2800" smtClean="0"/>
              <a:t>Característica do modelo:</a:t>
            </a:r>
          </a:p>
          <a:p>
            <a:pPr lvl="2" eaLnBrk="1" hangingPunct="1"/>
            <a:r>
              <a:rPr lang="pt-BR" sz="2400" smtClean="0"/>
              <a:t>Matriz de energia útil - MEU do MME</a:t>
            </a:r>
          </a:p>
          <a:p>
            <a:pPr lvl="2" eaLnBrk="1" hangingPunct="1"/>
            <a:r>
              <a:rPr lang="pt-BR" sz="2400" smtClean="0"/>
              <a:t>Rendimento energético por tipo de uso das fontes de energia são considerados</a:t>
            </a:r>
          </a:p>
          <a:p>
            <a:pPr lvl="2" eaLnBrk="1" hangingPunct="1"/>
            <a:r>
              <a:rPr lang="pt-BR" sz="2400" smtClean="0"/>
              <a:t>Estabelecimento de coeficientes de substituibilidade das fontes energéticas</a:t>
            </a:r>
          </a:p>
          <a:p>
            <a:pPr lvl="2" eaLnBrk="1" hangingPunct="1"/>
            <a:r>
              <a:rPr lang="pt-BR" sz="2400" smtClean="0"/>
              <a:t>Projeção da MEU para 2025 pela demanda de energia total </a:t>
            </a:r>
          </a:p>
          <a:p>
            <a:pPr lvl="1" eaLnBrk="1" hangingPunct="1"/>
            <a:endParaRPr lang="pt-BR" sz="2400" smtClean="0"/>
          </a:p>
        </p:txBody>
      </p:sp>
    </p:spTree>
    <p:extLst>
      <p:ext uri="{BB962C8B-B14F-4D97-AF65-F5344CB8AC3E}">
        <p14:creationId xmlns:p14="http://schemas.microsoft.com/office/powerpoint/2010/main" xmlns="" val="2552855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7" name="Título 1"/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>
            <a:normAutofit/>
          </a:bodyPr>
          <a:lstStyle/>
          <a:p>
            <a:pPr eaLnBrk="1" hangingPunct="1"/>
            <a:r>
              <a:rPr lang="pt-BR" sz="2800" dirty="0" smtClean="0"/>
              <a:t>METODOLOGIA DA PROJEÇÃO DA DEMANDA DE GÁS NATURAL - 2</a:t>
            </a:r>
          </a:p>
        </p:txBody>
      </p:sp>
      <p:sp>
        <p:nvSpPr>
          <p:cNvPr id="224258" name="Espaço Reservado para Conteúdo 2"/>
          <p:cNvSpPr>
            <a:spLocks noGrp="1"/>
          </p:cNvSpPr>
          <p:nvPr>
            <p:ph idx="1"/>
          </p:nvPr>
        </p:nvSpPr>
        <p:spPr/>
        <p:txBody>
          <a:bodyPr lIns="91440" tIns="45720" rIns="91440" bIns="45720"/>
          <a:lstStyle/>
          <a:p>
            <a:pPr eaLnBrk="1" hangingPunct="1"/>
            <a:r>
              <a:rPr lang="pt-BR" sz="2800" smtClean="0"/>
              <a:t>GEE-Matriz permite projeção do consumo :</a:t>
            </a:r>
          </a:p>
          <a:p>
            <a:pPr lvl="1" eaLnBrk="1" hangingPunct="1"/>
            <a:r>
              <a:rPr lang="pt-BR" sz="2400" smtClean="0"/>
              <a:t>Por segmento industrial </a:t>
            </a:r>
          </a:p>
          <a:p>
            <a:pPr lvl="1" eaLnBrk="1" hangingPunct="1"/>
            <a:r>
              <a:rPr lang="pt-BR" sz="2400" smtClean="0"/>
              <a:t>Por tipo de aplicação (calor de processo e queima direta) </a:t>
            </a:r>
          </a:p>
          <a:p>
            <a:pPr lvl="1" eaLnBrk="1" hangingPunct="1"/>
            <a:r>
              <a:rPr lang="pt-BR" sz="2400" smtClean="0"/>
              <a:t>Por tipo de fonte</a:t>
            </a:r>
          </a:p>
          <a:p>
            <a:pPr eaLnBrk="1" hangingPunct="1"/>
            <a:r>
              <a:rPr lang="pt-BR" sz="2800" smtClean="0"/>
              <a:t>Projeção da matriz para 2025:</a:t>
            </a:r>
          </a:p>
          <a:p>
            <a:pPr lvl="1" eaLnBrk="1" hangingPunct="1"/>
            <a:r>
              <a:rPr lang="pt-BR" sz="2400" smtClean="0"/>
              <a:t>Estimativa da demanda total de energia pelas elasticidade do consumo de energia em relação a variação da produção de cada segmento</a:t>
            </a:r>
          </a:p>
        </p:txBody>
      </p:sp>
    </p:spTree>
    <p:extLst>
      <p:ext uri="{BB962C8B-B14F-4D97-AF65-F5344CB8AC3E}">
        <p14:creationId xmlns:p14="http://schemas.microsoft.com/office/powerpoint/2010/main" xmlns="" val="213933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29" name="Título 1"/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/>
          <a:lstStyle/>
          <a:p>
            <a:pPr algn="ctr" eaLnBrk="1" hangingPunct="1"/>
            <a:r>
              <a:rPr lang="pt-BR" sz="2000" dirty="0" smtClean="0"/>
              <a:t>CENÁRIOS DE SUBSTITUIÇÃO INTER-ENERGÉTICA EM CADA CENÁRIO DE COMPETITIVIDADE DO GÁS (2025)</a:t>
            </a:r>
          </a:p>
        </p:txBody>
      </p:sp>
      <p:graphicFrame>
        <p:nvGraphicFramePr>
          <p:cNvPr id="173059" name="Group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2" cy="3989389"/>
        </p:xfrm>
        <a:graphic>
          <a:graphicData uri="http://schemas.openxmlformats.org/drawingml/2006/table">
            <a:tbl>
              <a:tblPr/>
              <a:tblGrid>
                <a:gridCol w="1175862"/>
                <a:gridCol w="1375886"/>
                <a:gridCol w="975837"/>
                <a:gridCol w="1174433"/>
                <a:gridCol w="1175861"/>
                <a:gridCol w="1177290"/>
                <a:gridCol w="1174433"/>
              </a:tblGrid>
              <a:tr h="871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 Rounded MT Bold" pitchFamily="34" charset="0"/>
                        <a:cs typeface="Arial" charset="0"/>
                      </a:endParaRPr>
                    </a:p>
                  </a:txBody>
                  <a:tcPr marL="82296" marR="822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Siderurgia</a:t>
                      </a:r>
                    </a:p>
                  </a:txBody>
                  <a:tcPr marL="82296" marR="822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Vidro</a:t>
                      </a:r>
                    </a:p>
                  </a:txBody>
                  <a:tcPr marL="82296" marR="822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Alumínio</a:t>
                      </a:r>
                    </a:p>
                  </a:txBody>
                  <a:tcPr marL="82296" marR="822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Química</a:t>
                      </a:r>
                    </a:p>
                  </a:txBody>
                  <a:tcPr marL="82296" marR="822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Papel e Celulose</a:t>
                      </a:r>
                    </a:p>
                  </a:txBody>
                  <a:tcPr marL="82296" marR="822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Cerâmica</a:t>
                      </a:r>
                    </a:p>
                  </a:txBody>
                  <a:tcPr marL="82296" marR="822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120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US$ 7/MMBTU</a:t>
                      </a:r>
                    </a:p>
                  </a:txBody>
                  <a:tcPr marL="82296" marR="822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50% Carvão metalúrgico (finos)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80% Óleo Comb.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80% GLP</a:t>
                      </a:r>
                    </a:p>
                  </a:txBody>
                  <a:tcPr marL="82296" marR="822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100% Óleo Comb.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Rounded MT Bold" pitchFamily="34" charset="0"/>
                        <a:cs typeface="Arial" charset="0"/>
                      </a:endParaRPr>
                    </a:p>
                  </a:txBody>
                  <a:tcPr marL="82296" marR="822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50% Óleo Comb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50% GLP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25% Coque Pet</a:t>
                      </a:r>
                    </a:p>
                  </a:txBody>
                  <a:tcPr marL="82296" marR="822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80% carvão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80% Óleo Comb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80% GLP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50% Coque Pet</a:t>
                      </a:r>
                    </a:p>
                  </a:txBody>
                  <a:tcPr marL="82296" marR="822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80% carvão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25% lenha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50% Óleo Comb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50% GLP</a:t>
                      </a:r>
                    </a:p>
                  </a:txBody>
                  <a:tcPr marL="82296" marR="822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50% Lenha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50% Óleo Comb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25% Coque Pet</a:t>
                      </a:r>
                    </a:p>
                  </a:txBody>
                  <a:tcPr marL="82296" marR="822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871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US$ 10/MMBTU</a:t>
                      </a:r>
                    </a:p>
                  </a:txBody>
                  <a:tcPr marL="82296" marR="822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80% Óleo Comb.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80% GLP</a:t>
                      </a:r>
                    </a:p>
                  </a:txBody>
                  <a:tcPr marL="82296" marR="822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100% Óleo Comb.</a:t>
                      </a:r>
                    </a:p>
                  </a:txBody>
                  <a:tcPr marL="82296" marR="822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25% Óleo Comb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25% GLP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12,5% Coque P</a:t>
                      </a:r>
                    </a:p>
                  </a:txBody>
                  <a:tcPr marL="82296" marR="822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80% Óleo Comb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80% GLP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25% Coque Pet</a:t>
                      </a:r>
                    </a:p>
                  </a:txBody>
                  <a:tcPr marL="82296" marR="822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12,5% lenha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50% Óleo Comb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50% GLP</a:t>
                      </a:r>
                    </a:p>
                  </a:txBody>
                  <a:tcPr marL="82296" marR="822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25% Lenha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50% Óleo Comb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12,5% Coque Pet</a:t>
                      </a:r>
                    </a:p>
                  </a:txBody>
                  <a:tcPr marL="82296" marR="822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622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US$ 14/MMBTU</a:t>
                      </a:r>
                    </a:p>
                  </a:txBody>
                  <a:tcPr marL="82296" marR="822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80% Óleo Comb.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80% GLP</a:t>
                      </a:r>
                    </a:p>
                  </a:txBody>
                  <a:tcPr marL="82296" marR="822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100% Óleo Comb.</a:t>
                      </a:r>
                    </a:p>
                  </a:txBody>
                  <a:tcPr marL="82296" marR="822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-</a:t>
                      </a:r>
                    </a:p>
                  </a:txBody>
                  <a:tcPr marL="82296" marR="822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80% Óleo Comb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80% GLP</a:t>
                      </a:r>
                    </a:p>
                  </a:txBody>
                  <a:tcPr marL="82296" marR="822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50% Óleo Comb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50% GLP</a:t>
                      </a:r>
                    </a:p>
                  </a:txBody>
                  <a:tcPr marL="82296" marR="822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25% Óleo Comb</a:t>
                      </a:r>
                    </a:p>
                  </a:txBody>
                  <a:tcPr marL="82296" marR="822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US$ 17/MMBTU</a:t>
                      </a:r>
                    </a:p>
                  </a:txBody>
                  <a:tcPr marL="82296" marR="822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-</a:t>
                      </a:r>
                    </a:p>
                  </a:txBody>
                  <a:tcPr marL="82296" marR="822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-</a:t>
                      </a:r>
                    </a:p>
                  </a:txBody>
                  <a:tcPr marL="82296" marR="822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-</a:t>
                      </a:r>
                    </a:p>
                  </a:txBody>
                  <a:tcPr marL="82296" marR="822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-</a:t>
                      </a:r>
                    </a:p>
                  </a:txBody>
                  <a:tcPr marL="82296" marR="822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-</a:t>
                      </a:r>
                    </a:p>
                  </a:txBody>
                  <a:tcPr marL="82296" marR="822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-</a:t>
                      </a:r>
                    </a:p>
                  </a:txBody>
                  <a:tcPr marL="82296" marR="822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227380" name="Text Box 53"/>
          <p:cNvSpPr txBox="1">
            <a:spLocks noChangeArrowheads="1"/>
          </p:cNvSpPr>
          <p:nvPr/>
        </p:nvSpPr>
        <p:spPr bwMode="auto">
          <a:xfrm>
            <a:off x="468313" y="5805488"/>
            <a:ext cx="741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/>
          </a:p>
        </p:txBody>
      </p:sp>
      <p:sp>
        <p:nvSpPr>
          <p:cNvPr id="227381" name="Text Box 54"/>
          <p:cNvSpPr txBox="1">
            <a:spLocks noChangeArrowheads="1"/>
          </p:cNvSpPr>
          <p:nvPr/>
        </p:nvSpPr>
        <p:spPr bwMode="auto">
          <a:xfrm>
            <a:off x="0" y="5734050"/>
            <a:ext cx="90011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>
                <a:solidFill>
                  <a:schemeClr val="bg1"/>
                </a:solidFill>
              </a:rPr>
              <a:t>Tendo em vista o crescimento dos setores, a substituição quase sempre se dá na expansão. </a:t>
            </a:r>
          </a:p>
        </p:txBody>
      </p:sp>
      <p:sp>
        <p:nvSpPr>
          <p:cNvPr id="227382" name="Retângulo 5"/>
          <p:cNvSpPr>
            <a:spLocks noChangeArrowheads="1"/>
          </p:cNvSpPr>
          <p:nvPr/>
        </p:nvSpPr>
        <p:spPr bwMode="auto">
          <a:xfrm>
            <a:off x="971550" y="6488113"/>
            <a:ext cx="2413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pt-BR"/>
              <a:t>Elaboração própria </a:t>
            </a:r>
          </a:p>
        </p:txBody>
      </p:sp>
    </p:spTree>
    <p:extLst>
      <p:ext uri="{BB962C8B-B14F-4D97-AF65-F5344CB8AC3E}">
        <p14:creationId xmlns:p14="http://schemas.microsoft.com/office/powerpoint/2010/main" xmlns="" val="3498201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3" name="Título 1"/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/>
          <a:lstStyle/>
          <a:p>
            <a:pPr algn="ctr" eaLnBrk="1" hangingPunct="1"/>
            <a:r>
              <a:rPr lang="pt-BR" sz="2400" dirty="0" smtClean="0"/>
              <a:t>PROJEÇÃO DA DEMANDA TOTAL DE GÁS POR CENÁRIO DE COMPETITIVIDADE (SEM COGERAÇÃO)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28354" name="Text Box 4"/>
          <p:cNvSpPr txBox="1">
            <a:spLocks noChangeArrowheads="1"/>
          </p:cNvSpPr>
          <p:nvPr/>
        </p:nvSpPr>
        <p:spPr bwMode="auto">
          <a:xfrm>
            <a:off x="971550" y="6524625"/>
            <a:ext cx="41052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/>
              <a:t>Elaboração própria </a:t>
            </a:r>
          </a:p>
        </p:txBody>
      </p:sp>
      <p:graphicFrame>
        <p:nvGraphicFramePr>
          <p:cNvPr id="7" name="Shape"/>
          <p:cNvGraphicFramePr>
            <a:graphicFrameLocks noGrp="1"/>
          </p:cNvGraphicFramePr>
          <p:nvPr/>
        </p:nvGraphicFramePr>
        <p:xfrm>
          <a:off x="209550" y="1196752"/>
          <a:ext cx="8724900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587542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7" name="Título 2"/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>
            <a:normAutofit/>
          </a:bodyPr>
          <a:lstStyle/>
          <a:p>
            <a:pPr algn="ctr" eaLnBrk="1" hangingPunct="1"/>
            <a:r>
              <a:rPr lang="pt-BR" sz="2800" dirty="0" smtClean="0"/>
              <a:t>CENÁRIOS PARA SUBSTITUIÇÃO DA ELETRICIDADE ATRAVÉS COGERAÇÃO</a:t>
            </a:r>
          </a:p>
        </p:txBody>
      </p:sp>
      <p:sp>
        <p:nvSpPr>
          <p:cNvPr id="229378" name="Espaço Reservado para Conteúdo 3"/>
          <p:cNvSpPr>
            <a:spLocks noGrp="1"/>
          </p:cNvSpPr>
          <p:nvPr>
            <p:ph idx="1"/>
          </p:nvPr>
        </p:nvSpPr>
        <p:spPr/>
        <p:txBody>
          <a:bodyPr lIns="91440" tIns="45720" rIns="91440" bIns="45720"/>
          <a:lstStyle/>
          <a:p>
            <a:pPr eaLnBrk="1" hangingPunct="1"/>
            <a:r>
              <a:rPr lang="pt-BR" smtClean="0"/>
              <a:t>Premissas de Viabilidade Econômica</a:t>
            </a:r>
          </a:p>
          <a:p>
            <a:pPr lvl="1" eaLnBrk="1" hangingPunct="1"/>
            <a:r>
              <a:rPr lang="pt-BR" smtClean="0"/>
              <a:t>Taxa de retorno do capital próprio 12%</a:t>
            </a:r>
          </a:p>
          <a:p>
            <a:pPr lvl="1" eaLnBrk="1" hangingPunct="1"/>
            <a:r>
              <a:rPr lang="pt-BR" smtClean="0"/>
              <a:t>Cogeração em ciclo simples</a:t>
            </a:r>
          </a:p>
          <a:p>
            <a:pPr lvl="1" eaLnBrk="1" hangingPunct="1"/>
            <a:r>
              <a:rPr lang="pt-BR" smtClean="0"/>
              <a:t>Preço da eletricidade R$150/MWh</a:t>
            </a:r>
          </a:p>
          <a:p>
            <a:pPr lvl="1" eaLnBrk="1" hangingPunct="1"/>
            <a:r>
              <a:rPr lang="pt-BR" smtClean="0"/>
              <a:t>Eficiência energética </a:t>
            </a:r>
          </a:p>
          <a:p>
            <a:pPr lvl="2" eaLnBrk="1" hangingPunct="1"/>
            <a:r>
              <a:rPr lang="pt-BR" sz="2400" smtClean="0"/>
              <a:t>30% energia elétrica</a:t>
            </a:r>
          </a:p>
          <a:p>
            <a:pPr lvl="2" eaLnBrk="1" hangingPunct="1"/>
            <a:r>
              <a:rPr lang="pt-BR" sz="2400" smtClean="0"/>
              <a:t>50% energia térmica</a:t>
            </a:r>
          </a:p>
          <a:p>
            <a:pPr lvl="2" eaLnBrk="1" hangingPunct="1"/>
            <a:r>
              <a:rPr lang="pt-BR" sz="2400" smtClean="0"/>
              <a:t>20% Perdas</a:t>
            </a:r>
          </a:p>
          <a:p>
            <a:pPr lvl="1" eaLnBrk="1" hangingPunct="1"/>
            <a:r>
              <a:rPr lang="pt-BR" sz="2400" smtClean="0"/>
              <a:t>Só é viável no cenário de preço US$ 7/MMBTU</a:t>
            </a:r>
          </a:p>
          <a:p>
            <a:pPr eaLnBrk="1" hangingPunct="1"/>
            <a:endParaRPr lang="pt-BR" sz="2800" smtClean="0"/>
          </a:p>
        </p:txBody>
      </p:sp>
    </p:spTree>
    <p:extLst>
      <p:ext uri="{BB962C8B-B14F-4D97-AF65-F5344CB8AC3E}">
        <p14:creationId xmlns:p14="http://schemas.microsoft.com/office/powerpoint/2010/main" xmlns="" val="596776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1" name="Título 1"/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/>
          <a:lstStyle/>
          <a:p>
            <a:pPr algn="ctr" eaLnBrk="1" hangingPunct="1"/>
            <a:r>
              <a:rPr lang="pt-BR" sz="2800" dirty="0" smtClean="0"/>
              <a:t>PREMISSAS TÉCNICAS PARA ESTIMATIVA DA COGERAÇÃO</a:t>
            </a:r>
          </a:p>
        </p:txBody>
      </p:sp>
      <p:sp>
        <p:nvSpPr>
          <p:cNvPr id="230402" name="Espaço Reservado para Conteúdo 2"/>
          <p:cNvSpPr>
            <a:spLocks noGrp="1"/>
          </p:cNvSpPr>
          <p:nvPr>
            <p:ph idx="1"/>
          </p:nvPr>
        </p:nvSpPr>
        <p:spPr/>
        <p:txBody>
          <a:bodyPr lIns="91440" tIns="45720" rIns="91440" bIns="45720"/>
          <a:lstStyle/>
          <a:p>
            <a:pPr eaLnBrk="1" hangingPunct="1"/>
            <a:r>
              <a:rPr lang="pt-BR" sz="2800" smtClean="0"/>
              <a:t>50% do calor de processo pode ser utilizado para cogeração a gás natural</a:t>
            </a:r>
          </a:p>
          <a:p>
            <a:pPr eaLnBrk="1" hangingPunct="1"/>
            <a:r>
              <a:rPr lang="pt-BR" sz="2800" smtClean="0"/>
              <a:t>Cogeração para atender demanda elétrica na base</a:t>
            </a:r>
          </a:p>
          <a:p>
            <a:pPr lvl="1" eaLnBrk="1" hangingPunct="1"/>
            <a:r>
              <a:rPr lang="pt-BR" sz="2400" smtClean="0"/>
              <a:t>Sem venda de excedente de eletricidade</a:t>
            </a:r>
          </a:p>
          <a:p>
            <a:pPr eaLnBrk="1" hangingPunct="1"/>
            <a:r>
              <a:rPr lang="pt-BR" sz="2800" smtClean="0"/>
              <a:t>Cerâmica: utilização de 50% do Aquecimento direto</a:t>
            </a:r>
          </a:p>
          <a:p>
            <a:pPr lvl="1" eaLnBrk="1" hangingPunct="1"/>
            <a:r>
              <a:rPr lang="pt-BR" sz="2400" smtClean="0"/>
              <a:t>Eficiência: 72% calor, 18% eletricidade; 10% perda</a:t>
            </a:r>
          </a:p>
          <a:p>
            <a:pPr lvl="2" eaLnBrk="1" hangingPunct="1"/>
            <a:endParaRPr lang="pt-BR" sz="2400" smtClean="0"/>
          </a:p>
          <a:p>
            <a:pPr lvl="1" eaLnBrk="1" hangingPunct="1"/>
            <a:endParaRPr lang="pt-BR" sz="2400" smtClean="0"/>
          </a:p>
        </p:txBody>
      </p:sp>
    </p:spTree>
    <p:extLst>
      <p:ext uri="{BB962C8B-B14F-4D97-AF65-F5344CB8AC3E}">
        <p14:creationId xmlns:p14="http://schemas.microsoft.com/office/powerpoint/2010/main" xmlns="" val="326551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49" name="Título 1"/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>
            <a:normAutofit/>
          </a:bodyPr>
          <a:lstStyle/>
          <a:p>
            <a:pPr eaLnBrk="1" hangingPunct="1"/>
            <a:r>
              <a:rPr lang="pt-BR" sz="2000" smtClean="0"/>
              <a:t>PROJEÇÃO DO POTENCIAL DE COGERAÇÃO NO CENÁRIO MELHOR DE COMPETITIVIDADE (7 US$/MMBTU)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32450" name="Text Box 4"/>
          <p:cNvSpPr txBox="1">
            <a:spLocks noChangeArrowheads="1"/>
          </p:cNvSpPr>
          <p:nvPr/>
        </p:nvSpPr>
        <p:spPr bwMode="auto">
          <a:xfrm>
            <a:off x="971550" y="6524625"/>
            <a:ext cx="41052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/>
              <a:t>Elaboração própria </a:t>
            </a:r>
          </a:p>
        </p:txBody>
      </p:sp>
      <p:graphicFrame>
        <p:nvGraphicFramePr>
          <p:cNvPr id="5" name="Gráfic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19828406"/>
              </p:ext>
            </p:extLst>
          </p:nvPr>
        </p:nvGraphicFramePr>
        <p:xfrm>
          <a:off x="323528" y="1160060"/>
          <a:ext cx="8496944" cy="5128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78696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3" name="Título 1"/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/>
          <a:lstStyle/>
          <a:p>
            <a:pPr eaLnBrk="1" hangingPunct="1"/>
            <a:r>
              <a:rPr lang="pt-BR" sz="2000" smtClean="0"/>
              <a:t>PROJEÇÃO DA DEMANDA TOTAL DE GÁS POR CENÁRIO DE COMPETITIVIDADE INCLUINDO A COGERAÇÃO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33474" name="Text Box 4"/>
          <p:cNvSpPr txBox="1">
            <a:spLocks noChangeArrowheads="1"/>
          </p:cNvSpPr>
          <p:nvPr/>
        </p:nvSpPr>
        <p:spPr bwMode="auto">
          <a:xfrm>
            <a:off x="971550" y="6524625"/>
            <a:ext cx="41052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/>
              <a:t>Elaboração própria </a:t>
            </a:r>
          </a:p>
        </p:txBody>
      </p:sp>
      <p:pic>
        <p:nvPicPr>
          <p:cNvPr id="5" name="Gráfico 2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-31"/>
          <a:stretch>
            <a:fillRect/>
          </a:stretch>
        </p:blipFill>
        <p:spPr bwMode="auto">
          <a:xfrm>
            <a:off x="856528" y="1060429"/>
            <a:ext cx="7236594" cy="5426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654146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2800" dirty="0" smtClean="0"/>
              <a:t>PLANO DA APRESENTAÇÃO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4274" y="1282890"/>
            <a:ext cx="8696325" cy="4164361"/>
          </a:xfrm>
        </p:spPr>
        <p:txBody>
          <a:bodyPr/>
          <a:lstStyle/>
          <a:p>
            <a:pPr lvl="1"/>
            <a:r>
              <a:rPr lang="pt-BR" sz="2800" dirty="0" smtClean="0"/>
              <a:t>Cenários </a:t>
            </a:r>
            <a:r>
              <a:rPr lang="pt-BR" sz="2800" dirty="0"/>
              <a:t>de competitividade dos setores</a:t>
            </a:r>
          </a:p>
          <a:p>
            <a:pPr lvl="2"/>
            <a:r>
              <a:rPr lang="pt-BR" sz="1600" dirty="0"/>
              <a:t>Faturamento </a:t>
            </a:r>
          </a:p>
          <a:p>
            <a:pPr lvl="2"/>
            <a:r>
              <a:rPr lang="pt-BR" sz="1600" dirty="0"/>
              <a:t>Comércio exterior </a:t>
            </a:r>
          </a:p>
          <a:p>
            <a:pPr lvl="2"/>
            <a:r>
              <a:rPr lang="pt-BR" sz="1600" dirty="0"/>
              <a:t>Investimento</a:t>
            </a:r>
          </a:p>
          <a:p>
            <a:pPr lvl="1"/>
            <a:r>
              <a:rPr lang="pt-BR" sz="2800" dirty="0"/>
              <a:t>Estimativa da demanda de gás natural</a:t>
            </a:r>
          </a:p>
          <a:p>
            <a:pPr lvl="2"/>
            <a:r>
              <a:rPr lang="pt-BR" sz="1600" dirty="0"/>
              <a:t>Modelo baseado na matriz de energia útil</a:t>
            </a:r>
          </a:p>
          <a:p>
            <a:pPr lvl="2"/>
            <a:r>
              <a:rPr lang="pt-BR" sz="1600" dirty="0"/>
              <a:t>Modelo de estimativa da penetração do gás na cogeração </a:t>
            </a:r>
          </a:p>
          <a:p>
            <a:pPr lvl="2"/>
            <a:r>
              <a:rPr lang="pt-BR" sz="1600" dirty="0"/>
              <a:t>Cenários de penetração do gás na </a:t>
            </a:r>
            <a:r>
              <a:rPr lang="pt-BR" sz="1600" dirty="0" smtClean="0"/>
              <a:t>matriz</a:t>
            </a:r>
          </a:p>
          <a:p>
            <a:pPr lvl="1"/>
            <a:r>
              <a:rPr lang="pt-BR" sz="2800" dirty="0" smtClean="0"/>
              <a:t>Competitividade GNV</a:t>
            </a:r>
          </a:p>
        </p:txBody>
      </p:sp>
    </p:spTree>
    <p:extLst>
      <p:ext uri="{BB962C8B-B14F-4D97-AF65-F5344CB8AC3E}">
        <p14:creationId xmlns:p14="http://schemas.microsoft.com/office/powerpoint/2010/main" xmlns="" val="282013799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3200" dirty="0" smtClean="0"/>
              <a:t>CONCLUSÕES</a:t>
            </a:r>
            <a:endParaRPr lang="pt-BR" sz="3200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Setores energo-intensivos perderam competitividade. Preço da energia é um dos determinantes.</a:t>
            </a:r>
          </a:p>
          <a:p>
            <a:r>
              <a:rPr lang="pt-BR" dirty="0" smtClean="0"/>
              <a:t>Preços mais competitivos podem promover recuperação, com substituição de importações</a:t>
            </a:r>
          </a:p>
          <a:p>
            <a:r>
              <a:rPr lang="pt-BR" dirty="0" smtClean="0"/>
              <a:t>A demanda de gás no Brasil vai depender da competitividade do gás frente as outras fontes energéticas </a:t>
            </a:r>
            <a:endParaRPr lang="pt-BR" dirty="0"/>
          </a:p>
          <a:p>
            <a:endParaRPr lang="pt-BR" dirty="0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/>
          <a:lstStyle/>
          <a:p>
            <a:pPr>
              <a:defRPr/>
            </a:pPr>
            <a:fld id="{B2F3BC9D-51AC-4877-800F-AD41B62995B7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36886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Competitividade GNV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Fases do GNV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Final 1990s: introdução dos veículos GNV</a:t>
            </a:r>
          </a:p>
          <a:p>
            <a:r>
              <a:rPr lang="pt-BR" dirty="0" smtClean="0"/>
              <a:t>2000s: Consolidação do mercado</a:t>
            </a:r>
          </a:p>
          <a:p>
            <a:r>
              <a:rPr lang="pt-BR" dirty="0" smtClean="0"/>
              <a:t>Pós 2007 – Reversão do mercado</a:t>
            </a:r>
          </a:p>
          <a:p>
            <a:r>
              <a:rPr lang="pt-BR" dirty="0" smtClean="0"/>
              <a:t>Políticas de estímulo ao GNV são colocadas em cheque</a:t>
            </a:r>
          </a:p>
          <a:p>
            <a:r>
              <a:rPr lang="pt-BR" dirty="0" smtClean="0"/>
              <a:t>Incerteza </a:t>
            </a:r>
            <a:r>
              <a:rPr lang="pt-BR" smtClean="0"/>
              <a:t>para conversões</a:t>
            </a:r>
            <a:endParaRPr lang="pt-BR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Conversões de GNV</a:t>
            </a:r>
            <a:endParaRPr lang="pt-BR" dirty="0"/>
          </a:p>
        </p:txBody>
      </p:sp>
      <p:pic>
        <p:nvPicPr>
          <p:cNvPr id="4" name="Gráfico 3"/>
          <p:cNvPicPr>
            <a:picLocks noGrp="1"/>
          </p:cNvPicPr>
          <p:nvPr>
            <p:ph idx="1"/>
          </p:nvPr>
        </p:nvPicPr>
        <p:blipFill>
          <a:blip r:embed="rId2" cstate="print"/>
          <a:srcRect l="1071" t="1804" r="1250" b="1289"/>
          <a:stretch>
            <a:fillRect/>
          </a:stretch>
        </p:blipFill>
        <p:spPr bwMode="auto">
          <a:xfrm>
            <a:off x="1403648" y="2060848"/>
            <a:ext cx="5773677" cy="3950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1619672" y="6165304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Fonte: IBP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6804248" y="2348880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RJ – 47%</a:t>
            </a:r>
          </a:p>
          <a:p>
            <a:r>
              <a:rPr lang="pt-BR" dirty="0" smtClean="0"/>
              <a:t>SP – 23%</a:t>
            </a:r>
            <a:endParaRPr lang="pt-B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Evolução da demanda de GNV no Brasil (m³/d)</a:t>
            </a:r>
            <a:endParaRPr lang="pt-BR" dirty="0"/>
          </a:p>
        </p:txBody>
      </p:sp>
      <p:pic>
        <p:nvPicPr>
          <p:cNvPr id="4" name="Gráfico 4"/>
          <p:cNvPicPr>
            <a:picLocks noGrp="1"/>
          </p:cNvPicPr>
          <p:nvPr>
            <p:ph idx="1"/>
          </p:nvPr>
        </p:nvPicPr>
        <p:blipFill>
          <a:blip r:embed="rId2" cstate="print"/>
          <a:srcRect l="1099" t="2380" r="1282" b="2380"/>
          <a:stretch>
            <a:fillRect/>
          </a:stretch>
        </p:blipFill>
        <p:spPr bwMode="auto">
          <a:xfrm>
            <a:off x="539552" y="2276872"/>
            <a:ext cx="7128791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Difusão de Postos de abastecimento</a:t>
            </a:r>
            <a:endParaRPr lang="pt-BR" dirty="0"/>
          </a:p>
        </p:txBody>
      </p:sp>
      <p:pic>
        <p:nvPicPr>
          <p:cNvPr id="15" name="Espaço Reservado para Conteúdo 14" descr="mapa de 2004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204864"/>
            <a:ext cx="4181475" cy="395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163" name="Text Box 11"/>
          <p:cNvSpPr txBox="1">
            <a:spLocks noChangeArrowheads="1"/>
          </p:cNvSpPr>
          <p:nvPr/>
        </p:nvSpPr>
        <p:spPr bwMode="auto">
          <a:xfrm>
            <a:off x="3059832" y="5877272"/>
            <a:ext cx="576064" cy="30777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t-B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2004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8" name="Imagem 17" descr="mapalaranja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2636912"/>
            <a:ext cx="3816424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164" name="Text Box 12"/>
          <p:cNvSpPr txBox="1">
            <a:spLocks noChangeArrowheads="1"/>
          </p:cNvSpPr>
          <p:nvPr/>
        </p:nvSpPr>
        <p:spPr bwMode="auto">
          <a:xfrm>
            <a:off x="5220072" y="6237312"/>
            <a:ext cx="2286000" cy="2984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t-BR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  </a:t>
            </a:r>
            <a:r>
              <a:rPr kumimoji="0" lang="pt-B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Estados sem Postos de GNV	</a:t>
            </a:r>
            <a:endParaRPr kumimoji="0" lang="pt-B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1" name="Imagem 20" descr="marcador_bola_cinza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8064" y="6309320"/>
            <a:ext cx="163830" cy="163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Imagem 21" descr="http://www.gasnet.com.br/imagens/cabecalho/marcador_bola_laranja.jpg"/>
          <p:cNvPicPr/>
          <p:nvPr/>
        </p:nvPicPr>
        <p:blipFill>
          <a:blip r:embed="rId5" r:link="rId6" cstate="print"/>
          <a:srcRect/>
          <a:stretch>
            <a:fillRect/>
          </a:stretch>
        </p:blipFill>
        <p:spPr bwMode="auto">
          <a:xfrm>
            <a:off x="1475656" y="6381328"/>
            <a:ext cx="158371" cy="156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166" name="Caixa de Texto 2"/>
          <p:cNvSpPr txBox="1">
            <a:spLocks noChangeArrowheads="1"/>
          </p:cNvSpPr>
          <p:nvPr/>
        </p:nvSpPr>
        <p:spPr bwMode="auto">
          <a:xfrm>
            <a:off x="1763688" y="6309320"/>
            <a:ext cx="2193925" cy="2984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t-BR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Estados com Postos de GNV	</a:t>
            </a:r>
            <a:endParaRPr kumimoji="0" lang="pt-BR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9167" name="Text Box 15"/>
          <p:cNvSpPr txBox="1">
            <a:spLocks noChangeArrowheads="1"/>
          </p:cNvSpPr>
          <p:nvPr/>
        </p:nvSpPr>
        <p:spPr bwMode="auto">
          <a:xfrm>
            <a:off x="7308304" y="5661248"/>
            <a:ext cx="765126" cy="30777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t-B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2012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Preços Médios ao consumidor Combustíveis 2002 a 2011 (R$/Kcal)</a:t>
            </a:r>
            <a:endParaRPr lang="pt-BR" dirty="0"/>
          </a:p>
        </p:txBody>
      </p:sp>
      <p:pic>
        <p:nvPicPr>
          <p:cNvPr id="4" name="Gráfico 1"/>
          <p:cNvPicPr>
            <a:picLocks noGrp="1"/>
          </p:cNvPicPr>
          <p:nvPr>
            <p:ph idx="1"/>
          </p:nvPr>
        </p:nvPicPr>
        <p:blipFill>
          <a:blip r:embed="rId2" cstate="print"/>
          <a:srcRect l="1183" t="3482" r="993" b="2306"/>
          <a:stretch>
            <a:fillRect/>
          </a:stretch>
        </p:blipFill>
        <p:spPr bwMode="auto">
          <a:xfrm>
            <a:off x="971600" y="2276872"/>
            <a:ext cx="7128792" cy="3312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ráfico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35041043"/>
              </p:ext>
            </p:extLst>
          </p:nvPr>
        </p:nvGraphicFramePr>
        <p:xfrm>
          <a:off x="323850" y="1160060"/>
          <a:ext cx="8352606" cy="50931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1800" dirty="0" smtClean="0"/>
              <a:t>PROJEÇÃO DA BALANÇA COMERCIAL DAS INDÚSTRIAS QUÍMICA, SIDERÚRGICA, ALUMÍNIO,  VIDRO, CERÂMICA E PAPEL  NO ATUAL CENÁRIO DE COMPETITIVIDADE</a:t>
            </a:r>
            <a:r>
              <a:rPr lang="pt-BR" sz="2000" dirty="0" smtClean="0"/>
              <a:t> 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1502723" y="6491287"/>
            <a:ext cx="38893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sz="1400" dirty="0"/>
              <a:t>Fonte: Elaboração Própria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4356100" y="2349500"/>
            <a:ext cx="2071996" cy="104644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sz="1400" b="1" dirty="0"/>
              <a:t>Premissas</a:t>
            </a:r>
            <a:r>
              <a:rPr lang="pt-BR" dirty="0"/>
              <a:t>: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pt-BR" sz="1200" dirty="0" err="1"/>
              <a:t>Pib</a:t>
            </a:r>
            <a:r>
              <a:rPr lang="pt-BR" sz="1200" dirty="0"/>
              <a:t>: 4,5% aa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pt-BR" sz="1200" dirty="0"/>
              <a:t>Manutenção das </a:t>
            </a:r>
            <a:r>
              <a:rPr lang="pt-BR" sz="1200" dirty="0" smtClean="0"/>
              <a:t>taxas </a:t>
            </a:r>
            <a:r>
              <a:rPr lang="pt-BR" sz="1200" dirty="0"/>
              <a:t>de importação e exportação  </a:t>
            </a:r>
          </a:p>
        </p:txBody>
      </p:sp>
    </p:spTree>
    <p:extLst>
      <p:ext uri="{BB962C8B-B14F-4D97-AF65-F5344CB8AC3E}">
        <p14:creationId xmlns:p14="http://schemas.microsoft.com/office/powerpoint/2010/main" xmlns="" val="3158943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2800" dirty="0" smtClean="0"/>
              <a:t>INDICADORES DE COMPETITIVIDADE DO GÁS NATURAL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sz="2400" dirty="0" smtClean="0"/>
              <a:t>Competitividade da substituição energética: </a:t>
            </a:r>
          </a:p>
          <a:p>
            <a:pPr lvl="1"/>
            <a:r>
              <a:rPr lang="pt-BR" sz="2000" dirty="0" smtClean="0"/>
              <a:t>Comparação direta dos preços internos das diversas fontes energéticas  </a:t>
            </a:r>
          </a:p>
          <a:p>
            <a:r>
              <a:rPr lang="pt-BR" sz="2400" dirty="0" smtClean="0"/>
              <a:t>Competitividade na substituição de importações:</a:t>
            </a:r>
          </a:p>
          <a:p>
            <a:pPr lvl="1"/>
            <a:r>
              <a:rPr lang="pt-BR" sz="2000" dirty="0" smtClean="0"/>
              <a:t>Comparação tem que levar em conta custo adicional do importador com:</a:t>
            </a:r>
          </a:p>
          <a:p>
            <a:pPr lvl="2"/>
            <a:r>
              <a:rPr lang="pt-BR" sz="1600" dirty="0" smtClean="0"/>
              <a:t>Transporte</a:t>
            </a:r>
          </a:p>
          <a:p>
            <a:pPr lvl="2"/>
            <a:r>
              <a:rPr lang="pt-BR" sz="1600" dirty="0" smtClean="0"/>
              <a:t>Tarifa de importação </a:t>
            </a:r>
          </a:p>
          <a:p>
            <a:pPr lvl="2"/>
            <a:r>
              <a:rPr lang="pt-BR" sz="1600" dirty="0" smtClean="0"/>
              <a:t>Risco do importador</a:t>
            </a:r>
          </a:p>
          <a:p>
            <a:r>
              <a:rPr lang="pt-BR" sz="2400" dirty="0" smtClean="0"/>
              <a:t>Competitividade na promoção de exportações:</a:t>
            </a:r>
          </a:p>
          <a:p>
            <a:pPr lvl="1"/>
            <a:r>
              <a:rPr lang="pt-BR" sz="2000" dirty="0" smtClean="0"/>
              <a:t>Comparação direta entre dos preços no Brasil e no exterior</a:t>
            </a:r>
          </a:p>
        </p:txBody>
      </p:sp>
    </p:spTree>
    <p:extLst>
      <p:ext uri="{BB962C8B-B14F-4D97-AF65-F5344CB8AC3E}">
        <p14:creationId xmlns:p14="http://schemas.microsoft.com/office/powerpoint/2010/main" xmlns="" val="2933912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2800" dirty="0" smtClean="0"/>
              <a:t>CENÁRIOS DE COMPETITIVIDADE DO GÁS NATURAL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t-BR" sz="3200" dirty="0" smtClean="0"/>
              <a:t>Avaliação da competitividade do gás natural em cada setor para 4 níveis de preços: </a:t>
            </a:r>
          </a:p>
          <a:p>
            <a:pPr lvl="1">
              <a:lnSpc>
                <a:spcPct val="80000"/>
              </a:lnSpc>
            </a:pPr>
            <a:r>
              <a:rPr lang="pt-BR" sz="2800" dirty="0" smtClean="0"/>
              <a:t>7 dólares por </a:t>
            </a:r>
            <a:r>
              <a:rPr lang="pt-BR" sz="2800" dirty="0" err="1" smtClean="0"/>
              <a:t>MMbtu</a:t>
            </a:r>
            <a:endParaRPr lang="pt-BR" sz="2800" dirty="0" smtClean="0"/>
          </a:p>
          <a:p>
            <a:pPr lvl="1">
              <a:lnSpc>
                <a:spcPct val="80000"/>
              </a:lnSpc>
            </a:pPr>
            <a:r>
              <a:rPr lang="pt-BR" sz="2800" dirty="0" smtClean="0"/>
              <a:t> 10 dólares por </a:t>
            </a:r>
            <a:r>
              <a:rPr lang="pt-BR" sz="2800" dirty="0" err="1" smtClean="0"/>
              <a:t>MMbtu</a:t>
            </a:r>
            <a:endParaRPr lang="pt-BR" sz="2800" dirty="0" smtClean="0"/>
          </a:p>
          <a:p>
            <a:pPr lvl="1">
              <a:lnSpc>
                <a:spcPct val="80000"/>
              </a:lnSpc>
            </a:pPr>
            <a:r>
              <a:rPr lang="pt-BR" sz="2800" dirty="0" smtClean="0"/>
              <a:t>14 dólares por </a:t>
            </a:r>
            <a:r>
              <a:rPr lang="pt-BR" sz="2800" dirty="0" err="1" smtClean="0"/>
              <a:t>MMbtu</a:t>
            </a:r>
            <a:endParaRPr lang="pt-BR" sz="2800" dirty="0" smtClean="0"/>
          </a:p>
          <a:p>
            <a:pPr lvl="1">
              <a:lnSpc>
                <a:spcPct val="80000"/>
              </a:lnSpc>
            </a:pPr>
            <a:r>
              <a:rPr lang="pt-BR" sz="2800" dirty="0" smtClean="0"/>
              <a:t>17 dólares por </a:t>
            </a:r>
            <a:r>
              <a:rPr lang="pt-BR" sz="2800" dirty="0" err="1" smtClean="0"/>
              <a:t>MMbtu</a:t>
            </a:r>
            <a:endParaRPr lang="pt-BR" sz="2800" dirty="0" smtClean="0"/>
          </a:p>
        </p:txBody>
      </p:sp>
    </p:spTree>
    <p:extLst>
      <p:ext uri="{BB962C8B-B14F-4D97-AF65-F5344CB8AC3E}">
        <p14:creationId xmlns:p14="http://schemas.microsoft.com/office/powerpoint/2010/main" xmlns="" val="28915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2400" dirty="0" smtClean="0"/>
              <a:t>PREÇO RELATIVO DOS ENERGÉTICOS NO BRASIL - 2012</a:t>
            </a:r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9925" y="1001363"/>
            <a:ext cx="7718499" cy="53454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1042988" y="6308725"/>
            <a:ext cx="38893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sz="1400"/>
              <a:t>Fonte: MME e  CEPEA </a:t>
            </a:r>
          </a:p>
        </p:txBody>
      </p:sp>
    </p:spTree>
    <p:extLst>
      <p:ext uri="{BB962C8B-B14F-4D97-AF65-F5344CB8AC3E}">
        <p14:creationId xmlns:p14="http://schemas.microsoft.com/office/powerpoint/2010/main" xmlns="" val="3503019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/>
          <a:lstStyle/>
          <a:p>
            <a:pPr algn="ctr"/>
            <a:r>
              <a:rPr lang="pt-BR" sz="2400" dirty="0" smtClean="0"/>
              <a:t>INDICADOR DE COMPETITIVIDADE DO GÁS NATURAL</a:t>
            </a:r>
            <a:br>
              <a:rPr lang="pt-BR" sz="2400" dirty="0" smtClean="0"/>
            </a:br>
            <a:r>
              <a:rPr lang="pt-BR" sz="2800" dirty="0" smtClean="0"/>
              <a:t>2012</a:t>
            </a:r>
            <a:endParaRPr lang="pt-BR" sz="2400" dirty="0" smtClean="0"/>
          </a:p>
        </p:txBody>
      </p:sp>
      <p:pic>
        <p:nvPicPr>
          <p:cNvPr id="15363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1298601"/>
            <a:ext cx="7859285" cy="544276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Text Box 5"/>
          <p:cNvSpPr txBox="1">
            <a:spLocks noChangeArrowheads="1"/>
          </p:cNvSpPr>
          <p:nvPr/>
        </p:nvSpPr>
        <p:spPr bwMode="auto">
          <a:xfrm>
            <a:off x="971550" y="6524625"/>
            <a:ext cx="41052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/>
              <a:t>Elaboração própria </a:t>
            </a:r>
          </a:p>
        </p:txBody>
      </p:sp>
    </p:spTree>
    <p:extLst>
      <p:ext uri="{BB962C8B-B14F-4D97-AF65-F5344CB8AC3E}">
        <p14:creationId xmlns:p14="http://schemas.microsoft.com/office/powerpoint/2010/main" xmlns="" val="822514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1800" dirty="0" smtClean="0"/>
              <a:t>ESTIMATIVA EVOLUÇÃO DO FATURAMENTO NOS SETORES ANALISADOS CONSIDERANDO (APENAS) A COMPETITIVIDADE DO GÁS</a:t>
            </a:r>
            <a:r>
              <a:rPr lang="pt-BR" sz="2000" dirty="0" smtClean="0"/>
              <a:t> 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6387" name="Text Box 5"/>
          <p:cNvSpPr txBox="1">
            <a:spLocks noChangeArrowheads="1"/>
          </p:cNvSpPr>
          <p:nvPr/>
        </p:nvSpPr>
        <p:spPr bwMode="auto">
          <a:xfrm>
            <a:off x="971550" y="6524625"/>
            <a:ext cx="41052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/>
              <a:t>Elaboração própria </a:t>
            </a:r>
          </a:p>
        </p:txBody>
      </p:sp>
      <p:graphicFrame>
        <p:nvGraphicFramePr>
          <p:cNvPr id="5" name="Gráfico 4"/>
          <p:cNvGraphicFramePr>
            <a:graphicFrameLocks noGrp="1"/>
          </p:cNvGraphicFramePr>
          <p:nvPr/>
        </p:nvGraphicFramePr>
        <p:xfrm>
          <a:off x="323850" y="1124744"/>
          <a:ext cx="8496300" cy="51284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tângulo 1"/>
          <p:cNvSpPr/>
          <p:nvPr/>
        </p:nvSpPr>
        <p:spPr>
          <a:xfrm>
            <a:off x="1740090" y="1386497"/>
            <a:ext cx="4572000" cy="41549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pt-BR" sz="1050" b="1" dirty="0"/>
              <a:t>INDÚSTRIAS QUÍMICA, SIDERÚRGICA, ALUMÍNIO,  VIDRO, CERÂMICA E PAPEL </a:t>
            </a:r>
            <a:r>
              <a:rPr lang="pt-BR" sz="1050" b="1" dirty="0" smtClean="0"/>
              <a:t>E CELULOSE</a:t>
            </a:r>
            <a:endParaRPr lang="pt-BR" sz="1050" b="1" dirty="0"/>
          </a:p>
        </p:txBody>
      </p:sp>
    </p:spTree>
    <p:extLst>
      <p:ext uri="{BB962C8B-B14F-4D97-AF65-F5344CB8AC3E}">
        <p14:creationId xmlns:p14="http://schemas.microsoft.com/office/powerpoint/2010/main" xmlns="" val="1189153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1800" dirty="0"/>
              <a:t>ESTIMATIVA EVOLUÇÃO </a:t>
            </a:r>
            <a:r>
              <a:rPr lang="pt-BR" sz="1800" dirty="0" smtClean="0"/>
              <a:t>DA BALANÇA COMERCIAL NOS </a:t>
            </a:r>
            <a:r>
              <a:rPr lang="pt-BR" sz="1800" dirty="0"/>
              <a:t>SETORES ANALISADOS CONSIDERANDO (APENAS) A COMPETITIVIDADE DO GÁS</a:t>
            </a:r>
            <a:r>
              <a:rPr lang="pt-BR" sz="2000" dirty="0"/>
              <a:t> </a:t>
            </a:r>
            <a:endParaRPr lang="pt-BR" sz="1800" dirty="0" smtClean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971550" y="6524625"/>
            <a:ext cx="41052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/>
              <a:t>Elaboração própria </a:t>
            </a:r>
          </a:p>
        </p:txBody>
      </p:sp>
      <p:graphicFrame>
        <p:nvGraphicFramePr>
          <p:cNvPr id="5" name="Gráfico 4"/>
          <p:cNvGraphicFramePr>
            <a:graphicFrameLocks noGrp="1"/>
          </p:cNvGraphicFramePr>
          <p:nvPr/>
        </p:nvGraphicFramePr>
        <p:xfrm>
          <a:off x="323850" y="1196752"/>
          <a:ext cx="8496300" cy="50564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tângulo 5"/>
          <p:cNvSpPr/>
          <p:nvPr/>
        </p:nvSpPr>
        <p:spPr>
          <a:xfrm>
            <a:off x="1740090" y="1386497"/>
            <a:ext cx="4572000" cy="41549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pt-BR" sz="1050" b="1" dirty="0"/>
              <a:t>INDÚSTRIAS QUÍMICA, SIDERÚRGICA, ALUMÍNIO,  VIDRO, CERÂMICA E PAPEL </a:t>
            </a:r>
            <a:r>
              <a:rPr lang="pt-BR" sz="1050" b="1" dirty="0" smtClean="0"/>
              <a:t>E CELULOSE</a:t>
            </a:r>
            <a:endParaRPr lang="pt-BR" sz="1050" b="1" dirty="0"/>
          </a:p>
        </p:txBody>
      </p:sp>
    </p:spTree>
    <p:extLst>
      <p:ext uri="{BB962C8B-B14F-4D97-AF65-F5344CB8AC3E}">
        <p14:creationId xmlns:p14="http://schemas.microsoft.com/office/powerpoint/2010/main" xmlns="" val="2430473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3_Tema do Office">
    <a:majorFont>
      <a:latin typeface=""/>
      <a:ea typeface=""/>
      <a:cs typeface=""/>
    </a:majorFont>
    <a:minorFont>
      <a:latin typeface="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3_Tema do Office">
    <a:majorFont>
      <a:latin typeface=""/>
      <a:ea typeface=""/>
      <a:cs typeface=""/>
    </a:majorFont>
    <a:minorFont>
      <a:latin typeface="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963</Words>
  <Application>Microsoft Office PowerPoint</Application>
  <PresentationFormat>On-screen Show (4:3)</PresentationFormat>
  <Paragraphs>170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1_Tema do Office</vt:lpstr>
      <vt:lpstr>IMPACTOS ECONÔMICOS DA COMPETITIVIDADE DO GÁS NATURAL</vt:lpstr>
      <vt:lpstr>PLANO DA APRESENTAÇÃO</vt:lpstr>
      <vt:lpstr>PROJEÇÃO DA BALANÇA COMERCIAL DAS INDÚSTRIAS QUÍMICA, SIDERÚRGICA, ALUMÍNIO,  VIDRO, CERÂMICA E PAPEL  NO ATUAL CENÁRIO DE COMPETITIVIDADE </vt:lpstr>
      <vt:lpstr>INDICADORES DE COMPETITIVIDADE DO GÁS NATURAL </vt:lpstr>
      <vt:lpstr>CENÁRIOS DE COMPETITIVIDADE DO GÁS NATURAL </vt:lpstr>
      <vt:lpstr>PREÇO RELATIVO DOS ENERGÉTICOS NO BRASIL - 2012</vt:lpstr>
      <vt:lpstr>INDICADOR DE COMPETITIVIDADE DO GÁS NATURAL 2012</vt:lpstr>
      <vt:lpstr>ESTIMATIVA EVOLUÇÃO DO FATURAMENTO NOS SETORES ANALISADOS CONSIDERANDO (APENAS) A COMPETITIVIDADE DO GÁS </vt:lpstr>
      <vt:lpstr>ESTIMATIVA EVOLUÇÃO DA BALANÇA COMERCIAL NOS SETORES ANALISADOS CONSIDERANDO (APENAS) A COMPETITIVIDADE DO GÁS </vt:lpstr>
      <vt:lpstr>ESTIMATIVA EVOLUÇÃO DOS INVESTIMENTOS NOS SETORES ANALISADOS CONSIDERANDO (APENAS) A COMPETITIVIDADE DO GÁS </vt:lpstr>
      <vt:lpstr>PROJEÇÃO DA DEMANDA DE GÁS NATURAL POR CENÁRIO DE COMPETITIVIDADE DO GÁS NATURAL</vt:lpstr>
      <vt:lpstr>METODOLOGIA DA PROJEÇÃO DA DEMANDA DE GÁS NATURAL – 1 </vt:lpstr>
      <vt:lpstr>METODOLOGIA DA PROJEÇÃO DA DEMANDA DE GÁS NATURAL - 2</vt:lpstr>
      <vt:lpstr>CENÁRIOS DE SUBSTITUIÇÃO INTER-ENERGÉTICA EM CADA CENÁRIO DE COMPETITIVIDADE DO GÁS (2025)</vt:lpstr>
      <vt:lpstr>PROJEÇÃO DA DEMANDA TOTAL DE GÁS POR CENÁRIO DE COMPETITIVIDADE (SEM COGERAÇÃO)</vt:lpstr>
      <vt:lpstr>CENÁRIOS PARA SUBSTITUIÇÃO DA ELETRICIDADE ATRAVÉS COGERAÇÃO</vt:lpstr>
      <vt:lpstr>PREMISSAS TÉCNICAS PARA ESTIMATIVA DA COGERAÇÃO</vt:lpstr>
      <vt:lpstr>PROJEÇÃO DO POTENCIAL DE COGERAÇÃO NO CENÁRIO MELHOR DE COMPETITIVIDADE (7 US$/MMBTU)</vt:lpstr>
      <vt:lpstr>PROJEÇÃO DA DEMANDA TOTAL DE GÁS POR CENÁRIO DE COMPETITIVIDADE INCLUINDO A COGERAÇÃO</vt:lpstr>
      <vt:lpstr>CONCLUSÕES</vt:lpstr>
      <vt:lpstr>Competitividade GNV</vt:lpstr>
      <vt:lpstr>Fases do GNV</vt:lpstr>
      <vt:lpstr>Conversões de GNV</vt:lpstr>
      <vt:lpstr>Evolução da demanda de GNV no Brasil (m³/d)</vt:lpstr>
      <vt:lpstr>Difusão de Postos de abastecimento</vt:lpstr>
      <vt:lpstr>Preços Médios ao consumidor Combustíveis 2002 a 2011 (R$/Kcal)</vt:lpstr>
    </vt:vector>
  </TitlesOfParts>
  <Company>UFRJ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Política Energética Brasileira</dc:title>
  <dc:creator>Administrador</dc:creator>
  <cp:lastModifiedBy>Your User Name</cp:lastModifiedBy>
  <cp:revision>50</cp:revision>
  <dcterms:created xsi:type="dcterms:W3CDTF">2013-09-11T17:43:42Z</dcterms:created>
  <dcterms:modified xsi:type="dcterms:W3CDTF">2013-09-24T04:08:37Z</dcterms:modified>
</cp:coreProperties>
</file>