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504" r:id="rId2"/>
    <p:sldId id="288" r:id="rId3"/>
    <p:sldId id="266" r:id="rId4"/>
    <p:sldId id="321" r:id="rId5"/>
    <p:sldId id="409" r:id="rId6"/>
    <p:sldId id="410" r:id="rId7"/>
    <p:sldId id="411" r:id="rId8"/>
    <p:sldId id="360" r:id="rId9"/>
    <p:sldId id="464" r:id="rId10"/>
    <p:sldId id="503" r:id="rId11"/>
    <p:sldId id="488" r:id="rId12"/>
    <p:sldId id="489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0" r:id="rId23"/>
    <p:sldId id="501" r:id="rId24"/>
    <p:sldId id="445" r:id="rId25"/>
    <p:sldId id="465" r:id="rId26"/>
    <p:sldId id="428" r:id="rId27"/>
    <p:sldId id="406" r:id="rId28"/>
    <p:sldId id="407" r:id="rId29"/>
    <p:sldId id="458" r:id="rId30"/>
    <p:sldId id="466" r:id="rId31"/>
    <p:sldId id="482" r:id="rId32"/>
    <p:sldId id="474" r:id="rId33"/>
    <p:sldId id="471" r:id="rId34"/>
    <p:sldId id="486" r:id="rId35"/>
    <p:sldId id="502" r:id="rId36"/>
    <p:sldId id="473" r:id="rId37"/>
    <p:sldId id="483" r:id="rId38"/>
    <p:sldId id="485" r:id="rId39"/>
    <p:sldId id="462" r:id="rId40"/>
    <p:sldId id="453" r:id="rId41"/>
    <p:sldId id="385" r:id="rId42"/>
    <p:sldId id="319" r:id="rId43"/>
    <p:sldId id="320" r:id="rId44"/>
    <p:sldId id="386" r:id="rId45"/>
    <p:sldId id="326" r:id="rId46"/>
    <p:sldId id="328" r:id="rId47"/>
    <p:sldId id="331" r:id="rId48"/>
    <p:sldId id="334" r:id="rId49"/>
    <p:sldId id="335" r:id="rId50"/>
    <p:sldId id="271" r:id="rId51"/>
    <p:sldId id="490" r:id="rId52"/>
    <p:sldId id="478" r:id="rId53"/>
  </p:sldIdLst>
  <p:sldSz cx="9144000" cy="6858000" type="screen4x3"/>
  <p:notesSz cx="6761163" cy="99425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522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-%202013\ANFACER\13_G&#193;S\SEM.%20CAMARA%20DOS%20DEPUTADOS_SET%202013\GR&#193;FIC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-%202013\ANFACER\13_G&#193;S\SEM.%20CAMARA%20DOS%20DEPUTADOS_SET%202013\GR&#193;FIC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-%202013\ANFACER\13_G&#193;S\SEM.%20CAMARA%20DOS%20DEPUTADOS_SET%202013\GR&#193;FIC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-%202013\ANFACER\13_G&#193;S\SEM.%20CAMARA%20DOS%20DEPUTADOS_SET%202013\GR&#193;F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'COMPARATIVO PRINCIP. EXPORTADOR'!$A$2</c:f>
              <c:strCache>
                <c:ptCount val="1"/>
                <c:pt idx="0">
                  <c:v>BRASIL</c:v>
                </c:pt>
              </c:strCache>
            </c:strRef>
          </c:tx>
          <c:cat>
            <c:numRef>
              <c:f>'COMPARATIVO PRINCIP. EXPORTADOR'!$B$1:$N$1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'COMPARATIVO PRINCIP. EXPORTADOR'!$B$2:$N$2</c:f>
              <c:numCache>
                <c:formatCode>General</c:formatCode>
                <c:ptCount val="13"/>
                <c:pt idx="0">
                  <c:v>56.8</c:v>
                </c:pt>
                <c:pt idx="1">
                  <c:v>59.5</c:v>
                </c:pt>
                <c:pt idx="2">
                  <c:v>74</c:v>
                </c:pt>
                <c:pt idx="3">
                  <c:v>104</c:v>
                </c:pt>
                <c:pt idx="4">
                  <c:v>126</c:v>
                </c:pt>
                <c:pt idx="5">
                  <c:v>114</c:v>
                </c:pt>
                <c:pt idx="6">
                  <c:v>114</c:v>
                </c:pt>
                <c:pt idx="7">
                  <c:v>102</c:v>
                </c:pt>
                <c:pt idx="8">
                  <c:v>81.400000000000006</c:v>
                </c:pt>
                <c:pt idx="9">
                  <c:v>60.7</c:v>
                </c:pt>
                <c:pt idx="10">
                  <c:v>57.2</c:v>
                </c:pt>
                <c:pt idx="11">
                  <c:v>60.1</c:v>
                </c:pt>
                <c:pt idx="12">
                  <c:v>58.8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'COMPARATIVO PRINCIP. EXPORTADOR'!$A$3</c:f>
              <c:strCache>
                <c:ptCount val="1"/>
                <c:pt idx="0">
                  <c:v>CHINA</c:v>
                </c:pt>
              </c:strCache>
            </c:strRef>
          </c:tx>
          <c:cat>
            <c:numRef>
              <c:f>'COMPARATIVO PRINCIP. EXPORTADOR'!$B$1:$N$1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'COMPARATIVO PRINCIP. EXPORTADOR'!$B$3:$N$3</c:f>
              <c:numCache>
                <c:formatCode>General</c:formatCode>
                <c:ptCount val="13"/>
                <c:pt idx="0">
                  <c:v>24</c:v>
                </c:pt>
                <c:pt idx="1">
                  <c:v>53</c:v>
                </c:pt>
                <c:pt idx="2">
                  <c:v>70</c:v>
                </c:pt>
                <c:pt idx="3">
                  <c:v>206</c:v>
                </c:pt>
                <c:pt idx="4">
                  <c:v>260</c:v>
                </c:pt>
                <c:pt idx="5">
                  <c:v>342</c:v>
                </c:pt>
                <c:pt idx="6">
                  <c:v>450</c:v>
                </c:pt>
                <c:pt idx="7">
                  <c:v>500</c:v>
                </c:pt>
                <c:pt idx="8">
                  <c:v>570</c:v>
                </c:pt>
                <c:pt idx="9">
                  <c:v>584</c:v>
                </c:pt>
                <c:pt idx="10">
                  <c:v>867</c:v>
                </c:pt>
                <c:pt idx="11">
                  <c:v>1047</c:v>
                </c:pt>
                <c:pt idx="12">
                  <c:v>1119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'COMPARATIVO PRINCIP. EXPORTADOR'!$A$4</c:f>
              <c:strCache>
                <c:ptCount val="1"/>
                <c:pt idx="0">
                  <c:v>ITÁLIA</c:v>
                </c:pt>
              </c:strCache>
            </c:strRef>
          </c:tx>
          <c:cat>
            <c:numRef>
              <c:f>'COMPARATIVO PRINCIP. EXPORTADOR'!$B$1:$N$1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'COMPARATIVO PRINCIP. EXPORTADOR'!$B$4:$N$4</c:f>
              <c:numCache>
                <c:formatCode>General</c:formatCode>
                <c:ptCount val="13"/>
                <c:pt idx="0">
                  <c:v>436</c:v>
                </c:pt>
                <c:pt idx="1">
                  <c:v>441</c:v>
                </c:pt>
                <c:pt idx="2">
                  <c:v>438</c:v>
                </c:pt>
                <c:pt idx="3">
                  <c:v>417</c:v>
                </c:pt>
                <c:pt idx="4">
                  <c:v>413</c:v>
                </c:pt>
                <c:pt idx="5">
                  <c:v>390</c:v>
                </c:pt>
                <c:pt idx="6">
                  <c:v>396</c:v>
                </c:pt>
                <c:pt idx="7">
                  <c:v>379</c:v>
                </c:pt>
                <c:pt idx="8">
                  <c:v>355</c:v>
                </c:pt>
                <c:pt idx="9">
                  <c:v>281</c:v>
                </c:pt>
                <c:pt idx="10">
                  <c:v>289</c:v>
                </c:pt>
                <c:pt idx="11">
                  <c:v>298</c:v>
                </c:pt>
                <c:pt idx="12">
                  <c:v>287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'COMPARATIVO PRINCIP. EXPORTADOR'!$A$5</c:f>
              <c:strCache>
                <c:ptCount val="1"/>
                <c:pt idx="0">
                  <c:v>ESPANHA</c:v>
                </c:pt>
              </c:strCache>
            </c:strRef>
          </c:tx>
          <c:cat>
            <c:numRef>
              <c:f>'COMPARATIVO PRINCIP. EXPORTADOR'!$B$1:$N$1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'COMPARATIVO PRINCIP. EXPORTADOR'!$B$5:$N$5</c:f>
              <c:numCache>
                <c:formatCode>General</c:formatCode>
                <c:ptCount val="13"/>
                <c:pt idx="0">
                  <c:v>311</c:v>
                </c:pt>
                <c:pt idx="1">
                  <c:v>339</c:v>
                </c:pt>
                <c:pt idx="2">
                  <c:v>356</c:v>
                </c:pt>
                <c:pt idx="3">
                  <c:v>336</c:v>
                </c:pt>
                <c:pt idx="4">
                  <c:v>341</c:v>
                </c:pt>
                <c:pt idx="5">
                  <c:v>341</c:v>
                </c:pt>
                <c:pt idx="6">
                  <c:v>336</c:v>
                </c:pt>
                <c:pt idx="7">
                  <c:v>333</c:v>
                </c:pt>
                <c:pt idx="8">
                  <c:v>306</c:v>
                </c:pt>
                <c:pt idx="9">
                  <c:v>235</c:v>
                </c:pt>
                <c:pt idx="10">
                  <c:v>248</c:v>
                </c:pt>
                <c:pt idx="11">
                  <c:v>263</c:v>
                </c:pt>
                <c:pt idx="12">
                  <c:v>260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281920"/>
        <c:axId val="73283456"/>
      </c:lineChart>
      <c:catAx>
        <c:axId val="7328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3283456"/>
        <c:crosses val="autoZero"/>
        <c:auto val="1"/>
        <c:lblAlgn val="ctr"/>
        <c:lblOffset val="100"/>
        <c:noMultiLvlLbl val="0"/>
      </c:catAx>
      <c:valAx>
        <c:axId val="732834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328192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'BRASIL EXPORT VOLUME'!#REF!</c:f>
              <c:strCache>
                <c:ptCount val="1"/>
                <c:pt idx="0">
                  <c:v>#REF!</c:v>
                </c:pt>
              </c:strCache>
            </c:strRef>
          </c:tx>
          <c:dLbls>
            <c:dLbl>
              <c:idx val="0"/>
              <c:layout>
                <c:manualLayout>
                  <c:x val="-3.6821705426356592E-2"/>
                  <c:y val="5.095542082758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069767441860465E-2"/>
                  <c:y val="5.095542082758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069767441860465E-2"/>
                  <c:y val="-4.7558392772408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94573643410853E-2"/>
                  <c:y val="5.774947693792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2945736434108454E-2"/>
                  <c:y val="5.4352448882752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0697674418604654E-2"/>
                  <c:y val="5.095542082758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4883720930232558E-2"/>
                  <c:y val="5.4352448882752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4883720930232558E-2"/>
                  <c:y val="6.1146504993096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294573643410853E-2"/>
                  <c:y val="5.095542082758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'BRASIL EXPORT VOLUME'!$A$1:$M$1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'BRASIL EXPORT VOLUME'!$A$2:$M$2</c:f>
              <c:numCache>
                <c:formatCode>General</c:formatCode>
                <c:ptCount val="13"/>
                <c:pt idx="0">
                  <c:v>56.8</c:v>
                </c:pt>
                <c:pt idx="1">
                  <c:v>59.5</c:v>
                </c:pt>
                <c:pt idx="2">
                  <c:v>74</c:v>
                </c:pt>
                <c:pt idx="3">
                  <c:v>104</c:v>
                </c:pt>
                <c:pt idx="4">
                  <c:v>126</c:v>
                </c:pt>
                <c:pt idx="5">
                  <c:v>114</c:v>
                </c:pt>
                <c:pt idx="6">
                  <c:v>114</c:v>
                </c:pt>
                <c:pt idx="7">
                  <c:v>102</c:v>
                </c:pt>
                <c:pt idx="8">
                  <c:v>81.400000000000006</c:v>
                </c:pt>
                <c:pt idx="9">
                  <c:v>60.7</c:v>
                </c:pt>
                <c:pt idx="10">
                  <c:v>57.2</c:v>
                </c:pt>
                <c:pt idx="11">
                  <c:v>60.1</c:v>
                </c:pt>
                <c:pt idx="12">
                  <c:v>58.8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3347456"/>
        <c:axId val="73350144"/>
      </c:lineChart>
      <c:catAx>
        <c:axId val="7334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3350144"/>
        <c:crosses val="autoZero"/>
        <c:auto val="1"/>
        <c:lblAlgn val="ctr"/>
        <c:lblOffset val="100"/>
        <c:noMultiLvlLbl val="0"/>
      </c:catAx>
      <c:valAx>
        <c:axId val="73350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334745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'BRASIL EXPORT RECEITA'!$A$2</c:f>
              <c:strCache>
                <c:ptCount val="1"/>
                <c:pt idx="0">
                  <c:v>EM MILHOES DE U$</c:v>
                </c:pt>
              </c:strCache>
            </c:strRef>
          </c:tx>
          <c:dLbls>
            <c:dLbl>
              <c:idx val="0"/>
              <c:layout>
                <c:manualLayout>
                  <c:x val="-3.0030025296158315E-2"/>
                  <c:y val="6.020363831862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036030355389999E-2"/>
                  <c:y val="6.020363831862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032026982568872E-2"/>
                  <c:y val="5.3120857339964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030025296158353E-2"/>
                  <c:y val="5.3120857339964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032026982568872E-2"/>
                  <c:y val="4.9579466850633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032026982568872E-2"/>
                  <c:y val="5.6662247829294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4034028668979428E-2"/>
                  <c:y val="-4.603807636130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6036030355389978E-2"/>
                  <c:y val="5.312085733996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6046038787442824E-2"/>
                  <c:y val="6.0203638318625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6036030355389978E-2"/>
                  <c:y val="5.3120857339963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030025296158315E-2"/>
                  <c:y val="5.6662247829294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0030025296158315E-2"/>
                  <c:y val="6.3745028807956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030025296158315E-2"/>
                  <c:y val="5.3120857339964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'BRASIL EXPORT RECEITA'!$B$1:$N$1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'BRASIL EXPORT RECEITA'!$B$2:$N$2</c:f>
              <c:numCache>
                <c:formatCode>General</c:formatCode>
                <c:ptCount val="13"/>
                <c:pt idx="0" formatCode="0">
                  <c:v>182</c:v>
                </c:pt>
                <c:pt idx="1">
                  <c:v>177</c:v>
                </c:pt>
                <c:pt idx="2">
                  <c:v>205</c:v>
                </c:pt>
                <c:pt idx="3">
                  <c:v>251</c:v>
                </c:pt>
                <c:pt idx="4">
                  <c:v>343</c:v>
                </c:pt>
                <c:pt idx="5">
                  <c:v>376</c:v>
                </c:pt>
                <c:pt idx="6">
                  <c:v>430</c:v>
                </c:pt>
                <c:pt idx="7">
                  <c:v>394</c:v>
                </c:pt>
                <c:pt idx="8">
                  <c:v>365</c:v>
                </c:pt>
                <c:pt idx="9">
                  <c:v>250</c:v>
                </c:pt>
                <c:pt idx="10">
                  <c:v>265</c:v>
                </c:pt>
                <c:pt idx="11">
                  <c:v>280</c:v>
                </c:pt>
                <c:pt idx="12">
                  <c:v>271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6283904"/>
        <c:axId val="76286592"/>
      </c:lineChart>
      <c:catAx>
        <c:axId val="7628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286592"/>
        <c:crosses val="autoZero"/>
        <c:auto val="1"/>
        <c:lblAlgn val="ctr"/>
        <c:lblOffset val="100"/>
        <c:noMultiLvlLbl val="0"/>
      </c:catAx>
      <c:valAx>
        <c:axId val="76286592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7628390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6091835755623"/>
          <c:y val="1.9487264332764487E-2"/>
          <c:w val="0.7283908164244377"/>
          <c:h val="0.88165325181245735"/>
        </c:manualLayout>
      </c:layout>
      <c:lineChart>
        <c:grouping val="standard"/>
        <c:varyColors val="0"/>
        <c:ser>
          <c:idx val="0"/>
          <c:order val="0"/>
          <c:tx>
            <c:strRef>
              <c:f>'IMPORT BRASIL DA CHINA'!$A$2</c:f>
              <c:strCache>
                <c:ptCount val="1"/>
                <c:pt idx="0">
                  <c:v>VOLUME (EM MIL M2)</c:v>
                </c:pt>
              </c:strCache>
            </c:strRef>
          </c:tx>
          <c:cat>
            <c:numRef>
              <c:f>'IMPORT BRASIL DA CHINA'!$B$1:$H$1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'IMPORT BRASIL DA CHINA'!$B$2:$H$2</c:f>
              <c:numCache>
                <c:formatCode>#,##0.0</c:formatCode>
                <c:ptCount val="7"/>
                <c:pt idx="0" formatCode="General">
                  <c:v>426.7</c:v>
                </c:pt>
                <c:pt idx="1">
                  <c:v>1875.5</c:v>
                </c:pt>
                <c:pt idx="2">
                  <c:v>5236.6000000000004</c:v>
                </c:pt>
                <c:pt idx="3">
                  <c:v>10771.2</c:v>
                </c:pt>
                <c:pt idx="4">
                  <c:v>10974.4</c:v>
                </c:pt>
                <c:pt idx="5">
                  <c:v>22059.8</c:v>
                </c:pt>
                <c:pt idx="6" formatCode="#,##0.00">
                  <c:v>39708.400000000001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489088"/>
        <c:axId val="76490624"/>
      </c:lineChart>
      <c:catAx>
        <c:axId val="764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490624"/>
        <c:crosses val="autoZero"/>
        <c:auto val="1"/>
        <c:lblAlgn val="ctr"/>
        <c:lblOffset val="100"/>
        <c:noMultiLvlLbl val="0"/>
      </c:catAx>
      <c:valAx>
        <c:axId val="764906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648908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A0D13-FFF9-40D1-BD85-23BA4AB037FC}" type="datetimeFigureOut">
              <a:rPr lang="pt-BR" smtClean="0"/>
              <a:t>23/09/2013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08621-C412-402A-8124-3A8C9D4EE48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2027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4B37A-015C-493C-BEE0-4DA70C7E0F17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926B2-144F-4442-ADCC-6EAE64A1DBA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499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1</a:t>
            </a:fld>
            <a:endParaRPr lang="pt-B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2</a:t>
            </a:fld>
            <a:endParaRPr lang="pt-B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10</a:t>
            </a:fld>
            <a:endParaRPr lang="pt-B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26</a:t>
            </a:fld>
            <a:endParaRPr lang="pt-B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42367-83CD-48F0-BC7F-03AC16903270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42367-83CD-48F0-BC7F-03AC16903270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40</a:t>
            </a:fld>
            <a:endParaRPr lang="pt-B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C8FA58-3D0F-40B8-9DBD-22DABD82D2DA}" type="slidenum">
              <a:rPr lang="pt-BR" smtClean="0"/>
              <a:pPr/>
              <a:t>52</a:t>
            </a:fld>
            <a:endParaRPr lang="pt-B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rra de título +  1 coluna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3713" y="1989138"/>
            <a:ext cx="7978296" cy="3798883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ct val="100000"/>
              </a:lnSpc>
              <a:spcBef>
                <a:spcPts val="600"/>
              </a:spcBef>
              <a:defRPr sz="1600"/>
            </a:lvl1pPr>
            <a:lvl2pPr marL="358775" indent="-184150">
              <a:lnSpc>
                <a:spcPct val="100000"/>
              </a:lnSpc>
              <a:spcBef>
                <a:spcPts val="600"/>
              </a:spcBef>
              <a:tabLst/>
              <a:defRPr sz="1600"/>
            </a:lvl2pPr>
            <a:lvl3pPr marL="533400" indent="-174625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−"/>
              <a:defRPr sz="1600"/>
            </a:lvl3pPr>
            <a:lvl4pPr marL="719138" indent="-185738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."/>
              <a:defRPr sz="1600"/>
            </a:lvl4pPr>
            <a:lvl5pPr marL="1616075" indent="-180975">
              <a:defRPr sz="16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9075" y="152636"/>
            <a:ext cx="8132763" cy="648072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32668E8-C9C7-41B0-AB01-39ABC2553A5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420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5F9127-A7B0-4058-90A0-F54AB7120E84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86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DBD8-D452-4917-B48E-18ECFC6748A2}" type="datetimeFigureOut">
              <a:rPr lang="pt-BR" smtClean="0"/>
              <a:pPr/>
              <a:t>23/09/2013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DCC1-CA2D-4978-A9B2-3BF9B0686BE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mapa+mundi&amp;source=images&amp;cd=&amp;cad=rja&amp;docid=aFcTdx_kf38auM&amp;tbnid=1xQ77GjH5nJjTM:&amp;ved=0CAUQjRw&amp;url=http://www.coladaweb.com/mapas/mapa-mundi&amp;ei=6ScyUrK6IoTA4APd1YDQAQ&amp;bvm=bv.52164340,d.dmg&amp;psig=AFQjCNH9FU0mln149bRzCU9ixjDiSr9cRA&amp;ust=137910512608233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0.png"/><Relationship Id="rId7" Type="http://schemas.openxmlformats.org/officeDocument/2006/relationships/image" Target="../media/image7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1951672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 smtClean="0">
                <a:latin typeface="Calibri Light" pitchFamily="34" charset="0"/>
              </a:rPr>
              <a:t>Como </a:t>
            </a:r>
            <a:r>
              <a:rPr lang="pt-BR" sz="4500" b="1" dirty="0">
                <a:latin typeface="Calibri Light" pitchFamily="34" charset="0"/>
              </a:rPr>
              <a:t>o Gás Natural Afeta a Competitividade da Indústria no </a:t>
            </a:r>
            <a:r>
              <a:rPr lang="pt-BR" sz="4500" b="1" dirty="0" smtClean="0">
                <a:latin typeface="Calibri Light" pitchFamily="34" charset="0"/>
              </a:rPr>
              <a:t>Brasil</a:t>
            </a:r>
            <a:endParaRPr lang="pt-BR" sz="4500" b="1" dirty="0">
              <a:latin typeface="Calibri Ligh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36512" y="5661248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600" b="1" dirty="0" smtClean="0">
                <a:latin typeface="Calibri Light" pitchFamily="34" charset="0"/>
              </a:rPr>
              <a:t>Câmara </a:t>
            </a:r>
            <a:r>
              <a:rPr lang="pt-BR" sz="2600" b="1" dirty="0">
                <a:latin typeface="Calibri Light" pitchFamily="34" charset="0"/>
              </a:rPr>
              <a:t>dos Deputados </a:t>
            </a:r>
            <a:r>
              <a:rPr lang="pt-BR" sz="2600" b="1" dirty="0" smtClean="0">
                <a:latin typeface="Calibri Light" pitchFamily="34" charset="0"/>
              </a:rPr>
              <a:t>– 24/09/2013</a:t>
            </a:r>
          </a:p>
          <a:p>
            <a:pPr algn="r"/>
            <a:r>
              <a:rPr lang="pt-BR" sz="2600" dirty="0" smtClean="0"/>
              <a:t>Comissão de Desenvolvimento Econômico, Indústria e Comércio</a:t>
            </a:r>
            <a:endParaRPr lang="pt-BR" sz="28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755576" y="2126466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PLANO ESTRATÉGICO DA ANFACER</a:t>
            </a:r>
            <a:endParaRPr lang="pt-BR" sz="4400" dirty="0">
              <a:solidFill>
                <a:srgbClr val="FFC000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PLANO DE INTERNACIONALIZAÇÃO</a:t>
            </a:r>
            <a:endParaRPr lang="pt-BR" alt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5536" y="1556792"/>
            <a:ext cx="84249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altLang="pt-BR" sz="2400" dirty="0" smtClean="0"/>
              <a:t>PROCESSO DE INCORPORAR À IDÚSTRIA BRASILEIRA DE REVESTIMENTOS CERÂMICOS CONCEITOS DE COMPETÊNCIA E COMPETITIVIDADE GLOBAIS</a:t>
            </a:r>
            <a:endParaRPr lang="pt-BR" altLang="pt-BR" sz="2400" dirty="0"/>
          </a:p>
        </p:txBody>
      </p:sp>
      <p:sp>
        <p:nvSpPr>
          <p:cNvPr id="3" name="AutoShape 2" descr="data:image/jpeg;base64,/9j/4AAQSkZJRgABAQAAAQABAAD/2wCEAAkGBxQTEhQUExQVFBQXGBwaGBcYGRcXGhoYGBgYFhgeGxoaHyggGh0mGxcXITEiJSksLi4uFx8zODMsNygtLisBCgoKDg0OGxAQGzQlHyQ0LzcvLDU0Ly01LCw0LCwvNCwsLCwsLCwsLCwsLCwsLCwsLCwsNCwsLCwsLCwsLCwsLP/AABEIAKcBLgMBIgACEQEDEQH/xAAbAAACAwEBAQAAAAAAAAAAAAADBAACBQEGB//EAEEQAAEDAgMFBAcGBQQBBQAAAAEAAhEDIQQxQRJRYXGRBSKBoQYTMlKxwfAUktHS4fEWQlNiciNDgrKjB5OiwuL/xAAaAQACAwEBAAAAAAAAAAAAAAAAAwIEBQEG/8QAMREAAgEDAwMCBQIGAwAAAAAAAQIAAwQREiExE0FRBWEUInGB8EJSIzKhscHRM5Hh/9oADAMBAAIRAxEAPwD7FWZiNoljqezo1zTbK8g31UaMRIk0gO9ltTl3c9xz5BPpHHU5uRAGp2YJMRmbXsiErS+0z3vUkQbjaz/l5C435HerbOIlvepEfzWdq7Tk2yj2xTAI2YOpb19oDzXG0zoJyIIiP+10QkczEd6HUoMxIdIGnjqukYiGwaU97anai5lsRGWSYDX+8Bw2f1VqbXakHwj5ohFXtrwINMOvPtRn3Y1yz5pjDB4HfIJ4ch85RlEQkUWfi+2qFOQ6o2R/KO8fLLxSA9LKPuVP/h+dTFNzuBFtVRTgmb6i8+fS6j7tT/x/nXR6WUfdqf8Aj/Ou9F/E516fmb6iwx6T0/6dXoz86t/ElP8Ap1fut/MjpP4nesnmbSixm+kTD/t1ejPzKj/SemP9ut91v5lzpt4h1U8zcUWB/FVP+lW6M/Ogn00o5errT/iz86kKLngThr0xyZ6VReaPppRH+3W+6z864PTah7lXoz8678PU/bI/E0v3CemUXmf42oe5W+6z866301oH+St91v5kfD1P2w+JpfunpVF5v+MqP9Ot91n5lP4yo+5V6M/OjoVPEPiaX7p6RRebHppQ9yr0Z+Zc/jWh7lUf8W/mXOhU8TvxFL9wnpVF55vpdROTKp5Bv5lz+L6X9Ot0b+Zc6L+J3r0/M9EosCl6WUSQCKjeJA+AJPktfC42nU9h7XcAb+IzCiyMvIklqK3BjCiiijJyKKKIhIoooiEiiiiISKKKIhAYlrjZscySPh+KHSpPBkweG075ptREJFwlL47HMpNlx8Pr4rxnbPpG5+0AQG6QYjiZABXCQNzOZ7CeoxvbLWg7HfO/JvXVeU7R7bq1JDg6Nwlo8s/FYb6znG5noc/IIrKxFgTkdYjkBC7TuVQ7rmRqW71Bs2JengHm4bCKcKxh/wBQknc3jvKXbi3OMkuz94meX1opXrGIO0R/dpyT39RJHyjH9ZUX08A/McxyjUaTDG0zuu5xB4iLKr8S6TskBo1gCJ1Pc6XukMKTMMbfhmJ46c043CvBcH2a72iIO/fqoLcO4k+iimL4iqXkA1XNk3kmOG76KPh+z2kwO8cztyZjdEeYKpjKTTGywRwM3G+Pmm+z6jaR2XGdBAiBoDvU6Y1EgjPvB2KgEHEvRpNALR6vum4aDNuBKWqYhpkRbXuxZXqYz1bIADqr3HayhsHWN3VDo0g93fJcANO6OmZ8khaLOTpG0tGsqAajvEA3beBTsB7TrWHA59Fo16w2S1rDG85rgqNadmnTBBNiXEdVXG4XaLABInnf6Ct29JV2MpXFVm3ErRrH2QRHGDonKGEIIJftN5Af9beKpVayk0bcSdJN+izjVc9zibU256gcAOalc1lU4G5kLeixGTxPQgRkOiFXYANoza5lzvKD5LAoYsiCHOaMjzzmDnmB4Jip2s85GONptrGSqi7UjJlg0SDNjCuJAcBstN7mTHLIdVDjacTtCDznXx0Xnzjn+8dMrdYQtu0ePLf8uiWbvxJdGO18VTI7rHHXvGb+M2XKdZjvapwNSCfIJNj+d81wVBIIIIjOdDf4SUkXVUHIMZ8NTYbibNM4cZE8u98hdMPe0gFgplvQ+a8+126J58Y+HmrNO8WGV+qZ8dUP80iLRF4m7SFF0XbO6Y8pRjhmzIkEZETI8RdedLg62yZ52+Kq12yZyPAwfJSF63eBsxyJ7nBdqVWe071jdzh3vvfjK28B2nTqgbJgnQ2PhvXzE13b3k55nz3K9LG1GlsuOcQbnPdmuGsrHiTFNl7z6wovLdjdvPyqlr26ObO0P8gf35r09KoHAFpBB1CmQROhgeJZRRRcnZFFFEQkUUURCRY3bXpDSoHY2h6zdnHMC/glfS30jGHbsUyDWcLa7A948dwXzl1UkkkkkmSTcknertvaGoNTcTOu78UjoXc/2nocd222pMgunU59LRkMlnNrZwM9TcjxKRpgpqm0q38LTU5xmUPi6r98Rxjf9N++LGNBc6ZQD5JJ5JO4QeeYPwWlSaNh85EbO6Sfw+s0oadhleZ9o2h288Asq+09TAm16fq6eTBueTl5z8tFWHncYjf+PNXdUAtad25XoEG2z0OekC6ze+JebaEwGP8AVgtLZBM2zv8AFM9o4iQaYkAG5+uPwSNZgiW30iZJIidMrqMpOJIgkjcZ0m5y6J4qPp6craFzqMpTrllmk3cCfAg/AIuKEQ4Ew+44c0drGNb34Y+M4BdPAC40En9V3EvpsazblzoOUCRkJ3aLRtFemd9xKV0yOpxtiLNftESeHh9fFWfiLQMvrqkqbSUfEU4A3haZQCZauTHsM8GzBL884ibXPiLBUr9ohuzsuhrTsvJB7x1ic/0WTSrlrg5ue6J8tVqvrOqNIe0Ne24BAcDvsciql2jKuoGWrSqGOCJfteswgO7ryCDB2og8h4pKnVYxrgDtOfvDo0gE9boZb3SDL4vad0kx5awuEGxMZj+4bMgATlmeCxnruTqA+811pDGM/aRw2rQ6WiNYzyB1jJBg74RmUHVJPskHIumTwjWZ0XcVTc0ZTvJtn8UoI5XVjadJUNp7yjBvmPHn8l0UyMzpPh8Ex6s7AqbUTYNH4jJDc0zMzpGfxUGDDmdBBgiw6EHkURlMwiU2GBrHLOd6M8lpE9biBEWkTnK4IwKIANtw3q9anBHK+dra9UX1g2YkO1BBvGkwl3vMAQBfhMnSFPGIwCccDYx9X0RMIack1BMyBmZ1n64rmJ9g7wRBi024XKEO8L5axY/Wa4rlTnEjUGdps4WoyZYAJtI1A/dZfaG1TN7jOdDkD+yPhHiH94SJico1y3EHqUn2liiWRtAl0ZZBoN1sUU1lTwZlVn0Bs7iVoYuDLTH15rZ7L7frUSDG20m4vfpkeK8ka24mPFQOWk1BW2mUl0yb7z7V2dj2Vm7TDO8atO4ppfGex+1X4aoKlM/5N0cNx/HRfWuye0mYimKlM2OY1adQeKzbi2NI57TXtLxa4xwR2jiiiirS5Is7t7tVuGouqG5ya3e45DlqeAK0V819OMf62vsD2afdH+X8x62/4p1vT6jgHiV7qsaVMkc9p5/FYl1R5e8lznGSTvVWuXHNVtkFbwxieYIJO8JTqcvP5IornT66oTYRGQoHEaufM0qlQBgJ3CI5v2usNUBMbRtBBg6wP1UwrxskETEHwvPQkFDxjoBBF40/tMx5Lz12hSqT5nprJw9IDxM4NJJnZvP18UxSGthEmclfD4YGSXbI0gSSN6ZOEaab3S6WxIgXG8dCq4oVGXXjaMeumrTmJPftC9mC+6Tpwn90P7a6C1vdac4zPjElE7aqtDgzKBYcbz8ln+sAyzW5Z2aomTuZh3t4zPpBwJdwvCYDCfxlvySTXyVpUnw2T8lef5RKFP5iYfDUg258Al8diATuI8UF2Mk3KGDtOneoBCTkxjVFVdKyU2ey6cz5a9Vp4qiS4Ambgm4FiZvrrHiqYem1ol3/ABESTG/OBPBCq1TOczxGXgOax/U66FgvJE2PTKDKpbOAYZlRsuFxkLCSJIyk/UK2IpuaS1oIkWzI5wLTwQMM3ZJJFiDrwtoufbHNBzdM3NyORVZLsNtUG0tPbFRmmYXY2AIN4E8DOd+fkq+siA51iJvcwLm5kDJcZiC0i8GM4nXPmrYkbQ2jMRkOB4a3UKlRCv8ADz7ydFXzh8Rmg9gmS4hwsR3gNxiLZBLtolxsSR/cAOBgxZCwz2yGyROW1I8J355phvdkEOA1kz3gdOF0kgsg9o4BdRzzDVIgtkGNCJN+Vs+CDSwJJEujeY2stADkgVyHENDYaLk2vnqM7EdSu/aCJkRexHztuUAQDiT1YmmGBogAkG0yZPTTglDVDbSAN/P9j0VBiC4bXetGU8dAFKzpZFwSI5SmfIdoAmLV6u0GkE59RmPktFuFD6ZdTDmxpIMwLjfc9VmPYJG8Z68DpxT/AGQ8h8TA2STe3Dzjqu0sFsERVfPIlqDWhjS60yYM7XAcP2WNin96YiQOeov4LX7XrtlsZmZj3QIHnruWbWG23i0eWf1zW7QDag7H2mFcldJRRvz/AORSmJMIznwYkjKZ2fwQMvBUqP2iSc1fIzMwHTnzGRh5y8rrX9G+1jhKoLp9W+zxyttRvHwlYLaoG/qihwO9LqLkEHiNpPpYMvIn21rgQCDIORC6vM+gmP26JpOzp5T7hy6EEcoXplhumhipnpqbh0DDvAY7ECnTe85NaXdBK+OPxZcZNyd/HO6+l+nNfZwdT+4tb1cCfIFfL/VK9ZIMEmZnqNQ6go/PzENWdP7Zb+f6oO0VbZXWhaSjAmO5LGWbWdvR6ZlLwj01wiTUnvD0q0HO5R62IlozBiLR4G+drJQZIjnWFjkqtegKgwZet7g0jkQ2AawAl13NkBu+LyTlCjcW5xLmtgWnZBItbLLqlWsM52F4j4EX8EzTJZLQSA64mdBkJJJOf7KrpqU2CvuvA7f9y1qp1FLJseT3i3adUPkuHe3ixudbEbyknMIZtbLS3IuBkgrUxLWhpEknhsi9gRvOfkUFtFuxsgucYJiAPmbiB1TadzTT5Q2fb/URUtmqblce/wDuZ2HEmybxdgBw+P6IIoObEgiQiOE81fO+DM5RpBHeApM3pvDUtmD8En6sgq7drSym2cbRa4zvNHtWr/qO7ujb2ygGPggCpds5RMRPDwMph0Ekg7RdJ9rSRNju4JcZgbYJmCT42yytnzXi64IqNkdzPY0f+MYhHvMXcLARaNYOt88tFA6wFpJOmio9wgDZcTbPO6u+jdtpjoLqOY3MtWzaImPjn1/BMYcbXdsLW4OGV+InolsWJdfLTI6furOBbTGUm8kCBHGRGibTOGkXXMDUw7trOIvOk5oj2mbnnc3NzvyVqhbtF7u9l7NuAk/WaE6rtE7OQy+tyv2VsHfXnj83lC+uNC4xufzaOUnhwDTbc4C4P4FK4kljiNAYk5g8gEP18OaQNR9Zp7tGntbLha8O8LgnwHkn+oWoOHUfWV7C55Un6QWEwwJ2nTNiIjTmFHEhzpIN8ss/Zv5LlCqeCfezbY8O9kFkZC2+R4JdexVafy8jvGUL0tU3iWGwu20uO8WGyTsnPW+qsKgEsaCAQQ462G+5teyI3s97doAQ0XESNI5l2arQw4N32tpOsjX6zXLSkNJLDcSV1VbICnYzHeXT3iZOuZhXo1YvvBm2it2hRHtNNoG7LKfMKlBhI+t62UYOmZhupSppkfRi41yy0+X4oDXQdybfScQRBzOQHDWbpItM5Hy/FSQ5G8jVGDsIQEyBNuJyTBY2LdUL1YyQQ85aArh34M6Bjcieo9DcV6vFMBPtgsIHG48wOq+lr4rg6+xUY/LZcHfdIPyX2mVm3qYYHzNj02pqQr4nlP8A1Icfs1MDWqP+j/0XgWkEQc9F9B/9RKO1hmcKrT4bLx8187qsg5b+gJT7TBpY95Vvsitn2EJTbI3cEQU7adUFrrfW9FAtKujIEz8AmcKvTQAZRQF2A5hWhG3INJm9cdUUT4jF8xzDtbnmRorMpEmXSGzJN4gXtuzSAMSmcH39ptidkwDu1jjB+KRW1KhYSzRKM4U94Azt2gNkmN43xF5AFp0V6paSchMyRa85CPBCY/u2vmOWioGrzGSTPQE4jjNl7w17jeYNhB+oCXrYZzDBHjOY3obi3eOo+tCmKbiAQDYZZEZ3Wha3xo7NuJRubLrbjYwc24oDnOiIz5IWKA2jAjx8EKlmt6keooccGYVb+G2g8iNMlt48/rghCpmNkXMz9FHfEQldqJ8lBqNKo2WUEzq1qtNQFYgTTwgkE+zstu68m8A87whu2cyZgcYgm0+euiX7Lr7LhuNiPEJ7FYfvHvTvJHGM/wBNVi+pW/TcFRgH+82/TLg1UIJ3E7gw11hEZ2MwFzFugNDmkA2bJvmbHhkfEKYahBcJGWom/jl9b0viHEhrXAkDUkcxl0VFVycd5pscDMHiH6AEcj5m/PquUJEIPqj9Sbp6hTDgA0d4eY1z3L0tvSShT0j7zy1xVe4qZPbiULZEjNFxFc2E5gG2+APkeqCGHIQNLoGJcNsxkLDjFk3AY4i9RRcxnCwCBpKc7PxRDdkAWBtbvN3DcfwWXTdfwPwVRVIuDcLlSkHXTClXKNqnpuz8UTSO1LgJvH8u4+Czq1aTssyN4JnQxOkcFMBi2hxI2ocbgWA385RmOpX2NoHdre/1yWOadVSFO2OZtipTYFhvmJjDlwcCZcT9aBBNAzru4K9Np2hsl2Vst4yWhVwD9hxk7Z2SQLyddLK6a7IucA+0oi3VzjJHvMyvMmLgZa6ItDDhzJ6qwdUaYgbMwATsmZ0/Vcp4giQQBJyJ+cZrtK4DrkCcqWxRxkxRwgnIeI5IVVusfX7QmnOFzs8JCUe6c7TkFYVs7yq6AZE6+824afNfaMG6abDvaD5BfFRTN19sw7NljW7gB0EKpf8A6fv/AIl/0vlvt/mZXphhtvB1gMwNof8AEhx8gV8rZUJaAYsbdF9rq0w4FpuCCDyNivjeJoeqqPpuzY4t6H8EWJyCsPUlIKt9pymwZE6eP1ZHZSEGHTu0+OSACPFd2OfNXjmZy6fEkmcijtZy6hCAGspik5u4+S5kyQAke237JdN1GA5IDmb7IUzrCDc5UoOcHAgwZsj7C4Rsg7zZTBEUVMZGy9x2OZHx5gm6VpVBJDpkTmDumdbK2As9sG8x17vzRe0YFQgSDGeevNYF/bLTbK956CxuGrIdXIgm0hImBvyzv8ypWuIAjaIAGu74ojGGCTpwgSfFXfREB5N42gALibgk6aGBuVSjTaocCXHqKiZMy6tOLHMIVBsnRM1zP0EClThetp7LieOrbtmPVmd39lmVjdaVRx2OGUwEhEqKcydX+US2AbLwN5WvjiXOPC1ikqMUwwizjfiIy5TK0+0KQ22kfzDbjST471m+rZKqRwJqei4DMDyRAkO2rhoEESR+snLJK4jEZARI5SP3Cu2iQ0h9zuESPwVA8t2SDGeXGFlW1HqVAs17ut0kzI+hsNO0RtECBlE36xKnZVnA+yG3nl81btV0hpJIBuBbcB8koxwsL7/H6K3bcOQxbzgfSefuDTVlC+Mn6mOPcdkk5l0nib/qkxT3gnxCepOkQdRaUvUo3hPTbaIqDIzO02gMc6CDEXiL/sUgbDOVolsU43u+Aj/7JY0gbkHyTBjJzEtnAxA03wbAcFqYTs6q+oP5Wi+1AjoFTs+g19RrW910jO9gL88slo4rGOIMEgaAbjv4qneXS0ANtzLljaNXJyeIWt2g1o2WCRHtZXiJO9CwGPudt3KcuN96RDhFwenJLNqyTYjw+t3msA3DltRnoegoXE0ThzUkl0OFxO6/RKg92/eM6XkJjA4jZfNyDY/9Qr0Q1zHQIFzx1WnZ1i9P6TOu6IV+eYhSIEj9UzSaLWExIy+tFVzYaDdziL20n9B1RcM2Q5zjsxqNN56K4ckEiUxgEAweGwhfiKLJ2g54B4AOG1PhP0F9cXz30IpGrijUM7NJtubu63y2ui+hKjdfzBfE0bLBUsO5/P65kXhfT/sqHDENFnQ1/AizT4i3gF7pCxWHbUY5jxLXCCEujUNNw0dXoiqhUz4ySrCqtDt7st2Hqljrg3adC38d6zdlbiMrjInmqitTYg8iEFRGBSRlXY5SKzi1PMfYQYmCFaolaRTThISmGI9GyMSoCrUK5tEKSDwUhOEweGf32lsHvt0PvDkq46oQ82El0yToZOXTomKTYc07iD0N1TH0IqEnMujfYADygnxWV6mD8p+s1fTDs4+kJRO1GbW5l2gi5nwQa2IBJjLIC+QsB0TfaWzRpbLQ7bfG0SDFvLNYzE70+20qWMr+o3O4QTRbWaQO6BvN7pdtOCgtcjsctLTiZmvVzDVT3BxJ+AS0AXPRNVD3eX1+CScwk3sPrgoKd4xxtKVKkuJjVblLFespgAEubaBq1YPq+K7tEeySPLgUV6K1qegyNvcNQqa47WdmwwZNzMnlmbXQ8U4bTWiLATFrn6CG6uO6BoLpjCYT+Z0mbxvKVQtkoCPubupcHH4JfHgE7LbgJctjmma0gbvikNrgU5OMRNXnMYpkpiozI9UGlyKM9gcZNo0hRY+JNFyDmdNQACGgxnM80LF1wRYQfK6PUp2S76aBgwbInOz299rtprSDrwuj16oM3a2+p+QulHU0F9NJuLRbgjUeJO3u2tgdI3M1MPgmuYSyoHH3b/MpUhodEDasDv42+skFhcIMmQtPEOZG1s98gEmdTOnms659OC46c0bb1DXnqdopUeANnXU3+v2T9Jv+mBHdcYJ4X+XxWVY75WvhQPVwTfRoz8fd5ncra0Vt6WPwxHWa4re3b2lK1IhsQADlwaLD4eR3rOxNYeyzxO8/XwWpXaTJ7jBAGbY1/Vavob6PhzxXfBY0yz+5w15A+fJdWqqqWaD0GZgqfcz0fop2X6igA4RUf3n8Cch4DzlbKiizWYscma6IEUKO0iiiijJRHtjstmIplj+bXatO8fgvmPafZtSg8seIOh0cN4X1xKdpdnU67NioJGh1B3g6Kzb3JpHB4lO6tBWGRsZ8k2JXfUHQLc7W7AqYcz7TJs4D47ilGgRdagrAjKzHNuVOGERY0hNsyKHUqIJrRqu5LQChDLvQSYXDWVS9TUGLdgYRtVFrumHNIBkX3ECD1z8tEmArU6hGqXcW4qpiMtrk0XzPS9oYZtRg2iSALERJXmh2c6Z2iGzqE22o4xBIjdb4I/2J5lxm2/8AW6VTD0+TH1tFbcLmIVMAQbS4RMxCrsRnmnKogAh2zy+EJf1bBtS6TmCBdOFU5xK7W6gZG0jKiKcNNwf0SZcBeZ6/Wan2wjL5qRB7SAYDZoR1EDu2lDdh7WIQa1Zx1VGvKYFbvEsyZwJdg2Z36JzDmpsztW3Zfus7ZRC9x1yXWXM5TqaT7Rt9VxF3GM9Ez2fVY1wLmbX1uWdSB3p7DmM4idx+SWy4G0cjljkx7tIBsGwnQTaUg18lPVwxzMzbKc55aBItplJp8YMsVtyCIYPUeQhBpXDTKniQzI4hWp0QUM0TKMwEZrpkAMncTj2QcvDgq1ztuJgDyCadTkEyk69J0jhkoBsmNKYG0cwODAG3U7o0nXjB0VH4+m2Q1u1xynolTRc4y4knivU+j/oftEVMRZulPIn/AC3DhnySamlfmqGOpa2GikuPJmZ6L+jj8S71lURRB8XcBw3nwHD6XTYGgAAAAQALAAZKMaAAAAALACwAVlnVapqH2mtQoCkPfuZFFFEqOkUUURCRRRREJV7AQQQCDmDcLynbnonMvof+2T/1OnIr1qimlRkORIVKauMNPkFek5ji1zS0jMEEFUJ4BfWcbgKdURUYHbpzHIrDxHooyZbfgbfCx8lfS9XHzCZr2D5+UzwbKe1p0TTOz3R7PUfivWU8GaRPcjdIBA5DJHbMf/kfgute+BBfTv3GeJZ2c82AHkis7Jd+okr2TaE3LWnnH4Izu6LNjcAQPgoG9bxGD05O5nlsDgwwyc/h5rQxNLuyRY2MTuunXio46gcHEn4IrsM51nOLt0zCQ9YscmWUt1QYE8XXwDpMNJE5pN1AjRe6d2fvA8CFWp2eJkTG4kfJWEu8bGU6lhqOQZ4RuEe4gBpPgtPD+jFVzZgXXrm4Vnux/wAijuFol0cyh75v0iCemJ+s5nmW+jNUu7zmxreLIb/RWrM7bD4kL0VSk6e64C2rSb855KrqT/fb93hz3pQvKkebCiZj0fQ/ukF7Q7xPn9ZJ/DejNFg7x2jryT45rocotdVT3k1sqK8LM7EdkUJ7rHcmrlL0fBiYaNxku8v0Wq2tGgXTiCdAoddx3jDb0j+kRVvYeHAu0k80VuApCwZ5q5eVFA1HPJkhSQcAQbey6FzsnqPwQ3dmUNGHnKZIVC124fH4BHUfzO9JPAgKnZdI5gNWbi+y6bQdlzSeNvndPEuNzbQADwV6HZbn3g/5EwPMfBSWq47yD0UP6Z5ytSI/lB+CrgMBVrP2abdqDd38g5nLova4f0dp/wC53+GQ/ErXpUg0BrQGgZACAPAJpucDaIFoCd5kdi+jzKMOd36m85D/ABHzz5LaUUVZmLHJltVCjAkVdsbwq4hxDZbcpKXf0x91RkpoqKlEkgbWauiEiiiiISKKKIhIoooiEiiiiIThCH9mZ7jegUURCc+ys9xv3Qp9lZ7jfuhdURCT7Mz3G9Ap9mZ7jegUURCQ4ZnuN6BT7Mz3G9AooiE59lZ7jfuhd+zM9xvQKKIhJ9lZ7jegU+ys9xvQKKIhJ9mZ7jegXPsrPcb90LqiITn2VnuN6Bd+zM9xvQKKIhOfZWe437oXfszPcb0CiiISfZme43oFPszPcb0CiiITraDRk1o5AIiiiISKKKIhIoooiE45s53VHUhoBPJRREJynTIOTfAQUVRREJ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6743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4" descr="data:image/jpeg;base64,/9j/4AAQSkZJRgABAQAAAQABAAD/2wCEAAkGBxQTEhQUExQVFBQXGBwaGBcYGRcXGhoYGBgYFhgeGxoaHyggGh0mGxcXITEiJSksLi4uFx8zODMsNygtLisBCgoKDg0OGxAQGzQlHyQ0LzcvLDU0Ly01LCw0LCwvNCwsLCwsLCwsLCwsLCwsLCwsLCwsNCwsLCwsLCwsLCwsLP/AABEIAKcBLgMBIgACEQEDEQH/xAAbAAACAwEBAQAAAAAAAAAAAAADBAACBQEGB//EAEEQAAEDAgMFBAcGBQQBBQAAAAEAAhEDIQQxQRJRYXGRBSKBoQYTMlKxwfAUktHS4fEWQlNiciNDgrKjB5OiwuL/xAAaAQACAwEBAAAAAAAAAAAAAAAAAwIEBQEG/8QAMREAAgEDAwMCBQIGAwAAAAAAAQIAAwQREiExE0FRBWEUInGB8EJSIzKhscHRM5Hh/9oADAMBAAIRAxEAPwD7FWZiNoljqezo1zTbK8g31UaMRIk0gO9ltTl3c9xz5BPpHHU5uRAGp2YJMRmbXsiErS+0z3vUkQbjaz/l5C435HerbOIlvepEfzWdq7Tk2yj2xTAI2YOpb19oDzXG0zoJyIIiP+10QkczEd6HUoMxIdIGnjqukYiGwaU97anai5lsRGWSYDX+8Bw2f1VqbXakHwj5ohFXtrwINMOvPtRn3Y1yz5pjDB4HfIJ4ch85RlEQkUWfi+2qFOQ6o2R/KO8fLLxSA9LKPuVP/h+dTFNzuBFtVRTgmb6i8+fS6j7tT/x/nXR6WUfdqf8Aj/Ou9F/E516fmb6iwx6T0/6dXoz86t/ElP8Ap1fut/MjpP4nesnmbSixm+kTD/t1ejPzKj/SemP9ut91v5lzpt4h1U8zcUWB/FVP+lW6M/Ogn00o5errT/iz86kKLngThr0xyZ6VReaPppRH+3W+6z864PTah7lXoz8678PU/bI/E0v3CemUXmf42oe5W+6z866301oH+St91v5kfD1P2w+JpfunpVF5v+MqP9Ot91n5lP4yo+5V6M/OjoVPEPiaX7p6RRebHppQ9yr0Z+Zc/jWh7lUf8W/mXOhU8TvxFL9wnpVF55vpdROTKp5Bv5lz+L6X9Ot0b+Zc6L+J3r0/M9EosCl6WUSQCKjeJA+AJPktfC42nU9h7XcAb+IzCiyMvIklqK3BjCiiijJyKKKIhIoooiEiiiiISKKKIhAYlrjZscySPh+KHSpPBkweG075ptREJFwlL47HMpNlx8Pr4rxnbPpG5+0AQG6QYjiZABXCQNzOZ7CeoxvbLWg7HfO/JvXVeU7R7bq1JDg6Nwlo8s/FYb6znG5noc/IIrKxFgTkdYjkBC7TuVQ7rmRqW71Bs2JengHm4bCKcKxh/wBQknc3jvKXbi3OMkuz94meX1opXrGIO0R/dpyT39RJHyjH9ZUX08A/McxyjUaTDG0zuu5xB4iLKr8S6TskBo1gCJ1Pc6XukMKTMMbfhmJ46c043CvBcH2a72iIO/fqoLcO4k+iimL4iqXkA1XNk3kmOG76KPh+z2kwO8cztyZjdEeYKpjKTTGywRwM3G+Pmm+z6jaR2XGdBAiBoDvU6Y1EgjPvB2KgEHEvRpNALR6vum4aDNuBKWqYhpkRbXuxZXqYz1bIADqr3HayhsHWN3VDo0g93fJcANO6OmZ8khaLOTpG0tGsqAajvEA3beBTsB7TrWHA59Fo16w2S1rDG85rgqNadmnTBBNiXEdVXG4XaLABInnf6Ct29JV2MpXFVm3ErRrH2QRHGDonKGEIIJftN5Af9beKpVayk0bcSdJN+izjVc9zibU256gcAOalc1lU4G5kLeixGTxPQgRkOiFXYANoza5lzvKD5LAoYsiCHOaMjzzmDnmB4Jip2s85GONptrGSqi7UjJlg0SDNjCuJAcBstN7mTHLIdVDjacTtCDznXx0Xnzjn+8dMrdYQtu0ePLf8uiWbvxJdGO18VTI7rHHXvGb+M2XKdZjvapwNSCfIJNj+d81wVBIIIIjOdDf4SUkXVUHIMZ8NTYbibNM4cZE8u98hdMPe0gFgplvQ+a8+126J58Y+HmrNO8WGV+qZ8dUP80iLRF4m7SFF0XbO6Y8pRjhmzIkEZETI8RdedLg62yZ52+Kq12yZyPAwfJSF63eBsxyJ7nBdqVWe071jdzh3vvfjK28B2nTqgbJgnQ2PhvXzE13b3k55nz3K9LG1GlsuOcQbnPdmuGsrHiTFNl7z6wovLdjdvPyqlr26ObO0P8gf35r09KoHAFpBB1CmQROhgeJZRRRcnZFFFEQkUUURCRY3bXpDSoHY2h6zdnHMC/glfS30jGHbsUyDWcLa7A948dwXzl1UkkkkkmSTcknertvaGoNTcTOu78UjoXc/2nocd222pMgunU59LRkMlnNrZwM9TcjxKRpgpqm0q38LTU5xmUPi6r98Rxjf9N++LGNBc6ZQD5JJ5JO4QeeYPwWlSaNh85EbO6Sfw+s0oadhleZ9o2h288Asq+09TAm16fq6eTBueTl5z8tFWHncYjf+PNXdUAtad25XoEG2z0OekC6ze+JebaEwGP8AVgtLZBM2zv8AFM9o4iQaYkAG5+uPwSNZgiW30iZJIidMrqMpOJIgkjcZ0m5y6J4qPp6craFzqMpTrllmk3cCfAg/AIuKEQ4Ew+44c0drGNb34Y+M4BdPAC40En9V3EvpsazblzoOUCRkJ3aLRtFemd9xKV0yOpxtiLNftESeHh9fFWfiLQMvrqkqbSUfEU4A3haZQCZauTHsM8GzBL884ibXPiLBUr9ohuzsuhrTsvJB7x1ic/0WTSrlrg5ue6J8tVqvrOqNIe0Ne24BAcDvsciql2jKuoGWrSqGOCJfteswgO7ryCDB2og8h4pKnVYxrgDtOfvDo0gE9boZb3SDL4vad0kx5awuEGxMZj+4bMgATlmeCxnruTqA+811pDGM/aRw2rQ6WiNYzyB1jJBg74RmUHVJPskHIumTwjWZ0XcVTc0ZTvJtn8UoI5XVjadJUNp7yjBvmPHn8l0UyMzpPh8Ex6s7AqbUTYNH4jJDc0zMzpGfxUGDDmdBBgiw6EHkURlMwiU2GBrHLOd6M8lpE9biBEWkTnK4IwKIANtw3q9anBHK+dra9UX1g2YkO1BBvGkwl3vMAQBfhMnSFPGIwCccDYx9X0RMIack1BMyBmZ1n64rmJ9g7wRBi024XKEO8L5axY/Wa4rlTnEjUGdps4WoyZYAJtI1A/dZfaG1TN7jOdDkD+yPhHiH94SJico1y3EHqUn2liiWRtAl0ZZBoN1sUU1lTwZlVn0Bs7iVoYuDLTH15rZ7L7frUSDG20m4vfpkeK8ka24mPFQOWk1BW2mUl0yb7z7V2dj2Vm7TDO8atO4ppfGex+1X4aoKlM/5N0cNx/HRfWuye0mYimKlM2OY1adQeKzbi2NI57TXtLxa4xwR2jiiiirS5Is7t7tVuGouqG5ya3e45DlqeAK0V819OMf62vsD2afdH+X8x62/4p1vT6jgHiV7qsaVMkc9p5/FYl1R5e8lznGSTvVWuXHNVtkFbwxieYIJO8JTqcvP5IornT66oTYRGQoHEaufM0qlQBgJ3CI5v2usNUBMbRtBBg6wP1UwrxskETEHwvPQkFDxjoBBF40/tMx5Lz12hSqT5nprJw9IDxM4NJJnZvP18UxSGthEmclfD4YGSXbI0gSSN6ZOEaab3S6WxIgXG8dCq4oVGXXjaMeumrTmJPftC9mC+6Tpwn90P7a6C1vdac4zPjElE7aqtDgzKBYcbz8ln+sAyzW5Z2aomTuZh3t4zPpBwJdwvCYDCfxlvySTXyVpUnw2T8lef5RKFP5iYfDUg258Al8diATuI8UF2Mk3KGDtOneoBCTkxjVFVdKyU2ey6cz5a9Vp4qiS4Ambgm4FiZvrrHiqYem1ol3/ABESTG/OBPBCq1TOczxGXgOax/U66FgvJE2PTKDKpbOAYZlRsuFxkLCSJIyk/UK2IpuaS1oIkWzI5wLTwQMM3ZJJFiDrwtoufbHNBzdM3NyORVZLsNtUG0tPbFRmmYXY2AIN4E8DOd+fkq+siA51iJvcwLm5kDJcZiC0i8GM4nXPmrYkbQ2jMRkOB4a3UKlRCv8ADz7ydFXzh8Rmg9gmS4hwsR3gNxiLZBLtolxsSR/cAOBgxZCwz2yGyROW1I8J355phvdkEOA1kz3gdOF0kgsg9o4BdRzzDVIgtkGNCJN+Vs+CDSwJJEujeY2stADkgVyHENDYaLk2vnqM7EdSu/aCJkRexHztuUAQDiT1YmmGBogAkG0yZPTTglDVDbSAN/P9j0VBiC4bXetGU8dAFKzpZFwSI5SmfIdoAmLV6u0GkE59RmPktFuFD6ZdTDmxpIMwLjfc9VmPYJG8Z68DpxT/AGQ8h8TA2STe3Dzjqu0sFsERVfPIlqDWhjS60yYM7XAcP2WNin96YiQOeov4LX7XrtlsZmZj3QIHnruWbWG23i0eWf1zW7QDag7H2mFcldJRRvz/AORSmJMIznwYkjKZ2fwQMvBUqP2iSc1fIzMwHTnzGRh5y8rrX9G+1jhKoLp9W+zxyttRvHwlYLaoG/qihwO9LqLkEHiNpPpYMvIn21rgQCDIORC6vM+gmP26JpOzp5T7hy6EEcoXplhumhipnpqbh0DDvAY7ECnTe85NaXdBK+OPxZcZNyd/HO6+l+nNfZwdT+4tb1cCfIFfL/VK9ZIMEmZnqNQ6go/PzENWdP7Zb+f6oO0VbZXWhaSjAmO5LGWbWdvR6ZlLwj01wiTUnvD0q0HO5R62IlozBiLR4G+drJQZIjnWFjkqtegKgwZet7g0jkQ2AawAl13NkBu+LyTlCjcW5xLmtgWnZBItbLLqlWsM52F4j4EX8EzTJZLQSA64mdBkJJJOf7KrpqU2CvuvA7f9y1qp1FLJseT3i3adUPkuHe3ixudbEbyknMIZtbLS3IuBkgrUxLWhpEknhsi9gRvOfkUFtFuxsgucYJiAPmbiB1TadzTT5Q2fb/URUtmqblce/wDuZ2HEmybxdgBw+P6IIoObEgiQiOE81fO+DM5RpBHeApM3pvDUtmD8En6sgq7drSym2cbRa4zvNHtWr/qO7ujb2ygGPggCpds5RMRPDwMph0Ekg7RdJ9rSRNju4JcZgbYJmCT42yytnzXi64IqNkdzPY0f+MYhHvMXcLARaNYOt88tFA6wFpJOmio9wgDZcTbPO6u+jdtpjoLqOY3MtWzaImPjn1/BMYcbXdsLW4OGV+InolsWJdfLTI6furOBbTGUm8kCBHGRGibTOGkXXMDUw7trOIvOk5oj2mbnnc3NzvyVqhbtF7u9l7NuAk/WaE6rtE7OQy+tyv2VsHfXnj83lC+uNC4xufzaOUnhwDTbc4C4P4FK4kljiNAYk5g8gEP18OaQNR9Zp7tGntbLha8O8LgnwHkn+oWoOHUfWV7C55Un6QWEwwJ2nTNiIjTmFHEhzpIN8ss/Zv5LlCqeCfezbY8O9kFkZC2+R4JdexVafy8jvGUL0tU3iWGwu20uO8WGyTsnPW+qsKgEsaCAQQ462G+5teyI3s97doAQ0XESNI5l2arQw4N32tpOsjX6zXLSkNJLDcSV1VbICnYzHeXT3iZOuZhXo1YvvBm2it2hRHtNNoG7LKfMKlBhI+t62UYOmZhupSppkfRi41yy0+X4oDXQdybfScQRBzOQHDWbpItM5Hy/FSQ5G8jVGDsIQEyBNuJyTBY2LdUL1YyQQ85aArh34M6Bjcieo9DcV6vFMBPtgsIHG48wOq+lr4rg6+xUY/LZcHfdIPyX2mVm3qYYHzNj02pqQr4nlP8A1Icfs1MDWqP+j/0XgWkEQc9F9B/9RKO1hmcKrT4bLx8187qsg5b+gJT7TBpY95Vvsitn2EJTbI3cEQU7adUFrrfW9FAtKujIEz8AmcKvTQAZRQF2A5hWhG3INJm9cdUUT4jF8xzDtbnmRorMpEmXSGzJN4gXtuzSAMSmcH39ptidkwDu1jjB+KRW1KhYSzRKM4U94Azt2gNkmN43xF5AFp0V6paSchMyRa85CPBCY/u2vmOWioGrzGSTPQE4jjNl7w17jeYNhB+oCXrYZzDBHjOY3obi3eOo+tCmKbiAQDYZZEZ3Wha3xo7NuJRubLrbjYwc24oDnOiIz5IWKA2jAjx8EKlmt6keooccGYVb+G2g8iNMlt48/rghCpmNkXMz9FHfEQldqJ8lBqNKo2WUEzq1qtNQFYgTTwgkE+zstu68m8A87whu2cyZgcYgm0+euiX7Lr7LhuNiPEJ7FYfvHvTvJHGM/wBNVi+pW/TcFRgH+82/TLg1UIJ3E7gw11hEZ2MwFzFugNDmkA2bJvmbHhkfEKYahBcJGWom/jl9b0viHEhrXAkDUkcxl0VFVycd5pscDMHiH6AEcj5m/PquUJEIPqj9Sbp6hTDgA0d4eY1z3L0tvSShT0j7zy1xVe4qZPbiULZEjNFxFc2E5gG2+APkeqCGHIQNLoGJcNsxkLDjFk3AY4i9RRcxnCwCBpKc7PxRDdkAWBtbvN3DcfwWXTdfwPwVRVIuDcLlSkHXTClXKNqnpuz8UTSO1LgJvH8u4+Czq1aTssyN4JnQxOkcFMBi2hxI2ocbgWA385RmOpX2NoHdre/1yWOadVSFO2OZtipTYFhvmJjDlwcCZcT9aBBNAzru4K9Np2hsl2Vst4yWhVwD9hxk7Z2SQLyddLK6a7IucA+0oi3VzjJHvMyvMmLgZa6ItDDhzJ6qwdUaYgbMwATsmZ0/Vcp4giQQBJyJ+cZrtK4DrkCcqWxRxkxRwgnIeI5IVVusfX7QmnOFzs8JCUe6c7TkFYVs7yq6AZE6+824afNfaMG6abDvaD5BfFRTN19sw7NljW7gB0EKpf8A6fv/AIl/0vlvt/mZXphhtvB1gMwNof8AEhx8gV8rZUJaAYsbdF9rq0w4FpuCCDyNivjeJoeqqPpuzY4t6H8EWJyCsPUlIKt9pymwZE6eP1ZHZSEGHTu0+OSACPFd2OfNXjmZy6fEkmcijtZy6hCAGspik5u4+S5kyQAke237JdN1GA5IDmb7IUzrCDc5UoOcHAgwZsj7C4Rsg7zZTBEUVMZGy9x2OZHx5gm6VpVBJDpkTmDumdbK2As9sG8x17vzRe0YFQgSDGeevNYF/bLTbK956CxuGrIdXIgm0hImBvyzv8ypWuIAjaIAGu74ojGGCTpwgSfFXfREB5N42gALibgk6aGBuVSjTaocCXHqKiZMy6tOLHMIVBsnRM1zP0EClThetp7LieOrbtmPVmd39lmVjdaVRx2OGUwEhEqKcydX+US2AbLwN5WvjiXOPC1ikqMUwwizjfiIy5TK0+0KQ22kfzDbjST471m+rZKqRwJqei4DMDyRAkO2rhoEESR+snLJK4jEZARI5SP3Cu2iQ0h9zuESPwVA8t2SDGeXGFlW1HqVAs17ut0kzI+hsNO0RtECBlE36xKnZVnA+yG3nl81btV0hpJIBuBbcB8koxwsL7/H6K3bcOQxbzgfSefuDTVlC+Mn6mOPcdkk5l0nib/qkxT3gnxCepOkQdRaUvUo3hPTbaIqDIzO02gMc6CDEXiL/sUgbDOVolsU43u+Aj/7JY0gbkHyTBjJzEtnAxA03wbAcFqYTs6q+oP5Wi+1AjoFTs+g19RrW910jO9gL88slo4rGOIMEgaAbjv4qneXS0ANtzLljaNXJyeIWt2g1o2WCRHtZXiJO9CwGPudt3KcuN96RDhFwenJLNqyTYjw+t3msA3DltRnoegoXE0ThzUkl0OFxO6/RKg92/eM6XkJjA4jZfNyDY/9Qr0Q1zHQIFzx1WnZ1i9P6TOu6IV+eYhSIEj9UzSaLWExIy+tFVzYaDdziL20n9B1RcM2Q5zjsxqNN56K4ckEiUxgEAweGwhfiKLJ2g54B4AOG1PhP0F9cXz30IpGrijUM7NJtubu63y2ui+hKjdfzBfE0bLBUsO5/P65kXhfT/sqHDENFnQ1/AizT4i3gF7pCxWHbUY5jxLXCCEujUNNw0dXoiqhUz4ySrCqtDt7st2Hqljrg3adC38d6zdlbiMrjInmqitTYg8iEFRGBSRlXY5SKzi1PMfYQYmCFaolaRTThISmGI9GyMSoCrUK5tEKSDwUhOEweGf32lsHvt0PvDkq46oQ82El0yToZOXTomKTYc07iD0N1TH0IqEnMujfYADygnxWV6mD8p+s1fTDs4+kJRO1GbW5l2gi5nwQa2IBJjLIC+QsB0TfaWzRpbLQ7bfG0SDFvLNYzE70+20qWMr+o3O4QTRbWaQO6BvN7pdtOCgtcjsctLTiZmvVzDVT3BxJ+AS0AXPRNVD3eX1+CScwk3sPrgoKd4xxtKVKkuJjVblLFespgAEubaBq1YPq+K7tEeySPLgUV6K1qegyNvcNQqa47WdmwwZNzMnlmbXQ8U4bTWiLATFrn6CG6uO6BoLpjCYT+Z0mbxvKVQtkoCPubupcHH4JfHgE7LbgJctjmma0gbvikNrgU5OMRNXnMYpkpiozI9UGlyKM9gcZNo0hRY+JNFyDmdNQACGgxnM80LF1wRYQfK6PUp2S76aBgwbInOz299rtprSDrwuj16oM3a2+p+QulHU0F9NJuLRbgjUeJO3u2tgdI3M1MPgmuYSyoHH3b/MpUhodEDasDv42+skFhcIMmQtPEOZG1s98gEmdTOnms659OC46c0bb1DXnqdopUeANnXU3+v2T9Jv+mBHdcYJ4X+XxWVY75WvhQPVwTfRoz8fd5ncra0Vt6WPwxHWa4re3b2lK1IhsQADlwaLD4eR3rOxNYeyzxO8/XwWpXaTJ7jBAGbY1/Vavob6PhzxXfBY0yz+5w15A+fJdWqqqWaD0GZgqfcz0fop2X6igA4RUf3n8Cch4DzlbKiizWYscma6IEUKO0iiiijJRHtjstmIplj+bXatO8fgvmPafZtSg8seIOh0cN4X1xKdpdnU67NioJGh1B3g6Kzb3JpHB4lO6tBWGRsZ8k2JXfUHQLc7W7AqYcz7TJs4D47ilGgRdagrAjKzHNuVOGERY0hNsyKHUqIJrRqu5LQChDLvQSYXDWVS9TUGLdgYRtVFrumHNIBkX3ECD1z8tEmArU6hGqXcW4qpiMtrk0XzPS9oYZtRg2iSALERJXmh2c6Z2iGzqE22o4xBIjdb4I/2J5lxm2/8AW6VTD0+TH1tFbcLmIVMAQbS4RMxCrsRnmnKogAh2zy+EJf1bBtS6TmCBdOFU5xK7W6gZG0jKiKcNNwf0SZcBeZ6/Wan2wjL5qRB7SAYDZoR1EDu2lDdh7WIQa1Zx1VGvKYFbvEsyZwJdg2Z36JzDmpsztW3Zfus7ZRC9x1yXWXM5TqaT7Rt9VxF3GM9Ez2fVY1wLmbX1uWdSB3p7DmM4idx+SWy4G0cjljkx7tIBsGwnQTaUg18lPVwxzMzbKc55aBItplJp8YMsVtyCIYPUeQhBpXDTKniQzI4hWp0QUM0TKMwEZrpkAMncTj2QcvDgq1ztuJgDyCadTkEyk69J0jhkoBsmNKYG0cwODAG3U7o0nXjB0VH4+m2Q1u1xynolTRc4y4knivU+j/oftEVMRZulPIn/AC3DhnySamlfmqGOpa2GikuPJmZ6L+jj8S71lURRB8XcBw3nwHD6XTYGgAAAAQALAAZKMaAAAAALACwAVlnVapqH2mtQoCkPfuZFFFEqOkUUURCRRRREJV7AQQQCDmDcLynbnonMvof+2T/1OnIr1qimlRkORIVKauMNPkFek5ji1zS0jMEEFUJ4BfWcbgKdURUYHbpzHIrDxHooyZbfgbfCx8lfS9XHzCZr2D5+UzwbKe1p0TTOz3R7PUfivWU8GaRPcjdIBA5DJHbMf/kfgute+BBfTv3GeJZ2c82AHkis7Jd+okr2TaE3LWnnH4Izu6LNjcAQPgoG9bxGD05O5nlsDgwwyc/h5rQxNLuyRY2MTuunXio46gcHEn4IrsM51nOLt0zCQ9YscmWUt1QYE8XXwDpMNJE5pN1AjRe6d2fvA8CFWp2eJkTG4kfJWEu8bGU6lhqOQZ4RuEe4gBpPgtPD+jFVzZgXXrm4Vnux/wAijuFol0cyh75v0iCemJ+s5nmW+jNUu7zmxreLIb/RWrM7bD4kL0VSk6e64C2rSb855KrqT/fb93hz3pQvKkebCiZj0fQ/ukF7Q7xPn9ZJ/DejNFg7x2jryT45rocotdVT3k1sqK8LM7EdkUJ7rHcmrlL0fBiYaNxku8v0Wq2tGgXTiCdAoddx3jDb0j+kRVvYeHAu0k80VuApCwZ5q5eVFA1HPJkhSQcAQbey6FzsnqPwQ3dmUNGHnKZIVC124fH4BHUfzO9JPAgKnZdI5gNWbi+y6bQdlzSeNvndPEuNzbQADwV6HZbn3g/5EwPMfBSWq47yD0UP6Z5ytSI/lB+CrgMBVrP2abdqDd38g5nLova4f0dp/wC53+GQ/ErXpUg0BrQGgZACAPAJpucDaIFoCd5kdi+jzKMOd36m85D/ABHzz5LaUUVZmLHJltVCjAkVdsbwq4hxDZbcpKXf0x91RkpoqKlEkgbWauiEiiiiISKKKIhIoooiEiiiiIThCH9mZ7jegUURCc+ys9xv3Qp9lZ7jfuhdURCT7Mz3G9Ap9mZ7jegUURCQ4ZnuN6BT7Mz3G9AooiE59lZ7jfuhd+zM9xvQKKIhJ9lZ7jegU+ys9xvQKKIhJ9mZ7jegXPsrPcb90LqiITn2VnuN6Bd+zM9xvQKKIhOfZWe437oXfszPcb0CiiISfZme43oFPszPcb0CiiITraDRk1o5AIiiiISKKKIhIoooiE45s53VHUhoBPJRREJynTIOTfAQUVRREJ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7975" y="-1638300"/>
            <a:ext cx="6743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AutoShape 6" descr="data:image/jpeg;base64,/9j/4AAQSkZJRgABAQAAAQABAAD/2wCEAAkGBxQTEhQUExQVFBQXGBwaGBcYGRcXGhoYGBgYFhgeGxoaHyggGh0mGxcXITEiJSksLi4uFx8zODMsNygtLisBCgoKDg0OGxAQGzQlHyQ0LzcvLDU0Ly01LCw0LCwvNCwsLCwsLCwsLCwsLCwsLCwsLCwsNCwsLCwsLCwsLCwsLP/AABEIAKcBLgMBIgACEQEDEQH/xAAbAAACAwEBAQAAAAAAAAAAAAADBAACBQEGB//EAEEQAAEDAgMFBAcGBQQBBQAAAAEAAhEDIQQxQRJRYXGRBSKBoQYTMlKxwfAUktHS4fEWQlNiciNDgrKjB5OiwuL/xAAaAQACAwEBAAAAAAAAAAAAAAAAAwIEBQEG/8QAMREAAgEDAwMCBQIGAwAAAAAAAQIAAwQREiExE0FRBWEUInGB8EJSIzKhscHRM5Hh/9oADAMBAAIRAxEAPwD7FWZiNoljqezo1zTbK8g31UaMRIk0gO9ltTl3c9xz5BPpHHU5uRAGp2YJMRmbXsiErS+0z3vUkQbjaz/l5C435HerbOIlvepEfzWdq7Tk2yj2xTAI2YOpb19oDzXG0zoJyIIiP+10QkczEd6HUoMxIdIGnjqukYiGwaU97anai5lsRGWSYDX+8Bw2f1VqbXakHwj5ohFXtrwINMOvPtRn3Y1yz5pjDB4HfIJ4ch85RlEQkUWfi+2qFOQ6o2R/KO8fLLxSA9LKPuVP/h+dTFNzuBFtVRTgmb6i8+fS6j7tT/x/nXR6WUfdqf8Aj/Ou9F/E516fmb6iwx6T0/6dXoz86t/ElP8Ap1fut/MjpP4nesnmbSixm+kTD/t1ejPzKj/SemP9ut91v5lzpt4h1U8zcUWB/FVP+lW6M/Ogn00o5errT/iz86kKLngThr0xyZ6VReaPppRH+3W+6z864PTah7lXoz8678PU/bI/E0v3CemUXmf42oe5W+6z866301oH+St91v5kfD1P2w+JpfunpVF5v+MqP9Ot91n5lP4yo+5V6M/OjoVPEPiaX7p6RRebHppQ9yr0Z+Zc/jWh7lUf8W/mXOhU8TvxFL9wnpVF55vpdROTKp5Bv5lz+L6X9Ot0b+Zc6L+J3r0/M9EosCl6WUSQCKjeJA+AJPktfC42nU9h7XcAb+IzCiyMvIklqK3BjCiiijJyKKKIhIoooiEiiiiISKKKIhAYlrjZscySPh+KHSpPBkweG075ptREJFwlL47HMpNlx8Pr4rxnbPpG5+0AQG6QYjiZABXCQNzOZ7CeoxvbLWg7HfO/JvXVeU7R7bq1JDg6Nwlo8s/FYb6znG5noc/IIrKxFgTkdYjkBC7TuVQ7rmRqW71Bs2JengHm4bCKcKxh/wBQknc3jvKXbi3OMkuz94meX1opXrGIO0R/dpyT39RJHyjH9ZUX08A/McxyjUaTDG0zuu5xB4iLKr8S6TskBo1gCJ1Pc6XukMKTMMbfhmJ46c043CvBcH2a72iIO/fqoLcO4k+iimL4iqXkA1XNk3kmOG76KPh+z2kwO8cztyZjdEeYKpjKTTGywRwM3G+Pmm+z6jaR2XGdBAiBoDvU6Y1EgjPvB2KgEHEvRpNALR6vum4aDNuBKWqYhpkRbXuxZXqYz1bIADqr3HayhsHWN3VDo0g93fJcANO6OmZ8khaLOTpG0tGsqAajvEA3beBTsB7TrWHA59Fo16w2S1rDG85rgqNadmnTBBNiXEdVXG4XaLABInnf6Ct29JV2MpXFVm3ErRrH2QRHGDonKGEIIJftN5Af9beKpVayk0bcSdJN+izjVc9zibU256gcAOalc1lU4G5kLeixGTxPQgRkOiFXYANoza5lzvKD5LAoYsiCHOaMjzzmDnmB4Jip2s85GONptrGSqi7UjJlg0SDNjCuJAcBstN7mTHLIdVDjacTtCDznXx0Xnzjn+8dMrdYQtu0ePLf8uiWbvxJdGO18VTI7rHHXvGb+M2XKdZjvapwNSCfIJNj+d81wVBIIIIjOdDf4SUkXVUHIMZ8NTYbibNM4cZE8u98hdMPe0gFgplvQ+a8+126J58Y+HmrNO8WGV+qZ8dUP80iLRF4m7SFF0XbO6Y8pRjhmzIkEZETI8RdedLg62yZ52+Kq12yZyPAwfJSF63eBsxyJ7nBdqVWe071jdzh3vvfjK28B2nTqgbJgnQ2PhvXzE13b3k55nz3K9LG1GlsuOcQbnPdmuGsrHiTFNl7z6wovLdjdvPyqlr26ObO0P8gf35r09KoHAFpBB1CmQROhgeJZRRRcnZFFFEQkUUURCRY3bXpDSoHY2h6zdnHMC/glfS30jGHbsUyDWcLa7A948dwXzl1UkkkkkmSTcknertvaGoNTcTOu78UjoXc/2nocd222pMgunU59LRkMlnNrZwM9TcjxKRpgpqm0q38LTU5xmUPi6r98Rxjf9N++LGNBc6ZQD5JJ5JO4QeeYPwWlSaNh85EbO6Sfw+s0oadhleZ9o2h288Asq+09TAm16fq6eTBueTl5z8tFWHncYjf+PNXdUAtad25XoEG2z0OekC6ze+JebaEwGP8AVgtLZBM2zv8AFM9o4iQaYkAG5+uPwSNZgiW30iZJIidMrqMpOJIgkjcZ0m5y6J4qPp6craFzqMpTrllmk3cCfAg/AIuKEQ4Ew+44c0drGNb34Y+M4BdPAC40En9V3EvpsazblzoOUCRkJ3aLRtFemd9xKV0yOpxtiLNftESeHh9fFWfiLQMvrqkqbSUfEU4A3haZQCZauTHsM8GzBL884ibXPiLBUr9ohuzsuhrTsvJB7x1ic/0WTSrlrg5ue6J8tVqvrOqNIe0Ne24BAcDvsciql2jKuoGWrSqGOCJfteswgO7ryCDB2og8h4pKnVYxrgDtOfvDo0gE9boZb3SDL4vad0kx5awuEGxMZj+4bMgATlmeCxnruTqA+811pDGM/aRw2rQ6WiNYzyB1jJBg74RmUHVJPskHIumTwjWZ0XcVTc0ZTvJtn8UoI5XVjadJUNp7yjBvmPHn8l0UyMzpPh8Ex6s7AqbUTYNH4jJDc0zMzpGfxUGDDmdBBgiw6EHkURlMwiU2GBrHLOd6M8lpE9biBEWkTnK4IwKIANtw3q9anBHK+dra9UX1g2YkO1BBvGkwl3vMAQBfhMnSFPGIwCccDYx9X0RMIack1BMyBmZ1n64rmJ9g7wRBi024XKEO8L5axY/Wa4rlTnEjUGdps4WoyZYAJtI1A/dZfaG1TN7jOdDkD+yPhHiH94SJico1y3EHqUn2liiWRtAl0ZZBoN1sUU1lTwZlVn0Bs7iVoYuDLTH15rZ7L7frUSDG20m4vfpkeK8ka24mPFQOWk1BW2mUl0yb7z7V2dj2Vm7TDO8atO4ppfGex+1X4aoKlM/5N0cNx/HRfWuye0mYimKlM2OY1adQeKzbi2NI57TXtLxa4xwR2jiiiirS5Is7t7tVuGouqG5ya3e45DlqeAK0V819OMf62vsD2afdH+X8x62/4p1vT6jgHiV7qsaVMkc9p5/FYl1R5e8lznGSTvVWuXHNVtkFbwxieYIJO8JTqcvP5IornT66oTYRGQoHEaufM0qlQBgJ3CI5v2usNUBMbRtBBg6wP1UwrxskETEHwvPQkFDxjoBBF40/tMx5Lz12hSqT5nprJw9IDxM4NJJnZvP18UxSGthEmclfD4YGSXbI0gSSN6ZOEaab3S6WxIgXG8dCq4oVGXXjaMeumrTmJPftC9mC+6Tpwn90P7a6C1vdac4zPjElE7aqtDgzKBYcbz8ln+sAyzW5Z2aomTuZh3t4zPpBwJdwvCYDCfxlvySTXyVpUnw2T8lef5RKFP5iYfDUg258Al8diATuI8UF2Mk3KGDtOneoBCTkxjVFVdKyU2ey6cz5a9Vp4qiS4Ambgm4FiZvrrHiqYem1ol3/ABESTG/OBPBCq1TOczxGXgOax/U66FgvJE2PTKDKpbOAYZlRsuFxkLCSJIyk/UK2IpuaS1oIkWzI5wLTwQMM3ZJJFiDrwtoufbHNBzdM3NyORVZLsNtUG0tPbFRmmYXY2AIN4E8DOd+fkq+siA51iJvcwLm5kDJcZiC0i8GM4nXPmrYkbQ2jMRkOB4a3UKlRCv8ADz7ydFXzh8Rmg9gmS4hwsR3gNxiLZBLtolxsSR/cAOBgxZCwz2yGyROW1I8J355phvdkEOA1kz3gdOF0kgsg9o4BdRzzDVIgtkGNCJN+Vs+CDSwJJEujeY2stADkgVyHENDYaLk2vnqM7EdSu/aCJkRexHztuUAQDiT1YmmGBogAkG0yZPTTglDVDbSAN/P9j0VBiC4bXetGU8dAFKzpZFwSI5SmfIdoAmLV6u0GkE59RmPktFuFD6ZdTDmxpIMwLjfc9VmPYJG8Z68DpxT/AGQ8h8TA2STe3Dzjqu0sFsERVfPIlqDWhjS60yYM7XAcP2WNin96YiQOeov4LX7XrtlsZmZj3QIHnruWbWG23i0eWf1zW7QDag7H2mFcldJRRvz/AORSmJMIznwYkjKZ2fwQMvBUqP2iSc1fIzMwHTnzGRh5y8rrX9G+1jhKoLp9W+zxyttRvHwlYLaoG/qihwO9LqLkEHiNpPpYMvIn21rgQCDIORC6vM+gmP26JpOzp5T7hy6EEcoXplhumhipnpqbh0DDvAY7ECnTe85NaXdBK+OPxZcZNyd/HO6+l+nNfZwdT+4tb1cCfIFfL/VK9ZIMEmZnqNQ6go/PzENWdP7Zb+f6oO0VbZXWhaSjAmO5LGWbWdvR6ZlLwj01wiTUnvD0q0HO5R62IlozBiLR4G+drJQZIjnWFjkqtegKgwZet7g0jkQ2AawAl13NkBu+LyTlCjcW5xLmtgWnZBItbLLqlWsM52F4j4EX8EzTJZLQSA64mdBkJJJOf7KrpqU2CvuvA7f9y1qp1FLJseT3i3adUPkuHe3ixudbEbyknMIZtbLS3IuBkgrUxLWhpEknhsi9gRvOfkUFtFuxsgucYJiAPmbiB1TadzTT5Q2fb/URUtmqblce/wDuZ2HEmybxdgBw+P6IIoObEgiQiOE81fO+DM5RpBHeApM3pvDUtmD8En6sgq7drSym2cbRa4zvNHtWr/qO7ujb2ygGPggCpds5RMRPDwMph0Ekg7RdJ9rSRNju4JcZgbYJmCT42yytnzXi64IqNkdzPY0f+MYhHvMXcLARaNYOt88tFA6wFpJOmio9wgDZcTbPO6u+jdtpjoLqOY3MtWzaImPjn1/BMYcbXdsLW4OGV+InolsWJdfLTI6furOBbTGUm8kCBHGRGibTOGkXXMDUw7trOIvOk5oj2mbnnc3NzvyVqhbtF7u9l7NuAk/WaE6rtE7OQy+tyv2VsHfXnj83lC+uNC4xufzaOUnhwDTbc4C4P4FK4kljiNAYk5g8gEP18OaQNR9Zp7tGntbLha8O8LgnwHkn+oWoOHUfWV7C55Un6QWEwwJ2nTNiIjTmFHEhzpIN8ss/Zv5LlCqeCfezbY8O9kFkZC2+R4JdexVafy8jvGUL0tU3iWGwu20uO8WGyTsnPW+qsKgEsaCAQQ462G+5teyI3s97doAQ0XESNI5l2arQw4N32tpOsjX6zXLSkNJLDcSV1VbICnYzHeXT3iZOuZhXo1YvvBm2it2hRHtNNoG7LKfMKlBhI+t62UYOmZhupSppkfRi41yy0+X4oDXQdybfScQRBzOQHDWbpItM5Hy/FSQ5G8jVGDsIQEyBNuJyTBY2LdUL1YyQQ85aArh34M6Bjcieo9DcV6vFMBPtgsIHG48wOq+lr4rg6+xUY/LZcHfdIPyX2mVm3qYYHzNj02pqQr4nlP8A1Icfs1MDWqP+j/0XgWkEQc9F9B/9RKO1hmcKrT4bLx8187qsg5b+gJT7TBpY95Vvsitn2EJTbI3cEQU7adUFrrfW9FAtKujIEz8AmcKvTQAZRQF2A5hWhG3INJm9cdUUT4jF8xzDtbnmRorMpEmXSGzJN4gXtuzSAMSmcH39ptidkwDu1jjB+KRW1KhYSzRKM4U94Azt2gNkmN43xF5AFp0V6paSchMyRa85CPBCY/u2vmOWioGrzGSTPQE4jjNl7w17jeYNhB+oCXrYZzDBHjOY3obi3eOo+tCmKbiAQDYZZEZ3Wha3xo7NuJRubLrbjYwc24oDnOiIz5IWKA2jAjx8EKlmt6keooccGYVb+G2g8iNMlt48/rghCpmNkXMz9FHfEQldqJ8lBqNKo2WUEzq1qtNQFYgTTwgkE+zstu68m8A87whu2cyZgcYgm0+euiX7Lr7LhuNiPEJ7FYfvHvTvJHGM/wBNVi+pW/TcFRgH+82/TLg1UIJ3E7gw11hEZ2MwFzFugNDmkA2bJvmbHhkfEKYahBcJGWom/jl9b0viHEhrXAkDUkcxl0VFVycd5pscDMHiH6AEcj5m/PquUJEIPqj9Sbp6hTDgA0d4eY1z3L0tvSShT0j7zy1xVe4qZPbiULZEjNFxFc2E5gG2+APkeqCGHIQNLoGJcNsxkLDjFk3AY4i9RRcxnCwCBpKc7PxRDdkAWBtbvN3DcfwWXTdfwPwVRVIuDcLlSkHXTClXKNqnpuz8UTSO1LgJvH8u4+Czq1aTssyN4JnQxOkcFMBi2hxI2ocbgWA385RmOpX2NoHdre/1yWOadVSFO2OZtipTYFhvmJjDlwcCZcT9aBBNAzru4K9Np2hsl2Vst4yWhVwD9hxk7Z2SQLyddLK6a7IucA+0oi3VzjJHvMyvMmLgZa6ItDDhzJ6qwdUaYgbMwATsmZ0/Vcp4giQQBJyJ+cZrtK4DrkCcqWxRxkxRwgnIeI5IVVusfX7QmnOFzs8JCUe6c7TkFYVs7yq6AZE6+824afNfaMG6abDvaD5BfFRTN19sw7NljW7gB0EKpf8A6fv/AIl/0vlvt/mZXphhtvB1gMwNof8AEhx8gV8rZUJaAYsbdF9rq0w4FpuCCDyNivjeJoeqqPpuzY4t6H8EWJyCsPUlIKt9pymwZE6eP1ZHZSEGHTu0+OSACPFd2OfNXjmZy6fEkmcijtZy6hCAGspik5u4+S5kyQAke237JdN1GA5IDmb7IUzrCDc5UoOcHAgwZsj7C4Rsg7zZTBEUVMZGy9x2OZHx5gm6VpVBJDpkTmDumdbK2As9sG8x17vzRe0YFQgSDGeevNYF/bLTbK956CxuGrIdXIgm0hImBvyzv8ypWuIAjaIAGu74ojGGCTpwgSfFXfREB5N42gALibgk6aGBuVSjTaocCXHqKiZMy6tOLHMIVBsnRM1zP0EClThetp7LieOrbtmPVmd39lmVjdaVRx2OGUwEhEqKcydX+US2AbLwN5WvjiXOPC1ikqMUwwizjfiIy5TK0+0KQ22kfzDbjST471m+rZKqRwJqei4DMDyRAkO2rhoEESR+snLJK4jEZARI5SP3Cu2iQ0h9zuESPwVA8t2SDGeXGFlW1HqVAs17ut0kzI+hsNO0RtECBlE36xKnZVnA+yG3nl81btV0hpJIBuBbcB8koxwsL7/H6K3bcOQxbzgfSefuDTVlC+Mn6mOPcdkk5l0nib/qkxT3gnxCepOkQdRaUvUo3hPTbaIqDIzO02gMc6CDEXiL/sUgbDOVolsU43u+Aj/7JY0gbkHyTBjJzEtnAxA03wbAcFqYTs6q+oP5Wi+1AjoFTs+g19RrW910jO9gL88slo4rGOIMEgaAbjv4qneXS0ANtzLljaNXJyeIWt2g1o2WCRHtZXiJO9CwGPudt3KcuN96RDhFwenJLNqyTYjw+t3msA3DltRnoegoXE0ThzUkl0OFxO6/RKg92/eM6XkJjA4jZfNyDY/9Qr0Q1zHQIFzx1WnZ1i9P6TOu6IV+eYhSIEj9UzSaLWExIy+tFVzYaDdziL20n9B1RcM2Q5zjsxqNN56K4ckEiUxgEAweGwhfiKLJ2g54B4AOG1PhP0F9cXz30IpGrijUM7NJtubu63y2ui+hKjdfzBfE0bLBUsO5/P65kXhfT/sqHDENFnQ1/AizT4i3gF7pCxWHbUY5jxLXCCEujUNNw0dXoiqhUz4ySrCqtDt7st2Hqljrg3adC38d6zdlbiMrjInmqitTYg8iEFRGBSRlXY5SKzi1PMfYQYmCFaolaRTThISmGI9GyMSoCrUK5tEKSDwUhOEweGf32lsHvt0PvDkq46oQ82El0yToZOXTomKTYc07iD0N1TH0IqEnMujfYADygnxWV6mD8p+s1fTDs4+kJRO1GbW5l2gi5nwQa2IBJjLIC+QsB0TfaWzRpbLQ7bfG0SDFvLNYzE70+20qWMr+o3O4QTRbWaQO6BvN7pdtOCgtcjsctLTiZmvVzDVT3BxJ+AS0AXPRNVD3eX1+CScwk3sPrgoKd4xxtKVKkuJjVblLFespgAEubaBq1YPq+K7tEeySPLgUV6K1qegyNvcNQqa47WdmwwZNzMnlmbXQ8U4bTWiLATFrn6CG6uO6BoLpjCYT+Z0mbxvKVQtkoCPubupcHH4JfHgE7LbgJctjmma0gbvikNrgU5OMRNXnMYpkpiozI9UGlyKM9gcZNo0hRY+JNFyDmdNQACGgxnM80LF1wRYQfK6PUp2S76aBgwbInOz299rtprSDrwuj16oM3a2+p+QulHU0F9NJuLRbgjUeJO3u2tgdI3M1MPgmuYSyoHH3b/MpUhodEDasDv42+skFhcIMmQtPEOZG1s98gEmdTOnms659OC46c0bb1DXnqdopUeANnXU3+v2T9Jv+mBHdcYJ4X+XxWVY75WvhQPVwTfRoz8fd5ncra0Vt6WPwxHWa4re3b2lK1IhsQADlwaLD4eR3rOxNYeyzxO8/XwWpXaTJ7jBAGbY1/Vavob6PhzxXfBY0yz+5w15A+fJdWqqqWaD0GZgqfcz0fop2X6igA4RUf3n8Cch4DzlbKiizWYscma6IEUKO0iiiijJRHtjstmIplj+bXatO8fgvmPafZtSg8seIOh0cN4X1xKdpdnU67NioJGh1B3g6Kzb3JpHB4lO6tBWGRsZ8k2JXfUHQLc7W7AqYcz7TJs4D47ilGgRdagrAjKzHNuVOGERY0hNsyKHUqIJrRqu5LQChDLvQSYXDWVS9TUGLdgYRtVFrumHNIBkX3ECD1z8tEmArU6hGqXcW4qpiMtrk0XzPS9oYZtRg2iSALERJXmh2c6Z2iGzqE22o4xBIjdb4I/2J5lxm2/8AW6VTD0+TH1tFbcLmIVMAQbS4RMxCrsRnmnKogAh2zy+EJf1bBtS6TmCBdOFU5xK7W6gZG0jKiKcNNwf0SZcBeZ6/Wan2wjL5qRB7SAYDZoR1EDu2lDdh7WIQa1Zx1VGvKYFbvEsyZwJdg2Z36JzDmpsztW3Zfus7ZRC9x1yXWXM5TqaT7Rt9VxF3GM9Ez2fVY1wLmbX1uWdSB3p7DmM4idx+SWy4G0cjljkx7tIBsGwnQTaUg18lPVwxzMzbKc55aBItplJp8YMsVtyCIYPUeQhBpXDTKniQzI4hWp0QUM0TKMwEZrpkAMncTj2QcvDgq1ztuJgDyCadTkEyk69J0jhkoBsmNKYG0cwODAG3U7o0nXjB0VH4+m2Q1u1xynolTRc4y4knivU+j/oftEVMRZulPIn/AC3DhnySamlfmqGOpa2GikuPJmZ6L+jj8S71lURRB8XcBw3nwHD6XTYGgAAAAQALAAZKMaAAAAALACwAVlnVapqH2mtQoCkPfuZFFFEqOkUUURCRRRREJV7AQQQCDmDcLynbnonMvof+2T/1OnIr1qimlRkORIVKauMNPkFek5ji1zS0jMEEFUJ4BfWcbgKdURUYHbpzHIrDxHooyZbfgbfCx8lfS9XHzCZr2D5+UzwbKe1p0TTOz3R7PUfivWU8GaRPcjdIBA5DJHbMf/kfgute+BBfTv3GeJZ2c82AHkis7Jd+okr2TaE3LWnnH4Izu6LNjcAQPgoG9bxGD05O5nlsDgwwyc/h5rQxNLuyRY2MTuunXio46gcHEn4IrsM51nOLt0zCQ9YscmWUt1QYE8XXwDpMNJE5pN1AjRe6d2fvA8CFWp2eJkTG4kfJWEu8bGU6lhqOQZ4RuEe4gBpPgtPD+jFVzZgXXrm4Vnux/wAijuFol0cyh75v0iCemJ+s5nmW+jNUu7zmxreLIb/RWrM7bD4kL0VSk6e64C2rSb855KrqT/fb93hz3pQvKkebCiZj0fQ/ukF7Q7xPn9ZJ/DejNFg7x2jryT45rocotdVT3k1sqK8LM7EdkUJ7rHcmrlL0fBiYaNxku8v0Wq2tGgXTiCdAoddx3jDb0j+kRVvYeHAu0k80VuApCwZ5q5eVFA1HPJkhSQcAQbey6FzsnqPwQ3dmUNGHnKZIVC124fH4BHUfzO9JPAgKnZdI5gNWbi+y6bQdlzSeNvndPEuNzbQADwV6HZbn3g/5EwPMfBSWq47yD0UP6Z5ytSI/lB+CrgMBVrP2abdqDd38g5nLova4f0dp/wC53+GQ/ErXpUg0BrQGgZACAPAJpucDaIFoCd5kdi+jzKMOd36m85D/ABHzz5LaUUVZmLHJltVCjAkVdsbwq4hxDZbcpKXf0x91RkpoqKlEkgbWauiEiiiiISKKKIhIoooiEiiiiIThCH9mZ7jegUURCc+ys9xv3Qp9lZ7jfuhdURCT7Mz3G9Ap9mZ7jegUURCQ4ZnuN6BT7Mz3G9AooiE59lZ7jfuhd+zM9xvQKKIhJ9lZ7jegU+ys9xvQKKIhJ9mZ7jegXPsrPcb90LqiITn2VnuN6Bd+zM9xvQKKIhOfZWe437oXfszPcb0CiiISfZme43oFPszPcb0CiiITraDRk1o5AIiiiISKKKIhIoooiE45s53VHUhoBPJRREJynTIOTfAQUVRREJ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375" y="-1485900"/>
            <a:ext cx="6743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171" y="2852936"/>
            <a:ext cx="5505149" cy="26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5536" y="5775647"/>
            <a:ext cx="8424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C00000"/>
                </a:solidFill>
              </a:rPr>
              <a:t>- </a:t>
            </a:r>
            <a:r>
              <a:rPr lang="pt-BR" altLang="pt-BR" sz="2400" b="1" dirty="0">
                <a:solidFill>
                  <a:srgbClr val="C00000"/>
                </a:solidFill>
              </a:rPr>
              <a:t>Exportar </a:t>
            </a:r>
            <a:r>
              <a:rPr lang="pt-BR" sz="2400" b="1" dirty="0" smtClean="0">
                <a:solidFill>
                  <a:srgbClr val="C00000"/>
                </a:solidFill>
              </a:rPr>
              <a:t>é um subproduto do processo de internacionalização</a:t>
            </a:r>
            <a:endParaRPr lang="pt-BR" altLang="pt-B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08823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79511" y="332656"/>
            <a:ext cx="170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Calibri Light" pitchFamily="34" charset="0"/>
              </a:rPr>
              <a:t>ANFACER</a:t>
            </a:r>
            <a:endParaRPr lang="pt-BR" sz="3200" dirty="0">
              <a:latin typeface="Calibr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5529"/>
            <a:ext cx="9144000" cy="389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07504" y="1196752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 Light" pitchFamily="34" charset="0"/>
              </a:rPr>
              <a:t>Participação nos principais</a:t>
            </a:r>
          </a:p>
          <a:p>
            <a:r>
              <a:rPr lang="en-US" sz="2400" dirty="0">
                <a:latin typeface="Calibri Light" pitchFamily="34" charset="0"/>
              </a:rPr>
              <a:t>e</a:t>
            </a:r>
            <a:r>
              <a:rPr lang="en-US" sz="2400" dirty="0" smtClean="0">
                <a:latin typeface="Calibri Light" pitchFamily="34" charset="0"/>
              </a:rPr>
              <a:t>ventos internacionais do setor</a:t>
            </a:r>
            <a:endParaRPr lang="pt-BR" sz="2400" dirty="0" smtClean="0">
              <a:latin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5076056" cy="247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5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SRV-Anfacer\Trab\Troca de Arquivos\Ingrid\CAMPANA\PLAN MKT\Forum\Imagens Apresentacao\Brasil SA\IMG_2159-pequen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990608"/>
            <a:ext cx="6065448" cy="400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251519" y="332656"/>
            <a:ext cx="269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BRAZIL  S/A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47936" y="16138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4" name="Conector reto 13"/>
          <p:cNvCxnSpPr/>
          <p:nvPr/>
        </p:nvCxnSpPr>
        <p:spPr>
          <a:xfrm>
            <a:off x="323528" y="980728"/>
            <a:ext cx="0" cy="5472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323528" y="97143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Milan – Italy</a:t>
            </a:r>
            <a:endParaRPr lang="pt-BR" dirty="0">
              <a:latin typeface="Museo Sans 100" pitchFamily="50" charset="0"/>
            </a:endParaRPr>
          </a:p>
        </p:txBody>
      </p:sp>
      <p:pic>
        <p:nvPicPr>
          <p:cNvPr id="2054" name="Picture 6" descr="\\Srv-anfacer\banco de imagens\FEIRAS\2012.04.17 BRAZIL SA - ISALONE\IMG_22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919538" cy="293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\\Srv-anfacer\banco de imagens\FEIRAS\2012.04.17 BRAZIL SA - ISALONE\IMG_23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1926419" cy="2127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2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51520" y="3326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COVERINGS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47936" y="16138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4" name="Conector reto 13"/>
          <p:cNvCxnSpPr/>
          <p:nvPr/>
        </p:nvCxnSpPr>
        <p:spPr>
          <a:xfrm>
            <a:off x="323528" y="980728"/>
            <a:ext cx="0" cy="44644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323528" y="971436"/>
            <a:ext cx="278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Orlando – United States </a:t>
            </a:r>
            <a:endParaRPr lang="pt-BR" dirty="0">
              <a:latin typeface="Museo Sans 100" pitchFamily="50" charset="0"/>
            </a:endParaRPr>
          </a:p>
        </p:txBody>
      </p:sp>
      <p:pic>
        <p:nvPicPr>
          <p:cNvPr id="21" name="Imagem 20" descr="coverings 2012 pequen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920" y="4005064"/>
            <a:ext cx="4830965" cy="258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\\SRV-Anfacer\BANCO DE IMAGENS\FEIRAS\2013.05.02 - Coverings 2013\P114053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595738"/>
            <a:ext cx="4672136" cy="32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SRV-Anfacer\BANCO DE IMAGENS\FEIRAS\2013.05.02 - Coverings 2013\P114086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779645"/>
            <a:ext cx="4527449" cy="27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1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484841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33265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CEVISAMA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971436"/>
            <a:ext cx="19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Valencia - Spain </a:t>
            </a:r>
            <a:endParaRPr lang="pt-BR" dirty="0">
              <a:latin typeface="Museo Sans 100" pitchFamily="50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323528" y="980728"/>
            <a:ext cx="0" cy="5472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\\SRV-Anfacer\BANCO DE IMAGENS\FEIRAS\2013.02.05 - Cevisama 2013\DSC008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679" y="312774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RC US-Bonita Springs-20.11.09 (6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291580"/>
            <a:ext cx="6912768" cy="274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251520" y="1886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ARC US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23528" y="980728"/>
            <a:ext cx="0" cy="5472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23528" y="836712"/>
            <a:ext cx="603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California / Middle East</a:t>
            </a:r>
            <a:r>
              <a:rPr lang="pt-BR" dirty="0">
                <a:latin typeface="Museo Sans 100" pitchFamily="50" charset="0"/>
              </a:rPr>
              <a:t> </a:t>
            </a:r>
            <a:r>
              <a:rPr lang="pt-BR" dirty="0" smtClean="0">
                <a:latin typeface="Museo Sans 100" pitchFamily="50" charset="0"/>
              </a:rPr>
              <a:t>/ Bonita Springs / Marina Del Rey</a:t>
            </a:r>
            <a:endParaRPr lang="pt-BR" dirty="0">
              <a:latin typeface="Museo Sans 100" pitchFamily="50" charset="0"/>
            </a:endParaRPr>
          </a:p>
        </p:txBody>
      </p:sp>
      <p:pic>
        <p:nvPicPr>
          <p:cNvPr id="4099" name="Picture 3" descr="\\Srv-anfacer\banco de imagens\FEIRAS\2008.11.06 - Arc US Marina del Rey\Arc US-Marina del Rey-nov.08 (58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4164047" cy="273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\\Srv-anfacer\banco de imagens\FEIRAS\2008.09.28 - ARC INTERIORS - NEW PORT\Arc Interiors 26.09.08 (63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295232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33265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AIA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528" y="97143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Miami, Boston, San Francisco</a:t>
            </a:r>
          </a:p>
          <a:p>
            <a:r>
              <a:rPr lang="pt-BR" dirty="0" smtClean="0">
                <a:latin typeface="Museo Sans 100" pitchFamily="50" charset="0"/>
              </a:rPr>
              <a:t>United States </a:t>
            </a:r>
            <a:endParaRPr lang="pt-BR" dirty="0">
              <a:latin typeface="Museo Sans 100" pitchFamily="50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23528" y="980728"/>
            <a:ext cx="0" cy="5472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m 5" descr="AIA-2010-Convenção-e-expos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48880"/>
            <a:ext cx="6364199" cy="357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\\Srv-anfacer\banco de imagens\FEIRAS\2010.06.10 - AIA Miami Beach\AIA-2010-Convenção e exposição-10.06.10 (36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3857626" cy="635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1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Srv-anfacer\banco de imagens\FEIRAS\2009.11.22 - FEIRA Big 5 - DUBAI\DSC048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6912768" cy="484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31349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Big 5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97143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Dubai </a:t>
            </a:r>
            <a:endParaRPr lang="pt-BR" dirty="0">
              <a:latin typeface="Museo Sans 100" pitchFamily="50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323528" y="980728"/>
            <a:ext cx="0" cy="5760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528" y="97143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Bologna – Italy </a:t>
            </a:r>
            <a:endParaRPr lang="pt-BR" dirty="0">
              <a:latin typeface="Museo Sans 100" pitchFamily="50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323528" y="980728"/>
            <a:ext cx="0" cy="5760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51520" y="31349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Cersaie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489643" cy="41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6096000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1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362241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4499992" y="2492896"/>
            <a:ext cx="4680520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266" name="Picture 2" descr="\\SRV-Anfacer\BANCO DE IMAGENS\LOGOS\ANFACER\NOVA LOGO\Português\ANFACER_MarcaRedesig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869016"/>
            <a:ext cx="4320480" cy="15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-Anfacer\Trab\Troca de Arquivos\Ingrid\CAMPANA\PLAN MKT\Forum\Imagens Apresentacao\BCTE\_MG_5691_pequ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36779"/>
            <a:ext cx="7848872" cy="523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reto 6"/>
          <p:cNvCxnSpPr/>
          <p:nvPr/>
        </p:nvCxnSpPr>
        <p:spPr>
          <a:xfrm>
            <a:off x="323528" y="1052736"/>
            <a:ext cx="0" cy="5616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23528" y="98072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BCTE – Brazilian Ceramic Tiles Experience </a:t>
            </a:r>
            <a:r>
              <a:rPr lang="pt-BR" dirty="0">
                <a:latin typeface="Museo Sans 100" pitchFamily="50" charset="0"/>
              </a:rPr>
              <a:t>/</a:t>
            </a:r>
            <a:r>
              <a:rPr lang="pt-BR" dirty="0" smtClean="0">
                <a:latin typeface="Museo Sans 100" pitchFamily="50" charset="0"/>
              </a:rPr>
              <a:t> Miami-EUA </a:t>
            </a:r>
            <a:endParaRPr lang="pt-BR" dirty="0">
              <a:latin typeface="Museo Sans 100" pitchFamily="50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51520" y="31349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BCTE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\\Srv-anfacer\banco de imagens\FEIRAS\2008.06.28 - FEIRA UIA -TURIM\UIA-Turim-2008xx\UIA-TURIM-2008 (19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4051097" cy="2849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ector reto 4"/>
          <p:cNvCxnSpPr/>
          <p:nvPr/>
        </p:nvCxnSpPr>
        <p:spPr>
          <a:xfrm>
            <a:off x="323528" y="1052736"/>
            <a:ext cx="0" cy="5616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323528" y="9807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Torino - Italy</a:t>
            </a:r>
            <a:endParaRPr lang="pt-BR" dirty="0">
              <a:latin typeface="Museo Sans 100" pitchFamily="50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0" y="31349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UIA / Architektonika </a:t>
            </a:r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  <p:pic>
        <p:nvPicPr>
          <p:cNvPr id="7171" name="Picture 3" descr="\\Srv-anfacer\banco de imagens\FEIRAS\2008.06.28 - FEIRA UIA -TURIM\UIA-Turim-2008xx\UIA-TURIM-2008 (16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436604" cy="30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\\Srv-anfacer\banco de imagens\FEIRAS\2008.06.28 - FEIRA UIA -TURIM\UIA-Turim-2008xx\Turim-29.06.08 (126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5088565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8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1960" y="545214"/>
            <a:ext cx="4440315" cy="338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1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3186151"/>
            <a:ext cx="5389849" cy="305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Conector reto 5"/>
          <p:cNvCxnSpPr/>
          <p:nvPr/>
        </p:nvCxnSpPr>
        <p:spPr>
          <a:xfrm>
            <a:off x="323528" y="1052736"/>
            <a:ext cx="0" cy="5616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23528" y="133147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Museo Sans 100" pitchFamily="50" charset="0"/>
              </a:rPr>
              <a:t>Buenos Aires – Argentina </a:t>
            </a:r>
            <a:endParaRPr lang="pt-BR" dirty="0">
              <a:latin typeface="Museo Sans 100" pitchFamily="50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1519" y="313492"/>
            <a:ext cx="3636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Museo Sans 100" pitchFamily="50" charset="0"/>
              </a:rPr>
              <a:t>Batimat Expovivienda</a:t>
            </a:r>
          </a:p>
          <a:p>
            <a:endParaRPr lang="pt-BR" sz="2800" dirty="0">
              <a:solidFill>
                <a:schemeClr val="accent6">
                  <a:lumMod val="75000"/>
                </a:schemeClr>
              </a:solidFill>
              <a:latin typeface="Museo Sans 1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9366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8" name="Picture 4" descr="DSC055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11" y="42287"/>
            <a:ext cx="2514137" cy="33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05470"/>
          <p:cNvPicPr>
            <a:picLocks noChangeAspect="1" noChangeArrowheads="1"/>
          </p:cNvPicPr>
          <p:nvPr/>
        </p:nvPicPr>
        <p:blipFill>
          <a:blip r:embed="rId4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499" y="3473624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SC0549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" y="3473624"/>
            <a:ext cx="4513572" cy="33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 rot="16200000">
            <a:off x="-776047" y="662789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CHILE</a:t>
            </a:r>
            <a:endParaRPr lang="pt-BR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7" descr="DSC0545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4624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SC0540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0013" y="50938"/>
            <a:ext cx="3228329" cy="33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to 13"/>
          <p:cNvCxnSpPr/>
          <p:nvPr/>
        </p:nvCxnSpPr>
        <p:spPr>
          <a:xfrm>
            <a:off x="539552" y="620688"/>
            <a:ext cx="0" cy="28529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3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/>
              <a:t>ESTRATÉGIAS SETORIAIS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51967" y="1124744"/>
            <a:ext cx="8712075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altLang="pt-BR" sz="2400" dirty="0"/>
              <a:t>1 - </a:t>
            </a:r>
            <a:r>
              <a:rPr lang="pt-BR" altLang="pt-BR" sz="2400" dirty="0" smtClean="0"/>
              <a:t>Modernização de processos e produtos: </a:t>
            </a:r>
            <a: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principal vetor foi a unificação da matriz energética (gás natural)</a:t>
            </a:r>
          </a:p>
          <a:p>
            <a:endParaRPr lang="pt-BR" altLang="pt-B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BR" altLang="pt-BR" sz="2400" dirty="0" smtClean="0"/>
              <a:t>2 </a:t>
            </a:r>
            <a:r>
              <a:rPr lang="pt-BR" altLang="pt-BR" sz="2400" dirty="0"/>
              <a:t>- </a:t>
            </a:r>
            <a:r>
              <a:rPr lang="pt-BR" altLang="pt-BR" sz="2400" dirty="0" smtClean="0"/>
              <a:t>Promoção comercial: </a:t>
            </a:r>
            <a:r>
              <a:rPr lang="pt-BR" alt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criação da EXPO REVESTIR (um dos 3 mais importantes eventos de negócio do setor no mundo); parceria Apex Brasil</a:t>
            </a:r>
            <a:endParaRPr lang="pt-BR" altLang="pt-B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altLang="pt-BR" sz="2400" dirty="0"/>
          </a:p>
          <a:p>
            <a:r>
              <a:rPr lang="pt-BR" altLang="pt-BR" sz="2400" dirty="0"/>
              <a:t>3 – </a:t>
            </a:r>
            <a:r>
              <a:rPr lang="pt-BR" altLang="pt-BR" sz="2400" dirty="0" smtClean="0"/>
              <a:t>Certificação:</a:t>
            </a:r>
            <a:r>
              <a:rPr lang="pt-BR" alt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criação do CCB – Centro Cerâmico do Brasil (</a:t>
            </a:r>
            <a: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órgão certificador oficial do </a:t>
            </a:r>
            <a:r>
              <a:rPr lang="pt-BR" alt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setor/ credito ao Inmetro) para adequação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às</a:t>
            </a:r>
            <a: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normas internacionais </a:t>
            </a:r>
            <a:b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pt-BR" altLang="pt-B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BR" altLang="pt-BR" sz="2400" dirty="0"/>
              <a:t>4 - </a:t>
            </a:r>
            <a:r>
              <a:rPr lang="pt-BR" altLang="pt-BR" sz="2400" dirty="0" smtClean="0"/>
              <a:t>Fortalecimento institucional do setor: </a:t>
            </a:r>
            <a:r>
              <a:rPr lang="pt-BR" alt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presença permanente em todos os fóruns de interesse da indústria; articulação com entidades e órgãos governamentais; ação ativa na cadeia da construção civil </a:t>
            </a:r>
            <a:endParaRPr lang="pt-BR" altLang="pt-B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altLang="pt-BR" sz="2400" dirty="0"/>
          </a:p>
          <a:p>
            <a:r>
              <a:rPr lang="pt-BR" altLang="pt-BR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90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MODERNIZAÇÃO DE PROCESSOS E PRODUTOS</a:t>
            </a:r>
            <a:endParaRPr lang="pt-BR" alt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51967" y="1063471"/>
            <a:ext cx="8712075" cy="58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altLang="pt-BR" sz="2700" b="1" dirty="0" smtClean="0"/>
              <a:t>Unificação da matriz energética em torno do gás natural: </a:t>
            </a:r>
          </a:p>
          <a:p>
            <a:endParaRPr lang="pt-BR" altLang="pt-BR" sz="25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500" dirty="0" smtClean="0"/>
              <a:t>Transferência para uma matriz limpa, uniforme e competitiva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altLang="pt-BR" sz="25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500" dirty="0" smtClean="0"/>
              <a:t>Modernização e atualização do parque fabril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5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500" dirty="0" smtClean="0"/>
              <a:t>Implantação de novas linhas de produção (criação da indústria do porcelanato)</a:t>
            </a:r>
            <a:endParaRPr lang="pt-BR" altLang="pt-BR" sz="25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5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500" dirty="0" smtClean="0"/>
              <a:t>Ganhos </a:t>
            </a:r>
            <a:r>
              <a:rPr lang="pt-BR" altLang="pt-BR" sz="2500" dirty="0"/>
              <a:t>em </a:t>
            </a:r>
            <a:r>
              <a:rPr lang="pt-BR" altLang="pt-BR" sz="2500" dirty="0" smtClean="0"/>
              <a:t>competitividade, elevando a indústria nacional a grande protagonista mundial do setor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altLang="pt-BR" sz="25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500" b="1" dirty="0">
                <a:solidFill>
                  <a:srgbClr val="C00000"/>
                </a:solidFill>
              </a:rPr>
              <a:t>A partir de 2003/2005 o preço do gás natural começou a minar a competitividade do setor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altLang="pt-BR" sz="2500" dirty="0" smtClean="0"/>
          </a:p>
        </p:txBody>
      </p:sp>
    </p:spTree>
    <p:extLst>
      <p:ext uri="{BB962C8B-B14F-4D97-AF65-F5344CB8AC3E}">
        <p14:creationId xmlns:p14="http://schemas.microsoft.com/office/powerpoint/2010/main" val="38879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67544" y="1884888"/>
            <a:ext cx="80648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MATRIZ ENERGÉTICA</a:t>
            </a:r>
          </a:p>
          <a:p>
            <a:pPr algn="ctr"/>
            <a:endParaRPr lang="pt-BR" sz="2400" dirty="0">
              <a:solidFill>
                <a:srgbClr val="FFC000"/>
              </a:solidFill>
              <a:latin typeface="Calibri Light" pitchFamily="34" charset="0"/>
            </a:endParaRPr>
          </a:p>
          <a:p>
            <a:r>
              <a:rPr lang="pt-BR" sz="2800" dirty="0"/>
              <a:t>- </a:t>
            </a:r>
            <a:r>
              <a:rPr lang="pt-BR" sz="2800" dirty="0" smtClean="0"/>
              <a:t>   Evolução </a:t>
            </a:r>
            <a:r>
              <a:rPr lang="pt-BR" sz="2800" dirty="0"/>
              <a:t>do Custo do GN</a:t>
            </a:r>
          </a:p>
          <a:p>
            <a:pPr marL="457200" indent="-457200">
              <a:buFontTx/>
              <a:buChar char="-"/>
            </a:pPr>
            <a:r>
              <a:rPr lang="pt-BR" sz="2800" dirty="0" smtClean="0"/>
              <a:t>Comparativo </a:t>
            </a:r>
            <a:r>
              <a:rPr lang="pt-BR" sz="2800" dirty="0"/>
              <a:t>X concorrentes </a:t>
            </a:r>
            <a:r>
              <a:rPr lang="pt-BR" sz="2800" dirty="0" smtClean="0"/>
              <a:t>internacionais</a:t>
            </a:r>
          </a:p>
          <a:p>
            <a:pPr marL="457200" indent="-457200">
              <a:buFontTx/>
              <a:buChar char="-"/>
            </a:pPr>
            <a:r>
              <a:rPr lang="pt-BR" sz="2800" dirty="0" smtClean="0"/>
              <a:t>Dados do setor (exportação e importação) </a:t>
            </a:r>
            <a:endParaRPr lang="pt-BR" sz="2800" dirty="0"/>
          </a:p>
          <a:p>
            <a:pPr algn="ctr"/>
            <a:endParaRPr lang="pt-BR" sz="4400" dirty="0">
              <a:solidFill>
                <a:srgbClr val="FFC000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1116106" y="6453336"/>
            <a:ext cx="7875494" cy="33670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Consumidor final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tângulo 40"/>
          <p:cNvSpPr/>
          <p:nvPr/>
        </p:nvSpPr>
        <p:spPr bwMode="auto">
          <a:xfrm>
            <a:off x="539552" y="2132856"/>
            <a:ext cx="8582092" cy="3168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40" name="Retângulo 39"/>
          <p:cNvSpPr/>
          <p:nvPr/>
        </p:nvSpPr>
        <p:spPr bwMode="auto">
          <a:xfrm>
            <a:off x="575556" y="5296268"/>
            <a:ext cx="8554796" cy="11881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9" name="Pentágono 38"/>
          <p:cNvSpPr/>
          <p:nvPr/>
        </p:nvSpPr>
        <p:spPr bwMode="auto">
          <a:xfrm rot="5400000">
            <a:off x="4481990" y="5679250"/>
            <a:ext cx="1260140" cy="43204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75" name="AutoShape 51"/>
          <p:cNvSpPr>
            <a:spLocks noChangeArrowheads="1"/>
          </p:cNvSpPr>
          <p:nvPr/>
        </p:nvSpPr>
        <p:spPr bwMode="auto">
          <a:xfrm>
            <a:off x="3925885" y="2096852"/>
            <a:ext cx="2397611" cy="1116124"/>
          </a:xfrm>
          <a:prstGeom prst="roundRect">
            <a:avLst>
              <a:gd name="adj" fmla="val 21372"/>
            </a:avLst>
          </a:prstGeom>
          <a:solidFill>
            <a:srgbClr val="00B050"/>
          </a:solidFill>
          <a:ln w="9525">
            <a:solidFill>
              <a:srgbClr val="F2F2F2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Mineração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Extração de Matérias Primas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0"/>
          </p:nvPr>
        </p:nvSpPr>
        <p:spPr>
          <a:xfrm>
            <a:off x="8270118" y="6489340"/>
            <a:ext cx="514350" cy="365125"/>
          </a:xfrm>
        </p:spPr>
        <p:txBody>
          <a:bodyPr/>
          <a:lstStyle/>
          <a:p>
            <a:pPr>
              <a:defRPr/>
            </a:pPr>
            <a:fld id="{832668E8-C9C7-41B0-AB01-39ABC2553A53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43509" y="-30824"/>
            <a:ext cx="7812867" cy="831532"/>
          </a:xfrm>
        </p:spPr>
        <p:txBody>
          <a:bodyPr anchor="b"/>
          <a:lstStyle/>
          <a:p>
            <a:r>
              <a:rPr lang="pt-BR" sz="2400" dirty="0" smtClean="0">
                <a:solidFill>
                  <a:srgbClr val="FFFFFF"/>
                </a:solidFill>
                <a:ea typeface="Times New Roman" pitchFamily="18" charset="0"/>
                <a:cs typeface="Calibri" pitchFamily="34" charset="0"/>
              </a:rPr>
              <a:t>Aspectos essenciais da cadeia produtiva</a:t>
            </a:r>
            <a:endParaRPr lang="pt-BR" sz="2400" dirty="0">
              <a:solidFill>
                <a:srgbClr val="FFFFFF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836712"/>
            <a:ext cx="9144000" cy="12241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14000"/>
              </a:lnSpc>
              <a:spcAft>
                <a:spcPts val="1200"/>
              </a:spcAft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Complexidade da cadeia amplia </a:t>
            </a:r>
            <a:r>
              <a:rPr lang="pt-BR" sz="2400" dirty="0" smtClean="0">
                <a:solidFill>
                  <a:schemeClr val="accent6"/>
                </a:solidFill>
                <a:latin typeface="+mj-lt"/>
              </a:rPr>
              <a:t>focos de atenção </a:t>
            </a: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e enseja </a:t>
            </a:r>
            <a:r>
              <a:rPr lang="pt-BR" sz="2400" dirty="0" smtClean="0">
                <a:solidFill>
                  <a:schemeClr val="accent6"/>
                </a:solidFill>
                <a:latin typeface="+mj-lt"/>
              </a:rPr>
              <a:t>grandes esforços na coordenação institucional </a:t>
            </a: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à ANFACER</a:t>
            </a:r>
          </a:p>
        </p:txBody>
      </p:sp>
      <p:sp>
        <p:nvSpPr>
          <p:cNvPr id="1082" name="Rectangle 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078" name="AutoShape 54"/>
          <p:cNvSpPr>
            <a:spLocks noChangeArrowheads="1"/>
          </p:cNvSpPr>
          <p:nvPr/>
        </p:nvSpPr>
        <p:spPr bwMode="auto">
          <a:xfrm>
            <a:off x="3922714" y="5007822"/>
            <a:ext cx="2408218" cy="464445"/>
          </a:xfrm>
          <a:prstGeom prst="roundRect">
            <a:avLst>
              <a:gd name="adj" fmla="val 13282"/>
            </a:avLst>
          </a:prstGeom>
          <a:solidFill>
            <a:srgbClr val="97470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Distribuição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7" name="AutoShape 53"/>
          <p:cNvSpPr>
            <a:spLocks noChangeArrowheads="1"/>
          </p:cNvSpPr>
          <p:nvPr/>
        </p:nvSpPr>
        <p:spPr bwMode="auto">
          <a:xfrm>
            <a:off x="3922714" y="4601729"/>
            <a:ext cx="2408218" cy="554337"/>
          </a:xfrm>
          <a:prstGeom prst="roundRect">
            <a:avLst>
              <a:gd name="adj" fmla="val 13282"/>
            </a:avLst>
          </a:prstGeom>
          <a:solidFill>
            <a:srgbClr val="E36C0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Estoque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6" name="AutoShape 52"/>
          <p:cNvSpPr>
            <a:spLocks noChangeArrowheads="1"/>
          </p:cNvSpPr>
          <p:nvPr/>
        </p:nvSpPr>
        <p:spPr bwMode="auto">
          <a:xfrm>
            <a:off x="3922714" y="2708920"/>
            <a:ext cx="2408218" cy="2149082"/>
          </a:xfrm>
          <a:prstGeom prst="roundRect">
            <a:avLst>
              <a:gd name="adj" fmla="val 8014"/>
            </a:avLst>
          </a:prstGeom>
          <a:solidFill>
            <a:srgbClr val="FAB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Produção de Revestimentos Cerâmicos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4129348" y="5517232"/>
            <a:ext cx="1291879" cy="500400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Home Centers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5436096" y="5519581"/>
            <a:ext cx="1836204" cy="501707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Revendedores de Médio e Pequeno Porte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1115617" y="5522736"/>
            <a:ext cx="1152127" cy="498552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Construtoras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2303749" y="5522736"/>
            <a:ext cx="1800199" cy="498552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Arquitetos, decoradores e especificadores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1115616" y="6057292"/>
            <a:ext cx="7884876" cy="324036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Instalação e Assentamento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Seta para baixo 105"/>
          <p:cNvSpPr/>
          <p:nvPr/>
        </p:nvSpPr>
        <p:spPr bwMode="auto">
          <a:xfrm>
            <a:off x="-508" y="2132856"/>
            <a:ext cx="648000" cy="3204356"/>
          </a:xfrm>
          <a:prstGeom prst="downArrow">
            <a:avLst>
              <a:gd name="adj1" fmla="val 78219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Montante</a:t>
            </a:r>
          </a:p>
        </p:txBody>
      </p:sp>
      <p:sp>
        <p:nvSpPr>
          <p:cNvPr id="107" name="Seta para baixo 106"/>
          <p:cNvSpPr/>
          <p:nvPr/>
        </p:nvSpPr>
        <p:spPr bwMode="auto">
          <a:xfrm>
            <a:off x="71556" y="5301208"/>
            <a:ext cx="504000" cy="1260140"/>
          </a:xfrm>
          <a:prstGeom prst="downArrow">
            <a:avLst>
              <a:gd name="adj1" fmla="val 100000"/>
              <a:gd name="adj2" fmla="val 13536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1600" dirty="0" smtClean="0">
                <a:latin typeface="+mj-lt"/>
                <a:cs typeface="Arial" pitchFamily="34" charset="0"/>
              </a:rPr>
              <a:t>Jusante</a:t>
            </a:r>
            <a:endParaRPr kumimoji="0" lang="pt-BR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9" name="Seta para a direita 108"/>
          <p:cNvSpPr/>
          <p:nvPr/>
        </p:nvSpPr>
        <p:spPr bwMode="auto">
          <a:xfrm>
            <a:off x="1295636" y="3717032"/>
            <a:ext cx="2844316" cy="288032"/>
          </a:xfrm>
          <a:prstGeom prst="rightArrow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0" name="Seta para a direita 109"/>
          <p:cNvSpPr/>
          <p:nvPr/>
        </p:nvSpPr>
        <p:spPr bwMode="auto">
          <a:xfrm>
            <a:off x="1295636" y="4263442"/>
            <a:ext cx="2844316" cy="288032"/>
          </a:xfrm>
          <a:prstGeom prst="rightArrow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1" name="Seta para a direita 110"/>
          <p:cNvSpPr/>
          <p:nvPr/>
        </p:nvSpPr>
        <p:spPr bwMode="auto">
          <a:xfrm>
            <a:off x="1295636" y="2996952"/>
            <a:ext cx="2844316" cy="288032"/>
          </a:xfrm>
          <a:prstGeom prst="rightArrow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2680346" y="3016884"/>
            <a:ext cx="1216862" cy="304104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Gás Natural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2676977" y="2721232"/>
            <a:ext cx="1216862" cy="288000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Energia Elétrica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3" name="Rectangle 49"/>
          <p:cNvSpPr>
            <a:spLocks noChangeArrowheads="1"/>
          </p:cNvSpPr>
          <p:nvPr/>
        </p:nvSpPr>
        <p:spPr bwMode="auto">
          <a:xfrm>
            <a:off x="2677157" y="3365581"/>
            <a:ext cx="1216862" cy="388746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Máquinas &amp; Equipamentos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2" name="Rectangle 48"/>
          <p:cNvSpPr>
            <a:spLocks noChangeArrowheads="1"/>
          </p:cNvSpPr>
          <p:nvPr/>
        </p:nvSpPr>
        <p:spPr bwMode="auto">
          <a:xfrm>
            <a:off x="2677157" y="3763001"/>
            <a:ext cx="1216862" cy="220000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Inovações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2677157" y="3997983"/>
            <a:ext cx="1216862" cy="223154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Ass. Técnica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2671843" y="4285335"/>
            <a:ext cx="1220050" cy="257061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Insumos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9" name="Rectangle 45"/>
          <p:cNvSpPr>
            <a:spLocks noChangeArrowheads="1"/>
          </p:cNvSpPr>
          <p:nvPr/>
        </p:nvSpPr>
        <p:spPr bwMode="auto">
          <a:xfrm>
            <a:off x="2676977" y="4556631"/>
            <a:ext cx="1216862" cy="220000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Design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8" name="Rectangle 44"/>
          <p:cNvSpPr>
            <a:spLocks noChangeArrowheads="1"/>
          </p:cNvSpPr>
          <p:nvPr/>
        </p:nvSpPr>
        <p:spPr bwMode="auto">
          <a:xfrm>
            <a:off x="2676977" y="4791090"/>
            <a:ext cx="1216862" cy="268100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Ass. Técnica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7" name="AutoShape 43"/>
          <p:cNvSpPr>
            <a:spLocks noChangeArrowheads="1"/>
          </p:cNvSpPr>
          <p:nvPr/>
        </p:nvSpPr>
        <p:spPr bwMode="auto">
          <a:xfrm>
            <a:off x="1115616" y="2708920"/>
            <a:ext cx="1584176" cy="625909"/>
          </a:xfrm>
          <a:prstGeom prst="roundRect">
            <a:avLst>
              <a:gd name="adj" fmla="val 4231"/>
            </a:avLst>
          </a:prstGeom>
          <a:solidFill>
            <a:srgbClr val="76923C"/>
          </a:solidFill>
          <a:ln w="9525">
            <a:solidFill>
              <a:srgbClr val="F2F2F2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Distribuidoras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Recursos Energéticos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6" name="AutoShape 42"/>
          <p:cNvSpPr>
            <a:spLocks noChangeArrowheads="1"/>
          </p:cNvSpPr>
          <p:nvPr/>
        </p:nvSpPr>
        <p:spPr bwMode="auto">
          <a:xfrm>
            <a:off x="1114542" y="3346656"/>
            <a:ext cx="1585250" cy="883943"/>
          </a:xfrm>
          <a:prstGeom prst="roundRect">
            <a:avLst>
              <a:gd name="adj" fmla="val 1875"/>
            </a:avLst>
          </a:prstGeom>
          <a:solidFill>
            <a:srgbClr val="76923C"/>
          </a:solidFill>
          <a:ln w="9525">
            <a:solidFill>
              <a:srgbClr val="F2F2F2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Produtores de Bens de Capital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6" name="AutoShape 32"/>
          <p:cNvSpPr>
            <a:spLocks noChangeArrowheads="1"/>
          </p:cNvSpPr>
          <p:nvPr/>
        </p:nvSpPr>
        <p:spPr bwMode="auto">
          <a:xfrm>
            <a:off x="1112697" y="4258440"/>
            <a:ext cx="1587095" cy="804388"/>
          </a:xfrm>
          <a:prstGeom prst="roundRect">
            <a:avLst>
              <a:gd name="adj" fmla="val 5009"/>
            </a:avLst>
          </a:prstGeom>
          <a:solidFill>
            <a:srgbClr val="76923C"/>
          </a:solidFill>
          <a:ln w="9525">
            <a:solidFill>
              <a:srgbClr val="F2F2F2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Produtores de Colorifícios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Seta para a direita 111"/>
          <p:cNvSpPr/>
          <p:nvPr/>
        </p:nvSpPr>
        <p:spPr bwMode="auto">
          <a:xfrm flipH="1">
            <a:off x="6084168" y="3765188"/>
            <a:ext cx="1755812" cy="315652"/>
          </a:xfrm>
          <a:prstGeom prst="rightArrow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6348896" y="4186027"/>
            <a:ext cx="1452795" cy="336741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Certificação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auto">
          <a:xfrm>
            <a:off x="6348998" y="3720475"/>
            <a:ext cx="1452795" cy="450961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Pesquisa e Desenvolvimento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6348998" y="3128953"/>
            <a:ext cx="1452795" cy="574431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Treinamento e capacitação profissional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5" name="AutoShape 31"/>
          <p:cNvSpPr>
            <a:spLocks noChangeArrowheads="1"/>
          </p:cNvSpPr>
          <p:nvPr/>
        </p:nvSpPr>
        <p:spPr bwMode="auto">
          <a:xfrm>
            <a:off x="7801793" y="3104964"/>
            <a:ext cx="1234703" cy="1764196"/>
          </a:xfrm>
          <a:prstGeom prst="roundRect">
            <a:avLst>
              <a:gd name="adj" fmla="val 5009"/>
            </a:avLst>
          </a:prstGeom>
          <a:solidFill>
            <a:srgbClr val="76923C"/>
          </a:solidFill>
          <a:ln w="9525">
            <a:solidFill>
              <a:srgbClr val="F2F2F2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Instituições de Fomento, Apoio e Pesquisa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6349844" y="4531476"/>
            <a:ext cx="1452795" cy="336741"/>
          </a:xfrm>
          <a:prstGeom prst="rect">
            <a:avLst/>
          </a:prstGeom>
          <a:solidFill>
            <a:srgbClr val="C2D69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Financiamento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7307796" y="5517232"/>
            <a:ext cx="1692696" cy="500400"/>
          </a:xfrm>
          <a:prstGeom prst="rect">
            <a:avLst/>
          </a:prstGeom>
          <a:solidFill>
            <a:srgbClr val="243F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Canais 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Exportação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1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  <p:bldP spid="39" grpId="0" animBg="1"/>
      <p:bldP spid="1075" grpId="0" animBg="1"/>
      <p:bldP spid="1078" grpId="0" animBg="1"/>
      <p:bldP spid="1077" grpId="0" animBg="1"/>
      <p:bldP spid="1076" grpId="0" animBg="1"/>
      <p:bldP spid="1065" grpId="0" animBg="1"/>
      <p:bldP spid="1064" grpId="0" animBg="1"/>
      <p:bldP spid="1063" grpId="0" animBg="1"/>
      <p:bldP spid="1062" grpId="0" animBg="1"/>
      <p:bldP spid="1061" grpId="0" animBg="1"/>
      <p:bldP spid="109" grpId="0" animBg="1"/>
      <p:bldP spid="110" grpId="0" animBg="1"/>
      <p:bldP spid="111" grpId="0" animBg="1"/>
      <p:bldP spid="1080" grpId="0" animBg="1"/>
      <p:bldP spid="1079" grpId="0" animBg="1"/>
      <p:bldP spid="1073" grpId="0" animBg="1"/>
      <p:bldP spid="1072" grpId="0" animBg="1"/>
      <p:bldP spid="1071" grpId="0" animBg="1"/>
      <p:bldP spid="1070" grpId="0" animBg="1"/>
      <p:bldP spid="1069" grpId="0" animBg="1"/>
      <p:bldP spid="1068" grpId="0" animBg="1"/>
      <p:bldP spid="1067" grpId="0" animBg="1"/>
      <p:bldP spid="1066" grpId="0" animBg="1"/>
      <p:bldP spid="1056" grpId="0" animBg="1"/>
      <p:bldP spid="112" grpId="0" animBg="1"/>
      <p:bldP spid="1059" grpId="0" animBg="1"/>
      <p:bldP spid="1058" grpId="0" animBg="1"/>
      <p:bldP spid="1057" grpId="0" animBg="1"/>
      <p:bldP spid="1055" grpId="0" animBg="1"/>
      <p:bldP spid="38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ta dobrada para cima 17"/>
          <p:cNvSpPr/>
          <p:nvPr/>
        </p:nvSpPr>
        <p:spPr bwMode="auto">
          <a:xfrm rot="5400000">
            <a:off x="13746" y="1686554"/>
            <a:ext cx="1476164" cy="856600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pt-BR" dirty="0" smtClean="0">
              <a:latin typeface="+mj-lt"/>
              <a:cs typeface="Calibri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24795" y="1563179"/>
            <a:ext cx="163716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+mj-lt"/>
                <a:cs typeface="Calibri" pitchFamily="34" charset="0"/>
              </a:rPr>
              <a:t>Padrão Tecnológico</a:t>
            </a:r>
            <a:endParaRPr lang="pt-BR" sz="1200" dirty="0" smtClean="0">
              <a:latin typeface="+mj-lt"/>
              <a:cs typeface="Calibri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1980979" y="1556792"/>
            <a:ext cx="149315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+mj-lt"/>
                <a:cs typeface="Calibri" pitchFamily="34" charset="0"/>
              </a:rPr>
              <a:t> Cadeia Produtiva </a:t>
            </a:r>
            <a:endParaRPr lang="pt-BR" sz="1200" dirty="0" smtClean="0">
              <a:latin typeface="+mj-lt"/>
              <a:cs typeface="Calibri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3510134" y="1556792"/>
            <a:ext cx="152915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+mj-lt"/>
                <a:cs typeface="Calibri" pitchFamily="34" charset="0"/>
              </a:rPr>
              <a:t>Matriz Energética 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5077323" y="1556792"/>
            <a:ext cx="188919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+mj-lt"/>
                <a:cs typeface="Calibri" pitchFamily="34" charset="0"/>
              </a:rPr>
              <a:t>Padrão de Concorrência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6991764" y="1556792"/>
            <a:ext cx="188919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+mj-lt"/>
                <a:cs typeface="Calibri" pitchFamily="34" charset="0"/>
              </a:rPr>
              <a:t>Vetores Competitivos</a:t>
            </a:r>
            <a:endParaRPr lang="pt-BR" dirty="0">
              <a:latin typeface="+mj-lt"/>
            </a:endParaRPr>
          </a:p>
        </p:txBody>
      </p:sp>
      <p:sp>
        <p:nvSpPr>
          <p:cNvPr id="19" name="Seta dobrada para cima 18"/>
          <p:cNvSpPr/>
          <p:nvPr/>
        </p:nvSpPr>
        <p:spPr bwMode="auto">
          <a:xfrm rot="16200000">
            <a:off x="7911497" y="2465767"/>
            <a:ext cx="1008112" cy="918354"/>
          </a:xfrm>
          <a:prstGeom prst="bentUpArrow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pt-BR" sz="3200" b="1" dirty="0" smtClean="0">
              <a:latin typeface="+mj-lt"/>
              <a:cs typeface="Calibri" pitchFamily="34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0"/>
          </p:nvPr>
        </p:nvSpPr>
        <p:spPr>
          <a:xfrm>
            <a:off x="8594154" y="6288163"/>
            <a:ext cx="514350" cy="365125"/>
          </a:xfrm>
        </p:spPr>
        <p:txBody>
          <a:bodyPr/>
          <a:lstStyle/>
          <a:p>
            <a:pPr>
              <a:defRPr/>
            </a:pPr>
            <a:fld id="{832668E8-C9C7-41B0-AB01-39ABC2553A53}" type="slidenum">
              <a:rPr lang="pt-BR" sz="900" smtClean="0">
                <a:latin typeface="+mj-lt"/>
              </a:rPr>
              <a:pPr>
                <a:defRPr/>
              </a:pPr>
              <a:t>28</a:t>
            </a:fld>
            <a:endParaRPr lang="pt-BR" sz="900" dirty="0">
              <a:latin typeface="+mj-lt"/>
            </a:endParaRPr>
          </a:p>
        </p:txBody>
      </p:sp>
      <p:sp>
        <p:nvSpPr>
          <p:cNvPr id="27" name="Título 2"/>
          <p:cNvSpPr>
            <a:spLocks noGrp="1"/>
          </p:cNvSpPr>
          <p:nvPr>
            <p:ph type="title"/>
          </p:nvPr>
        </p:nvSpPr>
        <p:spPr>
          <a:xfrm>
            <a:off x="1" y="152636"/>
            <a:ext cx="8351838" cy="648072"/>
          </a:xfrm>
        </p:spPr>
        <p:txBody>
          <a:bodyPr anchor="b"/>
          <a:lstStyle/>
          <a:p>
            <a:r>
              <a:rPr lang="pt-BR" sz="2400" dirty="0" smtClean="0">
                <a:solidFill>
                  <a:srgbClr val="FFFFFF"/>
                </a:solidFill>
                <a:ea typeface="Times New Roman" pitchFamily="18" charset="0"/>
                <a:cs typeface="Calibri" pitchFamily="34" charset="0"/>
              </a:rPr>
              <a:t>Características do Mercado</a:t>
            </a:r>
            <a:endParaRPr lang="pt-BR" sz="2400" dirty="0">
              <a:solidFill>
                <a:srgbClr val="FFFFFF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7942" y="3537012"/>
            <a:ext cx="8586787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Calibri" pitchFamily="34" charset="0"/>
              </a:rPr>
              <a:t>Flutuações do ritmo da </a:t>
            </a:r>
            <a:r>
              <a:rPr lang="pt-BR" sz="2000" b="1" dirty="0" smtClean="0">
                <a:latin typeface="+mj-lt"/>
                <a:cs typeface="Calibri" pitchFamily="34" charset="0"/>
              </a:rPr>
              <a:t>atividade econômica </a:t>
            </a:r>
            <a:r>
              <a:rPr lang="pt-BR" dirty="0" smtClean="0">
                <a:latin typeface="+mj-lt"/>
                <a:cs typeface="Calibri" pitchFamily="34" charset="0"/>
              </a:rPr>
              <a:t>(Construção Civil)</a:t>
            </a:r>
          </a:p>
          <a:p>
            <a:pPr algn="ctr"/>
            <a:r>
              <a:rPr lang="pt-BR" sz="1400" dirty="0" smtClean="0">
                <a:latin typeface="+mj-lt"/>
                <a:cs typeface="Calibri" pitchFamily="34" charset="0"/>
              </a:rPr>
              <a:t>Ex. Crescimento Econômico, Nível e distribuição de Renda, Crédito Habitacional, etc.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151620" y="2448218"/>
            <a:ext cx="6876764" cy="442674"/>
          </a:xfrm>
          <a:prstGeom prst="roundRect">
            <a:avLst/>
          </a:prstGeom>
          <a:solidFill>
            <a:srgbClr val="FFC000"/>
          </a:solidFill>
          <a:ln>
            <a:noFill/>
            <a:prstDash val="sysDash"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Calibri" pitchFamily="34" charset="0"/>
              </a:rPr>
              <a:t>Mercado de Revestimento Cerâmico</a:t>
            </a:r>
          </a:p>
        </p:txBody>
      </p:sp>
      <p:sp>
        <p:nvSpPr>
          <p:cNvPr id="14" name="Retângulo com Único Canto Aparado e Arredondado 13"/>
          <p:cNvSpPr/>
          <p:nvPr/>
        </p:nvSpPr>
        <p:spPr>
          <a:xfrm>
            <a:off x="324795" y="1016732"/>
            <a:ext cx="8549934" cy="483989"/>
          </a:xfrm>
          <a:prstGeom prst="snip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+mj-lt"/>
                <a:cs typeface="Calibri" pitchFamily="34" charset="0"/>
              </a:rPr>
              <a:t>Oferta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87942" y="3032956"/>
            <a:ext cx="858678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+mj-lt"/>
                <a:cs typeface="Calibri" pitchFamily="34" charset="0"/>
              </a:rPr>
              <a:t>Demanda</a:t>
            </a:r>
            <a:endParaRPr lang="pt-BR" sz="1200" b="1" dirty="0" smtClean="0">
              <a:latin typeface="+mj-lt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6126" y="4743145"/>
            <a:ext cx="860495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Calibri" pitchFamily="34" charset="0"/>
              </a:rPr>
              <a:t>Concorrência com </a:t>
            </a:r>
            <a:r>
              <a:rPr lang="pt-BR" sz="2000" b="1" dirty="0" smtClean="0">
                <a:latin typeface="+mj-lt"/>
                <a:cs typeface="Calibri" pitchFamily="34" charset="0"/>
              </a:rPr>
              <a:t>produtos substitutos </a:t>
            </a:r>
            <a:r>
              <a:rPr lang="pt-BR" sz="2000" dirty="0" smtClean="0">
                <a:latin typeface="+mj-lt"/>
                <a:cs typeface="Calibri" pitchFamily="34" charset="0"/>
              </a:rPr>
              <a:t>para revestimento</a:t>
            </a:r>
          </a:p>
          <a:p>
            <a:pPr algn="ctr"/>
            <a:r>
              <a:rPr lang="pt-BR" sz="1400" dirty="0" smtClean="0">
                <a:latin typeface="+mj-lt"/>
                <a:cs typeface="Calibri" pitchFamily="34" charset="0"/>
              </a:rPr>
              <a:t>Ex.: Pedras naturais, revestimentos têxteis e de papel, vinil, borracha, plásticos (PVC), madeiras, laminados , concreto aparente, pré-fabricado ou moldado, ergamassas, etc. </a:t>
            </a:r>
            <a:endParaRPr lang="pt-BR" sz="1400" b="1" dirty="0" smtClean="0">
              <a:latin typeface="+mj-lt"/>
              <a:cs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51520" y="5715253"/>
            <a:ext cx="860495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Calibri" pitchFamily="34" charset="0"/>
              </a:rPr>
              <a:t>Desenvolvimento e adaptação a </a:t>
            </a:r>
            <a:r>
              <a:rPr lang="pt-BR" sz="2000" b="1" dirty="0" smtClean="0">
                <a:latin typeface="+mj-lt"/>
                <a:cs typeface="Calibri" pitchFamily="34" charset="0"/>
              </a:rPr>
              <a:t>novas aplicações </a:t>
            </a:r>
          </a:p>
          <a:p>
            <a:pPr algn="ctr"/>
            <a:r>
              <a:rPr lang="pt-BR" sz="1400" dirty="0" smtClean="0">
                <a:latin typeface="+mj-lt"/>
                <a:cs typeface="Calibri" pitchFamily="34" charset="0"/>
              </a:rPr>
              <a:t>Expansão do seu mercado tradicional (residencial e comercial) para outros projetos e obras, incluindo hotéis, aeroportos, hospitais,  projetos paisagísticos etc.</a:t>
            </a:r>
            <a:endParaRPr lang="pt-BR" sz="1050" b="1" dirty="0" smtClean="0">
              <a:latin typeface="+mj-lt"/>
              <a:cs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4255638"/>
            <a:ext cx="858678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Calibri" pitchFamily="34" charset="0"/>
              </a:rPr>
              <a:t>Concorrência com </a:t>
            </a:r>
            <a:r>
              <a:rPr lang="pt-BR" sz="2000" b="1" dirty="0" smtClean="0">
                <a:latin typeface="+mj-lt"/>
                <a:cs typeface="Calibri" pitchFamily="34" charset="0"/>
              </a:rPr>
              <a:t>produtos cerâmicos </a:t>
            </a:r>
            <a:r>
              <a:rPr lang="pt-BR" sz="2000" dirty="0" smtClean="0">
                <a:latin typeface="+mj-lt"/>
                <a:cs typeface="Calibri" pitchFamily="34" charset="0"/>
              </a:rPr>
              <a:t>de outros países</a:t>
            </a:r>
            <a:endParaRPr lang="pt-BR" b="1" dirty="0" smtClean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1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2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CONSUMO ENERGÉTICO DO SETOR</a:t>
            </a:r>
            <a:endParaRPr lang="pt-BR" alt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67544" y="1443841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disponibilidade de recursos energéticos é uma premissa básica para operação e gestão de instalações industriais, sendo por vezes o principal fator no custo de produção ao lado das matérias-primas.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Para </a:t>
            </a:r>
            <a:r>
              <a:rPr lang="pt-BR" dirty="0"/>
              <a:t>além do consumo de energia elétrica, associado à operação das instalações e maquinários utilizados na moagem, mistura e conformação das peças, a presença de processos de atomização (via úmida), secagem e queima nas etapas produtivas das peças de revestimento cerâmico exige grande consumo de energia, principalmente de gás liquefeito de petróleo (GLP) e gás natural (GN). </a:t>
            </a:r>
          </a:p>
        </p:txBody>
      </p:sp>
    </p:spTree>
    <p:extLst>
      <p:ext uri="{BB962C8B-B14F-4D97-AF65-F5344CB8AC3E}">
        <p14:creationId xmlns:p14="http://schemas.microsoft.com/office/powerpoint/2010/main" val="4305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0717" y="0"/>
            <a:ext cx="9704717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32309" y="2228672"/>
            <a:ext cx="7408043" cy="33605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611560" y="2325647"/>
            <a:ext cx="7128792" cy="28315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chemeClr val="bg1"/>
                </a:solidFill>
              </a:rPr>
              <a:t>Fundada </a:t>
            </a:r>
            <a:r>
              <a:rPr lang="pt-BR" sz="2200" dirty="0">
                <a:solidFill>
                  <a:schemeClr val="bg1"/>
                </a:solidFill>
              </a:rPr>
              <a:t>em 1984, </a:t>
            </a:r>
            <a:r>
              <a:rPr lang="pt-BR" sz="2200" dirty="0" smtClean="0">
                <a:solidFill>
                  <a:schemeClr val="bg1"/>
                </a:solidFill>
              </a:rPr>
              <a:t>a </a:t>
            </a:r>
            <a:r>
              <a:rPr lang="pt-BR" sz="2200" dirty="0">
                <a:solidFill>
                  <a:schemeClr val="bg1"/>
                </a:solidFill>
              </a:rPr>
              <a:t>associação obteve, ao longo dos anos, avanços significativos no desenvolvimento do setor cerâmico brasileiro, </a:t>
            </a:r>
            <a:r>
              <a:rPr lang="pt-BR" sz="2200" dirty="0" smtClean="0">
                <a:solidFill>
                  <a:schemeClr val="bg1"/>
                </a:solidFill>
              </a:rPr>
              <a:t>com </a:t>
            </a:r>
            <a:r>
              <a:rPr lang="pt-BR" sz="2200" dirty="0">
                <a:solidFill>
                  <a:schemeClr val="bg1"/>
                </a:solidFill>
              </a:rPr>
              <a:t>foco em:</a:t>
            </a:r>
          </a:p>
          <a:p>
            <a:endParaRPr lang="pt-BR" sz="22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</a:rPr>
              <a:t>INCREMENTO DE SUA COMPETITIVIDADE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2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</a:rPr>
              <a:t>AMPLIAÇÃO DE MERCADOS</a:t>
            </a:r>
            <a:endParaRPr lang="pt-BR" sz="2200" dirty="0">
              <a:solidFill>
                <a:schemeClr val="bg1"/>
              </a:solidFill>
              <a:latin typeface="Calibri Light" pitchFamily="34" charset="0"/>
              <a:ea typeface="Verdana" pitchFamily="34" charset="0"/>
              <a:cs typeface="Helvetica" pitchFamily="34" charset="0"/>
            </a:endParaRPr>
          </a:p>
          <a:p>
            <a:endParaRPr lang="pt-BR" sz="2400" dirty="0" smtClean="0">
              <a:solidFill>
                <a:schemeClr val="bg1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323528" y="2218513"/>
            <a:ext cx="0" cy="4090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32309" y="768186"/>
            <a:ext cx="87041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latin typeface="Calibri Light" pitchFamily="34" charset="0"/>
              </a:rPr>
              <a:t>A ANFACER </a:t>
            </a:r>
          </a:p>
          <a:p>
            <a:r>
              <a:rPr lang="pt-BR" sz="2600" dirty="0" smtClean="0"/>
              <a:t>Associação </a:t>
            </a:r>
            <a:r>
              <a:rPr lang="pt-BR" sz="2600" dirty="0"/>
              <a:t>Nacional dos Fabricantes de Cerâmica para Revestimentos, Louças Sanitárias e </a:t>
            </a:r>
            <a:r>
              <a:rPr lang="pt-BR" sz="2600" dirty="0" smtClean="0"/>
              <a:t>Congêneres</a:t>
            </a:r>
            <a:endParaRPr lang="pt-BR" sz="2800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51967" y="1638092"/>
            <a:ext cx="871207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400" dirty="0" smtClean="0"/>
              <a:t>A importância </a:t>
            </a:r>
            <a:r>
              <a:rPr lang="pt-BR" sz="2400" dirty="0"/>
              <a:t>atual do gás natural para a indústria é resultante de uma estratégia de modernização </a:t>
            </a:r>
            <a:r>
              <a:rPr lang="pt-BR" sz="2400" dirty="0" smtClean="0"/>
              <a:t>tecnológica (</a:t>
            </a:r>
            <a:r>
              <a:rPr lang="pt-BR" sz="2400" dirty="0"/>
              <a:t>conversão energética</a:t>
            </a:r>
            <a:r>
              <a:rPr lang="pt-BR" sz="2400" dirty="0" smtClean="0"/>
              <a:t>), conquista de competitividade e surgimento de uma indústria atualizada (produtos diferenciados e com design)</a:t>
            </a:r>
          </a:p>
          <a:p>
            <a:pPr marL="457200" indent="-457200">
              <a:buFontTx/>
              <a:buChar char="-"/>
            </a:pPr>
            <a:endParaRPr lang="pt-BR" altLang="pt-BR" sz="2400" dirty="0" smtClean="0"/>
          </a:p>
          <a:p>
            <a:pPr marL="457200" indent="-457200">
              <a:buFontTx/>
              <a:buChar char="-"/>
            </a:pPr>
            <a:r>
              <a:rPr lang="pt-BR" sz="2400" dirty="0"/>
              <a:t>O setor cerâmico é o segundo maior consumidor de gás natural no país (segundo o </a:t>
            </a:r>
            <a:r>
              <a:rPr lang="pt-BR" sz="2400" dirty="0" smtClean="0"/>
              <a:t>BEM/ 2012 responde por cerca de 13,3</a:t>
            </a:r>
            <a:r>
              <a:rPr lang="pt-BR" sz="2400" dirty="0"/>
              <a:t>% do consumo industrial brasileiro)</a:t>
            </a:r>
          </a:p>
          <a:p>
            <a:pPr marL="457200" indent="-457200">
              <a:buFontTx/>
              <a:buChar char="-"/>
            </a:pPr>
            <a:endParaRPr lang="pt-BR" altLang="pt-BR" sz="2400" dirty="0" smtClean="0"/>
          </a:p>
          <a:p>
            <a:pPr marL="457200" indent="-457200">
              <a:buFontTx/>
              <a:buChar char="-"/>
            </a:pPr>
            <a:r>
              <a:rPr lang="pt-BR" altLang="pt-BR" sz="2400" b="1" dirty="0" smtClean="0">
                <a:solidFill>
                  <a:srgbClr val="C00000"/>
                </a:solidFill>
              </a:rPr>
              <a:t>25</a:t>
            </a:r>
            <a:r>
              <a:rPr lang="pt-BR" altLang="pt-BR" sz="2400" b="1" dirty="0">
                <a:solidFill>
                  <a:srgbClr val="C00000"/>
                </a:solidFill>
              </a:rPr>
              <a:t>% do custo do m2 da cerâmica é referente à energia, fundamentalmente o gás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natural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CENÁRIO ATUAL</a:t>
            </a:r>
            <a:endParaRPr lang="pt-BR" altLang="pt-BR" sz="3600" dirty="0"/>
          </a:p>
        </p:txBody>
      </p:sp>
    </p:spTree>
    <p:extLst>
      <p:ext uri="{BB962C8B-B14F-4D97-AF65-F5344CB8AC3E}">
        <p14:creationId xmlns:p14="http://schemas.microsoft.com/office/powerpoint/2010/main" val="37987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COMPARATIVO DE PREÇOS INTERNACIONAIS</a:t>
            </a:r>
            <a:endParaRPr lang="pt-BR" altLang="pt-BR" sz="3600" dirty="0"/>
          </a:p>
        </p:txBody>
      </p:sp>
      <p:pic>
        <p:nvPicPr>
          <p:cNvPr id="2050" name="Imagem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06" y="1124744"/>
            <a:ext cx="7508102" cy="505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403648" y="2060848"/>
            <a:ext cx="3971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No Brasil: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FF0000"/>
                </a:solidFill>
              </a:rPr>
              <a:t>Aumento de 250% entre 2004 e 2010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FF0000"/>
                </a:solidFill>
              </a:rPr>
              <a:t>Inflação de 40%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FF0000"/>
                </a:solidFill>
              </a:rPr>
              <a:t>Aumento da energia elétrica de 51%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20" y="6217567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i="1" dirty="0" smtClean="0"/>
              <a:t>Fonte: Ieda Gomes</a:t>
            </a:r>
            <a:r>
              <a:rPr lang="pt-BR" sz="1400" b="1" i="1" dirty="0"/>
              <a:t> </a:t>
            </a:r>
            <a:r>
              <a:rPr lang="pt-BR" sz="1400" b="1" i="1" dirty="0" smtClean="0"/>
              <a:t>-  </a:t>
            </a:r>
            <a:r>
              <a:rPr lang="pt-BR" sz="1400" b="1" i="1" dirty="0" err="1"/>
              <a:t>Energix</a:t>
            </a:r>
            <a:r>
              <a:rPr lang="pt-BR" sz="1400" b="1" i="1" dirty="0"/>
              <a:t> </a:t>
            </a:r>
            <a:r>
              <a:rPr lang="pt-BR" sz="1400" b="1" i="1" dirty="0" err="1"/>
              <a:t>Strategy</a:t>
            </a:r>
            <a:r>
              <a:rPr lang="pt-BR" sz="1400" b="1" i="1" dirty="0"/>
              <a:t> </a:t>
            </a:r>
            <a:r>
              <a:rPr lang="pt-BR" sz="1400" b="1" i="1" dirty="0" err="1"/>
              <a:t>Ltd</a:t>
            </a:r>
            <a:r>
              <a:rPr lang="pt-BR" sz="1400" b="1" i="1" dirty="0"/>
              <a:t> no 14º Encontro de Energia da FIESP</a:t>
            </a:r>
          </a:p>
        </p:txBody>
      </p:sp>
    </p:spTree>
    <p:extLst>
      <p:ext uri="{BB962C8B-B14F-4D97-AF65-F5344CB8AC3E}">
        <p14:creationId xmlns:p14="http://schemas.microsoft.com/office/powerpoint/2010/main" val="333705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CUSTO POR REGIÃO</a:t>
            </a:r>
            <a:endParaRPr lang="pt-BR" alt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12522" cy="30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55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51967" y="1165101"/>
            <a:ext cx="87120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altLang="pt-BR" b="1" dirty="0" smtClean="0">
                <a:solidFill>
                  <a:srgbClr val="C00000"/>
                </a:solidFill>
              </a:rPr>
              <a:t>O Brasil já chegou a exportar quase 30% da produção nacional. Hoje exporta cerca de 7% </a:t>
            </a:r>
            <a:r>
              <a:rPr lang="pt-BR" altLang="pt-BR" b="1" dirty="0" smtClean="0"/>
              <a:t>(a meta estratégica era exportar atualmente em torno de 40%)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altLang="pt-BR" b="1" dirty="0"/>
              <a:t>Neste mesmo período a </a:t>
            </a:r>
            <a:r>
              <a:rPr lang="pt-BR" altLang="pt-BR" b="1" dirty="0">
                <a:solidFill>
                  <a:srgbClr val="C00000"/>
                </a:solidFill>
              </a:rPr>
              <a:t>China aumentou suas exportações em mais de </a:t>
            </a:r>
            <a:r>
              <a:rPr lang="pt-BR" altLang="pt-BR" b="1" dirty="0" smtClean="0">
                <a:solidFill>
                  <a:srgbClr val="C00000"/>
                </a:solidFill>
              </a:rPr>
              <a:t>4.600</a:t>
            </a:r>
            <a:r>
              <a:rPr lang="pt-BR" altLang="pt-BR" b="1" dirty="0">
                <a:solidFill>
                  <a:srgbClr val="C00000"/>
                </a:solidFill>
              </a:rPr>
              <a:t>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altLang="pt-BR" b="1" dirty="0" smtClean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HISTÓRICO EXPORTAÇÕES PRINCIPAIS PLAYERS</a:t>
            </a:r>
            <a:endParaRPr lang="pt-BR" altLang="pt-BR" sz="36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347574"/>
              </p:ext>
            </p:extLst>
          </p:nvPr>
        </p:nvGraphicFramePr>
        <p:xfrm>
          <a:off x="953542" y="2492896"/>
          <a:ext cx="7236914" cy="3687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lipse 2"/>
          <p:cNvSpPr/>
          <p:nvPr/>
        </p:nvSpPr>
        <p:spPr>
          <a:xfrm>
            <a:off x="3851920" y="5085184"/>
            <a:ext cx="97210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1967" y="6171401"/>
            <a:ext cx="8712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sz="1600" b="1" i="1" dirty="0" smtClean="0"/>
              <a:t>(Volume/ em milhões de m2)</a:t>
            </a:r>
            <a:endParaRPr lang="pt-BR" altLang="pt-BR" sz="16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400" dirty="0" smtClean="0"/>
              <a:t>HISTÓRICO EXPORTAÇÕES BRASILEIRAS </a:t>
            </a:r>
            <a:r>
              <a:rPr lang="pt-BR" altLang="pt-BR" sz="3400" b="1" dirty="0" smtClean="0"/>
              <a:t>(VOLUME)</a:t>
            </a:r>
            <a:endParaRPr lang="pt-BR" altLang="pt-BR" sz="3400" b="1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942600"/>
              </p:ext>
            </p:extLst>
          </p:nvPr>
        </p:nvGraphicFramePr>
        <p:xfrm>
          <a:off x="755575" y="1856775"/>
          <a:ext cx="7632848" cy="431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967" y="1126485"/>
            <a:ext cx="8712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b="1" dirty="0"/>
              <a:t>A</a:t>
            </a:r>
            <a:r>
              <a:rPr lang="pt-BR" b="1" dirty="0" smtClean="0"/>
              <a:t>s exportações brasileiras em 2012 voltaram ao mesmo patamar de volumes exportados no ano 2000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>
            <a:off x="1403648" y="4293096"/>
            <a:ext cx="6552728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1967" y="6171401"/>
            <a:ext cx="8712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sz="1600" b="1" i="1" dirty="0" smtClean="0"/>
              <a:t>(Volume/ em milhões de m2)</a:t>
            </a:r>
            <a:endParaRPr lang="pt-BR" altLang="pt-BR" sz="16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400" dirty="0" smtClean="0"/>
              <a:t>HISTÓRICO EXPORTAÇÕES BRASILEIRAS </a:t>
            </a:r>
            <a:r>
              <a:rPr lang="pt-BR" altLang="pt-BR" sz="3400" b="1" dirty="0" smtClean="0"/>
              <a:t>(RECEITA)</a:t>
            </a:r>
            <a:endParaRPr lang="pt-BR" altLang="pt-BR" sz="3400" b="1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967" y="1264984"/>
            <a:ext cx="8712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b="1" dirty="0" smtClean="0"/>
              <a:t>A receita (em milhões de dólares) com as exportações já foi 158% maior que a atual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784187"/>
              </p:ext>
            </p:extLst>
          </p:nvPr>
        </p:nvGraphicFramePr>
        <p:xfrm>
          <a:off x="1007604" y="1844824"/>
          <a:ext cx="7200800" cy="430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Elipse 10"/>
          <p:cNvSpPr/>
          <p:nvPr/>
        </p:nvSpPr>
        <p:spPr>
          <a:xfrm>
            <a:off x="4427984" y="2132856"/>
            <a:ext cx="576064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1967" y="6165304"/>
            <a:ext cx="8712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sz="1600" b="1" i="1" dirty="0" smtClean="0"/>
              <a:t>(Receita/ em milhões de U$)</a:t>
            </a:r>
            <a:endParaRPr lang="pt-BR" altLang="pt-BR" sz="16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9300%</a:t>
            </a:r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IMPORTAÇÕES BRASILEIRAS DA CHINA</a:t>
            </a:r>
            <a:endParaRPr lang="pt-BR" altLang="pt-BR" sz="3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967" y="1126485"/>
            <a:ext cx="8712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b="1" dirty="0"/>
              <a:t>A</a:t>
            </a:r>
            <a:r>
              <a:rPr lang="pt-BR" b="1" dirty="0" smtClean="0"/>
              <a:t>s importações brasileiras de revestimentos cerâmicos provenientes da China </a:t>
            </a:r>
            <a:r>
              <a:rPr lang="pt-BR" b="1" dirty="0" smtClean="0">
                <a:solidFill>
                  <a:srgbClr val="C00000"/>
                </a:solidFill>
              </a:rPr>
              <a:t>cresceram mais de 9.300% de 2005 a 2011 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826362"/>
              </p:ext>
            </p:extLst>
          </p:nvPr>
        </p:nvGraphicFramePr>
        <p:xfrm>
          <a:off x="755576" y="1988840"/>
          <a:ext cx="6336704" cy="397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Conector de seta reta 11"/>
          <p:cNvCxnSpPr/>
          <p:nvPr/>
        </p:nvCxnSpPr>
        <p:spPr>
          <a:xfrm flipV="1">
            <a:off x="7236296" y="2492896"/>
            <a:ext cx="0" cy="305947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7452320" y="3640378"/>
            <a:ext cx="118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9.300</a:t>
            </a:r>
            <a:r>
              <a:rPr lang="pt-BR" sz="2400" b="1" dirty="0">
                <a:solidFill>
                  <a:srgbClr val="C00000"/>
                </a:solidFill>
              </a:rPr>
              <a:t>%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500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EXPORTAÇ</a:t>
            </a:r>
            <a:r>
              <a:rPr lang="pt-BR" sz="3600" dirty="0" smtClean="0"/>
              <a:t>Ã</a:t>
            </a:r>
            <a:r>
              <a:rPr lang="pt-BR" altLang="pt-BR" sz="3600" dirty="0" smtClean="0"/>
              <a:t>O DE PORCELANATO - CHINA</a:t>
            </a:r>
            <a:endParaRPr lang="pt-BR" altLang="pt-BR" sz="36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1967" y="1063189"/>
            <a:ext cx="87120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sz="2200" b="1" dirty="0" smtClean="0"/>
              <a:t>Enquanto a exportação chinesa de porcelanato técnico </a:t>
            </a:r>
            <a:r>
              <a:rPr lang="pt-BR" sz="2200" b="1" dirty="0" smtClean="0">
                <a:solidFill>
                  <a:srgbClr val="C00000"/>
                </a:solidFill>
              </a:rPr>
              <a:t>cresceu mais de 269% nos últimos 7 anos... </a:t>
            </a:r>
            <a:endParaRPr lang="pt-BR" altLang="pt-BR" sz="2200" b="1" dirty="0" smtClean="0">
              <a:solidFill>
                <a:srgbClr val="C00000"/>
              </a:solidFill>
            </a:endParaRPr>
          </a:p>
        </p:txBody>
      </p:sp>
      <p:pic>
        <p:nvPicPr>
          <p:cNvPr id="3" name="Picture 2" descr="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001986"/>
            <a:ext cx="7446997" cy="43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EXPORTAÇ</a:t>
            </a:r>
            <a:r>
              <a:rPr lang="pt-BR" sz="3600" dirty="0" smtClean="0"/>
              <a:t>Ã</a:t>
            </a:r>
            <a:r>
              <a:rPr lang="pt-BR" altLang="pt-BR" sz="3600" dirty="0" smtClean="0"/>
              <a:t>O DE PORCELANATO - BRASIL</a:t>
            </a:r>
            <a:endParaRPr lang="pt-BR" altLang="pt-BR" sz="36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1967" y="1093967"/>
            <a:ext cx="87120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sz="2200" b="1" dirty="0" smtClean="0"/>
              <a:t>... as exportações nacionais deste mesmo produto </a:t>
            </a:r>
            <a:r>
              <a:rPr lang="pt-BR" sz="2200" b="1" dirty="0" smtClean="0">
                <a:solidFill>
                  <a:srgbClr val="C00000"/>
                </a:solidFill>
              </a:rPr>
              <a:t>retraíram mais de 62%</a:t>
            </a:r>
            <a:endParaRPr lang="pt-BR" altLang="pt-BR" sz="2200" b="1" dirty="0" smtClean="0">
              <a:solidFill>
                <a:srgbClr val="C00000"/>
              </a:solidFill>
            </a:endParaRPr>
          </a:p>
        </p:txBody>
      </p:sp>
      <p:pic>
        <p:nvPicPr>
          <p:cNvPr id="2050" name="Picture 2" descr="par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975" y="1700808"/>
            <a:ext cx="7468449" cy="439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8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/>
              <a:t>ESTRATÉGIAS SETORIAIS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28728" y="126876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Concorrência, continuidade, acessibilidade no fornecimento de gás natural: dada a dependência na utilização de gás proveniente da Bolívia e as diferenças no </a:t>
            </a:r>
            <a:r>
              <a:rPr lang="pt-BR" dirty="0" smtClean="0"/>
              <a:t>abastecimento </a:t>
            </a:r>
            <a:r>
              <a:rPr lang="pt-BR" dirty="0"/>
              <a:t>e a na precificação do recurso nas diferentes regiões do </a:t>
            </a:r>
            <a:r>
              <a:rPr lang="pt-BR" dirty="0" smtClean="0"/>
              <a:t>país, </a:t>
            </a:r>
            <a:r>
              <a:rPr lang="pt-BR" dirty="0"/>
              <a:t>a produção e a competitividade das empresas pode ser comprometida;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Em </a:t>
            </a:r>
            <a:r>
              <a:rPr lang="pt-BR" dirty="0"/>
              <a:t>particular, o cenário aponta para a necessidade de geração de um ambiente competitivo na indústria de gás, com ampliação da infraestrutura de escoamento </a:t>
            </a:r>
            <a:r>
              <a:rPr lang="pt-BR" i="1" dirty="0"/>
              <a:t>offshore </a:t>
            </a:r>
            <a:r>
              <a:rPr lang="pt-BR" dirty="0"/>
              <a:t>e transporte, e a consequente redução das barreiras à entrada de novos </a:t>
            </a:r>
            <a:r>
              <a:rPr lang="pt-BR" i="1" dirty="0"/>
              <a:t>players </a:t>
            </a:r>
            <a:r>
              <a:rPr lang="pt-BR" dirty="0"/>
              <a:t>(supridores) no mercado nacional. </a:t>
            </a:r>
          </a:p>
        </p:txBody>
      </p:sp>
    </p:spTree>
    <p:extLst>
      <p:ext uri="{BB962C8B-B14F-4D97-AF65-F5344CB8AC3E}">
        <p14:creationId xmlns:p14="http://schemas.microsoft.com/office/powerpoint/2010/main" val="35002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-Anfacer\Trab\Troca de Arquivos\Rodrigo\FOTOS EXPO REVESTIR 2013\- ESTE\FOTOS LANÇAMENTOS\TODAS\PORTINARI\17_PORTINARI_COLEÇÃO  Lithos Crossov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9929"/>
            <a:ext cx="9144000" cy="68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051720" y="1988840"/>
            <a:ext cx="5544616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Maior </a:t>
            </a:r>
            <a:r>
              <a:rPr lang="pt-BR" sz="2800" dirty="0">
                <a:solidFill>
                  <a:schemeClr val="bg1"/>
                </a:solidFill>
              </a:rPr>
              <a:t>produtor mundial</a:t>
            </a:r>
          </a:p>
          <a:p>
            <a:r>
              <a:rPr lang="pt-BR" dirty="0">
                <a:solidFill>
                  <a:schemeClr val="bg1"/>
                </a:solidFill>
              </a:rPr>
              <a:t>866 milhões de metros quadrados (2012</a:t>
            </a:r>
            <a:r>
              <a:rPr lang="pt-BR" dirty="0" smtClean="0">
                <a:solidFill>
                  <a:schemeClr val="bg1"/>
                </a:solidFill>
              </a:rPr>
              <a:t>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Maior mercado consumidor mundial</a:t>
            </a:r>
          </a:p>
          <a:p>
            <a:r>
              <a:rPr lang="pt-BR" dirty="0">
                <a:solidFill>
                  <a:schemeClr val="bg1"/>
                </a:solidFill>
              </a:rPr>
              <a:t>803 milhões de metros quadrados (</a:t>
            </a:r>
            <a:r>
              <a:rPr lang="pt-BR" dirty="0" smtClean="0">
                <a:solidFill>
                  <a:schemeClr val="bg1"/>
                </a:solidFill>
              </a:rPr>
              <a:t>2012)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601713" y="1988840"/>
            <a:ext cx="0" cy="4090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323528" y="188640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INDÚSTRIA BRASILEIRA DE CERÂMICA</a:t>
            </a:r>
          </a:p>
          <a:p>
            <a:r>
              <a:rPr lang="pt-BR" sz="2800" dirty="0"/>
              <a:t>PARA REVESTIMENTOS</a:t>
            </a:r>
            <a:endParaRPr lang="pt-BR" sz="2800" dirty="0">
              <a:solidFill>
                <a:srgbClr val="FFC000"/>
              </a:solidFill>
              <a:latin typeface="Calibri Light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988840"/>
            <a:ext cx="1440160" cy="18158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32128" y="2147372"/>
            <a:ext cx="1319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  <a:latin typeface="Calibri Light" pitchFamily="34" charset="0"/>
              </a:rPr>
              <a:t>2º</a:t>
            </a:r>
            <a:endParaRPr lang="pt-BR" sz="96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89930" y="4149080"/>
            <a:ext cx="8374558" cy="249299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Exportação nos últimos </a:t>
            </a:r>
            <a:r>
              <a:rPr lang="pt-BR" sz="2800" dirty="0">
                <a:solidFill>
                  <a:schemeClr val="bg1"/>
                </a:solidFill>
              </a:rPr>
              <a:t>10 </a:t>
            </a:r>
            <a:r>
              <a:rPr lang="pt-BR" sz="2800" dirty="0" smtClean="0">
                <a:solidFill>
                  <a:schemeClr val="bg1"/>
                </a:solidFill>
              </a:rPr>
              <a:t>anos </a:t>
            </a:r>
            <a:r>
              <a:rPr lang="pt-BR" dirty="0" smtClean="0">
                <a:solidFill>
                  <a:schemeClr val="bg1"/>
                </a:solidFill>
              </a:rPr>
              <a:t>(</a:t>
            </a:r>
            <a:r>
              <a:rPr lang="pt-BR" dirty="0">
                <a:solidFill>
                  <a:schemeClr val="bg1"/>
                </a:solidFill>
              </a:rPr>
              <a:t>2003 a 2012)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</a:rPr>
              <a:t>879  </a:t>
            </a:r>
            <a:r>
              <a:rPr lang="pt-BR" sz="2200" dirty="0">
                <a:solidFill>
                  <a:schemeClr val="bg1"/>
                </a:solidFill>
              </a:rPr>
              <a:t>milhões de </a:t>
            </a:r>
            <a:r>
              <a:rPr lang="pt-BR" sz="2200" dirty="0" smtClean="0">
                <a:solidFill>
                  <a:schemeClr val="bg1"/>
                </a:solidFill>
              </a:rPr>
              <a:t>metros quadrados / 3.3 bilhões </a:t>
            </a:r>
            <a:r>
              <a:rPr lang="pt-BR" sz="2200" dirty="0">
                <a:solidFill>
                  <a:schemeClr val="bg1"/>
                </a:solidFill>
              </a:rPr>
              <a:t>de </a:t>
            </a:r>
            <a:r>
              <a:rPr lang="pt-BR" sz="2200" dirty="0" smtClean="0">
                <a:solidFill>
                  <a:schemeClr val="bg1"/>
                </a:solidFill>
              </a:rPr>
              <a:t>dólares</a:t>
            </a:r>
            <a:br>
              <a:rPr lang="pt-BR" sz="2200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</a:rPr>
              <a:t>(metragem equivalente a 100 mil campos de futebol) </a:t>
            </a:r>
          </a:p>
          <a:p>
            <a:endParaRPr lang="pt-BR" sz="2200" dirty="0">
              <a:solidFill>
                <a:schemeClr val="bg1"/>
              </a:solidFill>
            </a:endParaRPr>
          </a:p>
          <a:p>
            <a:r>
              <a:rPr lang="pt-BR" sz="2200" dirty="0" smtClean="0">
                <a:solidFill>
                  <a:schemeClr val="bg1"/>
                </a:solidFill>
              </a:rPr>
              <a:t>Exporta para 113 países, tendo como principal destino o continente americano, em especial América Central e América do Sul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007603" y="2924944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EXPO REVESTIR</a:t>
            </a:r>
            <a:endParaRPr lang="pt-BR" sz="4400" dirty="0">
              <a:solidFill>
                <a:srgbClr val="FFC000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mpana\Documents\ArquivosRevestir\Marketing\MARKETING 2014\PORTIFÓLIO 2013\FOTOS PORTIFÓLIO\PORTINARI\06_PORTINARI_COLEÇÃO NATURAL STONE CROSSOV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39" y="0"/>
            <a:ext cx="9157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339" y="2855839"/>
            <a:ext cx="2832469" cy="7891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80443" y="3002758"/>
            <a:ext cx="2491357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 Light" pitchFamily="34" charset="0"/>
              </a:rPr>
              <a:t>VÍDEO ANFACER</a:t>
            </a:r>
            <a:endParaRPr lang="pt-BR" sz="2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7" name="Picture 2" descr="C:\Users\Campana\Documents\ArquivosRevestir\Marketing\MARKETING 2014\PORTIFÓLIO 2013\FOTOS PORTIFÓLIO\TECNOGRES\02_TECNOGRES_Polido 60x60 - 80x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38" y="-6218"/>
            <a:ext cx="9289058" cy="68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 rot="21034773">
            <a:off x="3890310" y="2198698"/>
            <a:ext cx="4392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O maior evento de soluções para acabamentos da América Latina</a:t>
            </a:r>
            <a:endParaRPr lang="pt-BR" sz="24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507803"/>
            <a:ext cx="2474244" cy="247424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 rot="20821245">
            <a:off x="3903134" y="3582300"/>
            <a:ext cx="488527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latin typeface="Calibri Light" pitchFamily="34" charset="0"/>
              </a:rPr>
              <a:t>Mais de </a:t>
            </a:r>
          </a:p>
          <a:p>
            <a:pPr algn="r"/>
            <a:r>
              <a:rPr lang="en-US" sz="4800" dirty="0" smtClean="0">
                <a:latin typeface="Calibri Light" pitchFamily="34" charset="0"/>
              </a:rPr>
              <a:t>48.000</a:t>
            </a:r>
            <a:r>
              <a:rPr lang="en-US" sz="3200" dirty="0" smtClean="0">
                <a:latin typeface="Calibri Light" pitchFamily="34" charset="0"/>
              </a:rPr>
              <a:t> </a:t>
            </a:r>
            <a:r>
              <a:rPr lang="en-US" sz="4400" dirty="0" smtClean="0">
                <a:latin typeface="Calibri Light" pitchFamily="34" charset="0"/>
              </a:rPr>
              <a:t>visitantes</a:t>
            </a:r>
          </a:p>
          <a:p>
            <a:pPr algn="r"/>
            <a:r>
              <a:rPr lang="en-US" sz="4400" dirty="0" smtClean="0">
                <a:latin typeface="Calibri Light" pitchFamily="34" charset="0"/>
              </a:rPr>
              <a:t> de </a:t>
            </a:r>
            <a:r>
              <a:rPr lang="en-US" sz="5400" dirty="0" smtClean="0">
                <a:latin typeface="Calibri Light" pitchFamily="34" charset="0"/>
              </a:rPr>
              <a:t>60</a:t>
            </a:r>
            <a:r>
              <a:rPr lang="en-US" sz="4400" dirty="0" smtClean="0">
                <a:latin typeface="Calibri Light" pitchFamily="34" charset="0"/>
              </a:rPr>
              <a:t> países</a:t>
            </a:r>
            <a:r>
              <a:rPr lang="en-US" sz="3200" dirty="0" smtClean="0">
                <a:latin typeface="Calibri Ligh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9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/>
          </a:p>
        </p:txBody>
      </p:sp>
      <p:pic>
        <p:nvPicPr>
          <p:cNvPr id="5" name="Imagem 4" descr="_MG_086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2656"/>
            <a:ext cx="9176317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6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/>
          </a:p>
        </p:txBody>
      </p:sp>
      <p:pic>
        <p:nvPicPr>
          <p:cNvPr id="6" name="Imagem 5" descr="_MG_08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3" y="310158"/>
            <a:ext cx="4500563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Marketing 2010\IMAGENS E FOTOS\FEIRA REVESTIR 2009\RICARDO HARA\24-03-2009\IMG_87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51" y="3573016"/>
            <a:ext cx="4937992" cy="32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Marketing 2010\IMAGENS E FOTOS\FEIRA REVESTIR 2009\RICARDO HARA\24-03-2009\IMG_88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665" y="3573017"/>
            <a:ext cx="49685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Campana\Documents\ArquivosRevestir\Marketing\Marketing 2012\FOTOS E IMAGENS\EXPO REVESTIR E FÓRUM 2011\RICARDO KLEINE\25.3.2011 - Dia do Arquiteto\Visita Ministro\Revestir-2011-RK 14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5640" cy="392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Campana\Documents\ArquivosRevestir\Marketing\Marketing 2012\FOTOS E IMAGENS\EXPO REVESTIR E FÓRUM 2011\RICARDO KLEINE\25.3.2011 - Dia do Arquiteto\Visita Ministro\Revestir-2011-RK 144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185" y="3926582"/>
            <a:ext cx="9166186" cy="295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Marketing 2011\FOTOS E IMAGENS\ACK - FOTOS ADRIANO - EDSON - CESAR - MINISTRO - ALESSANDRO\Ideli Salvati\Revestir 2010 - 01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6500" y="1"/>
            <a:ext cx="5387701" cy="39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521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19" y="476672"/>
            <a:ext cx="3609281" cy="6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318955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Haettenschweiler" pitchFamily="34" charset="0"/>
                <a:ea typeface="Adobe Kaiti Std R" pitchFamily="18" charset="-128"/>
              </a:rPr>
              <a:t>GALERIA DE FOTOS</a:t>
            </a:r>
            <a:endParaRPr lang="pt-BR" sz="4800" dirty="0">
              <a:solidFill>
                <a:schemeClr val="bg1"/>
              </a:solidFill>
              <a:latin typeface="Haettenschweiler" pitchFamily="34" charset="0"/>
              <a:ea typeface="Adobe Kaiti Std R" pitchFamily="18" charset="-128"/>
            </a:endParaRPr>
          </a:p>
        </p:txBody>
      </p:sp>
      <p:pic>
        <p:nvPicPr>
          <p:cNvPr id="1028" name="Picture 4" descr="http://www.exporevestir.com.br/2013/newsletter/dia_02/img_0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5373217"/>
            <a:ext cx="3928451" cy="11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exporevestir.com.br/2013/newsletter/dia_02/img_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019795"/>
            <a:ext cx="4536505" cy="15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3" y="3547229"/>
            <a:ext cx="3432047" cy="1860599"/>
          </a:xfrm>
          <a:prstGeom prst="rect">
            <a:avLst/>
          </a:prstGeom>
        </p:spPr>
      </p:pic>
      <p:pic>
        <p:nvPicPr>
          <p:cNvPr id="8" name="Picture 6" descr="http://www.exporevestir.com.br/2013/newsletter/dia_03/img_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9" y="3435505"/>
            <a:ext cx="4536506" cy="15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40767"/>
            <a:ext cx="6223243" cy="2094077"/>
          </a:xfrm>
          <a:prstGeom prst="rect">
            <a:avLst/>
          </a:prstGeom>
        </p:spPr>
      </p:pic>
      <p:pic>
        <p:nvPicPr>
          <p:cNvPr id="1026" name="Picture 2" descr="http://www.exporevestir.com.br/2013/newsletter/dia_02/img_10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9892" y="1370608"/>
            <a:ext cx="5184575" cy="226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51" y="26855"/>
            <a:ext cx="9144000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521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19" y="476672"/>
            <a:ext cx="3609281" cy="6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318955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Haettenschweiler" pitchFamily="34" charset="0"/>
                <a:ea typeface="Adobe Kaiti Std R" pitchFamily="18" charset="-128"/>
              </a:rPr>
              <a:t>GALERIA DE FOTOS</a:t>
            </a:r>
            <a:endParaRPr lang="pt-BR" sz="4800" dirty="0">
              <a:solidFill>
                <a:schemeClr val="bg1"/>
              </a:solidFill>
              <a:latin typeface="Haettenschweiler" pitchFamily="34" charset="0"/>
              <a:ea typeface="Adobe Kaiti Std R" pitchFamily="18" charset="-128"/>
            </a:endParaRPr>
          </a:p>
        </p:txBody>
      </p:sp>
      <p:pic>
        <p:nvPicPr>
          <p:cNvPr id="3074" name="Picture 2" descr="http://www.exporevestir.com.br/2013/newsletter/dia_01/img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7" y="1340768"/>
            <a:ext cx="4536503" cy="152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xporevestir.com.br/2013/newsletter/dia_01/img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3957628"/>
            <a:ext cx="7776862" cy="26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xporevestir.com.br/2013/newsletter/dia_04/img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0" y="1331896"/>
            <a:ext cx="4155220" cy="26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exporevestir.com.br/2013/newsletter/dia_04/img_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749" y="2655002"/>
            <a:ext cx="3905681" cy="13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507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19" y="476672"/>
            <a:ext cx="3609281" cy="6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31895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Haettenschweiler" pitchFamily="34" charset="0"/>
                <a:ea typeface="Adobe Kaiti Std R" pitchFamily="18" charset="-128"/>
              </a:rPr>
              <a:t>GALERIA DE FOTOS</a:t>
            </a:r>
            <a:endParaRPr lang="pt-BR" sz="4800" dirty="0">
              <a:solidFill>
                <a:schemeClr val="bg1"/>
              </a:solidFill>
              <a:latin typeface="Haettenschweiler" pitchFamily="34" charset="0"/>
              <a:ea typeface="Adobe Kaiti Std R" pitchFamily="18" charset="-128"/>
            </a:endParaRPr>
          </a:p>
        </p:txBody>
      </p:sp>
      <p:pic>
        <p:nvPicPr>
          <p:cNvPr id="7170" name="Picture 2" descr="http://www.exporevestir.com.br/2013/newsletter/dia_01/img_0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301" y="1340768"/>
            <a:ext cx="7772130" cy="223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1" y="3575713"/>
            <a:ext cx="7772130" cy="29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507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19" y="476672"/>
            <a:ext cx="3609281" cy="6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318955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Haettenschweiler" pitchFamily="34" charset="0"/>
                <a:ea typeface="Adobe Kaiti Std R" pitchFamily="18" charset="-128"/>
              </a:rPr>
              <a:t>GALERIA DE FOTOS</a:t>
            </a:r>
            <a:endParaRPr lang="pt-BR" sz="4800" dirty="0">
              <a:solidFill>
                <a:schemeClr val="bg1"/>
              </a:solidFill>
              <a:latin typeface="Haettenschweiler" pitchFamily="34" charset="0"/>
              <a:ea typeface="Adobe Kaiti Std R" pitchFamily="18" charset="-128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884957"/>
            <a:ext cx="3789800" cy="2527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3861409"/>
            <a:ext cx="3888432" cy="2594313"/>
          </a:xfrm>
          <a:prstGeom prst="rect">
            <a:avLst/>
          </a:prstGeom>
        </p:spPr>
      </p:pic>
      <p:pic>
        <p:nvPicPr>
          <p:cNvPr id="10242" name="Picture 2" descr="http://www.exporevestir.com.br/2013/newsletter/dia_03/img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26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3" cy="507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19" y="476672"/>
            <a:ext cx="3609281" cy="6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318955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Haettenschweiler" pitchFamily="34" charset="0"/>
                <a:ea typeface="Adobe Kaiti Std R" pitchFamily="18" charset="-128"/>
              </a:rPr>
              <a:t>GALERIA DE FOTOS</a:t>
            </a:r>
            <a:endParaRPr lang="pt-BR" sz="4800" dirty="0">
              <a:solidFill>
                <a:schemeClr val="bg1"/>
              </a:solidFill>
              <a:latin typeface="Haettenschweiler" pitchFamily="34" charset="0"/>
              <a:ea typeface="Adobe Kaiti Std R" pitchFamily="18" charset="-128"/>
            </a:endParaRPr>
          </a:p>
        </p:txBody>
      </p:sp>
      <p:pic>
        <p:nvPicPr>
          <p:cNvPr id="6146" name="Picture 2" descr="http://www.exporevestir.com.br/2013/newsletter/dia_04/img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49" y="1340768"/>
            <a:ext cx="7789082" cy="26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exporevestir.com.br/2013/newsletter/dia_04/img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22" y="3961740"/>
            <a:ext cx="7795709" cy="26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ampana\Documents\ArquivosRevestir\Marketing\MARKETING 2014\PORTIFÓLIO 2013\FOTOS PORTIFÓLIO\ELIANE\Lavanderia - Essence Decor no pis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763" y="0"/>
            <a:ext cx="9144000" cy="68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313492"/>
            <a:ext cx="712879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Museo Sans 100" pitchFamily="50" charset="0"/>
              </a:rPr>
              <a:t>PRINCIPAIS PRODUTORES MUNDIAIS</a:t>
            </a:r>
            <a:endParaRPr lang="pt-BR" sz="2800" dirty="0">
              <a:solidFill>
                <a:schemeClr val="bg1"/>
              </a:solidFill>
              <a:latin typeface="Museo Sans 100" pitchFamily="50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97" y="980728"/>
            <a:ext cx="7920880" cy="570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C:\Users\Campana\Documents\ArquivosRevestir\Marketing\MARKETING 2014\FOTOS E IMAGENS\EXPO REVESTIR 2013\JAIME OIDE\11ª Expo Revestir - 1\2.2 Entrada - Público Externo\11ª Expo Revestir - 2013 - 0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760"/>
            <a:ext cx="9310178" cy="68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0648"/>
            <a:ext cx="1800200" cy="1800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11" y="2276872"/>
            <a:ext cx="34402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CONCLUS</a:t>
            </a:r>
            <a:r>
              <a:rPr lang="pt-BR" sz="3600" dirty="0" smtClean="0"/>
              <a:t>Ã</a:t>
            </a:r>
            <a:r>
              <a:rPr lang="pt-BR" altLang="pt-BR" sz="3600" dirty="0" smtClean="0"/>
              <a:t>O</a:t>
            </a:r>
            <a:endParaRPr lang="pt-BR" altLang="pt-BR" sz="3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967" y="998140"/>
            <a:ext cx="871207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dirty="0" smtClean="0"/>
              <a:t>O </a:t>
            </a:r>
            <a:r>
              <a:rPr lang="pt-BR" b="1" dirty="0" smtClean="0"/>
              <a:t>gás </a:t>
            </a:r>
            <a:r>
              <a:rPr lang="pt-BR" b="1" dirty="0"/>
              <a:t>natural é </a:t>
            </a:r>
            <a:r>
              <a:rPr lang="pt-BR" b="1" dirty="0" smtClean="0"/>
              <a:t>a fonte energética do século 21 e o grande fator de competitividade para a indústria nacional</a:t>
            </a:r>
            <a:r>
              <a:rPr lang="pt-BR" b="1" dirty="0"/>
              <a:t>.</a:t>
            </a:r>
            <a:r>
              <a:rPr lang="pt-BR" dirty="0"/>
              <a:t> </a:t>
            </a:r>
            <a:r>
              <a:rPr lang="pt-BR" dirty="0" smtClean="0"/>
              <a:t>É fundamental a garantia de abastecimento com custos internacionalmente competitivos. Para isso a </a:t>
            </a:r>
            <a:r>
              <a:rPr lang="pt-BR" b="1" dirty="0" smtClean="0"/>
              <a:t>ANFACER</a:t>
            </a:r>
            <a:r>
              <a:rPr lang="pt-BR" dirty="0" smtClean="0"/>
              <a:t> defende:  </a:t>
            </a:r>
          </a:p>
          <a:p>
            <a:endParaRPr lang="pt-BR" dirty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Aporte </a:t>
            </a:r>
            <a:r>
              <a:rPr lang="pt-BR" dirty="0"/>
              <a:t>de recursos </a:t>
            </a:r>
            <a:r>
              <a:rPr lang="pt-BR" dirty="0" smtClean="0"/>
              <a:t>governamentais para </a:t>
            </a:r>
            <a:r>
              <a:rPr lang="pt-BR" dirty="0"/>
              <a:t>reduzir o custo de transporte e promover a desverticalização do </a:t>
            </a:r>
            <a:r>
              <a:rPr lang="pt-BR" dirty="0" smtClean="0"/>
              <a:t>segmento;</a:t>
            </a:r>
          </a:p>
          <a:p>
            <a:pPr marL="457200" lvl="0" indent="-457200">
              <a:buFont typeface="+mj-lt"/>
              <a:buAutoNum type="arabicPeriod"/>
            </a:pPr>
            <a:endParaRPr lang="pt-BR" dirty="0" smtClean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Implementar  sistema claro de formação e controle de preços enquanto </a:t>
            </a:r>
            <a:r>
              <a:rPr lang="pt-BR" dirty="0"/>
              <a:t>não houver uma efetiva competição no mercado brasileiro de gás </a:t>
            </a:r>
            <a:r>
              <a:rPr lang="pt-BR" dirty="0" smtClean="0"/>
              <a:t>natural;</a:t>
            </a:r>
            <a:endParaRPr lang="pt-BR" dirty="0"/>
          </a:p>
          <a:p>
            <a:pPr marL="457200" lvl="0" indent="-457200">
              <a:buFont typeface="+mj-lt"/>
              <a:buAutoNum type="arabicPeriod"/>
            </a:pPr>
            <a:endParaRPr lang="pt-BR" dirty="0" smtClean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Viabilizar o </a:t>
            </a:r>
            <a:r>
              <a:rPr lang="pt-BR" dirty="0"/>
              <a:t>escoamento a partir das plataformas de produção dos produtores de menor </a:t>
            </a:r>
            <a:r>
              <a:rPr lang="pt-BR" dirty="0" smtClean="0"/>
              <a:t>porte;</a:t>
            </a:r>
          </a:p>
          <a:p>
            <a:pPr marL="457200" lvl="0" indent="-457200">
              <a:buFont typeface="+mj-lt"/>
              <a:buAutoNum type="arabicPeriod"/>
            </a:pPr>
            <a:endParaRPr lang="pt-BR" dirty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Criar um </a:t>
            </a:r>
            <a:r>
              <a:rPr lang="pt-BR" dirty="0"/>
              <a:t>mercado secundário de gás </a:t>
            </a:r>
            <a:r>
              <a:rPr lang="pt-BR" dirty="0" smtClean="0"/>
              <a:t>natural;</a:t>
            </a:r>
            <a:endParaRPr lang="pt-BR" dirty="0"/>
          </a:p>
          <a:p>
            <a:pPr marL="457200" lvl="0" indent="-457200">
              <a:buFont typeface="+mj-lt"/>
              <a:buAutoNum type="arabicPeriod"/>
            </a:pPr>
            <a:endParaRPr lang="pt-BR" dirty="0"/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Desoneração fiscal </a:t>
            </a:r>
            <a:r>
              <a:rPr lang="pt-BR" dirty="0" smtClean="0"/>
              <a:t>- redução </a:t>
            </a:r>
            <a:r>
              <a:rPr lang="pt-BR" dirty="0"/>
              <a:t>das alíquotas de PIS/COFINS para </a:t>
            </a:r>
            <a:r>
              <a:rPr lang="pt-BR" dirty="0" smtClean="0"/>
              <a:t>zero; </a:t>
            </a:r>
            <a:endParaRPr lang="pt-BR" dirty="0"/>
          </a:p>
          <a:p>
            <a:pPr marL="457200" lvl="0" indent="-457200">
              <a:buFont typeface="+mj-lt"/>
              <a:buAutoNum type="arabicPeriod"/>
            </a:pPr>
            <a:endParaRPr lang="pt-BR" dirty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Criar um </a:t>
            </a:r>
            <a:r>
              <a:rPr lang="pt-BR" dirty="0"/>
              <a:t>Operador do Sistema Nacional de Transporte de </a:t>
            </a:r>
            <a:r>
              <a:rPr lang="pt-BR" dirty="0" smtClean="0"/>
              <a:t>Gás;</a:t>
            </a:r>
          </a:p>
          <a:p>
            <a:pPr marL="457200" lvl="0" indent="-457200">
              <a:buFont typeface="+mj-lt"/>
              <a:buAutoNum type="arabicPeriod"/>
            </a:pPr>
            <a:endParaRPr lang="pt-BR" dirty="0"/>
          </a:p>
          <a:p>
            <a:pPr marL="457200" lvl="0" indent="-457200">
              <a:buFont typeface="+mj-lt"/>
              <a:buAutoNum type="arabicPeriod"/>
            </a:pPr>
            <a:r>
              <a:rPr lang="pt-BR" dirty="0" smtClean="0"/>
              <a:t>Incentivar a produção de gás não convencional.</a:t>
            </a:r>
            <a:endParaRPr lang="pt-BR" dirty="0"/>
          </a:p>
          <a:p>
            <a:pPr marL="457200" indent="-457200">
              <a:buFont typeface="+mj-lt"/>
              <a:buAutoNum type="arabicPeriod"/>
            </a:pPr>
            <a:endParaRPr lang="pt-BR" altLang="pt-BR" b="1" dirty="0">
              <a:solidFill>
                <a:srgbClr val="C0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pt-BR" dirty="0"/>
          </a:p>
          <a:p>
            <a:pPr marL="457200" indent="-457200">
              <a:buFont typeface="+mj-lt"/>
              <a:buAutoNum type="arabicPeriod"/>
            </a:pPr>
            <a:endParaRPr lang="pt-BR" altLang="pt-BR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748308" y="2126466"/>
            <a:ext cx="71287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/>
              <a:t>OBRIGADO</a:t>
            </a:r>
            <a:endParaRPr lang="pt-BR" sz="4400" dirty="0">
              <a:solidFill>
                <a:srgbClr val="FFC000"/>
              </a:solidFill>
              <a:latin typeface="Calibri Light" pitchFamily="34" charset="0"/>
            </a:endParaRPr>
          </a:p>
          <a:p>
            <a:pPr algn="ctr"/>
            <a:r>
              <a:rPr lang="pt-BR" sz="4400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Saiba mais: www.anfacer.org.br</a:t>
            </a:r>
            <a:endParaRPr lang="pt-BR" sz="4400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ampana\Documents\ArquivosRevestir\Marketing\MARKETING 2014\PORTIFÓLIO 2013\FOTOS PORTIFÓLIO\ELIANE\Academia - London na parede e Minimum no pis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770"/>
            <a:ext cx="9153064" cy="68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313492"/>
            <a:ext cx="712879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Museo Sans 100" pitchFamily="50" charset="0"/>
              </a:rPr>
              <a:t>PRINCIPAIS CONSUMIDORES</a:t>
            </a:r>
            <a:endParaRPr lang="pt-BR" sz="2800" dirty="0">
              <a:solidFill>
                <a:schemeClr val="bg1"/>
              </a:solidFill>
              <a:latin typeface="Museo Sans 100" pitchFamily="50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4"/>
          <a:stretch/>
        </p:blipFill>
        <p:spPr bwMode="auto">
          <a:xfrm>
            <a:off x="683568" y="977360"/>
            <a:ext cx="7901763" cy="57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4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RV-Anfacer\Trab\Troca de Arquivos\Rodrigo\FOTOS EXPO REVESTIR 2013\- ESTE\FOTOS LANÇAMENTOS\TODAS\PORTINARI\17_PORTINARI_COLEÇÃO  Lithos Crossov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9929"/>
            <a:ext cx="9144000" cy="68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313492"/>
            <a:ext cx="712879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Museo Sans 100" pitchFamily="50" charset="0"/>
              </a:rPr>
              <a:t>PRINCIPAIS EXPORTADORES</a:t>
            </a:r>
            <a:endParaRPr lang="pt-BR" sz="2800" dirty="0">
              <a:solidFill>
                <a:schemeClr val="bg1"/>
              </a:solidFill>
              <a:latin typeface="Museo Sans 100" pitchFamily="50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96" y="1124744"/>
            <a:ext cx="8440992" cy="55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915816" y="1196752"/>
            <a:ext cx="3168352" cy="2664296"/>
            <a:chOff x="2915816" y="1196752"/>
            <a:chExt cx="3168352" cy="2664296"/>
          </a:xfrm>
        </p:grpSpPr>
        <p:sp>
          <p:nvSpPr>
            <p:cNvPr id="2" name="Explosão 1 1"/>
            <p:cNvSpPr/>
            <p:nvPr/>
          </p:nvSpPr>
          <p:spPr>
            <a:xfrm>
              <a:off x="2915816" y="1196752"/>
              <a:ext cx="3168352" cy="2664296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3563888" y="1916832"/>
              <a:ext cx="18722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FF0000"/>
                  </a:solidFill>
                </a:rPr>
                <a:t>Alcançou o patamar de 3º maior exportador em 2001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2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2419442" y="1268760"/>
            <a:ext cx="6040989" cy="5184576"/>
            <a:chOff x="1549077" y="1459670"/>
            <a:chExt cx="6048672" cy="500414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9077" y="1459670"/>
              <a:ext cx="6048672" cy="5004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2915816" y="1844824"/>
              <a:ext cx="57606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716016" y="2050034"/>
              <a:ext cx="57606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5313270" y="2608500"/>
              <a:ext cx="57606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5601302" y="3007766"/>
              <a:ext cx="57606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931639" y="3270608"/>
              <a:ext cx="576064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6219671" y="3533450"/>
              <a:ext cx="432048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6372071" y="3749474"/>
              <a:ext cx="432048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203848" y="1768308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46,50%</a:t>
              </a:r>
              <a:endParaRPr lang="pt-BR" sz="12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716016" y="2019546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26,88%</a:t>
              </a:r>
              <a:endParaRPr lang="pt-BR" sz="12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92080" y="2609823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14,90%</a:t>
              </a:r>
              <a:endParaRPr lang="pt-BR" sz="12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617650" y="2993609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6,27%</a:t>
              </a:r>
              <a:endParaRPr lang="pt-BR" sz="1200" b="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914491" y="3263325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3,37%</a:t>
              </a:r>
              <a:endParaRPr lang="pt-BR" sz="1200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237896" y="3712821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0,17%</a:t>
              </a:r>
              <a:endParaRPr lang="pt-BR" sz="1200" b="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183908" y="3488128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 smtClean="0"/>
                <a:t>1,91%</a:t>
              </a:r>
              <a:endParaRPr lang="pt-BR" sz="1200" b="1" dirty="0"/>
            </a:p>
          </p:txBody>
        </p:sp>
      </p:grpSp>
      <p:pic>
        <p:nvPicPr>
          <p:cNvPr id="5123" name="Picture 3" descr="\\SRV-Anfacer\BANCO DE IMAGENS\FEIRAS\2013.03.05 - EXPO REVESTIR 2013\FOTOS SELEÇÃO SILVIA\FDY_74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31" y="3610"/>
            <a:ext cx="1749971" cy="685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36512" y="260648"/>
            <a:ext cx="488879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DESTINOS DAS EXPORTAÇÕES BRASILEIRAS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 dirty="0" smtClean="0"/>
              <a:t>IMPORTÂNCIA DO SETOR PARA A ECONOMIA</a:t>
            </a:r>
            <a:endParaRPr lang="pt-BR" alt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1052736"/>
            <a:ext cx="8712522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51967" y="1260485"/>
            <a:ext cx="871207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altLang="pt-BR" sz="2700" dirty="0" smtClean="0"/>
              <a:t>Indústria presente em 16 Estados brasileiros</a:t>
            </a:r>
          </a:p>
          <a:p>
            <a:pPr marL="514350" indent="-514350">
              <a:buFont typeface="+mj-lt"/>
              <a:buAutoNum type="arabicPeriod"/>
            </a:pPr>
            <a:endParaRPr lang="pt-BR" altLang="pt-BR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pt-BR" altLang="pt-BR" sz="2700" dirty="0" smtClean="0"/>
              <a:t>Capital eminentemente nacional </a:t>
            </a:r>
            <a:br>
              <a:rPr lang="pt-BR" altLang="pt-BR" sz="2700" dirty="0" smtClean="0"/>
            </a:br>
            <a:endParaRPr lang="pt-BR" altLang="pt-BR" sz="2700" dirty="0"/>
          </a:p>
          <a:p>
            <a:pPr marL="514350" indent="-514350">
              <a:buFont typeface="+mj-lt"/>
              <a:buAutoNum type="arabicPeriod"/>
            </a:pPr>
            <a:r>
              <a:rPr lang="pt-BR" altLang="pt-BR" sz="2700" dirty="0" smtClean="0"/>
              <a:t>200 mil postos de trabalho ao longo da cadeia produtiva</a:t>
            </a:r>
          </a:p>
          <a:p>
            <a:pPr marL="514350" indent="-514350">
              <a:buFont typeface="+mj-lt"/>
              <a:buAutoNum type="arabicPeriod"/>
            </a:pPr>
            <a:endParaRPr lang="pt-BR" altLang="pt-BR" sz="2700" dirty="0"/>
          </a:p>
          <a:p>
            <a:pPr marL="514350" indent="-514350">
              <a:buFont typeface="+mj-lt"/>
              <a:buAutoNum type="arabicPeriod"/>
            </a:pPr>
            <a:r>
              <a:rPr lang="pt-BR" altLang="pt-BR" sz="2700" dirty="0"/>
              <a:t>T</a:t>
            </a:r>
            <a:r>
              <a:rPr lang="pt-BR" altLang="pt-BR" sz="2700" dirty="0" smtClean="0"/>
              <a:t>radição </a:t>
            </a:r>
            <a:r>
              <a:rPr lang="pt-BR" altLang="pt-BR" sz="2700" dirty="0"/>
              <a:t>no consumo da cerâmica pelo mercado brasileiro </a:t>
            </a:r>
          </a:p>
          <a:p>
            <a:pPr marL="514350" indent="-514350">
              <a:buFont typeface="+mj-lt"/>
              <a:buAutoNum type="arabicPeriod"/>
            </a:pPr>
            <a:endParaRPr lang="pt-BR" altLang="pt-BR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pt-BR" altLang="pt-BR" sz="2700" dirty="0" smtClean="0"/>
              <a:t>Indústria brasileira de revestimentos cerâmicos </a:t>
            </a:r>
            <a:r>
              <a:rPr lang="pt-BR" sz="2700" dirty="0"/>
              <a:t>é</a:t>
            </a:r>
            <a:r>
              <a:rPr lang="pt-BR" altLang="pt-BR" sz="2700" dirty="0"/>
              <a:t> </a:t>
            </a:r>
            <a:r>
              <a:rPr lang="pt-BR" altLang="pt-BR" sz="2700" dirty="0" smtClean="0"/>
              <a:t>uma das principais protagonistas no mercado mundial do segmento</a:t>
            </a:r>
            <a:endParaRPr lang="pt-BR" altLang="pt-BR" sz="2700" dirty="0"/>
          </a:p>
        </p:txBody>
      </p:sp>
    </p:spTree>
    <p:extLst>
      <p:ext uri="{BB962C8B-B14F-4D97-AF65-F5344CB8AC3E}">
        <p14:creationId xmlns:p14="http://schemas.microsoft.com/office/powerpoint/2010/main" val="4118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4782</TotalTime>
  <Words>1359</Words>
  <Application>Microsoft Office PowerPoint</Application>
  <PresentationFormat>Apresentação na tela (4:3)</PresentationFormat>
  <Paragraphs>229</Paragraphs>
  <Slides>52</Slides>
  <Notes>8</Notes>
  <HiddenSlides>28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Aspectos essenciais da cadeia produtiva</vt:lpstr>
      <vt:lpstr>Características do Mercado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Anfacer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</dc:creator>
  <cp:lastModifiedBy>Silvia</cp:lastModifiedBy>
  <cp:revision>404</cp:revision>
  <cp:lastPrinted>2013-09-17T19:23:04Z</cp:lastPrinted>
  <dcterms:created xsi:type="dcterms:W3CDTF">2012-06-22T14:34:47Z</dcterms:created>
  <dcterms:modified xsi:type="dcterms:W3CDTF">2013-09-23T16:19:37Z</dcterms:modified>
</cp:coreProperties>
</file>